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D5ADB-444D-448C-B0D3-FA0FE9AE34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DE"/>
          </a:p>
        </p:txBody>
      </p:sp>
      <p:sp>
        <p:nvSpPr>
          <p:cNvPr id="3" name="Subtitle 2">
            <a:extLst>
              <a:ext uri="{FF2B5EF4-FFF2-40B4-BE49-F238E27FC236}">
                <a16:creationId xmlns:a16="http://schemas.microsoft.com/office/drawing/2014/main" id="{47A31DCB-CDA8-4028-9862-A1CDBA9AD5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DE"/>
          </a:p>
        </p:txBody>
      </p:sp>
      <p:sp>
        <p:nvSpPr>
          <p:cNvPr id="4" name="Date Placeholder 3">
            <a:extLst>
              <a:ext uri="{FF2B5EF4-FFF2-40B4-BE49-F238E27FC236}">
                <a16:creationId xmlns:a16="http://schemas.microsoft.com/office/drawing/2014/main" id="{0ACF3175-DC90-4916-831E-151311EEE41F}"/>
              </a:ext>
            </a:extLst>
          </p:cNvPr>
          <p:cNvSpPr>
            <a:spLocks noGrp="1"/>
          </p:cNvSpPr>
          <p:nvPr>
            <p:ph type="dt" sz="half" idx="10"/>
          </p:nvPr>
        </p:nvSpPr>
        <p:spPr/>
        <p:txBody>
          <a:bodyPr/>
          <a:lstStyle/>
          <a:p>
            <a:fld id="{B541C8EB-759E-498E-983F-9A972BB49D19}" type="datetimeFigureOut">
              <a:rPr lang="en-DE" smtClean="0"/>
              <a:t>10/05/2023</a:t>
            </a:fld>
            <a:endParaRPr lang="en-DE"/>
          </a:p>
        </p:txBody>
      </p:sp>
      <p:sp>
        <p:nvSpPr>
          <p:cNvPr id="5" name="Footer Placeholder 4">
            <a:extLst>
              <a:ext uri="{FF2B5EF4-FFF2-40B4-BE49-F238E27FC236}">
                <a16:creationId xmlns:a16="http://schemas.microsoft.com/office/drawing/2014/main" id="{41137514-C740-4B99-8E3F-F05EDAFEEC9F}"/>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F92502FC-B4FF-4460-B6C1-0CA2E2347079}"/>
              </a:ext>
            </a:extLst>
          </p:cNvPr>
          <p:cNvSpPr>
            <a:spLocks noGrp="1"/>
          </p:cNvSpPr>
          <p:nvPr>
            <p:ph type="sldNum" sz="quarter" idx="12"/>
          </p:nvPr>
        </p:nvSpPr>
        <p:spPr/>
        <p:txBody>
          <a:bodyPr/>
          <a:lstStyle/>
          <a:p>
            <a:fld id="{6607164B-E5FD-464D-A7F9-550D79602B33}" type="slidenum">
              <a:rPr lang="en-DE" smtClean="0"/>
              <a:t>‹#›</a:t>
            </a:fld>
            <a:endParaRPr lang="en-DE"/>
          </a:p>
        </p:txBody>
      </p:sp>
    </p:spTree>
    <p:extLst>
      <p:ext uri="{BB962C8B-B14F-4D97-AF65-F5344CB8AC3E}">
        <p14:creationId xmlns:p14="http://schemas.microsoft.com/office/powerpoint/2010/main" val="3851698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C65FE-37E6-4778-8544-53241FB26C47}"/>
              </a:ext>
            </a:extLst>
          </p:cNvPr>
          <p:cNvSpPr>
            <a:spLocks noGrp="1"/>
          </p:cNvSpPr>
          <p:nvPr>
            <p:ph type="title"/>
          </p:nvPr>
        </p:nvSpPr>
        <p:spPr/>
        <p:txBody>
          <a:bodyPr/>
          <a:lstStyle/>
          <a:p>
            <a:r>
              <a:rPr lang="en-US"/>
              <a:t>Click to edit Master title style</a:t>
            </a:r>
            <a:endParaRPr lang="en-DE"/>
          </a:p>
        </p:txBody>
      </p:sp>
      <p:sp>
        <p:nvSpPr>
          <p:cNvPr id="3" name="Vertical Text Placeholder 2">
            <a:extLst>
              <a:ext uri="{FF2B5EF4-FFF2-40B4-BE49-F238E27FC236}">
                <a16:creationId xmlns:a16="http://schemas.microsoft.com/office/drawing/2014/main" id="{03400220-05D0-49A8-AEB2-60BCCF688E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3B08251C-9328-47A5-A26A-8F47AA98838F}"/>
              </a:ext>
            </a:extLst>
          </p:cNvPr>
          <p:cNvSpPr>
            <a:spLocks noGrp="1"/>
          </p:cNvSpPr>
          <p:nvPr>
            <p:ph type="dt" sz="half" idx="10"/>
          </p:nvPr>
        </p:nvSpPr>
        <p:spPr/>
        <p:txBody>
          <a:bodyPr/>
          <a:lstStyle/>
          <a:p>
            <a:fld id="{B541C8EB-759E-498E-983F-9A972BB49D19}" type="datetimeFigureOut">
              <a:rPr lang="en-DE" smtClean="0"/>
              <a:t>10/05/2023</a:t>
            </a:fld>
            <a:endParaRPr lang="en-DE"/>
          </a:p>
        </p:txBody>
      </p:sp>
      <p:sp>
        <p:nvSpPr>
          <p:cNvPr id="5" name="Footer Placeholder 4">
            <a:extLst>
              <a:ext uri="{FF2B5EF4-FFF2-40B4-BE49-F238E27FC236}">
                <a16:creationId xmlns:a16="http://schemas.microsoft.com/office/drawing/2014/main" id="{AFEC1D0A-3177-43DB-BBF9-9840CA199E63}"/>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6AC02F36-0249-4492-A4B5-9E6A158B303A}"/>
              </a:ext>
            </a:extLst>
          </p:cNvPr>
          <p:cNvSpPr>
            <a:spLocks noGrp="1"/>
          </p:cNvSpPr>
          <p:nvPr>
            <p:ph type="sldNum" sz="quarter" idx="12"/>
          </p:nvPr>
        </p:nvSpPr>
        <p:spPr/>
        <p:txBody>
          <a:bodyPr/>
          <a:lstStyle/>
          <a:p>
            <a:fld id="{6607164B-E5FD-464D-A7F9-550D79602B33}" type="slidenum">
              <a:rPr lang="en-DE" smtClean="0"/>
              <a:t>‹#›</a:t>
            </a:fld>
            <a:endParaRPr lang="en-DE"/>
          </a:p>
        </p:txBody>
      </p:sp>
    </p:spTree>
    <p:extLst>
      <p:ext uri="{BB962C8B-B14F-4D97-AF65-F5344CB8AC3E}">
        <p14:creationId xmlns:p14="http://schemas.microsoft.com/office/powerpoint/2010/main" val="2129124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9B5CF3-AA2C-4CBD-8066-775A78E735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DE"/>
          </a:p>
        </p:txBody>
      </p:sp>
      <p:sp>
        <p:nvSpPr>
          <p:cNvPr id="3" name="Vertical Text Placeholder 2">
            <a:extLst>
              <a:ext uri="{FF2B5EF4-FFF2-40B4-BE49-F238E27FC236}">
                <a16:creationId xmlns:a16="http://schemas.microsoft.com/office/drawing/2014/main" id="{F3875AFC-E016-4CFD-91B3-CB9D17097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AC930767-21C5-44E9-9C94-62A681666B5D}"/>
              </a:ext>
            </a:extLst>
          </p:cNvPr>
          <p:cNvSpPr>
            <a:spLocks noGrp="1"/>
          </p:cNvSpPr>
          <p:nvPr>
            <p:ph type="dt" sz="half" idx="10"/>
          </p:nvPr>
        </p:nvSpPr>
        <p:spPr/>
        <p:txBody>
          <a:bodyPr/>
          <a:lstStyle/>
          <a:p>
            <a:fld id="{B541C8EB-759E-498E-983F-9A972BB49D19}" type="datetimeFigureOut">
              <a:rPr lang="en-DE" smtClean="0"/>
              <a:t>10/05/2023</a:t>
            </a:fld>
            <a:endParaRPr lang="en-DE"/>
          </a:p>
        </p:txBody>
      </p:sp>
      <p:sp>
        <p:nvSpPr>
          <p:cNvPr id="5" name="Footer Placeholder 4">
            <a:extLst>
              <a:ext uri="{FF2B5EF4-FFF2-40B4-BE49-F238E27FC236}">
                <a16:creationId xmlns:a16="http://schemas.microsoft.com/office/drawing/2014/main" id="{72922D12-2634-404C-BD08-A8B55410788A}"/>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2EA477EF-7813-46A0-B1B3-59A42F9152DC}"/>
              </a:ext>
            </a:extLst>
          </p:cNvPr>
          <p:cNvSpPr>
            <a:spLocks noGrp="1"/>
          </p:cNvSpPr>
          <p:nvPr>
            <p:ph type="sldNum" sz="quarter" idx="12"/>
          </p:nvPr>
        </p:nvSpPr>
        <p:spPr/>
        <p:txBody>
          <a:bodyPr/>
          <a:lstStyle/>
          <a:p>
            <a:fld id="{6607164B-E5FD-464D-A7F9-550D79602B33}" type="slidenum">
              <a:rPr lang="en-DE" smtClean="0"/>
              <a:t>‹#›</a:t>
            </a:fld>
            <a:endParaRPr lang="en-DE"/>
          </a:p>
        </p:txBody>
      </p:sp>
    </p:spTree>
    <p:extLst>
      <p:ext uri="{BB962C8B-B14F-4D97-AF65-F5344CB8AC3E}">
        <p14:creationId xmlns:p14="http://schemas.microsoft.com/office/powerpoint/2010/main" val="2927180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6371D-8FB6-45E3-8EDC-77D52F8E31FC}"/>
              </a:ext>
            </a:extLst>
          </p:cNvPr>
          <p:cNvSpPr>
            <a:spLocks noGrp="1"/>
          </p:cNvSpPr>
          <p:nvPr>
            <p:ph type="title"/>
          </p:nvPr>
        </p:nvSpPr>
        <p:spPr/>
        <p:txBody>
          <a:bodyPr/>
          <a:lstStyle/>
          <a:p>
            <a:r>
              <a:rPr lang="en-US"/>
              <a:t>Click to edit Master title style</a:t>
            </a:r>
            <a:endParaRPr lang="en-DE"/>
          </a:p>
        </p:txBody>
      </p:sp>
      <p:sp>
        <p:nvSpPr>
          <p:cNvPr id="3" name="Content Placeholder 2">
            <a:extLst>
              <a:ext uri="{FF2B5EF4-FFF2-40B4-BE49-F238E27FC236}">
                <a16:creationId xmlns:a16="http://schemas.microsoft.com/office/drawing/2014/main" id="{32457F2F-9575-4FC8-8FC1-7975EF1ADC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FC51C247-6D6A-4722-AC70-D32782117444}"/>
              </a:ext>
            </a:extLst>
          </p:cNvPr>
          <p:cNvSpPr>
            <a:spLocks noGrp="1"/>
          </p:cNvSpPr>
          <p:nvPr>
            <p:ph type="dt" sz="half" idx="10"/>
          </p:nvPr>
        </p:nvSpPr>
        <p:spPr/>
        <p:txBody>
          <a:bodyPr/>
          <a:lstStyle/>
          <a:p>
            <a:fld id="{B541C8EB-759E-498E-983F-9A972BB49D19}" type="datetimeFigureOut">
              <a:rPr lang="en-DE" smtClean="0"/>
              <a:t>10/05/2023</a:t>
            </a:fld>
            <a:endParaRPr lang="en-DE"/>
          </a:p>
        </p:txBody>
      </p:sp>
      <p:sp>
        <p:nvSpPr>
          <p:cNvPr id="5" name="Footer Placeholder 4">
            <a:extLst>
              <a:ext uri="{FF2B5EF4-FFF2-40B4-BE49-F238E27FC236}">
                <a16:creationId xmlns:a16="http://schemas.microsoft.com/office/drawing/2014/main" id="{1C05C9BC-3528-4ECB-AD36-CCEB6BFDFC55}"/>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BAA71C1C-755F-4255-8270-68B421E33C37}"/>
              </a:ext>
            </a:extLst>
          </p:cNvPr>
          <p:cNvSpPr>
            <a:spLocks noGrp="1"/>
          </p:cNvSpPr>
          <p:nvPr>
            <p:ph type="sldNum" sz="quarter" idx="12"/>
          </p:nvPr>
        </p:nvSpPr>
        <p:spPr/>
        <p:txBody>
          <a:bodyPr/>
          <a:lstStyle/>
          <a:p>
            <a:fld id="{6607164B-E5FD-464D-A7F9-550D79602B33}" type="slidenum">
              <a:rPr lang="en-DE" smtClean="0"/>
              <a:t>‹#›</a:t>
            </a:fld>
            <a:endParaRPr lang="en-DE"/>
          </a:p>
        </p:txBody>
      </p:sp>
    </p:spTree>
    <p:extLst>
      <p:ext uri="{BB962C8B-B14F-4D97-AF65-F5344CB8AC3E}">
        <p14:creationId xmlns:p14="http://schemas.microsoft.com/office/powerpoint/2010/main" val="3410735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DB121-DC1F-476A-9864-DACB097CE4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DE"/>
          </a:p>
        </p:txBody>
      </p:sp>
      <p:sp>
        <p:nvSpPr>
          <p:cNvPr id="3" name="Text Placeholder 2">
            <a:extLst>
              <a:ext uri="{FF2B5EF4-FFF2-40B4-BE49-F238E27FC236}">
                <a16:creationId xmlns:a16="http://schemas.microsoft.com/office/drawing/2014/main" id="{C58AB25C-796E-4B79-B394-05FB2EE0C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8F9C21D-F644-4419-BD70-95679E26B07A}"/>
              </a:ext>
            </a:extLst>
          </p:cNvPr>
          <p:cNvSpPr>
            <a:spLocks noGrp="1"/>
          </p:cNvSpPr>
          <p:nvPr>
            <p:ph type="dt" sz="half" idx="10"/>
          </p:nvPr>
        </p:nvSpPr>
        <p:spPr/>
        <p:txBody>
          <a:bodyPr/>
          <a:lstStyle/>
          <a:p>
            <a:fld id="{B541C8EB-759E-498E-983F-9A972BB49D19}" type="datetimeFigureOut">
              <a:rPr lang="en-DE" smtClean="0"/>
              <a:t>10/05/2023</a:t>
            </a:fld>
            <a:endParaRPr lang="en-DE"/>
          </a:p>
        </p:txBody>
      </p:sp>
      <p:sp>
        <p:nvSpPr>
          <p:cNvPr id="5" name="Footer Placeholder 4">
            <a:extLst>
              <a:ext uri="{FF2B5EF4-FFF2-40B4-BE49-F238E27FC236}">
                <a16:creationId xmlns:a16="http://schemas.microsoft.com/office/drawing/2014/main" id="{FED99689-11DF-42ED-8E30-49273CB8DF72}"/>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513E5970-28FB-42D4-A8C9-EC4AE74B4C5B}"/>
              </a:ext>
            </a:extLst>
          </p:cNvPr>
          <p:cNvSpPr>
            <a:spLocks noGrp="1"/>
          </p:cNvSpPr>
          <p:nvPr>
            <p:ph type="sldNum" sz="quarter" idx="12"/>
          </p:nvPr>
        </p:nvSpPr>
        <p:spPr/>
        <p:txBody>
          <a:bodyPr/>
          <a:lstStyle/>
          <a:p>
            <a:fld id="{6607164B-E5FD-464D-A7F9-550D79602B33}" type="slidenum">
              <a:rPr lang="en-DE" smtClean="0"/>
              <a:t>‹#›</a:t>
            </a:fld>
            <a:endParaRPr lang="en-DE"/>
          </a:p>
        </p:txBody>
      </p:sp>
    </p:spTree>
    <p:extLst>
      <p:ext uri="{BB962C8B-B14F-4D97-AF65-F5344CB8AC3E}">
        <p14:creationId xmlns:p14="http://schemas.microsoft.com/office/powerpoint/2010/main" val="1508734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1BAB-D26F-4D4C-8535-B0BD2BD02751}"/>
              </a:ext>
            </a:extLst>
          </p:cNvPr>
          <p:cNvSpPr>
            <a:spLocks noGrp="1"/>
          </p:cNvSpPr>
          <p:nvPr>
            <p:ph type="title"/>
          </p:nvPr>
        </p:nvSpPr>
        <p:spPr/>
        <p:txBody>
          <a:bodyPr/>
          <a:lstStyle/>
          <a:p>
            <a:r>
              <a:rPr lang="en-US"/>
              <a:t>Click to edit Master title style</a:t>
            </a:r>
            <a:endParaRPr lang="en-DE"/>
          </a:p>
        </p:txBody>
      </p:sp>
      <p:sp>
        <p:nvSpPr>
          <p:cNvPr id="3" name="Content Placeholder 2">
            <a:extLst>
              <a:ext uri="{FF2B5EF4-FFF2-40B4-BE49-F238E27FC236}">
                <a16:creationId xmlns:a16="http://schemas.microsoft.com/office/drawing/2014/main" id="{439ABBE3-F07C-42B0-B6E6-146E9E5D2B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Content Placeholder 3">
            <a:extLst>
              <a:ext uri="{FF2B5EF4-FFF2-40B4-BE49-F238E27FC236}">
                <a16:creationId xmlns:a16="http://schemas.microsoft.com/office/drawing/2014/main" id="{85F77FB4-BFB5-4016-82BD-3A4B1A83D1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5" name="Date Placeholder 4">
            <a:extLst>
              <a:ext uri="{FF2B5EF4-FFF2-40B4-BE49-F238E27FC236}">
                <a16:creationId xmlns:a16="http://schemas.microsoft.com/office/drawing/2014/main" id="{73B3685D-F95A-4888-BCBF-C0E4CD599D67}"/>
              </a:ext>
            </a:extLst>
          </p:cNvPr>
          <p:cNvSpPr>
            <a:spLocks noGrp="1"/>
          </p:cNvSpPr>
          <p:nvPr>
            <p:ph type="dt" sz="half" idx="10"/>
          </p:nvPr>
        </p:nvSpPr>
        <p:spPr/>
        <p:txBody>
          <a:bodyPr/>
          <a:lstStyle/>
          <a:p>
            <a:fld id="{B541C8EB-759E-498E-983F-9A972BB49D19}" type="datetimeFigureOut">
              <a:rPr lang="en-DE" smtClean="0"/>
              <a:t>10/05/2023</a:t>
            </a:fld>
            <a:endParaRPr lang="en-DE"/>
          </a:p>
        </p:txBody>
      </p:sp>
      <p:sp>
        <p:nvSpPr>
          <p:cNvPr id="6" name="Footer Placeholder 5">
            <a:extLst>
              <a:ext uri="{FF2B5EF4-FFF2-40B4-BE49-F238E27FC236}">
                <a16:creationId xmlns:a16="http://schemas.microsoft.com/office/drawing/2014/main" id="{FD40767D-AC0A-4B5D-92BA-07867371966D}"/>
              </a:ext>
            </a:extLst>
          </p:cNvPr>
          <p:cNvSpPr>
            <a:spLocks noGrp="1"/>
          </p:cNvSpPr>
          <p:nvPr>
            <p:ph type="ftr" sz="quarter" idx="11"/>
          </p:nvPr>
        </p:nvSpPr>
        <p:spPr/>
        <p:txBody>
          <a:bodyPr/>
          <a:lstStyle/>
          <a:p>
            <a:endParaRPr lang="en-DE"/>
          </a:p>
        </p:txBody>
      </p:sp>
      <p:sp>
        <p:nvSpPr>
          <p:cNvPr id="7" name="Slide Number Placeholder 6">
            <a:extLst>
              <a:ext uri="{FF2B5EF4-FFF2-40B4-BE49-F238E27FC236}">
                <a16:creationId xmlns:a16="http://schemas.microsoft.com/office/drawing/2014/main" id="{45AB071A-E5AB-43CF-8E49-41FDB8F522AD}"/>
              </a:ext>
            </a:extLst>
          </p:cNvPr>
          <p:cNvSpPr>
            <a:spLocks noGrp="1"/>
          </p:cNvSpPr>
          <p:nvPr>
            <p:ph type="sldNum" sz="quarter" idx="12"/>
          </p:nvPr>
        </p:nvSpPr>
        <p:spPr/>
        <p:txBody>
          <a:bodyPr/>
          <a:lstStyle/>
          <a:p>
            <a:fld id="{6607164B-E5FD-464D-A7F9-550D79602B33}" type="slidenum">
              <a:rPr lang="en-DE" smtClean="0"/>
              <a:t>‹#›</a:t>
            </a:fld>
            <a:endParaRPr lang="en-DE"/>
          </a:p>
        </p:txBody>
      </p:sp>
    </p:spTree>
    <p:extLst>
      <p:ext uri="{BB962C8B-B14F-4D97-AF65-F5344CB8AC3E}">
        <p14:creationId xmlns:p14="http://schemas.microsoft.com/office/powerpoint/2010/main" val="3219197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5CDB1-ABEF-454E-9F56-3340DC9CC433}"/>
              </a:ext>
            </a:extLst>
          </p:cNvPr>
          <p:cNvSpPr>
            <a:spLocks noGrp="1"/>
          </p:cNvSpPr>
          <p:nvPr>
            <p:ph type="title"/>
          </p:nvPr>
        </p:nvSpPr>
        <p:spPr>
          <a:xfrm>
            <a:off x="839788" y="365125"/>
            <a:ext cx="10515600" cy="1325563"/>
          </a:xfrm>
        </p:spPr>
        <p:txBody>
          <a:bodyPr/>
          <a:lstStyle/>
          <a:p>
            <a:r>
              <a:rPr lang="en-US"/>
              <a:t>Click to edit Master title style</a:t>
            </a:r>
            <a:endParaRPr lang="en-DE"/>
          </a:p>
        </p:txBody>
      </p:sp>
      <p:sp>
        <p:nvSpPr>
          <p:cNvPr id="3" name="Text Placeholder 2">
            <a:extLst>
              <a:ext uri="{FF2B5EF4-FFF2-40B4-BE49-F238E27FC236}">
                <a16:creationId xmlns:a16="http://schemas.microsoft.com/office/drawing/2014/main" id="{E236037A-AACA-44B7-857C-E2EFDD7F62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FB27C6-0AB4-479F-9880-BFA90F9117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5" name="Text Placeholder 4">
            <a:extLst>
              <a:ext uri="{FF2B5EF4-FFF2-40B4-BE49-F238E27FC236}">
                <a16:creationId xmlns:a16="http://schemas.microsoft.com/office/drawing/2014/main" id="{42324E51-A68C-41F0-8DB1-B4808B2883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7E57B6-3656-4408-B180-2F2CBFF997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7" name="Date Placeholder 6">
            <a:extLst>
              <a:ext uri="{FF2B5EF4-FFF2-40B4-BE49-F238E27FC236}">
                <a16:creationId xmlns:a16="http://schemas.microsoft.com/office/drawing/2014/main" id="{6BAB2C30-73DE-43A2-A0FA-7E39F9F63CEF}"/>
              </a:ext>
            </a:extLst>
          </p:cNvPr>
          <p:cNvSpPr>
            <a:spLocks noGrp="1"/>
          </p:cNvSpPr>
          <p:nvPr>
            <p:ph type="dt" sz="half" idx="10"/>
          </p:nvPr>
        </p:nvSpPr>
        <p:spPr/>
        <p:txBody>
          <a:bodyPr/>
          <a:lstStyle/>
          <a:p>
            <a:fld id="{B541C8EB-759E-498E-983F-9A972BB49D19}" type="datetimeFigureOut">
              <a:rPr lang="en-DE" smtClean="0"/>
              <a:t>10/05/2023</a:t>
            </a:fld>
            <a:endParaRPr lang="en-DE"/>
          </a:p>
        </p:txBody>
      </p:sp>
      <p:sp>
        <p:nvSpPr>
          <p:cNvPr id="8" name="Footer Placeholder 7">
            <a:extLst>
              <a:ext uri="{FF2B5EF4-FFF2-40B4-BE49-F238E27FC236}">
                <a16:creationId xmlns:a16="http://schemas.microsoft.com/office/drawing/2014/main" id="{E086D287-B700-4CC2-AE30-E25C5B26EDB9}"/>
              </a:ext>
            </a:extLst>
          </p:cNvPr>
          <p:cNvSpPr>
            <a:spLocks noGrp="1"/>
          </p:cNvSpPr>
          <p:nvPr>
            <p:ph type="ftr" sz="quarter" idx="11"/>
          </p:nvPr>
        </p:nvSpPr>
        <p:spPr/>
        <p:txBody>
          <a:bodyPr/>
          <a:lstStyle/>
          <a:p>
            <a:endParaRPr lang="en-DE"/>
          </a:p>
        </p:txBody>
      </p:sp>
      <p:sp>
        <p:nvSpPr>
          <p:cNvPr id="9" name="Slide Number Placeholder 8">
            <a:extLst>
              <a:ext uri="{FF2B5EF4-FFF2-40B4-BE49-F238E27FC236}">
                <a16:creationId xmlns:a16="http://schemas.microsoft.com/office/drawing/2014/main" id="{39E72A39-1B3D-4524-805C-2459E09D650A}"/>
              </a:ext>
            </a:extLst>
          </p:cNvPr>
          <p:cNvSpPr>
            <a:spLocks noGrp="1"/>
          </p:cNvSpPr>
          <p:nvPr>
            <p:ph type="sldNum" sz="quarter" idx="12"/>
          </p:nvPr>
        </p:nvSpPr>
        <p:spPr/>
        <p:txBody>
          <a:bodyPr/>
          <a:lstStyle/>
          <a:p>
            <a:fld id="{6607164B-E5FD-464D-A7F9-550D79602B33}" type="slidenum">
              <a:rPr lang="en-DE" smtClean="0"/>
              <a:t>‹#›</a:t>
            </a:fld>
            <a:endParaRPr lang="en-DE"/>
          </a:p>
        </p:txBody>
      </p:sp>
    </p:spTree>
    <p:extLst>
      <p:ext uri="{BB962C8B-B14F-4D97-AF65-F5344CB8AC3E}">
        <p14:creationId xmlns:p14="http://schemas.microsoft.com/office/powerpoint/2010/main" val="2964412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0F28B-5C58-4BD5-9973-7D03D89648CB}"/>
              </a:ext>
            </a:extLst>
          </p:cNvPr>
          <p:cNvSpPr>
            <a:spLocks noGrp="1"/>
          </p:cNvSpPr>
          <p:nvPr>
            <p:ph type="title"/>
          </p:nvPr>
        </p:nvSpPr>
        <p:spPr/>
        <p:txBody>
          <a:bodyPr/>
          <a:lstStyle/>
          <a:p>
            <a:r>
              <a:rPr lang="en-US"/>
              <a:t>Click to edit Master title style</a:t>
            </a:r>
            <a:endParaRPr lang="en-DE"/>
          </a:p>
        </p:txBody>
      </p:sp>
      <p:sp>
        <p:nvSpPr>
          <p:cNvPr id="3" name="Date Placeholder 2">
            <a:extLst>
              <a:ext uri="{FF2B5EF4-FFF2-40B4-BE49-F238E27FC236}">
                <a16:creationId xmlns:a16="http://schemas.microsoft.com/office/drawing/2014/main" id="{BB2A03B9-9D9B-4CCB-81FA-EA8E6783CE08}"/>
              </a:ext>
            </a:extLst>
          </p:cNvPr>
          <p:cNvSpPr>
            <a:spLocks noGrp="1"/>
          </p:cNvSpPr>
          <p:nvPr>
            <p:ph type="dt" sz="half" idx="10"/>
          </p:nvPr>
        </p:nvSpPr>
        <p:spPr/>
        <p:txBody>
          <a:bodyPr/>
          <a:lstStyle/>
          <a:p>
            <a:fld id="{B541C8EB-759E-498E-983F-9A972BB49D19}" type="datetimeFigureOut">
              <a:rPr lang="en-DE" smtClean="0"/>
              <a:t>10/05/2023</a:t>
            </a:fld>
            <a:endParaRPr lang="en-DE"/>
          </a:p>
        </p:txBody>
      </p:sp>
      <p:sp>
        <p:nvSpPr>
          <p:cNvPr id="4" name="Footer Placeholder 3">
            <a:extLst>
              <a:ext uri="{FF2B5EF4-FFF2-40B4-BE49-F238E27FC236}">
                <a16:creationId xmlns:a16="http://schemas.microsoft.com/office/drawing/2014/main" id="{9E8208E9-1308-4587-B0C3-0FAAF7899E0A}"/>
              </a:ext>
            </a:extLst>
          </p:cNvPr>
          <p:cNvSpPr>
            <a:spLocks noGrp="1"/>
          </p:cNvSpPr>
          <p:nvPr>
            <p:ph type="ftr" sz="quarter" idx="11"/>
          </p:nvPr>
        </p:nvSpPr>
        <p:spPr/>
        <p:txBody>
          <a:bodyPr/>
          <a:lstStyle/>
          <a:p>
            <a:endParaRPr lang="en-DE"/>
          </a:p>
        </p:txBody>
      </p:sp>
      <p:sp>
        <p:nvSpPr>
          <p:cNvPr id="5" name="Slide Number Placeholder 4">
            <a:extLst>
              <a:ext uri="{FF2B5EF4-FFF2-40B4-BE49-F238E27FC236}">
                <a16:creationId xmlns:a16="http://schemas.microsoft.com/office/drawing/2014/main" id="{266DCA63-7AD5-489F-87A7-F15466A18F67}"/>
              </a:ext>
            </a:extLst>
          </p:cNvPr>
          <p:cNvSpPr>
            <a:spLocks noGrp="1"/>
          </p:cNvSpPr>
          <p:nvPr>
            <p:ph type="sldNum" sz="quarter" idx="12"/>
          </p:nvPr>
        </p:nvSpPr>
        <p:spPr/>
        <p:txBody>
          <a:bodyPr/>
          <a:lstStyle/>
          <a:p>
            <a:fld id="{6607164B-E5FD-464D-A7F9-550D79602B33}" type="slidenum">
              <a:rPr lang="en-DE" smtClean="0"/>
              <a:t>‹#›</a:t>
            </a:fld>
            <a:endParaRPr lang="en-DE"/>
          </a:p>
        </p:txBody>
      </p:sp>
    </p:spTree>
    <p:extLst>
      <p:ext uri="{BB962C8B-B14F-4D97-AF65-F5344CB8AC3E}">
        <p14:creationId xmlns:p14="http://schemas.microsoft.com/office/powerpoint/2010/main" val="2045929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7445D9-05BD-4320-891C-5A01A2D32A0B}"/>
              </a:ext>
            </a:extLst>
          </p:cNvPr>
          <p:cNvSpPr>
            <a:spLocks noGrp="1"/>
          </p:cNvSpPr>
          <p:nvPr>
            <p:ph type="dt" sz="half" idx="10"/>
          </p:nvPr>
        </p:nvSpPr>
        <p:spPr/>
        <p:txBody>
          <a:bodyPr/>
          <a:lstStyle/>
          <a:p>
            <a:fld id="{B541C8EB-759E-498E-983F-9A972BB49D19}" type="datetimeFigureOut">
              <a:rPr lang="en-DE" smtClean="0"/>
              <a:t>10/05/2023</a:t>
            </a:fld>
            <a:endParaRPr lang="en-DE"/>
          </a:p>
        </p:txBody>
      </p:sp>
      <p:sp>
        <p:nvSpPr>
          <p:cNvPr id="3" name="Footer Placeholder 2">
            <a:extLst>
              <a:ext uri="{FF2B5EF4-FFF2-40B4-BE49-F238E27FC236}">
                <a16:creationId xmlns:a16="http://schemas.microsoft.com/office/drawing/2014/main" id="{B2FC2147-88A7-419F-BFDF-3BDFFC052804}"/>
              </a:ext>
            </a:extLst>
          </p:cNvPr>
          <p:cNvSpPr>
            <a:spLocks noGrp="1"/>
          </p:cNvSpPr>
          <p:nvPr>
            <p:ph type="ftr" sz="quarter" idx="11"/>
          </p:nvPr>
        </p:nvSpPr>
        <p:spPr/>
        <p:txBody>
          <a:bodyPr/>
          <a:lstStyle/>
          <a:p>
            <a:endParaRPr lang="en-DE"/>
          </a:p>
        </p:txBody>
      </p:sp>
      <p:sp>
        <p:nvSpPr>
          <p:cNvPr id="4" name="Slide Number Placeholder 3">
            <a:extLst>
              <a:ext uri="{FF2B5EF4-FFF2-40B4-BE49-F238E27FC236}">
                <a16:creationId xmlns:a16="http://schemas.microsoft.com/office/drawing/2014/main" id="{04F2F1E6-DDB5-4EE4-B5F2-434E0CAD340A}"/>
              </a:ext>
            </a:extLst>
          </p:cNvPr>
          <p:cNvSpPr>
            <a:spLocks noGrp="1"/>
          </p:cNvSpPr>
          <p:nvPr>
            <p:ph type="sldNum" sz="quarter" idx="12"/>
          </p:nvPr>
        </p:nvSpPr>
        <p:spPr/>
        <p:txBody>
          <a:bodyPr/>
          <a:lstStyle/>
          <a:p>
            <a:fld id="{6607164B-E5FD-464D-A7F9-550D79602B33}" type="slidenum">
              <a:rPr lang="en-DE" smtClean="0"/>
              <a:t>‹#›</a:t>
            </a:fld>
            <a:endParaRPr lang="en-DE"/>
          </a:p>
        </p:txBody>
      </p:sp>
    </p:spTree>
    <p:extLst>
      <p:ext uri="{BB962C8B-B14F-4D97-AF65-F5344CB8AC3E}">
        <p14:creationId xmlns:p14="http://schemas.microsoft.com/office/powerpoint/2010/main" val="577344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EFE1A-706B-4B68-9ED2-944DD36C82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DE"/>
          </a:p>
        </p:txBody>
      </p:sp>
      <p:sp>
        <p:nvSpPr>
          <p:cNvPr id="3" name="Content Placeholder 2">
            <a:extLst>
              <a:ext uri="{FF2B5EF4-FFF2-40B4-BE49-F238E27FC236}">
                <a16:creationId xmlns:a16="http://schemas.microsoft.com/office/drawing/2014/main" id="{22D00E17-080B-4484-A372-C2295F2E76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Text Placeholder 3">
            <a:extLst>
              <a:ext uri="{FF2B5EF4-FFF2-40B4-BE49-F238E27FC236}">
                <a16:creationId xmlns:a16="http://schemas.microsoft.com/office/drawing/2014/main" id="{70A9F54B-9314-4C77-8034-A3719CC2CE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3C313F-A4DD-4417-A3ED-87461A3E91CE}"/>
              </a:ext>
            </a:extLst>
          </p:cNvPr>
          <p:cNvSpPr>
            <a:spLocks noGrp="1"/>
          </p:cNvSpPr>
          <p:nvPr>
            <p:ph type="dt" sz="half" idx="10"/>
          </p:nvPr>
        </p:nvSpPr>
        <p:spPr/>
        <p:txBody>
          <a:bodyPr/>
          <a:lstStyle/>
          <a:p>
            <a:fld id="{B541C8EB-759E-498E-983F-9A972BB49D19}" type="datetimeFigureOut">
              <a:rPr lang="en-DE" smtClean="0"/>
              <a:t>10/05/2023</a:t>
            </a:fld>
            <a:endParaRPr lang="en-DE"/>
          </a:p>
        </p:txBody>
      </p:sp>
      <p:sp>
        <p:nvSpPr>
          <p:cNvPr id="6" name="Footer Placeholder 5">
            <a:extLst>
              <a:ext uri="{FF2B5EF4-FFF2-40B4-BE49-F238E27FC236}">
                <a16:creationId xmlns:a16="http://schemas.microsoft.com/office/drawing/2014/main" id="{445C25F1-28DA-45A6-AB26-4CE421A24846}"/>
              </a:ext>
            </a:extLst>
          </p:cNvPr>
          <p:cNvSpPr>
            <a:spLocks noGrp="1"/>
          </p:cNvSpPr>
          <p:nvPr>
            <p:ph type="ftr" sz="quarter" idx="11"/>
          </p:nvPr>
        </p:nvSpPr>
        <p:spPr/>
        <p:txBody>
          <a:bodyPr/>
          <a:lstStyle/>
          <a:p>
            <a:endParaRPr lang="en-DE"/>
          </a:p>
        </p:txBody>
      </p:sp>
      <p:sp>
        <p:nvSpPr>
          <p:cNvPr id="7" name="Slide Number Placeholder 6">
            <a:extLst>
              <a:ext uri="{FF2B5EF4-FFF2-40B4-BE49-F238E27FC236}">
                <a16:creationId xmlns:a16="http://schemas.microsoft.com/office/drawing/2014/main" id="{8BD71C65-73AF-4FBA-B344-4AADA52833BE}"/>
              </a:ext>
            </a:extLst>
          </p:cNvPr>
          <p:cNvSpPr>
            <a:spLocks noGrp="1"/>
          </p:cNvSpPr>
          <p:nvPr>
            <p:ph type="sldNum" sz="quarter" idx="12"/>
          </p:nvPr>
        </p:nvSpPr>
        <p:spPr/>
        <p:txBody>
          <a:bodyPr/>
          <a:lstStyle/>
          <a:p>
            <a:fld id="{6607164B-E5FD-464D-A7F9-550D79602B33}" type="slidenum">
              <a:rPr lang="en-DE" smtClean="0"/>
              <a:t>‹#›</a:t>
            </a:fld>
            <a:endParaRPr lang="en-DE"/>
          </a:p>
        </p:txBody>
      </p:sp>
    </p:spTree>
    <p:extLst>
      <p:ext uri="{BB962C8B-B14F-4D97-AF65-F5344CB8AC3E}">
        <p14:creationId xmlns:p14="http://schemas.microsoft.com/office/powerpoint/2010/main" val="436402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3F7B0-DC5C-4AAE-A041-A7999AE585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DE"/>
          </a:p>
        </p:txBody>
      </p:sp>
      <p:sp>
        <p:nvSpPr>
          <p:cNvPr id="3" name="Picture Placeholder 2">
            <a:extLst>
              <a:ext uri="{FF2B5EF4-FFF2-40B4-BE49-F238E27FC236}">
                <a16:creationId xmlns:a16="http://schemas.microsoft.com/office/drawing/2014/main" id="{9B36BFB7-03B0-45E5-90E3-063E85CF63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DE"/>
          </a:p>
        </p:txBody>
      </p:sp>
      <p:sp>
        <p:nvSpPr>
          <p:cNvPr id="4" name="Text Placeholder 3">
            <a:extLst>
              <a:ext uri="{FF2B5EF4-FFF2-40B4-BE49-F238E27FC236}">
                <a16:creationId xmlns:a16="http://schemas.microsoft.com/office/drawing/2014/main" id="{D41AF616-AAD0-4887-9CA3-EAA1AF14E5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699D2A-B74C-406F-8901-D06AFE7B803C}"/>
              </a:ext>
            </a:extLst>
          </p:cNvPr>
          <p:cNvSpPr>
            <a:spLocks noGrp="1"/>
          </p:cNvSpPr>
          <p:nvPr>
            <p:ph type="dt" sz="half" idx="10"/>
          </p:nvPr>
        </p:nvSpPr>
        <p:spPr/>
        <p:txBody>
          <a:bodyPr/>
          <a:lstStyle/>
          <a:p>
            <a:fld id="{B541C8EB-759E-498E-983F-9A972BB49D19}" type="datetimeFigureOut">
              <a:rPr lang="en-DE" smtClean="0"/>
              <a:t>10/05/2023</a:t>
            </a:fld>
            <a:endParaRPr lang="en-DE"/>
          </a:p>
        </p:txBody>
      </p:sp>
      <p:sp>
        <p:nvSpPr>
          <p:cNvPr id="6" name="Footer Placeholder 5">
            <a:extLst>
              <a:ext uri="{FF2B5EF4-FFF2-40B4-BE49-F238E27FC236}">
                <a16:creationId xmlns:a16="http://schemas.microsoft.com/office/drawing/2014/main" id="{08021712-AD8A-4700-BFE2-4AF5C130BFE1}"/>
              </a:ext>
            </a:extLst>
          </p:cNvPr>
          <p:cNvSpPr>
            <a:spLocks noGrp="1"/>
          </p:cNvSpPr>
          <p:nvPr>
            <p:ph type="ftr" sz="quarter" idx="11"/>
          </p:nvPr>
        </p:nvSpPr>
        <p:spPr/>
        <p:txBody>
          <a:bodyPr/>
          <a:lstStyle/>
          <a:p>
            <a:endParaRPr lang="en-DE"/>
          </a:p>
        </p:txBody>
      </p:sp>
      <p:sp>
        <p:nvSpPr>
          <p:cNvPr id="7" name="Slide Number Placeholder 6">
            <a:extLst>
              <a:ext uri="{FF2B5EF4-FFF2-40B4-BE49-F238E27FC236}">
                <a16:creationId xmlns:a16="http://schemas.microsoft.com/office/drawing/2014/main" id="{BC046FDC-42BE-4C09-9F10-A61CEA485211}"/>
              </a:ext>
            </a:extLst>
          </p:cNvPr>
          <p:cNvSpPr>
            <a:spLocks noGrp="1"/>
          </p:cNvSpPr>
          <p:nvPr>
            <p:ph type="sldNum" sz="quarter" idx="12"/>
          </p:nvPr>
        </p:nvSpPr>
        <p:spPr/>
        <p:txBody>
          <a:bodyPr/>
          <a:lstStyle/>
          <a:p>
            <a:fld id="{6607164B-E5FD-464D-A7F9-550D79602B33}" type="slidenum">
              <a:rPr lang="en-DE" smtClean="0"/>
              <a:t>‹#›</a:t>
            </a:fld>
            <a:endParaRPr lang="en-DE"/>
          </a:p>
        </p:txBody>
      </p:sp>
    </p:spTree>
    <p:extLst>
      <p:ext uri="{BB962C8B-B14F-4D97-AF65-F5344CB8AC3E}">
        <p14:creationId xmlns:p14="http://schemas.microsoft.com/office/powerpoint/2010/main" val="2475218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040AAF-AF9E-454F-95DF-3E76455CB0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DE"/>
          </a:p>
        </p:txBody>
      </p:sp>
      <p:sp>
        <p:nvSpPr>
          <p:cNvPr id="3" name="Text Placeholder 2">
            <a:extLst>
              <a:ext uri="{FF2B5EF4-FFF2-40B4-BE49-F238E27FC236}">
                <a16:creationId xmlns:a16="http://schemas.microsoft.com/office/drawing/2014/main" id="{AA2176A3-98E6-4074-B615-012DB3086C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46140FD0-7D4E-4C83-A470-98AF44556B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41C8EB-759E-498E-983F-9A972BB49D19}" type="datetimeFigureOut">
              <a:rPr lang="en-DE" smtClean="0"/>
              <a:t>10/05/2023</a:t>
            </a:fld>
            <a:endParaRPr lang="en-DE"/>
          </a:p>
        </p:txBody>
      </p:sp>
      <p:sp>
        <p:nvSpPr>
          <p:cNvPr id="5" name="Footer Placeholder 4">
            <a:extLst>
              <a:ext uri="{FF2B5EF4-FFF2-40B4-BE49-F238E27FC236}">
                <a16:creationId xmlns:a16="http://schemas.microsoft.com/office/drawing/2014/main" id="{F93AAEE3-BA7B-4805-8790-47A9EA99C5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DE"/>
          </a:p>
        </p:txBody>
      </p:sp>
      <p:sp>
        <p:nvSpPr>
          <p:cNvPr id="6" name="Slide Number Placeholder 5">
            <a:extLst>
              <a:ext uri="{FF2B5EF4-FFF2-40B4-BE49-F238E27FC236}">
                <a16:creationId xmlns:a16="http://schemas.microsoft.com/office/drawing/2014/main" id="{9E49EFA0-DA86-44D6-82B4-023576B05C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7164B-E5FD-464D-A7F9-550D79602B33}" type="slidenum">
              <a:rPr lang="en-DE" smtClean="0"/>
              <a:t>‹#›</a:t>
            </a:fld>
            <a:endParaRPr lang="en-DE"/>
          </a:p>
        </p:txBody>
      </p:sp>
    </p:spTree>
    <p:extLst>
      <p:ext uri="{BB962C8B-B14F-4D97-AF65-F5344CB8AC3E}">
        <p14:creationId xmlns:p14="http://schemas.microsoft.com/office/powerpoint/2010/main" val="3302310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E4FC7-571E-4CB6-B204-9DD9C895ADAD}"/>
              </a:ext>
            </a:extLst>
          </p:cNvPr>
          <p:cNvSpPr>
            <a:spLocks noGrp="1"/>
          </p:cNvSpPr>
          <p:nvPr>
            <p:ph type="ctrTitle"/>
          </p:nvPr>
        </p:nvSpPr>
        <p:spPr/>
        <p:txBody>
          <a:bodyPr/>
          <a:lstStyle/>
          <a:p>
            <a:r>
              <a:rPr lang="en-US" dirty="0"/>
              <a:t>Dracunculus Medinensis</a:t>
            </a:r>
            <a:endParaRPr lang="en-DE" dirty="0"/>
          </a:p>
        </p:txBody>
      </p:sp>
      <p:sp>
        <p:nvSpPr>
          <p:cNvPr id="3" name="Subtitle 2">
            <a:extLst>
              <a:ext uri="{FF2B5EF4-FFF2-40B4-BE49-F238E27FC236}">
                <a16:creationId xmlns:a16="http://schemas.microsoft.com/office/drawing/2014/main" id="{6A9BE928-24B0-4781-AB25-8F1F554DEEA0}"/>
              </a:ext>
            </a:extLst>
          </p:cNvPr>
          <p:cNvSpPr>
            <a:spLocks noGrp="1"/>
          </p:cNvSpPr>
          <p:nvPr>
            <p:ph type="subTitle" idx="1"/>
          </p:nvPr>
        </p:nvSpPr>
        <p:spPr/>
        <p:txBody>
          <a:bodyPr/>
          <a:lstStyle/>
          <a:p>
            <a:r>
              <a:rPr lang="en-US" dirty="0"/>
              <a:t>Dr J Mudenda</a:t>
            </a:r>
            <a:endParaRPr lang="en-DE" dirty="0"/>
          </a:p>
        </p:txBody>
      </p:sp>
    </p:spTree>
    <p:extLst>
      <p:ext uri="{BB962C8B-B14F-4D97-AF65-F5344CB8AC3E}">
        <p14:creationId xmlns:p14="http://schemas.microsoft.com/office/powerpoint/2010/main" val="1142153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DC9B5-24A8-41A6-AF40-A547A76B9EBE}"/>
              </a:ext>
            </a:extLst>
          </p:cNvPr>
          <p:cNvSpPr>
            <a:spLocks noGrp="1"/>
          </p:cNvSpPr>
          <p:nvPr>
            <p:ph type="title"/>
          </p:nvPr>
        </p:nvSpPr>
        <p:spPr/>
        <p:txBody>
          <a:bodyPr/>
          <a:lstStyle/>
          <a:p>
            <a:pPr algn="ctr"/>
            <a:r>
              <a:rPr lang="en-US" dirty="0"/>
              <a:t>Pathogenicity and Clinical Features</a:t>
            </a:r>
            <a:endParaRPr lang="en-DE" dirty="0"/>
          </a:p>
        </p:txBody>
      </p:sp>
      <p:sp>
        <p:nvSpPr>
          <p:cNvPr id="3" name="Content Placeholder 2">
            <a:extLst>
              <a:ext uri="{FF2B5EF4-FFF2-40B4-BE49-F238E27FC236}">
                <a16:creationId xmlns:a16="http://schemas.microsoft.com/office/drawing/2014/main" id="{DCD04F3D-730D-40FE-83A4-530AB356C985}"/>
              </a:ext>
            </a:extLst>
          </p:cNvPr>
          <p:cNvSpPr>
            <a:spLocks noGrp="1"/>
          </p:cNvSpPr>
          <p:nvPr>
            <p:ph idx="1"/>
          </p:nvPr>
        </p:nvSpPr>
        <p:spPr/>
        <p:txBody>
          <a:bodyPr>
            <a:normAutofit lnSpcReduction="10000"/>
          </a:bodyPr>
          <a:lstStyle/>
          <a:p>
            <a:r>
              <a:rPr lang="en-US" dirty="0"/>
              <a:t>D. medinensis causes dracunculiasis or dracunculosis. </a:t>
            </a:r>
          </a:p>
          <a:p>
            <a:r>
              <a:rPr lang="en-US" dirty="0"/>
              <a:t>¾ Infection induces no illness till the gravid female worm comes to lie under the skin, ready to discharge its embryos.</a:t>
            </a:r>
          </a:p>
          <a:p>
            <a:r>
              <a:rPr lang="en-US" dirty="0"/>
              <a:t> ¾ The body fluid of the adult worm is toxic and leads to blister formation. </a:t>
            </a:r>
          </a:p>
          <a:p>
            <a:r>
              <a:rPr lang="en-US" dirty="0"/>
              <a:t>¾ A few hours before the development of the blister, there may be constitutional symptoms such as nausea, vomiting, intense pruritus, and urticarial rash.</a:t>
            </a:r>
          </a:p>
          <a:p>
            <a:r>
              <a:rPr lang="en-US" dirty="0"/>
              <a:t> ¾ The blister develops initially as a reddish papule with a vesicular center and surrounding induration. </a:t>
            </a:r>
          </a:p>
        </p:txBody>
      </p:sp>
    </p:spTree>
    <p:extLst>
      <p:ext uri="{BB962C8B-B14F-4D97-AF65-F5344CB8AC3E}">
        <p14:creationId xmlns:p14="http://schemas.microsoft.com/office/powerpoint/2010/main" val="2106844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40E1FD-BC94-4339-9771-476CE8355CDD}"/>
              </a:ext>
            </a:extLst>
          </p:cNvPr>
          <p:cNvSpPr>
            <a:spLocks noGrp="1"/>
          </p:cNvSpPr>
          <p:nvPr>
            <p:ph idx="1"/>
          </p:nvPr>
        </p:nvSpPr>
        <p:spPr/>
        <p:txBody>
          <a:bodyPr>
            <a:normAutofit lnSpcReduction="10000"/>
          </a:bodyPr>
          <a:lstStyle/>
          <a:p>
            <a:r>
              <a:rPr lang="en-US" dirty="0"/>
              <a:t>¾ The most common sites for blister formation are the feet between the metatarsal bones or on the ankles. </a:t>
            </a:r>
          </a:p>
          <a:p>
            <a:r>
              <a:rPr lang="en-US" dirty="0"/>
              <a:t>¾ The fluid in the blister is a sterile yellowish liquid with polymorphs, eosinophils, and mononuclear cells. </a:t>
            </a:r>
          </a:p>
          <a:p>
            <a:r>
              <a:rPr lang="en-US" dirty="0"/>
              <a:t>¾ The local discomfort diminishes with the release of the embryos. </a:t>
            </a:r>
          </a:p>
          <a:p>
            <a:r>
              <a:rPr lang="en-US" dirty="0"/>
              <a:t>¾ Secondary bacterial infection is frequent. Sometimes, it may lead to tetanus.</a:t>
            </a:r>
          </a:p>
          <a:p>
            <a:r>
              <a:rPr lang="en-US" dirty="0"/>
              <a:t> ¾ Sometimes, the worm travels to unusual sites such as the pericardium, the spinal canal, or the eyes, with serious effects.</a:t>
            </a:r>
          </a:p>
          <a:p>
            <a:r>
              <a:rPr lang="en-US" dirty="0"/>
              <a:t> ¾ Dracunculiasis lasts usually for 1–3 months.</a:t>
            </a:r>
            <a:endParaRPr lang="en-DE" dirty="0"/>
          </a:p>
          <a:p>
            <a:endParaRPr lang="en-DE" dirty="0"/>
          </a:p>
        </p:txBody>
      </p:sp>
    </p:spTree>
    <p:extLst>
      <p:ext uri="{BB962C8B-B14F-4D97-AF65-F5344CB8AC3E}">
        <p14:creationId xmlns:p14="http://schemas.microsoft.com/office/powerpoint/2010/main" val="2609135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5E0E3-0054-4A73-9AFE-A8AE6E1E9D35}"/>
              </a:ext>
            </a:extLst>
          </p:cNvPr>
          <p:cNvSpPr>
            <a:spLocks noGrp="1"/>
          </p:cNvSpPr>
          <p:nvPr>
            <p:ph type="title"/>
          </p:nvPr>
        </p:nvSpPr>
        <p:spPr/>
        <p:txBody>
          <a:bodyPr/>
          <a:lstStyle/>
          <a:p>
            <a:pPr algn="ctr"/>
            <a:r>
              <a:rPr lang="en-US" dirty="0"/>
              <a:t>Laboratory Diagnosis</a:t>
            </a:r>
            <a:endParaRPr lang="en-DE" dirty="0"/>
          </a:p>
        </p:txBody>
      </p:sp>
      <p:sp>
        <p:nvSpPr>
          <p:cNvPr id="3" name="Content Placeholder 2">
            <a:extLst>
              <a:ext uri="{FF2B5EF4-FFF2-40B4-BE49-F238E27FC236}">
                <a16:creationId xmlns:a16="http://schemas.microsoft.com/office/drawing/2014/main" id="{A372456E-37B1-4AEC-A44D-31BA1186B511}"/>
              </a:ext>
            </a:extLst>
          </p:cNvPr>
          <p:cNvSpPr>
            <a:spLocks noGrp="1"/>
          </p:cNvSpPr>
          <p:nvPr>
            <p:ph idx="1"/>
          </p:nvPr>
        </p:nvSpPr>
        <p:spPr/>
        <p:txBody>
          <a:bodyPr/>
          <a:lstStyle/>
          <a:p>
            <a:r>
              <a:rPr lang="en-US" dirty="0"/>
              <a:t>¾ Detection of adult worm: Diagnosis is evident when the tip of the worm projects from the base of the ulcer. Calcified worms can be seen by radiography. </a:t>
            </a:r>
          </a:p>
          <a:p>
            <a:r>
              <a:rPr lang="en-US" dirty="0"/>
              <a:t>¾ Detection of larva: By bathing the ulcer with water, the worm can be induced to release the embryos, which can be examined under the microscope.</a:t>
            </a:r>
            <a:endParaRPr lang="en-DE" dirty="0"/>
          </a:p>
        </p:txBody>
      </p:sp>
    </p:spTree>
    <p:extLst>
      <p:ext uri="{BB962C8B-B14F-4D97-AF65-F5344CB8AC3E}">
        <p14:creationId xmlns:p14="http://schemas.microsoft.com/office/powerpoint/2010/main" val="2694683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D23FE0-1F70-40DB-9BF2-F8143A077AE9}"/>
              </a:ext>
            </a:extLst>
          </p:cNvPr>
          <p:cNvSpPr>
            <a:spLocks noGrp="1"/>
          </p:cNvSpPr>
          <p:nvPr>
            <p:ph idx="1"/>
          </p:nvPr>
        </p:nvSpPr>
        <p:spPr/>
        <p:txBody>
          <a:bodyPr/>
          <a:lstStyle/>
          <a:p>
            <a:r>
              <a:rPr lang="en-US" dirty="0"/>
              <a:t>Skin test: An intradermal test with guinea worm antigen elicits positive response.</a:t>
            </a:r>
          </a:p>
          <a:p>
            <a:r>
              <a:rPr lang="en-US" dirty="0"/>
              <a:t> ¾ Serological test: Enzyme-linked immunosorbent assay (ELISA) and immunofluorescence assay (IFA) are frequently used to detected antibodies to D. medinensis (Flowchart 22.1).</a:t>
            </a:r>
            <a:endParaRPr lang="en-DE" dirty="0"/>
          </a:p>
        </p:txBody>
      </p:sp>
    </p:spTree>
    <p:extLst>
      <p:ext uri="{BB962C8B-B14F-4D97-AF65-F5344CB8AC3E}">
        <p14:creationId xmlns:p14="http://schemas.microsoft.com/office/powerpoint/2010/main" val="4250839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D114E-6451-47A1-8974-42EDA1161028}"/>
              </a:ext>
            </a:extLst>
          </p:cNvPr>
          <p:cNvSpPr>
            <a:spLocks noGrp="1"/>
          </p:cNvSpPr>
          <p:nvPr>
            <p:ph type="title"/>
          </p:nvPr>
        </p:nvSpPr>
        <p:spPr/>
        <p:txBody>
          <a:bodyPr/>
          <a:lstStyle/>
          <a:p>
            <a:pPr algn="ctr"/>
            <a:r>
              <a:rPr lang="en-US" dirty="0"/>
              <a:t>Treatment</a:t>
            </a:r>
            <a:endParaRPr lang="en-DE" dirty="0"/>
          </a:p>
        </p:txBody>
      </p:sp>
      <p:sp>
        <p:nvSpPr>
          <p:cNvPr id="3" name="Content Placeholder 2">
            <a:extLst>
              <a:ext uri="{FF2B5EF4-FFF2-40B4-BE49-F238E27FC236}">
                <a16:creationId xmlns:a16="http://schemas.microsoft.com/office/drawing/2014/main" id="{5F18C668-0DE5-432D-BD61-E2DF10625A21}"/>
              </a:ext>
            </a:extLst>
          </p:cNvPr>
          <p:cNvSpPr>
            <a:spLocks noGrp="1"/>
          </p:cNvSpPr>
          <p:nvPr>
            <p:ph idx="1"/>
          </p:nvPr>
        </p:nvSpPr>
        <p:spPr/>
        <p:txBody>
          <a:bodyPr/>
          <a:lstStyle/>
          <a:p>
            <a:r>
              <a:rPr lang="en-US" dirty="0"/>
              <a:t>¾ </a:t>
            </a:r>
            <a:r>
              <a:rPr lang="en-US" dirty="0" err="1"/>
              <a:t>Antihistaminics</a:t>
            </a:r>
            <a:r>
              <a:rPr lang="en-US" dirty="0"/>
              <a:t> and steroids are of help in the initial stage of allergic reaction. ¾ Metronidazole, niridazole, and thiabendazole are useful in treatment.</a:t>
            </a:r>
            <a:endParaRPr lang="en-DE" dirty="0"/>
          </a:p>
        </p:txBody>
      </p:sp>
    </p:spTree>
    <p:extLst>
      <p:ext uri="{BB962C8B-B14F-4D97-AF65-F5344CB8AC3E}">
        <p14:creationId xmlns:p14="http://schemas.microsoft.com/office/powerpoint/2010/main" val="3663914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9411D-F01F-465E-B9F1-7EA3C219ED72}"/>
              </a:ext>
            </a:extLst>
          </p:cNvPr>
          <p:cNvSpPr>
            <a:spLocks noGrp="1"/>
          </p:cNvSpPr>
          <p:nvPr>
            <p:ph type="title"/>
          </p:nvPr>
        </p:nvSpPr>
        <p:spPr/>
        <p:txBody>
          <a:bodyPr/>
          <a:lstStyle/>
          <a:p>
            <a:endParaRPr lang="en-DE"/>
          </a:p>
        </p:txBody>
      </p:sp>
      <p:sp>
        <p:nvSpPr>
          <p:cNvPr id="3" name="Content Placeholder 2">
            <a:extLst>
              <a:ext uri="{FF2B5EF4-FFF2-40B4-BE49-F238E27FC236}">
                <a16:creationId xmlns:a16="http://schemas.microsoft.com/office/drawing/2014/main" id="{669EF418-D6E1-4394-9441-4423C90D9DDE}"/>
              </a:ext>
            </a:extLst>
          </p:cNvPr>
          <p:cNvSpPr>
            <a:spLocks noGrp="1"/>
          </p:cNvSpPr>
          <p:nvPr>
            <p:ph idx="1"/>
          </p:nvPr>
        </p:nvSpPr>
        <p:spPr/>
        <p:txBody>
          <a:bodyPr/>
          <a:lstStyle/>
          <a:p>
            <a:r>
              <a:rPr lang="en-US" dirty="0"/>
              <a:t>For removal of the worm, the best method is the ancient technique of patiently twisting it around a stick.</a:t>
            </a:r>
          </a:p>
          <a:p>
            <a:r>
              <a:rPr lang="en-US" dirty="0"/>
              <a:t> It may take 15-20 days to extract the whole worm but if care is taken not to snap the worm, this method is safe and eff </a:t>
            </a:r>
            <a:r>
              <a:rPr lang="en-US" dirty="0" err="1"/>
              <a:t>ective</a:t>
            </a:r>
            <a:r>
              <a:rPr lang="en-US" dirty="0"/>
              <a:t> (Fig. 22.5). </a:t>
            </a:r>
          </a:p>
          <a:p>
            <a:r>
              <a:rPr lang="en-US" dirty="0"/>
              <a:t>¾ Surgical removal of the worm under </a:t>
            </a:r>
            <a:r>
              <a:rPr lang="en-US" dirty="0" err="1"/>
              <a:t>anaesthesia</a:t>
            </a:r>
            <a:r>
              <a:rPr lang="en-US" dirty="0"/>
              <a:t> is another method of treatment</a:t>
            </a:r>
            <a:endParaRPr lang="en-DE" dirty="0"/>
          </a:p>
        </p:txBody>
      </p:sp>
    </p:spTree>
    <p:extLst>
      <p:ext uri="{BB962C8B-B14F-4D97-AF65-F5344CB8AC3E}">
        <p14:creationId xmlns:p14="http://schemas.microsoft.com/office/powerpoint/2010/main" val="2880787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3CE95-E122-4558-99C7-4ED42A4EF1F8}"/>
              </a:ext>
            </a:extLst>
          </p:cNvPr>
          <p:cNvSpPr>
            <a:spLocks noGrp="1"/>
          </p:cNvSpPr>
          <p:nvPr>
            <p:ph type="title"/>
          </p:nvPr>
        </p:nvSpPr>
        <p:spPr/>
        <p:txBody>
          <a:bodyPr/>
          <a:lstStyle/>
          <a:p>
            <a:pPr algn="ctr"/>
            <a:r>
              <a:rPr lang="en-US" dirty="0"/>
              <a:t>Prophylaxis</a:t>
            </a:r>
            <a:endParaRPr lang="en-DE" dirty="0"/>
          </a:p>
        </p:txBody>
      </p:sp>
      <p:sp>
        <p:nvSpPr>
          <p:cNvPr id="3" name="Content Placeholder 2">
            <a:extLst>
              <a:ext uri="{FF2B5EF4-FFF2-40B4-BE49-F238E27FC236}">
                <a16:creationId xmlns:a16="http://schemas.microsoft.com/office/drawing/2014/main" id="{F2C67714-B0D6-477F-BF33-374633993AC0}"/>
              </a:ext>
            </a:extLst>
          </p:cNvPr>
          <p:cNvSpPr>
            <a:spLocks noGrp="1"/>
          </p:cNvSpPr>
          <p:nvPr>
            <p:ph idx="1"/>
          </p:nvPr>
        </p:nvSpPr>
        <p:spPr/>
        <p:txBody>
          <a:bodyPr/>
          <a:lstStyle/>
          <a:p>
            <a:r>
              <a:rPr lang="en-US" dirty="0"/>
              <a:t>¾ Provision of protected piped water supply is the best method of prevention or else Boiling or fi </a:t>
            </a:r>
            <a:r>
              <a:rPr lang="en-US" dirty="0" err="1"/>
              <a:t>ltering</a:t>
            </a:r>
            <a:r>
              <a:rPr lang="en-US" dirty="0"/>
              <a:t> water through a cloth and then consuming water.</a:t>
            </a:r>
          </a:p>
          <a:p>
            <a:r>
              <a:rPr lang="en-US" dirty="0"/>
              <a:t>Destroying cyclops in water by chemical treatment with Abate (</a:t>
            </a:r>
            <a:r>
              <a:rPr lang="en-US" dirty="0" err="1"/>
              <a:t>temephos</a:t>
            </a:r>
            <a:r>
              <a:rPr lang="en-US" dirty="0"/>
              <a:t>). ¾ Not allowing infected persons to bathe or wade in sources of drinking water</a:t>
            </a:r>
            <a:r>
              <a:rPr lang="en-US"/>
              <a:t>. </a:t>
            </a:r>
          </a:p>
          <a:p>
            <a:r>
              <a:rPr lang="en-US"/>
              <a:t>Note</a:t>
            </a:r>
            <a:r>
              <a:rPr lang="en-US" dirty="0"/>
              <a:t>: Because of its simple life cycle, localized distribution, and the absence of animal reservoirs, guinea worm infection was eradicable. Measures to eliminate the infection have been successful. Global eradication of the infection is imminent.</a:t>
            </a:r>
            <a:endParaRPr lang="en-DE" dirty="0"/>
          </a:p>
        </p:txBody>
      </p:sp>
    </p:spTree>
    <p:extLst>
      <p:ext uri="{BB962C8B-B14F-4D97-AF65-F5344CB8AC3E}">
        <p14:creationId xmlns:p14="http://schemas.microsoft.com/office/powerpoint/2010/main" val="113582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FA2DB-D77B-4B44-A064-17B90119F858}"/>
              </a:ext>
            </a:extLst>
          </p:cNvPr>
          <p:cNvSpPr>
            <a:spLocks noGrp="1"/>
          </p:cNvSpPr>
          <p:nvPr>
            <p:ph type="title"/>
          </p:nvPr>
        </p:nvSpPr>
        <p:spPr/>
        <p:txBody>
          <a:bodyPr/>
          <a:lstStyle/>
          <a:p>
            <a:endParaRPr lang="en-DE"/>
          </a:p>
        </p:txBody>
      </p:sp>
      <p:sp>
        <p:nvSpPr>
          <p:cNvPr id="3" name="Content Placeholder 2">
            <a:extLst>
              <a:ext uri="{FF2B5EF4-FFF2-40B4-BE49-F238E27FC236}">
                <a16:creationId xmlns:a16="http://schemas.microsoft.com/office/drawing/2014/main" id="{55B3663D-DBB2-4433-8DEF-8654B0DF6612}"/>
              </a:ext>
            </a:extLst>
          </p:cNvPr>
          <p:cNvSpPr>
            <a:spLocks noGrp="1"/>
          </p:cNvSpPr>
          <p:nvPr>
            <p:ph idx="1"/>
          </p:nvPr>
        </p:nvSpPr>
        <p:spPr/>
        <p:txBody>
          <a:bodyPr>
            <a:normAutofit fontScale="92500"/>
          </a:bodyPr>
          <a:lstStyle/>
          <a:p>
            <a:r>
              <a:rPr lang="en-US" dirty="0"/>
              <a:t>Common name: Guinea Worm </a:t>
            </a:r>
          </a:p>
          <a:p>
            <a:r>
              <a:rPr lang="en-US" dirty="0"/>
              <a:t>History and Distribution </a:t>
            </a:r>
          </a:p>
          <a:p>
            <a:r>
              <a:rPr lang="en-US" dirty="0"/>
              <a:t>The guinea worm has been known from antiquity. It is believed to have been the ‘fi </a:t>
            </a:r>
            <a:r>
              <a:rPr lang="en-US" dirty="0" err="1"/>
              <a:t>ery</a:t>
            </a:r>
            <a:r>
              <a:rPr lang="en-US" dirty="0"/>
              <a:t> serpent’ in the Bible, which tormented the Israelites on the banks of the Red Sea. ¾ The technique of extracting the worm by twisting it on a stick, still </a:t>
            </a:r>
            <a:r>
              <a:rPr lang="en-US" dirty="0" err="1"/>
              <a:t>practized</a:t>
            </a:r>
            <a:r>
              <a:rPr lang="en-US" dirty="0"/>
              <a:t> by patients in endemic areas is said to have been devised by Moses. The picture of the ‘serpent worm’ on a stick may have given rise to the physician’s symbol of caduceus. ¾ Galen named the disease dracontiasis, (Greek </a:t>
            </a:r>
            <a:r>
              <a:rPr lang="en-US" dirty="0" err="1"/>
              <a:t>dracodragon</a:t>
            </a:r>
            <a:r>
              <a:rPr lang="en-US" dirty="0"/>
              <a:t> or serpent). Avicenna called it the Medina worm as it was prevalent there. Hence, the name Dracunculus medinensis (Dracunculus being the diminutive of Draco).</a:t>
            </a:r>
            <a:endParaRPr lang="en-DE" dirty="0"/>
          </a:p>
        </p:txBody>
      </p:sp>
    </p:spTree>
    <p:extLst>
      <p:ext uri="{BB962C8B-B14F-4D97-AF65-F5344CB8AC3E}">
        <p14:creationId xmlns:p14="http://schemas.microsoft.com/office/powerpoint/2010/main" val="2327298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DCB859-8482-4553-890E-23D2D81E4420}"/>
              </a:ext>
            </a:extLst>
          </p:cNvPr>
          <p:cNvSpPr>
            <a:spLocks noGrp="1"/>
          </p:cNvSpPr>
          <p:nvPr>
            <p:ph idx="1"/>
          </p:nvPr>
        </p:nvSpPr>
        <p:spPr/>
        <p:txBody>
          <a:bodyPr/>
          <a:lstStyle/>
          <a:p>
            <a:r>
              <a:rPr lang="en-US" dirty="0"/>
              <a:t>The worm was present in tropical Africa, the Middle-East in Arabia, Iraq, Iran, and in Pakistan and India. In India, it was seen in the dry areas in Rajasthan, Gujarat, Madhya Pradesh, Andhra Pradesh, Maharashtra, Tamil Nadu, and Karnataka (Fig. 22.1). About 50 million people were estimated to be infected with the worm. ¾ The infection has been eradicated from India and all of south-east Asia region by 2000. ¾ The disease still remains endemic in 13 African countries including Sudan (highest incidence), Niger, etc.</a:t>
            </a:r>
            <a:endParaRPr lang="en-DE" dirty="0"/>
          </a:p>
        </p:txBody>
      </p:sp>
    </p:spTree>
    <p:extLst>
      <p:ext uri="{BB962C8B-B14F-4D97-AF65-F5344CB8AC3E}">
        <p14:creationId xmlns:p14="http://schemas.microsoft.com/office/powerpoint/2010/main" val="426375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54152-E2C5-4C46-8B58-EC15D7BFE724}"/>
              </a:ext>
            </a:extLst>
          </p:cNvPr>
          <p:cNvSpPr>
            <a:spLocks noGrp="1"/>
          </p:cNvSpPr>
          <p:nvPr>
            <p:ph type="title"/>
          </p:nvPr>
        </p:nvSpPr>
        <p:spPr/>
        <p:txBody>
          <a:bodyPr/>
          <a:lstStyle/>
          <a:p>
            <a:endParaRPr lang="en-DE"/>
          </a:p>
        </p:txBody>
      </p:sp>
      <p:sp>
        <p:nvSpPr>
          <p:cNvPr id="3" name="Content Placeholder 2">
            <a:extLst>
              <a:ext uri="{FF2B5EF4-FFF2-40B4-BE49-F238E27FC236}">
                <a16:creationId xmlns:a16="http://schemas.microsoft.com/office/drawing/2014/main" id="{B34E983D-B37D-4321-9EBB-311A0FDBDE97}"/>
              </a:ext>
            </a:extLst>
          </p:cNvPr>
          <p:cNvSpPr>
            <a:spLocks noGrp="1"/>
          </p:cNvSpPr>
          <p:nvPr>
            <p:ph idx="1"/>
          </p:nvPr>
        </p:nvSpPr>
        <p:spPr/>
        <p:txBody>
          <a:bodyPr/>
          <a:lstStyle/>
          <a:p>
            <a:r>
              <a:rPr lang="en-US" dirty="0"/>
              <a:t>Habitat </a:t>
            </a:r>
          </a:p>
          <a:p>
            <a:r>
              <a:rPr lang="en-US" dirty="0"/>
              <a:t>The adult females of D. medinensis are usually found in the subcutaneous tissue of the legs, arms and back in man.</a:t>
            </a:r>
          </a:p>
          <a:p>
            <a:r>
              <a:rPr lang="en-US" dirty="0"/>
              <a:t> Morphology</a:t>
            </a:r>
          </a:p>
          <a:p>
            <a:r>
              <a:rPr lang="en-US" dirty="0"/>
              <a:t> Adult Worm The adult female is a long, cylindrical worm with smooth milky-white cuticle resembling a long piece of white twine. It has a blunt anterior end and a tapering recurved tail (Fig. 22.2). ¾ It measures about a meter (60–120 cm) in length and 1–2 mm in thickness. ¾ The body of the gravid female is </a:t>
            </a:r>
            <a:r>
              <a:rPr lang="en-US" dirty="0" err="1"/>
              <a:t>virtualy</a:t>
            </a:r>
            <a:r>
              <a:rPr lang="en-US" dirty="0"/>
              <a:t> fi </a:t>
            </a:r>
            <a:r>
              <a:rPr lang="en-US" dirty="0" err="1"/>
              <a:t>lled</a:t>
            </a:r>
            <a:r>
              <a:rPr lang="en-US" dirty="0"/>
              <a:t> with the branches of an enormous uterus, containing some 3 million embryos.</a:t>
            </a:r>
            <a:endParaRPr lang="en-DE" dirty="0"/>
          </a:p>
        </p:txBody>
      </p:sp>
    </p:spTree>
    <p:extLst>
      <p:ext uri="{BB962C8B-B14F-4D97-AF65-F5344CB8AC3E}">
        <p14:creationId xmlns:p14="http://schemas.microsoft.com/office/powerpoint/2010/main" val="218568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6C4B0E-94C1-4DEF-9DC8-FD34DA19F221}"/>
              </a:ext>
            </a:extLst>
          </p:cNvPr>
          <p:cNvSpPr>
            <a:spLocks noGrp="1"/>
          </p:cNvSpPr>
          <p:nvPr>
            <p:ph idx="1"/>
          </p:nvPr>
        </p:nvSpPr>
        <p:spPr/>
        <p:txBody>
          <a:bodyPr>
            <a:normAutofit lnSpcReduction="10000"/>
          </a:bodyPr>
          <a:lstStyle/>
          <a:p>
            <a:r>
              <a:rPr lang="en-US" dirty="0"/>
              <a:t>The female worm is viviparous. ¾ The male worm, which is rarely seen, is much smaller than female being 10–40 mm long and 0.4 mm thick. ¾ Female worm survives for about an year, whereas life span of male worm is not more than 6 months.</a:t>
            </a:r>
          </a:p>
          <a:p>
            <a:r>
              <a:rPr lang="en-US" dirty="0"/>
              <a:t>Larva </a:t>
            </a:r>
          </a:p>
          <a:p>
            <a:r>
              <a:rPr lang="en-US" dirty="0"/>
              <a:t>The larva measures 500–750 µm in length and 15–25 µm in breadth. ¾ It has a broad anterior end and a slender fi </a:t>
            </a:r>
            <a:r>
              <a:rPr lang="en-US" dirty="0" err="1"/>
              <a:t>liform</a:t>
            </a:r>
            <a:r>
              <a:rPr lang="en-US" dirty="0"/>
              <a:t> tail which extends for a third of the entire body length (Fig. 22.3).</a:t>
            </a:r>
          </a:p>
          <a:p>
            <a:r>
              <a:rPr lang="en-US" dirty="0"/>
              <a:t> ¾ The cuticle shows prominent striations. </a:t>
            </a:r>
          </a:p>
          <a:p>
            <a:r>
              <a:rPr lang="en-US" dirty="0"/>
              <a:t>¾ The larva swims about with a coiling and uncoiling motion.</a:t>
            </a:r>
            <a:endParaRPr lang="en-DE" dirty="0"/>
          </a:p>
        </p:txBody>
      </p:sp>
    </p:spTree>
    <p:extLst>
      <p:ext uri="{BB962C8B-B14F-4D97-AF65-F5344CB8AC3E}">
        <p14:creationId xmlns:p14="http://schemas.microsoft.com/office/powerpoint/2010/main" val="991595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40188-8BF0-441B-8495-432EF2A63764}"/>
              </a:ext>
            </a:extLst>
          </p:cNvPr>
          <p:cNvSpPr>
            <a:spLocks noGrp="1"/>
          </p:cNvSpPr>
          <p:nvPr>
            <p:ph type="title"/>
          </p:nvPr>
        </p:nvSpPr>
        <p:spPr/>
        <p:txBody>
          <a:bodyPr/>
          <a:lstStyle/>
          <a:p>
            <a:pPr algn="ctr"/>
            <a:r>
              <a:rPr lang="en-US" dirty="0"/>
              <a:t>Life Cycle</a:t>
            </a:r>
            <a:endParaRPr lang="en-DE" dirty="0"/>
          </a:p>
        </p:txBody>
      </p:sp>
      <p:sp>
        <p:nvSpPr>
          <p:cNvPr id="3" name="Content Placeholder 2">
            <a:extLst>
              <a:ext uri="{FF2B5EF4-FFF2-40B4-BE49-F238E27FC236}">
                <a16:creationId xmlns:a16="http://schemas.microsoft.com/office/drawing/2014/main" id="{DBD30ABF-33B1-4660-AC30-06B93EE6E28A}"/>
              </a:ext>
            </a:extLst>
          </p:cNvPr>
          <p:cNvSpPr>
            <a:spLocks noGrp="1"/>
          </p:cNvSpPr>
          <p:nvPr>
            <p:ph idx="1"/>
          </p:nvPr>
        </p:nvSpPr>
        <p:spPr/>
        <p:txBody>
          <a:bodyPr>
            <a:normAutofit fontScale="92500" lnSpcReduction="10000"/>
          </a:bodyPr>
          <a:lstStyle/>
          <a:p>
            <a:r>
              <a:rPr lang="en-US" dirty="0"/>
              <a:t>D. medinensis passes its life cycle in two hosts. </a:t>
            </a:r>
          </a:p>
          <a:p>
            <a:r>
              <a:rPr lang="en-US" dirty="0"/>
              <a:t>Defi </a:t>
            </a:r>
            <a:r>
              <a:rPr lang="en-US" dirty="0" err="1"/>
              <a:t>nitive</a:t>
            </a:r>
            <a:r>
              <a:rPr lang="en-US" dirty="0"/>
              <a:t> host: Man </a:t>
            </a:r>
          </a:p>
          <a:p>
            <a:r>
              <a:rPr lang="en-US" dirty="0"/>
              <a:t>Intermediate host: Cyclops, in which embryos undergo developmental changes. </a:t>
            </a:r>
          </a:p>
          <a:p>
            <a:r>
              <a:rPr lang="en-US" dirty="0"/>
              <a:t>There is no animal reservoir. Infective form: Third-stage larva present in the </a:t>
            </a:r>
            <a:r>
              <a:rPr lang="en-US" dirty="0" err="1"/>
              <a:t>hemocele</a:t>
            </a:r>
            <a:r>
              <a:rPr lang="en-US" dirty="0"/>
              <a:t> of infected cyclops.</a:t>
            </a:r>
          </a:p>
          <a:p>
            <a:r>
              <a:rPr lang="en-US" dirty="0"/>
              <a:t> ¾ Mode of transmission: Humans get infected by drinking </a:t>
            </a:r>
            <a:r>
              <a:rPr lang="en-US" dirty="0" err="1"/>
              <a:t>unfi</a:t>
            </a:r>
            <a:r>
              <a:rPr lang="en-US" dirty="0"/>
              <a:t> </a:t>
            </a:r>
            <a:r>
              <a:rPr lang="en-US" dirty="0" err="1"/>
              <a:t>ltered</a:t>
            </a:r>
            <a:r>
              <a:rPr lang="en-US" dirty="0"/>
              <a:t> water containing infected cyclops.</a:t>
            </a:r>
          </a:p>
          <a:p>
            <a:r>
              <a:rPr lang="en-US" dirty="0"/>
              <a:t> ¾ Incubation period: About 1 year.</a:t>
            </a:r>
          </a:p>
          <a:p>
            <a:r>
              <a:rPr lang="en-US" dirty="0"/>
              <a:t> ¾ The adult worm, which is viviparous discharges larvae, which are ingested by the fresh water crustacean Cyclops, the intermediate host.</a:t>
            </a:r>
            <a:endParaRPr lang="en-DE" dirty="0"/>
          </a:p>
        </p:txBody>
      </p:sp>
    </p:spTree>
    <p:extLst>
      <p:ext uri="{BB962C8B-B14F-4D97-AF65-F5344CB8AC3E}">
        <p14:creationId xmlns:p14="http://schemas.microsoft.com/office/powerpoint/2010/main" val="2209980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1EE8F-CDC3-4B35-AD42-BC725470D5DB}"/>
              </a:ext>
            </a:extLst>
          </p:cNvPr>
          <p:cNvSpPr>
            <a:spLocks noGrp="1"/>
          </p:cNvSpPr>
          <p:nvPr>
            <p:ph type="title"/>
          </p:nvPr>
        </p:nvSpPr>
        <p:spPr/>
        <p:txBody>
          <a:bodyPr/>
          <a:lstStyle/>
          <a:p>
            <a:r>
              <a:rPr lang="en-US" dirty="0"/>
              <a:t>Development of Adult Worm in Man</a:t>
            </a:r>
            <a:endParaRPr lang="en-DE" dirty="0"/>
          </a:p>
        </p:txBody>
      </p:sp>
      <p:sp>
        <p:nvSpPr>
          <p:cNvPr id="3" name="Content Placeholder 2">
            <a:extLst>
              <a:ext uri="{FF2B5EF4-FFF2-40B4-BE49-F238E27FC236}">
                <a16:creationId xmlns:a16="http://schemas.microsoft.com/office/drawing/2014/main" id="{F630987B-976E-4B01-9F7B-8CC4E316BE09}"/>
              </a:ext>
            </a:extLst>
          </p:cNvPr>
          <p:cNvSpPr>
            <a:spLocks noGrp="1"/>
          </p:cNvSpPr>
          <p:nvPr>
            <p:ph idx="1"/>
          </p:nvPr>
        </p:nvSpPr>
        <p:spPr/>
        <p:txBody>
          <a:bodyPr>
            <a:normAutofit fontScale="85000" lnSpcReduction="20000"/>
          </a:bodyPr>
          <a:lstStyle/>
          <a:p>
            <a:r>
              <a:rPr lang="en-US" dirty="0"/>
              <a:t>When water containing infected cyclops is swallowed by man, the cyclops is killed by the gastric acidity and the guinea worm larvae present in its </a:t>
            </a:r>
            <a:r>
              <a:rPr lang="en-US" dirty="0" err="1"/>
              <a:t>hemocele</a:t>
            </a:r>
            <a:r>
              <a:rPr lang="en-US" dirty="0"/>
              <a:t> are released. </a:t>
            </a:r>
          </a:p>
          <a:p>
            <a:r>
              <a:rPr lang="en-US" dirty="0"/>
              <a:t>¾ The larvae penetrate the wall of the duodenum and reach the retroperitoneal and subcutaneous connective tissues. </a:t>
            </a:r>
          </a:p>
          <a:p>
            <a:r>
              <a:rPr lang="en-US" dirty="0"/>
              <a:t>¾ Here, the larvae develop into male and female adults in about 3–4 months and mate. </a:t>
            </a:r>
          </a:p>
          <a:p>
            <a:r>
              <a:rPr lang="en-US" dirty="0"/>
              <a:t>¾ After mating, the male worms die in the tissues and sometimes become </a:t>
            </a:r>
            <a:r>
              <a:rPr lang="en-US" dirty="0" err="1"/>
              <a:t>calcifi</a:t>
            </a:r>
            <a:r>
              <a:rPr lang="en-US" dirty="0"/>
              <a:t> ed. </a:t>
            </a:r>
          </a:p>
          <a:p>
            <a:r>
              <a:rPr lang="en-US" dirty="0"/>
              <a:t>¾ In another 6 months time, the fertilized female worm grows in size, matures, and migrates within the connective tissues throughout the body, to fi </a:t>
            </a:r>
            <a:r>
              <a:rPr lang="en-US" dirty="0" err="1"/>
              <a:t>nally</a:t>
            </a:r>
            <a:r>
              <a:rPr lang="en-US" dirty="0"/>
              <a:t> reach a site where it is likely to come into contact with water.</a:t>
            </a:r>
          </a:p>
          <a:p>
            <a:r>
              <a:rPr lang="en-US" dirty="0"/>
              <a:t> ¾ The most common site involved is the leg, but other sites such as arms, shoulder, breast, buttocks, or genitalia may also be </a:t>
            </a:r>
            <a:r>
              <a:rPr lang="en-US" dirty="0" err="1"/>
              <a:t>aff</a:t>
            </a:r>
            <a:r>
              <a:rPr lang="en-US" dirty="0"/>
              <a:t> </a:t>
            </a:r>
            <a:r>
              <a:rPr lang="en-US" dirty="0" err="1"/>
              <a:t>ected</a:t>
            </a:r>
            <a:r>
              <a:rPr lang="en-US" dirty="0"/>
              <a:t>.</a:t>
            </a:r>
            <a:endParaRPr lang="en-DE" dirty="0"/>
          </a:p>
        </p:txBody>
      </p:sp>
    </p:spTree>
    <p:extLst>
      <p:ext uri="{BB962C8B-B14F-4D97-AF65-F5344CB8AC3E}">
        <p14:creationId xmlns:p14="http://schemas.microsoft.com/office/powerpoint/2010/main" val="4056060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93FBA-5928-470C-B719-7F5836C04D3B}"/>
              </a:ext>
            </a:extLst>
          </p:cNvPr>
          <p:cNvSpPr>
            <a:spLocks noGrp="1"/>
          </p:cNvSpPr>
          <p:nvPr>
            <p:ph type="title"/>
          </p:nvPr>
        </p:nvSpPr>
        <p:spPr/>
        <p:txBody>
          <a:bodyPr/>
          <a:lstStyle/>
          <a:p>
            <a:endParaRPr lang="en-DE"/>
          </a:p>
        </p:txBody>
      </p:sp>
      <p:sp>
        <p:nvSpPr>
          <p:cNvPr id="3" name="Content Placeholder 2">
            <a:extLst>
              <a:ext uri="{FF2B5EF4-FFF2-40B4-BE49-F238E27FC236}">
                <a16:creationId xmlns:a16="http://schemas.microsoft.com/office/drawing/2014/main" id="{A9AF5B8C-07AC-4B49-B9CC-45C3AA36BF49}"/>
              </a:ext>
            </a:extLst>
          </p:cNvPr>
          <p:cNvSpPr>
            <a:spLocks noGrp="1"/>
          </p:cNvSpPr>
          <p:nvPr>
            <p:ph idx="1"/>
          </p:nvPr>
        </p:nvSpPr>
        <p:spPr/>
        <p:txBody>
          <a:bodyPr/>
          <a:lstStyle/>
          <a:p>
            <a:r>
              <a:rPr lang="en-US" dirty="0"/>
              <a:t>At this site, it secretes a toxin that causes a blister formation, which eventually ruptures, discharging a milky-white </a:t>
            </a:r>
            <a:r>
              <a:rPr lang="en-US" dirty="0" err="1"/>
              <a:t>fl</a:t>
            </a:r>
            <a:r>
              <a:rPr lang="en-US" dirty="0"/>
              <a:t> </a:t>
            </a:r>
            <a:r>
              <a:rPr lang="en-US" dirty="0" err="1"/>
              <a:t>uid</a:t>
            </a:r>
            <a:r>
              <a:rPr lang="en-US" dirty="0"/>
              <a:t> containing numerous L1 stage larvae. </a:t>
            </a:r>
          </a:p>
          <a:p>
            <a:r>
              <a:rPr lang="en-US" dirty="0"/>
              <a:t>¾ This process continues for 2–3 weeks, till all the larvae are released.</a:t>
            </a:r>
          </a:p>
          <a:p>
            <a:r>
              <a:rPr lang="en-US" dirty="0"/>
              <a:t>Development of Larvae in Cyclops </a:t>
            </a:r>
          </a:p>
          <a:p>
            <a:r>
              <a:rPr lang="en-US" dirty="0"/>
              <a:t>The larvae swim about in water, where they survive for about a week. ¾ </a:t>
            </a:r>
          </a:p>
          <a:p>
            <a:r>
              <a:rPr lang="en-US" dirty="0"/>
              <a:t>They are swallowed by the fresh water copepod cyclops, which is the intermediate host (Fig. 22.4).</a:t>
            </a:r>
            <a:endParaRPr lang="en-DE" dirty="0"/>
          </a:p>
        </p:txBody>
      </p:sp>
    </p:spTree>
    <p:extLst>
      <p:ext uri="{BB962C8B-B14F-4D97-AF65-F5344CB8AC3E}">
        <p14:creationId xmlns:p14="http://schemas.microsoft.com/office/powerpoint/2010/main" val="4172757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84286-7F4B-40CE-B0B0-99D1D5AD11B0}"/>
              </a:ext>
            </a:extLst>
          </p:cNvPr>
          <p:cNvSpPr>
            <a:spLocks noGrp="1"/>
          </p:cNvSpPr>
          <p:nvPr>
            <p:ph type="title"/>
          </p:nvPr>
        </p:nvSpPr>
        <p:spPr/>
        <p:txBody>
          <a:bodyPr/>
          <a:lstStyle/>
          <a:p>
            <a:endParaRPr lang="en-DE"/>
          </a:p>
        </p:txBody>
      </p:sp>
      <p:sp>
        <p:nvSpPr>
          <p:cNvPr id="3" name="Content Placeholder 2">
            <a:extLst>
              <a:ext uri="{FF2B5EF4-FFF2-40B4-BE49-F238E27FC236}">
                <a16:creationId xmlns:a16="http://schemas.microsoft.com/office/drawing/2014/main" id="{8C087115-4016-4852-B0A9-FC4238C1E8A0}"/>
              </a:ext>
            </a:extLst>
          </p:cNvPr>
          <p:cNvSpPr>
            <a:spLocks noGrp="1"/>
          </p:cNvSpPr>
          <p:nvPr>
            <p:ph idx="1"/>
          </p:nvPr>
        </p:nvSpPr>
        <p:spPr/>
        <p:txBody>
          <a:bodyPr/>
          <a:lstStyle/>
          <a:p>
            <a:r>
              <a:rPr lang="en-US" dirty="0"/>
              <a:t>The larvae penetrate the gut wall of the cyclops and enter its body cavity, where they </a:t>
            </a:r>
            <a:r>
              <a:rPr lang="en-US" dirty="0" err="1"/>
              <a:t>moult</a:t>
            </a:r>
            <a:r>
              <a:rPr lang="en-US" dirty="0"/>
              <a:t> twice. </a:t>
            </a:r>
          </a:p>
          <a:p>
            <a:r>
              <a:rPr lang="en-US" dirty="0"/>
              <a:t>¾ In about 2–4 weeks, they develop into the infective third-stage larvae (L3). </a:t>
            </a:r>
          </a:p>
          <a:p>
            <a:r>
              <a:rPr lang="en-US" dirty="0"/>
              <a:t>¾ The entire life cycle takes about an year, so that all the infected persons develop the blisters and present with clinical </a:t>
            </a:r>
            <a:r>
              <a:rPr lang="en-US" dirty="0" err="1"/>
              <a:t>manifesta</a:t>
            </a:r>
            <a:endParaRPr lang="en-DE" dirty="0"/>
          </a:p>
        </p:txBody>
      </p:sp>
    </p:spTree>
    <p:extLst>
      <p:ext uri="{BB962C8B-B14F-4D97-AF65-F5344CB8AC3E}">
        <p14:creationId xmlns:p14="http://schemas.microsoft.com/office/powerpoint/2010/main" val="2733744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1387</Words>
  <Application>Microsoft Office PowerPoint</Application>
  <PresentationFormat>Widescreen</PresentationFormat>
  <Paragraphs>64</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Dracunculus Medinensis</vt:lpstr>
      <vt:lpstr>PowerPoint Presentation</vt:lpstr>
      <vt:lpstr>PowerPoint Presentation</vt:lpstr>
      <vt:lpstr>PowerPoint Presentation</vt:lpstr>
      <vt:lpstr>PowerPoint Presentation</vt:lpstr>
      <vt:lpstr>Life Cycle</vt:lpstr>
      <vt:lpstr>Development of Adult Worm in Man</vt:lpstr>
      <vt:lpstr>PowerPoint Presentation</vt:lpstr>
      <vt:lpstr>PowerPoint Presentation</vt:lpstr>
      <vt:lpstr>Pathogenicity and Clinical Features</vt:lpstr>
      <vt:lpstr>PowerPoint Presentation</vt:lpstr>
      <vt:lpstr>Laboratory Diagnosis</vt:lpstr>
      <vt:lpstr>PowerPoint Presentation</vt:lpstr>
      <vt:lpstr>Treatment</vt:lpstr>
      <vt:lpstr>PowerPoint Presentation</vt:lpstr>
      <vt:lpstr>Prophylaxis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Dracunculus Medinensis</dc:title>
  <dc:creator>Musweu</dc:creator>
  <cp:lastModifiedBy>Musweu</cp:lastModifiedBy>
  <cp:revision>1</cp:revision>
  <dcterms:created xsi:type="dcterms:W3CDTF">2023-05-10T21:05:25Z</dcterms:created>
  <dcterms:modified xsi:type="dcterms:W3CDTF">2023-05-10T21:23:44Z</dcterms:modified>
</cp:coreProperties>
</file>