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95" r:id="rId5"/>
    <p:sldId id="258" r:id="rId6"/>
    <p:sldId id="259" r:id="rId7"/>
    <p:sldId id="260" r:id="rId8"/>
    <p:sldId id="296" r:id="rId9"/>
    <p:sldId id="261" r:id="rId10"/>
    <p:sldId id="298" r:id="rId11"/>
    <p:sldId id="262" r:id="rId12"/>
    <p:sldId id="301" r:id="rId13"/>
    <p:sldId id="299" r:id="rId14"/>
    <p:sldId id="300" r:id="rId15"/>
    <p:sldId id="264" r:id="rId16"/>
    <p:sldId id="302" r:id="rId17"/>
    <p:sldId id="267" r:id="rId18"/>
    <p:sldId id="270" r:id="rId19"/>
    <p:sldId id="271" r:id="rId20"/>
    <p:sldId id="272" r:id="rId21"/>
    <p:sldId id="275" r:id="rId22"/>
    <p:sldId id="276" r:id="rId23"/>
    <p:sldId id="277" r:id="rId24"/>
    <p:sldId id="274" r:id="rId25"/>
    <p:sldId id="278" r:id="rId26"/>
    <p:sldId id="303" r:id="rId27"/>
    <p:sldId id="281" r:id="rId28"/>
    <p:sldId id="305" r:id="rId29"/>
    <p:sldId id="306" r:id="rId30"/>
    <p:sldId id="307" r:id="rId31"/>
    <p:sldId id="308" r:id="rId32"/>
    <p:sldId id="285" r:id="rId33"/>
    <p:sldId id="286" r:id="rId34"/>
    <p:sldId id="287" r:id="rId35"/>
    <p:sldId id="289" r:id="rId36"/>
    <p:sldId id="290" r:id="rId37"/>
    <p:sldId id="292" r:id="rId38"/>
    <p:sldId id="293" r:id="rId39"/>
    <p:sldId id="294" r:id="rId40"/>
    <p:sldId id="297" r:id="rId4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3603B7-C80D-481B-9C37-235A90655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9AC531B-9063-42E8-9FC2-FC4334B52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A9A879-4E3E-4346-8ACB-26D364516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3244-AA0F-4208-BD62-46207474960E}" type="datetimeFigureOut">
              <a:rPr lang="x-none" smtClean="0"/>
              <a:t>6/14/2023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644E80-1F66-4548-91C6-E5415DCC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B1DF62-7D67-4FF7-94A1-9D175082D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7B22-2996-4137-A5F1-875DBB3A79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4328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04BCBE-335E-496F-A82A-AD7C6CF8C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62CCD36-8F30-4CE6-8A34-1B531878A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73B750-5F46-440A-A5C1-2BDFC85CB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3244-AA0F-4208-BD62-46207474960E}" type="datetimeFigureOut">
              <a:rPr lang="x-none" smtClean="0"/>
              <a:t>6/14/2023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967A1D-5431-43AB-A21E-4FA2A80C8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914A41-E95A-46AD-9BCB-F6BA97C6A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7B22-2996-4137-A5F1-875DBB3A79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0412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AA366F9-8FAA-4B2F-9012-0ACB0413D5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27CD763-CFC3-432A-9011-5A7BA84CB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45CB28-E580-4DCA-A571-B952F3FFF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3244-AA0F-4208-BD62-46207474960E}" type="datetimeFigureOut">
              <a:rPr lang="x-none" smtClean="0"/>
              <a:t>6/14/2023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981E3A-FDB9-48EE-900E-296157457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1A1809-9C57-4ECA-980B-DFA64DA66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7B22-2996-4137-A5F1-875DBB3A79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2386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D9616F-8164-44F6-B7B0-E8C891336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990"/>
            <a:ext cx="9144000" cy="2388253"/>
          </a:xfrm>
        </p:spPr>
        <p:txBody>
          <a:bodyPr anchor="b"/>
          <a:lstStyle>
            <a:lvl1pPr algn="ctr">
              <a:defRPr sz="5294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83CBA2C-FD67-463F-816C-C7E888C1C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692"/>
            <a:ext cx="9144000" cy="1655669"/>
          </a:xfrm>
        </p:spPr>
        <p:txBody>
          <a:bodyPr/>
          <a:lstStyle>
            <a:lvl1pPr marL="0" indent="0" algn="ctr">
              <a:buNone/>
              <a:defRPr sz="2118"/>
            </a:lvl1pPr>
            <a:lvl2pPr marL="403433" indent="0" algn="ctr">
              <a:buNone/>
              <a:defRPr sz="1765"/>
            </a:lvl2pPr>
            <a:lvl3pPr marL="806867" indent="0" algn="ctr">
              <a:buNone/>
              <a:defRPr sz="1588"/>
            </a:lvl3pPr>
            <a:lvl4pPr marL="1210300" indent="0" algn="ctr">
              <a:buNone/>
              <a:defRPr sz="1412"/>
            </a:lvl4pPr>
            <a:lvl5pPr marL="1613733" indent="0" algn="ctr">
              <a:buNone/>
              <a:defRPr sz="1412"/>
            </a:lvl5pPr>
            <a:lvl6pPr marL="2017166" indent="0" algn="ctr">
              <a:buNone/>
              <a:defRPr sz="1412"/>
            </a:lvl6pPr>
            <a:lvl7pPr marL="2420600" indent="0" algn="ctr">
              <a:buNone/>
              <a:defRPr sz="1412"/>
            </a:lvl7pPr>
            <a:lvl8pPr marL="2824033" indent="0" algn="ctr">
              <a:buNone/>
              <a:defRPr sz="1412"/>
            </a:lvl8pPr>
            <a:lvl9pPr marL="3227466" indent="0" algn="ctr">
              <a:buNone/>
              <a:defRPr sz="1412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EC97E5-6E5C-481F-8CE1-CA042D718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BEDCBA-7B3C-431E-B68C-0ECB58364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513E90-7B7B-430F-8E16-D0FB563DB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81B64-6896-492D-B13C-0FA3EDCE375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0491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59579D-11AB-4365-A461-C482643D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11539E-FD56-4EC1-A3E6-5B5F539E8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F4445B-0B8D-4F62-A486-184BD1606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8543DC-14AD-4544-B0DB-071FCFB01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A21D79-D754-49FC-ACD1-6F11228C3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5530F-B63A-4D0F-8CB1-6F17E5DB169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76539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413581-FAB2-4E91-966A-2872BBA45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3" y="1710298"/>
            <a:ext cx="10515985" cy="2851897"/>
          </a:xfrm>
        </p:spPr>
        <p:txBody>
          <a:bodyPr anchor="b"/>
          <a:lstStyle>
            <a:lvl1pPr>
              <a:defRPr sz="5294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6913CA-7D92-4A90-8339-48673BEF5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273" y="4588809"/>
            <a:ext cx="10515985" cy="1500188"/>
          </a:xfrm>
        </p:spPr>
        <p:txBody>
          <a:bodyPr/>
          <a:lstStyle>
            <a:lvl1pPr marL="0" indent="0">
              <a:buNone/>
              <a:defRPr sz="2118"/>
            </a:lvl1pPr>
            <a:lvl2pPr marL="403433" indent="0">
              <a:buNone/>
              <a:defRPr sz="1765"/>
            </a:lvl2pPr>
            <a:lvl3pPr marL="806867" indent="0">
              <a:buNone/>
              <a:defRPr sz="1588"/>
            </a:lvl3pPr>
            <a:lvl4pPr marL="1210300" indent="0">
              <a:buNone/>
              <a:defRPr sz="1412"/>
            </a:lvl4pPr>
            <a:lvl5pPr marL="1613733" indent="0">
              <a:buNone/>
              <a:defRPr sz="1412"/>
            </a:lvl5pPr>
            <a:lvl6pPr marL="2017166" indent="0">
              <a:buNone/>
              <a:defRPr sz="1412"/>
            </a:lvl6pPr>
            <a:lvl7pPr marL="2420600" indent="0">
              <a:buNone/>
              <a:defRPr sz="1412"/>
            </a:lvl7pPr>
            <a:lvl8pPr marL="2824033" indent="0">
              <a:buNone/>
              <a:defRPr sz="1412"/>
            </a:lvl8pPr>
            <a:lvl9pPr marL="3227466" indent="0">
              <a:buNone/>
              <a:defRPr sz="141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5DFB37-6C1C-4863-B539-DE59C7F0C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9D2F8F-C5FC-42D0-A75F-CB2DE31CF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8562BD-F0C9-406F-BEDD-1F3E90546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2D9D8-1C8A-4A5D-B98E-958C5E7F8DF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11075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53B8A4-CF97-4537-9AE2-EA1D461BC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EB6EA5-6B97-4447-AFEE-C9EDF9AE0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4182" y="1411942"/>
            <a:ext cx="4895273" cy="39934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471C44-D756-4541-BE79-B3A37D3E7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34182" y="1411942"/>
            <a:ext cx="4895273" cy="39934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B7B257-DF08-4E9E-BF80-638C4DBDF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AE2FA0-B59A-466D-859B-A04E0526A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FACE31-EF09-4505-807D-06F9F5F2A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3BA0B-C7BC-4308-ACA2-D6D4464E50E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1532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665B1E-6A4D-45BB-BCC1-D0AB21DF2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70" y="365593"/>
            <a:ext cx="10515985" cy="13250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BA73C9-D0C9-4E02-9556-5CC181FE0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969" y="1680883"/>
            <a:ext cx="5158895" cy="823632"/>
          </a:xfrm>
        </p:spPr>
        <p:txBody>
          <a:bodyPr anchor="b"/>
          <a:lstStyle>
            <a:lvl1pPr marL="0" indent="0">
              <a:buNone/>
              <a:defRPr sz="2118" b="1"/>
            </a:lvl1pPr>
            <a:lvl2pPr marL="403433" indent="0">
              <a:buNone/>
              <a:defRPr sz="1765" b="1"/>
            </a:lvl2pPr>
            <a:lvl3pPr marL="806867" indent="0">
              <a:buNone/>
              <a:defRPr sz="1588" b="1"/>
            </a:lvl3pPr>
            <a:lvl4pPr marL="1210300" indent="0">
              <a:buNone/>
              <a:defRPr sz="1412" b="1"/>
            </a:lvl4pPr>
            <a:lvl5pPr marL="1613733" indent="0">
              <a:buNone/>
              <a:defRPr sz="1412" b="1"/>
            </a:lvl5pPr>
            <a:lvl6pPr marL="2017166" indent="0">
              <a:buNone/>
              <a:defRPr sz="1412" b="1"/>
            </a:lvl6pPr>
            <a:lvl7pPr marL="2420600" indent="0">
              <a:buNone/>
              <a:defRPr sz="1412" b="1"/>
            </a:lvl7pPr>
            <a:lvl8pPr marL="2824033" indent="0">
              <a:buNone/>
              <a:defRPr sz="1412" b="1"/>
            </a:lvl8pPr>
            <a:lvl9pPr marL="3227466" indent="0">
              <a:buNone/>
              <a:defRPr sz="14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493E800-7467-4707-BB46-D8E1C4E0D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969" y="2504515"/>
            <a:ext cx="5158895" cy="3685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291609A-19AA-4302-8E48-43E3AA1083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970" y="1680883"/>
            <a:ext cx="5181985" cy="823632"/>
          </a:xfrm>
        </p:spPr>
        <p:txBody>
          <a:bodyPr anchor="b"/>
          <a:lstStyle>
            <a:lvl1pPr marL="0" indent="0">
              <a:buNone/>
              <a:defRPr sz="2118" b="1"/>
            </a:lvl1pPr>
            <a:lvl2pPr marL="403433" indent="0">
              <a:buNone/>
              <a:defRPr sz="1765" b="1"/>
            </a:lvl2pPr>
            <a:lvl3pPr marL="806867" indent="0">
              <a:buNone/>
              <a:defRPr sz="1588" b="1"/>
            </a:lvl3pPr>
            <a:lvl4pPr marL="1210300" indent="0">
              <a:buNone/>
              <a:defRPr sz="1412" b="1"/>
            </a:lvl4pPr>
            <a:lvl5pPr marL="1613733" indent="0">
              <a:buNone/>
              <a:defRPr sz="1412" b="1"/>
            </a:lvl5pPr>
            <a:lvl6pPr marL="2017166" indent="0">
              <a:buNone/>
              <a:defRPr sz="1412" b="1"/>
            </a:lvl6pPr>
            <a:lvl7pPr marL="2420600" indent="0">
              <a:buNone/>
              <a:defRPr sz="1412" b="1"/>
            </a:lvl7pPr>
            <a:lvl8pPr marL="2824033" indent="0">
              <a:buNone/>
              <a:defRPr sz="1412" b="1"/>
            </a:lvl8pPr>
            <a:lvl9pPr marL="3227466" indent="0">
              <a:buNone/>
              <a:defRPr sz="14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F834AF8-A8FC-49A0-9CA4-72A195A77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970" y="2504515"/>
            <a:ext cx="5181985" cy="3685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7C558EE-1AA6-469F-8A5B-E5B9C550D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BCD1E20-807A-4F74-A686-03D5A09E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4DB1247-0F6E-4AFD-8748-A7421E5AB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4451B-D784-4566-AEDC-A5B6A4250EB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73088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812765-7CA0-42E2-B4B3-7F1CDF9A6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315883C-2A20-460C-988B-8A10DBDCC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58E24-79D7-4F31-BB66-5462260B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BFCF94D-EF5B-484D-A4C9-C92807AA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300D1-F06B-461D-81F9-9705681CB30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57614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0CC33AA-D675-4F6D-A699-69887FC06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3099307-09FE-4ED9-9917-7A572C884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C6F2E41-6409-48E8-B7B7-51C25332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D50FB-2FE0-49E7-8800-F2E04D7E53D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47707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D95950-A4E3-4BA7-8B8B-B6331BDB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69" y="456640"/>
            <a:ext cx="3933152" cy="1601041"/>
          </a:xfrm>
        </p:spPr>
        <p:txBody>
          <a:bodyPr anchor="b"/>
          <a:lstStyle>
            <a:lvl1pPr>
              <a:defRPr sz="2824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1DBB04-89A3-4ABC-9D6D-AE610825C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910" y="987519"/>
            <a:ext cx="6171046" cy="4873158"/>
          </a:xfrm>
        </p:spPr>
        <p:txBody>
          <a:bodyPr/>
          <a:lstStyle>
            <a:lvl1pPr>
              <a:defRPr sz="2824"/>
            </a:lvl1pPr>
            <a:lvl2pPr>
              <a:defRPr sz="2471"/>
            </a:lvl2pPr>
            <a:lvl3pPr>
              <a:defRPr sz="2118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8EB5CF-5789-488F-B969-0A26159AC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969" y="2057681"/>
            <a:ext cx="3933152" cy="3811400"/>
          </a:xfrm>
        </p:spPr>
        <p:txBody>
          <a:bodyPr/>
          <a:lstStyle>
            <a:lvl1pPr marL="0" indent="0">
              <a:buNone/>
              <a:defRPr sz="1412"/>
            </a:lvl1pPr>
            <a:lvl2pPr marL="403433" indent="0">
              <a:buNone/>
              <a:defRPr sz="1235"/>
            </a:lvl2pPr>
            <a:lvl3pPr marL="806867" indent="0">
              <a:buNone/>
              <a:defRPr sz="1059"/>
            </a:lvl3pPr>
            <a:lvl4pPr marL="1210300" indent="0">
              <a:buNone/>
              <a:defRPr sz="882"/>
            </a:lvl4pPr>
            <a:lvl5pPr marL="1613733" indent="0">
              <a:buNone/>
              <a:defRPr sz="882"/>
            </a:lvl5pPr>
            <a:lvl6pPr marL="2017166" indent="0">
              <a:buNone/>
              <a:defRPr sz="882"/>
            </a:lvl6pPr>
            <a:lvl7pPr marL="2420600" indent="0">
              <a:buNone/>
              <a:defRPr sz="882"/>
            </a:lvl7pPr>
            <a:lvl8pPr marL="2824033" indent="0">
              <a:buNone/>
              <a:defRPr sz="882"/>
            </a:lvl8pPr>
            <a:lvl9pPr marL="3227466" indent="0">
              <a:buNone/>
              <a:defRPr sz="88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A8B30F-9EA7-47A5-A648-F59F020C0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CE1DB1-CB39-4A68-B74C-C651F3A6F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CB759C-84AC-4039-862A-0B08BF996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CF06F-869A-4CBA-95EC-6298E00EB4A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7009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D39334-9879-4A69-8CB8-48E2733B1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2EFE9D-DFB5-4E35-9CC3-E728C6BF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110BFA-BA7F-4CD7-A2F7-177C4C204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3244-AA0F-4208-BD62-46207474960E}" type="datetimeFigureOut">
              <a:rPr lang="x-none" smtClean="0"/>
              <a:t>6/14/2023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9889B1-DAC1-4AB0-824F-6CE85B7F3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4E7B81-7B5A-4170-A009-F091F874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7B22-2996-4137-A5F1-875DBB3A79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50122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49227F-B0AB-4378-B03F-B33C41F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69" y="456640"/>
            <a:ext cx="3933152" cy="1601041"/>
          </a:xfrm>
        </p:spPr>
        <p:txBody>
          <a:bodyPr anchor="b"/>
          <a:lstStyle>
            <a:lvl1pPr>
              <a:defRPr sz="2824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AFE8459-E29F-4AB4-9C41-52B3BF6DF6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910" y="987519"/>
            <a:ext cx="6171046" cy="4873158"/>
          </a:xfrm>
        </p:spPr>
        <p:txBody>
          <a:bodyPr/>
          <a:lstStyle>
            <a:lvl1pPr marL="0" indent="0">
              <a:buNone/>
              <a:defRPr sz="2824"/>
            </a:lvl1pPr>
            <a:lvl2pPr marL="403433" indent="0">
              <a:buNone/>
              <a:defRPr sz="2471"/>
            </a:lvl2pPr>
            <a:lvl3pPr marL="806867" indent="0">
              <a:buNone/>
              <a:defRPr sz="2118"/>
            </a:lvl3pPr>
            <a:lvl4pPr marL="1210300" indent="0">
              <a:buNone/>
              <a:defRPr sz="1765"/>
            </a:lvl4pPr>
            <a:lvl5pPr marL="1613733" indent="0">
              <a:buNone/>
              <a:defRPr sz="1765"/>
            </a:lvl5pPr>
            <a:lvl6pPr marL="2017166" indent="0">
              <a:buNone/>
              <a:defRPr sz="1765"/>
            </a:lvl6pPr>
            <a:lvl7pPr marL="2420600" indent="0">
              <a:buNone/>
              <a:defRPr sz="1765"/>
            </a:lvl7pPr>
            <a:lvl8pPr marL="2824033" indent="0">
              <a:buNone/>
              <a:defRPr sz="1765"/>
            </a:lvl8pPr>
            <a:lvl9pPr marL="3227466" indent="0">
              <a:buNone/>
              <a:defRPr sz="1765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E3A8D94-FA94-4F17-80E9-973C1C641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969" y="2057681"/>
            <a:ext cx="3933152" cy="3811400"/>
          </a:xfrm>
        </p:spPr>
        <p:txBody>
          <a:bodyPr/>
          <a:lstStyle>
            <a:lvl1pPr marL="0" indent="0">
              <a:buNone/>
              <a:defRPr sz="1412"/>
            </a:lvl1pPr>
            <a:lvl2pPr marL="403433" indent="0">
              <a:buNone/>
              <a:defRPr sz="1235"/>
            </a:lvl2pPr>
            <a:lvl3pPr marL="806867" indent="0">
              <a:buNone/>
              <a:defRPr sz="1059"/>
            </a:lvl3pPr>
            <a:lvl4pPr marL="1210300" indent="0">
              <a:buNone/>
              <a:defRPr sz="882"/>
            </a:lvl4pPr>
            <a:lvl5pPr marL="1613733" indent="0">
              <a:buNone/>
              <a:defRPr sz="882"/>
            </a:lvl5pPr>
            <a:lvl6pPr marL="2017166" indent="0">
              <a:buNone/>
              <a:defRPr sz="882"/>
            </a:lvl6pPr>
            <a:lvl7pPr marL="2420600" indent="0">
              <a:buNone/>
              <a:defRPr sz="882"/>
            </a:lvl7pPr>
            <a:lvl8pPr marL="2824033" indent="0">
              <a:buNone/>
              <a:defRPr sz="882"/>
            </a:lvl8pPr>
            <a:lvl9pPr marL="3227466" indent="0">
              <a:buNone/>
              <a:defRPr sz="88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A0ECCA2-7A1B-46BF-A5BE-B16BA3384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F9A174-3D83-4677-9374-578685B9D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E83F575-FE21-4101-A7CE-1D6DC9341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AC5D4-8A3C-4D04-B3A9-F9C6025AD4B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87879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4F2E58-4A5C-4DB2-8ED8-6F3E95F73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49D1C62-291B-4DD2-A65E-2B5622589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4A3FFE-7843-4102-8D93-B3D256021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53D3EF-8D1E-4A7B-AE6A-2EED5FE03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59CFD9-C50E-48CC-A69A-5DBD6957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70AE8-C348-4D61-9174-7F61EA8B407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35684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9614727-961B-4419-ADFB-7234C21D4A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35636" y="242328"/>
            <a:ext cx="2493818" cy="516311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1ED658B-30C0-4E8C-81A4-2E755C7D1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4182" y="242328"/>
            <a:ext cx="7296727" cy="516311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FB5F7A-A582-4A3F-B17C-A27643216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11BE13-EE35-4817-BC7A-E33293B1A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853E12-0A6B-4254-8DCD-ABD86A1C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D9623-7893-4E0E-9523-A319B6726D0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8236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AFF66B-9E0F-4AEC-A629-E52E57B1A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22C570-7470-43C1-A530-59F6AA5A3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F5BFE4-A8BB-4250-B2B2-845BD74AA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3244-AA0F-4208-BD62-46207474960E}" type="datetimeFigureOut">
              <a:rPr lang="x-none" smtClean="0"/>
              <a:t>6/14/2023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946FDB-C501-4C69-B6F0-0A82E334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998CD-A556-4ACC-B34C-3C121B28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7B22-2996-4137-A5F1-875DBB3A79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98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EC08B3-CE8C-4A87-B34A-B6153C54B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E14F17-5BD3-4445-99F3-F084DE6D8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DFE7534-DFAA-4AD4-A26D-4E43A69E9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589B4D-FA15-4237-B2BC-299948F14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3244-AA0F-4208-BD62-46207474960E}" type="datetimeFigureOut">
              <a:rPr lang="x-none" smtClean="0"/>
              <a:t>6/14/2023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68D4A9-423E-4209-9649-F7573FD66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AB5D99-69D0-492E-8238-D3ACA1ED5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7B22-2996-4137-A5F1-875DBB3A79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04795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6AA9A1-2969-4046-9EF6-BB43535F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A54A65-ED70-461B-B0D7-37836B66E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4D1FB5E-AD03-4177-BE63-CD250E2EA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8543617-8F12-41AD-862C-B83D39B78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4BF6DAF-DBF4-417F-AA16-CA57F1EE7F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1915602-ED3A-4B95-81E5-612594680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3244-AA0F-4208-BD62-46207474960E}" type="datetimeFigureOut">
              <a:rPr lang="x-none" smtClean="0"/>
              <a:t>6/14/2023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DA930A0-AD13-41B9-B9D0-5ED7F7C59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E78DC92-70EE-4DF4-9122-1BD50D21B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7B22-2996-4137-A5F1-875DBB3A79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7137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6C4236-BF5F-481E-AC94-BB29BD70E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09A4E90-DE63-4466-A2A2-8F0790B6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3244-AA0F-4208-BD62-46207474960E}" type="datetimeFigureOut">
              <a:rPr lang="x-none" smtClean="0"/>
              <a:t>6/14/2023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5F040F4-577B-44D1-BE40-39E1A5319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7815BF1-9DAC-4595-8E60-611093753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7B22-2996-4137-A5F1-875DBB3A79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1248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7D650D3-C723-4CB1-B164-14D488B09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3244-AA0F-4208-BD62-46207474960E}" type="datetimeFigureOut">
              <a:rPr lang="x-none" smtClean="0"/>
              <a:t>6/14/2023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E942138-B9F4-435F-9F9D-7103D6DCA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366E4CB-160E-4031-B544-27577D8B5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7B22-2996-4137-A5F1-875DBB3A79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1954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13C65-41F5-4354-83EC-36B85E88D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DC9A4A-E2F3-4776-A914-AED11C712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DE1D2B3-D7B7-4CC5-A674-F67E927EA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45BEF6A-F75D-45C5-95A8-42FEECD4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3244-AA0F-4208-BD62-46207474960E}" type="datetimeFigureOut">
              <a:rPr lang="x-none" smtClean="0"/>
              <a:t>6/14/2023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100F37-98D4-4761-B612-445E6848C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84B16E-FE95-4FCE-94C7-AF8A7B756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7B22-2996-4137-A5F1-875DBB3A79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99510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3C0087-691A-42C7-92C9-87494F949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8EABA30-CFEC-4893-B67F-6198417D2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8F273D-D66E-45F5-88B9-2E5419D48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A81EB71-B4AA-4C5B-A831-3DD113383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3244-AA0F-4208-BD62-46207474960E}" type="datetimeFigureOut">
              <a:rPr lang="x-none" smtClean="0"/>
              <a:t>6/14/2023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4D3F9C4-8DAB-43BC-9C3E-E35D5314A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774E49B-C6CD-4770-8224-E2C1F415D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7B22-2996-4137-A5F1-875DBB3A79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74928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5B1A1B8-5ACC-47EB-8824-AE378985B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4DA19E-6F2A-468F-8245-23AC3638F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FE726E-F6BB-4AD1-946A-7FB2859EC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33244-AA0F-4208-BD62-46207474960E}" type="datetimeFigureOut">
              <a:rPr lang="x-none" smtClean="0"/>
              <a:t>6/14/2023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AF9F69-145C-4BF3-BA0D-903BF0EC1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EAAB6D-4E9F-4888-891D-E0D4FC5A6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77B22-2996-4137-A5F1-875DBB3A79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3283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BDA77D60-A752-4901-B154-8DD4049681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54182" y="242328"/>
            <a:ext cx="9975273" cy="100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5B24A3FE-3977-483F-956B-C835214C20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54182" y="1411942"/>
            <a:ext cx="9975273" cy="399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F2BFB991-E7A8-42EB-9831-4D6B375BDF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4182" y="5510492"/>
            <a:ext cx="2586182" cy="42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35"/>
            </a:lvl1pPr>
          </a:lstStyle>
          <a:p>
            <a:endParaRPr lang="en-US" altLang="x-non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8BD8546F-F716-48EF-9EBA-DE2355D7D3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86909" y="5510492"/>
            <a:ext cx="3509818" cy="42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35"/>
            </a:lvl1pPr>
          </a:lstStyle>
          <a:p>
            <a:endParaRPr lang="en-US" altLang="x-non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21F50F6A-E91F-4DDB-AECD-69B5127221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43273" y="5510492"/>
            <a:ext cx="2586182" cy="42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35"/>
            </a:lvl1pPr>
          </a:lstStyle>
          <a:p>
            <a:fld id="{02ABEF27-3F7E-4EEF-A301-4C05CC3A852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5090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883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883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883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883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883">
          <a:solidFill>
            <a:schemeClr val="tx2"/>
          </a:solidFill>
          <a:latin typeface="Arial" panose="020B0604020202020204" pitchFamily="34" charset="0"/>
        </a:defRPr>
      </a:lvl5pPr>
      <a:lvl6pPr marL="403433" algn="ctr" rtl="0" fontAlgn="base">
        <a:spcBef>
          <a:spcPct val="0"/>
        </a:spcBef>
        <a:spcAft>
          <a:spcPct val="0"/>
        </a:spcAft>
        <a:defRPr sz="3883">
          <a:solidFill>
            <a:schemeClr val="tx2"/>
          </a:solidFill>
          <a:latin typeface="Arial" panose="020B0604020202020204" pitchFamily="34" charset="0"/>
        </a:defRPr>
      </a:lvl6pPr>
      <a:lvl7pPr marL="806867" algn="ctr" rtl="0" fontAlgn="base">
        <a:spcBef>
          <a:spcPct val="0"/>
        </a:spcBef>
        <a:spcAft>
          <a:spcPct val="0"/>
        </a:spcAft>
        <a:defRPr sz="3883">
          <a:solidFill>
            <a:schemeClr val="tx2"/>
          </a:solidFill>
          <a:latin typeface="Arial" panose="020B0604020202020204" pitchFamily="34" charset="0"/>
        </a:defRPr>
      </a:lvl7pPr>
      <a:lvl8pPr marL="1210300" algn="ctr" rtl="0" fontAlgn="base">
        <a:spcBef>
          <a:spcPct val="0"/>
        </a:spcBef>
        <a:spcAft>
          <a:spcPct val="0"/>
        </a:spcAft>
        <a:defRPr sz="3883">
          <a:solidFill>
            <a:schemeClr val="tx2"/>
          </a:solidFill>
          <a:latin typeface="Arial" panose="020B0604020202020204" pitchFamily="34" charset="0"/>
        </a:defRPr>
      </a:lvl8pPr>
      <a:lvl9pPr marL="1613733" algn="ctr" rtl="0" fontAlgn="base">
        <a:spcBef>
          <a:spcPct val="0"/>
        </a:spcBef>
        <a:spcAft>
          <a:spcPct val="0"/>
        </a:spcAft>
        <a:defRPr sz="3883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02575" indent="-302575" algn="l" rtl="0" fontAlgn="base">
        <a:spcBef>
          <a:spcPct val="20000"/>
        </a:spcBef>
        <a:spcAft>
          <a:spcPct val="0"/>
        </a:spcAft>
        <a:buChar char="•"/>
        <a:defRPr sz="2824" kern="1200">
          <a:solidFill>
            <a:schemeClr val="tx1"/>
          </a:solidFill>
          <a:latin typeface="+mn-lt"/>
          <a:ea typeface="+mn-ea"/>
          <a:cs typeface="+mn-cs"/>
        </a:defRPr>
      </a:lvl1pPr>
      <a:lvl2pPr marL="655579" indent="-252146" algn="l" rtl="0" fontAlgn="base">
        <a:spcBef>
          <a:spcPct val="20000"/>
        </a:spcBef>
        <a:spcAft>
          <a:spcPct val="0"/>
        </a:spcAft>
        <a:buChar char="–"/>
        <a:defRPr sz="2471" kern="1200">
          <a:solidFill>
            <a:schemeClr val="tx1"/>
          </a:solidFill>
          <a:latin typeface="+mn-lt"/>
          <a:ea typeface="+mn-ea"/>
          <a:cs typeface="+mn-cs"/>
        </a:defRPr>
      </a:lvl2pPr>
      <a:lvl3pPr marL="1008583" indent="-201717" algn="l" rtl="0" fontAlgn="base">
        <a:spcBef>
          <a:spcPct val="20000"/>
        </a:spcBef>
        <a:spcAft>
          <a:spcPct val="0"/>
        </a:spcAft>
        <a:buChar char="•"/>
        <a:defRPr sz="2118" kern="1200">
          <a:solidFill>
            <a:schemeClr val="tx1"/>
          </a:solidFill>
          <a:latin typeface="+mn-lt"/>
          <a:ea typeface="+mn-ea"/>
          <a:cs typeface="+mn-cs"/>
        </a:defRPr>
      </a:lvl3pPr>
      <a:lvl4pPr marL="1412016" indent="-201717" algn="l" rtl="0" fontAlgn="base">
        <a:spcBef>
          <a:spcPct val="20000"/>
        </a:spcBef>
        <a:spcAft>
          <a:spcPct val="0"/>
        </a:spcAft>
        <a:buChar char="–"/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15450" indent="-201717" algn="l" rtl="0" fontAlgn="base">
        <a:spcBef>
          <a:spcPct val="20000"/>
        </a:spcBef>
        <a:spcAft>
          <a:spcPct val="0"/>
        </a:spcAft>
        <a:buChar char="»"/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622316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30257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1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4034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806867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2103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6137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0171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4206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8240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2274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ntds/article?id=10.1371/journal.pntd.000271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BF2D9E-7A92-4719-B02B-B4955A5DF3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Filarial Worms</a:t>
            </a:r>
            <a:endParaRPr lang="x-non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361B0E2-842C-4D31-B5B8-7D1A4D3FBD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Dr J Mudenda</a:t>
            </a:r>
            <a:endParaRPr lang="x-non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685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DB107CE-AC56-4391-97DE-4469997EC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Global distribution</a:t>
            </a:r>
            <a:endParaRPr lang="x-non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F7EE1A3-F37D-4E1D-A469-DD67A537F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1101" y="1690688"/>
            <a:ext cx="5816339" cy="3842846"/>
          </a:xfrm>
        </p:spPr>
      </p:pic>
    </p:spTree>
    <p:extLst>
      <p:ext uri="{BB962C8B-B14F-4D97-AF65-F5344CB8AC3E}">
        <p14:creationId xmlns:p14="http://schemas.microsoft.com/office/powerpoint/2010/main" val="2172870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BBAF35-27C6-414C-9FDA-E19BDD351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Epidemiology &amp; prevalence in Zambia</a:t>
            </a:r>
            <a:endParaRPr lang="x-non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ED64E6-6FCE-4904-B905-5BBA4CC02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2020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2003-2011 survey  indicated that LF is widely distributed in Zambia. </a:t>
            </a:r>
          </a:p>
          <a:p>
            <a:r>
              <a:rPr lang="en-US" dirty="0"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b="0" i="0" dirty="0">
                <a:solidFill>
                  <a:srgbClr val="2020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he prevalence in most sites is low although a few identified foci had prevalences above 25%. </a:t>
            </a:r>
          </a:p>
          <a:p>
            <a:r>
              <a:rPr lang="en-US" dirty="0"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-US" b="0" i="0" dirty="0">
                <a:solidFill>
                  <a:srgbClr val="2020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ighest prevalence (above 50%) was recorded from </a:t>
            </a:r>
            <a:r>
              <a:rPr lang="en-US" b="0" i="0" dirty="0" err="1">
                <a:solidFill>
                  <a:srgbClr val="2020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Kalabo</a:t>
            </a:r>
            <a:r>
              <a:rPr lang="en-US" b="0" i="0" dirty="0">
                <a:solidFill>
                  <a:srgbClr val="2020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district in Western Province.</a:t>
            </a:r>
          </a:p>
          <a:p>
            <a:r>
              <a:rPr lang="en-US" b="0" i="0" dirty="0">
                <a:solidFill>
                  <a:srgbClr val="2020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High prevalence foci located near national borders e.g. Luangwa, </a:t>
            </a:r>
            <a:r>
              <a:rPr lang="en-US" b="0" i="0" dirty="0" err="1">
                <a:solidFill>
                  <a:srgbClr val="2020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Serenje</a:t>
            </a:r>
            <a:r>
              <a:rPr lang="en-US" b="0" i="0" dirty="0">
                <a:solidFill>
                  <a:srgbClr val="2020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Lundazi, </a:t>
            </a:r>
            <a:r>
              <a:rPr lang="en-US" b="0" i="0" dirty="0" err="1">
                <a:solidFill>
                  <a:srgbClr val="2020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Kalabo</a:t>
            </a:r>
            <a:r>
              <a:rPr lang="en-US" b="0" i="0" dirty="0">
                <a:solidFill>
                  <a:srgbClr val="2020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dirty="0" err="1"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b="0" i="0" dirty="0" err="1">
                <a:solidFill>
                  <a:srgbClr val="2020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enanga</a:t>
            </a:r>
            <a:r>
              <a:rPr lang="en-US" b="0" i="0" dirty="0">
                <a:solidFill>
                  <a:srgbClr val="2020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b="0" i="1" dirty="0">
                <a:solidFill>
                  <a:srgbClr val="2020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Anopheles. </a:t>
            </a:r>
            <a:r>
              <a:rPr lang="en-US" b="0" i="1" dirty="0" err="1">
                <a:solidFill>
                  <a:srgbClr val="2020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funestus</a:t>
            </a:r>
            <a:r>
              <a:rPr lang="en-US" b="0" i="0" dirty="0">
                <a:solidFill>
                  <a:srgbClr val="2020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&amp;</a:t>
            </a:r>
            <a:r>
              <a:rPr lang="en-US" b="0" i="1" dirty="0">
                <a:solidFill>
                  <a:srgbClr val="2020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gambiae</a:t>
            </a:r>
            <a:r>
              <a:rPr lang="en-US" b="0" i="0" dirty="0">
                <a:solidFill>
                  <a:srgbClr val="2020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are the principal LF vectors</a:t>
            </a:r>
            <a:endParaRPr lang="x-non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57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3613B555-61A8-43AB-9B76-2D285B0F0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530" y="762000"/>
            <a:ext cx="7115735" cy="484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AC0C40FA-1142-491F-ACC0-284969ECBCC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72235" y="246530"/>
            <a:ext cx="8258735" cy="309637"/>
          </a:xfrm>
          <a:noFill/>
          <a:ln/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x-none" sz="1412" b="1" dirty="0">
                <a:solidFill>
                  <a:schemeClr val="tx2"/>
                </a:solidFill>
              </a:rPr>
              <a:t> </a:t>
            </a:r>
            <a:r>
              <a:rPr lang="en-US" altLang="x-none" sz="1412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Map of Zambia showing survey sites and prevalences of CFA positivity.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xmlns="" id="{EE0953BD-1D33-4DEF-B8CC-59EFC6C6B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676" y="5748618"/>
            <a:ext cx="8101853" cy="5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06867"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 sz="1059">
                <a:solidFill>
                  <a:srgbClr val="000000"/>
                </a:solidFill>
                <a:latin typeface="Arial" panose="020B0604020202020204" pitchFamily="34" charset="0"/>
              </a:rPr>
              <a:t>Mwase ET, Stensgaard AS, Nsakashalo-Senkwe M, Mubila L, Mwansa J, et al. (2014) Mapping the Geographical Distribution of Lymphatic Filariasis in Zambia. PLOS Neglected Tropical Diseases 8(2): e2714. https://doi.org/10.1371/journal.pntd.0002714</a:t>
            </a:r>
          </a:p>
          <a:p>
            <a:pPr defTabSz="806867"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 sz="1059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https://journals.plos.org/plosntds/article?id=10.1371/journal.pntd.0002714</a:t>
            </a:r>
            <a:endParaRPr lang="en-US" altLang="x-none" sz="1059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BBA8D559-670F-4092-8CF6-F162EA0DE0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0458" y="622169"/>
            <a:ext cx="7880808" cy="533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0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BAD1B3C-446C-4B87-9F59-D2139E1EE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Habitat/Morphology </a:t>
            </a:r>
            <a:r>
              <a:rPr lang="en-US" dirty="0"/>
              <a:t/>
            </a:r>
            <a:br>
              <a:rPr lang="en-US" dirty="0"/>
            </a:b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512BEF-7592-4A5F-B2FF-B61A130F6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Adult worms reside in the lymphatic system of man.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Microfilariae are found in blood.</a:t>
            </a: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  Adult worms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Translucent thread-like with smooth cuticle and tapering ends.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Females are larger  with a straight posterior end.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Males are smaller with curved posterior with 2 spicules of unequal length.</a:t>
            </a:r>
          </a:p>
        </p:txBody>
      </p:sp>
    </p:spTree>
    <p:extLst>
      <p:ext uri="{BB962C8B-B14F-4D97-AF65-F5344CB8AC3E}">
        <p14:creationId xmlns:p14="http://schemas.microsoft.com/office/powerpoint/2010/main" val="339391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259E9E-27B1-4002-AAE6-DDBB05A19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Female worm is viviparous -directly liberates sheathed microfilariae into lymph.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The adult worms can live for 10–15 years or more.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microfilaria has a colorless, translucent body with a blunt head and pointed tail.</a:t>
            </a:r>
            <a:endParaRPr lang="x-none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Covered by a hyaline sheath within which it can actively move forwards and backwards.</a:t>
            </a:r>
            <a:endParaRPr lang="x-non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551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1EA99D-2A6F-4133-9C22-E6F0C3D72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Mf do not multiply or undergo any further devt in the human body.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They die within 2–3 months If not taken up by a female vector mosquito. </a:t>
            </a: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Peridiocity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Mf circulate in peripheral blood in large numbers mainly at night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btwn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10 pm &amp; 4 am).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This correlates with the night biting habit of the vector mosquito &amp; also the sleeping habits of the hosts.</a:t>
            </a:r>
          </a:p>
        </p:txBody>
      </p:sp>
    </p:spTree>
    <p:extLst>
      <p:ext uri="{BB962C8B-B14F-4D97-AF65-F5344CB8AC3E}">
        <p14:creationId xmlns:p14="http://schemas.microsoft.com/office/powerpoint/2010/main" val="4112733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282F0CD-0EBD-432D-8C9D-3E4DB2D4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Life Cycle </a:t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x-non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F94D75-40DB-4AC0-9D57-0460C0302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845" y="1583269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W. bancrofti passes its life cycle in 2 hosts.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Definitive host: Man.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Intermediate host: Female mosquito of different species. 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Infective form: third stage filariform larva.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Mode of transmission: bite of an infected mosquito carrying 					filariform larva.</a:t>
            </a:r>
            <a:endParaRPr lang="x-non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88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1806C8-B4FF-4732-953F-A515235D7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  Development in Mosquito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 mosquito vector takes in Mf as it feeds on a carrier during a blood meal and reach the stomach of the mosquito.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 the stomach, the Mf cast off their sheaths, penetrate the stomach wall &amp; migrate to the thoracic muscles for further devt.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It is actively motile and is the infective form.</a:t>
            </a:r>
            <a:endParaRPr lang="x-non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817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FD644D-1CD1-481A-B313-ED7C18DBC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 multiplication of Mf in the mosquito hence 1 Mf develops into 1 infective larva only.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Devt in the vector(extrinsic incubation period ) depending on environmental factors such as temp &amp; humidity &amp; also vector species.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Under optimal conditions, its duration is 10–20 days.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When a mosquito  feeds on a person, the infective larvae get deposited on the skin near the puncture site. </a:t>
            </a:r>
            <a:endParaRPr lang="x-none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79176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B42F98CB-0A73-476D-B2FF-6722130C8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Introduction</a:t>
            </a:r>
            <a:endParaRPr lang="x-non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80A098-4FC4-421E-9228-30D7974D7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Filaria are slender thread-like nematodes transmitted by the bite of blood-sucking insects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They reside in the subcutaneous tissues, lymphatic system or body cavities of humans.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Adult worm measures 80–100 mm in length and  female worms are longer than males.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Female worms are viviparous and give birth to larvae known as microfilariae. </a:t>
            </a:r>
          </a:p>
        </p:txBody>
      </p:sp>
    </p:spTree>
    <p:extLst>
      <p:ext uri="{BB962C8B-B14F-4D97-AF65-F5344CB8AC3E}">
        <p14:creationId xmlns:p14="http://schemas.microsoft.com/office/powerpoint/2010/main" val="1546774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A2DF92-FA92-44D6-9AC1-E6BA48A44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 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Development in Man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larvae enter through the puncture wound or penetrate the skin by themselves.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To ensure transmission to man thousands of infective bites are needed per person.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After penetrating the skin, larvae enter lymphatic vessels and are carried usually to abdominal or inguinal lymph nodes, where they develop into adult forms.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There is no multiplication at this stage and only 1 adult develops from 1 larva, male or female.</a:t>
            </a:r>
            <a:endParaRPr lang="x-non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92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5E1502-B44C-438E-81E2-DF0C2B36B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Sexual maturity occur in 6 months and mate.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gravid female worm releases large numbers of Mf as many as 50,000 per day.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Mf are ingested during a blood meal by mosquito &amp; the cycle is repeated. </a:t>
            </a:r>
            <a:endParaRPr lang="x-non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722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12D820-589B-4E18-96CA-30399D584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Prepatent period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Within 8-12 months ( biological incubation period)from entry of the infective larvae into the human host, Mf  can be seen in circulation.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Clinical incubation period is very variable, but is usually 8–16 months, though it may often be much longer.</a:t>
            </a:r>
          </a:p>
        </p:txBody>
      </p:sp>
    </p:spTree>
    <p:extLst>
      <p:ext uri="{BB962C8B-B14F-4D97-AF65-F5344CB8AC3E}">
        <p14:creationId xmlns:p14="http://schemas.microsoft.com/office/powerpoint/2010/main" val="2160631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26F38FE-5E69-4EE3-BFB4-AB7437464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Life cycle</a:t>
            </a:r>
            <a:endParaRPr lang="x-non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70A51BA-0263-4F4F-82FA-072D860EAE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999" y="1593131"/>
            <a:ext cx="6843540" cy="4533737"/>
          </a:xfrm>
        </p:spPr>
      </p:pic>
    </p:spTree>
    <p:extLst>
      <p:ext uri="{BB962C8B-B14F-4D97-AF65-F5344CB8AC3E}">
        <p14:creationId xmlns:p14="http://schemas.microsoft.com/office/powerpoint/2010/main" val="1905005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45591D3-B64D-40B2-906E-54221D608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Pathogenesis</a:t>
            </a:r>
            <a:r>
              <a:rPr lang="en-US" dirty="0"/>
              <a:t> </a:t>
            </a:r>
            <a:br>
              <a:rPr lang="en-US" dirty="0"/>
            </a:b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4C5116-0A25-4A90-BC7A-11BFC3AE0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manifestations  are due to blockage of lymph vessels and lymph nodes by the adult worms.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blockage is due to: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mechanical factors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Allergic inflammatory reaction to worm antigens and secretions.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lymph nodes &amp; vessels are infiltrated by macrophages, eosinophils, lymphocytes &amp; plasma cells.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Vessel walls thicken and the lumen narrow or occludes leading to lymph stasis.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Eventual dilatation of lymph vessels occur due to stasis which is further aggravated by damage to valves. </a:t>
            </a:r>
          </a:p>
          <a:p>
            <a:endParaRPr lang="x-non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867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7ABBA9-A224-4CF5-AC3E-4DF8D529D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Granuloma formation with scarring &amp; even calcification occur.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Increased permeability of lymph vessel walls lead to leakage of protein-rich lymph into the tissues.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This produces the typical hard pitting oedema of filariasis.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Fibroblasts invade the edematous tissues, laying down fibrous tissue, producing the non-pitting gross oedema of elephantiasis.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Recurrent 2° bacterial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infns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cause further damage.</a:t>
            </a:r>
            <a:endParaRPr lang="x-none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2538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C07F00C-C5F1-47D7-A1F8-934F1812C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Clinical manifestations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77AE17-DF87-4E11-816C-5FF981C9C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18214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Are </a:t>
            </a:r>
            <a:r>
              <a:rPr lang="en-US" b="0" i="0" dirty="0">
                <a:solidFill>
                  <a:srgbClr val="1821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subdivided into acute and chronic forms.</a:t>
            </a:r>
          </a:p>
          <a:p>
            <a:r>
              <a:rPr lang="en-US" b="0" i="0" dirty="0">
                <a:solidFill>
                  <a:srgbClr val="1821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Acute presentations include:-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0" i="0" dirty="0">
                <a:solidFill>
                  <a:srgbClr val="1821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Acute adenolymphangitis -characterized by repeated bouts of fever &amp; painful lymphadenopathy. </a:t>
            </a:r>
          </a:p>
          <a:p>
            <a:pPr algn="l"/>
            <a:r>
              <a:rPr lang="en-US" b="0" i="0" dirty="0">
                <a:solidFill>
                  <a:srgbClr val="1821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Genitals are commonly involved in males resulting in painful epididymitis. </a:t>
            </a:r>
          </a:p>
          <a:p>
            <a:pPr marL="514350" indent="-514350" algn="l">
              <a:buFont typeface="+mj-lt"/>
              <a:buAutoNum type="arabicPeriod" startAt="2"/>
            </a:pPr>
            <a:r>
              <a:rPr lang="en-US" b="0" i="0" dirty="0">
                <a:solidFill>
                  <a:srgbClr val="1821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Filarial fever - characterized by episodes of self-limiting fever without any associated lymphadenopathy.  </a:t>
            </a:r>
          </a:p>
          <a:p>
            <a:pPr marL="514350" indent="-514350" algn="l">
              <a:buFont typeface="+mj-lt"/>
              <a:buAutoNum type="arabicPeriod" startAt="2"/>
            </a:pPr>
            <a:r>
              <a:rPr lang="en-US" b="0" i="0" dirty="0">
                <a:solidFill>
                  <a:srgbClr val="1821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Tropical pulmonary eosinophilia - characterized by repeated bouts of dry nocturnal cough and wheeze.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296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F84515-6D7D-45A5-AAE8-DF45FB520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1821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Chronic presentations include: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0" i="0" dirty="0">
                <a:solidFill>
                  <a:srgbClr val="1821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Lymphedema  </a:t>
            </a:r>
          </a:p>
          <a:p>
            <a:pPr algn="l"/>
            <a:r>
              <a:rPr lang="en-US" dirty="0">
                <a:solidFill>
                  <a:srgbClr val="18214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b="0" i="0" dirty="0">
                <a:solidFill>
                  <a:srgbClr val="1821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ost common presentation developing over a long period </a:t>
            </a:r>
          </a:p>
          <a:p>
            <a:r>
              <a:rPr lang="en-US" dirty="0">
                <a:solidFill>
                  <a:srgbClr val="18214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Characterized</a:t>
            </a:r>
            <a:r>
              <a:rPr lang="en-US" b="0" i="0" dirty="0">
                <a:solidFill>
                  <a:srgbClr val="1821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by swelling of the upper or lower limbs depending on the involved inguinal or axillary lymphatic vessels. </a:t>
            </a:r>
          </a:p>
          <a:p>
            <a:r>
              <a:rPr lang="en-US" b="0" i="0" dirty="0">
                <a:solidFill>
                  <a:srgbClr val="1821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Elephantiasis is the most severe type of lymphedema characterized by severe swelling of the limbs, genitalia &amp; breasts. </a:t>
            </a:r>
          </a:p>
          <a:p>
            <a:r>
              <a:rPr lang="en-US" b="0" i="0" dirty="0">
                <a:solidFill>
                  <a:srgbClr val="1821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skin becomes thick and hard, owing to hyperpigmentation &amp; hyperkeratosis.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61947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B14C42-EC0F-4175-9CE6-256CDAB16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b="0" i="0" dirty="0">
                <a:solidFill>
                  <a:srgbClr val="1821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Hydrocele </a:t>
            </a:r>
          </a:p>
          <a:p>
            <a:r>
              <a:rPr lang="en-US" dirty="0">
                <a:solidFill>
                  <a:srgbClr val="18214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en-US" b="0" i="0" dirty="0">
                <a:solidFill>
                  <a:srgbClr val="1821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ne of the debilitating morbidities associated with chronic disease. </a:t>
            </a:r>
          </a:p>
          <a:p>
            <a:r>
              <a:rPr lang="en-US" dirty="0">
                <a:solidFill>
                  <a:srgbClr val="18214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b="0" i="0" dirty="0">
                <a:solidFill>
                  <a:srgbClr val="1821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an be unilateral or bilateral leading to enlargement of the scrotum.</a:t>
            </a:r>
          </a:p>
          <a:p>
            <a:r>
              <a:rPr lang="en-US" b="0" i="0" dirty="0">
                <a:solidFill>
                  <a:srgbClr val="1821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Accumulation of fluid occurs due to obstruction of lymph vessels of the spermatic cord and also by exudation from the inflamed testes and epididymis</a:t>
            </a:r>
            <a:r>
              <a:rPr lang="en-US" b="0" i="0" dirty="0">
                <a:solidFill>
                  <a:srgbClr val="1821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fluid is usually clear and straw colored but may sometimes be cloudy, milky, or hemorrhagic.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largest reported hydrocoele weighed over 100 kilograms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Involvement of genital lymphatics occurs exclusively with W.  bancrofti infection</a:t>
            </a:r>
            <a:endParaRPr lang="x-none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b="0" i="0" dirty="0">
              <a:solidFill>
                <a:srgbClr val="18214D"/>
              </a:solidFill>
              <a:effectLst/>
              <a:latin typeface="Circular Std Book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76754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5492" y="1310574"/>
            <a:ext cx="79248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70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AFC1EA-35D8-4163-B1FA-0F4B22F57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microfilariae released can be detected in peripheral blood or cutaneous tissues, depending on the species.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They are either sheathed or unsheathed  depending on whether they retain their egg membranes or not.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Filaria exhibit periodicity when large numbers occur in blood; nocturnal, diurnal or no periodicity.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Thought to be an adaptation to the biting habits of the vector.</a:t>
            </a:r>
          </a:p>
          <a:p>
            <a:endParaRPr lang="en-US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226968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8633" y="1421395"/>
            <a:ext cx="6817260" cy="44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23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B2072C-8583-4FC2-83A4-7EB7D7DFF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Lymphorrhagia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Rupture of lymph varices leading to release of lymph or chyle and resulting in chyluria, chylous diarrhea, chylous ascites, and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chycothorax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depending on the involved site.</a:t>
            </a: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endParaRPr lang="x-non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146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E77915D-1EE5-42B0-92E0-0CDAF0598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Occult Filariasis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4DC2E2-294A-4648-A897-941F6EC3A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It occurs as a result of hypersensitivity reaction to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microfilarial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antigens, not directly due to lymphatic involvement.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Microfilariae are not found in blood, as they are destroyed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tissues.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Clinical manifestations include massive eosinophilia (30–80%) &amp; hepatosplenomegaly.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Pulmonary symptoms like dry nocturnal cough, dyspnea &amp;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asthmatic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wheezing. 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652349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656F26-8304-4A30-B107-61EC7156F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Occult filariasis has also been reported to cause arthritis, glomerulonephritis, thrombophlebitis, tenosynovitis, etc.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Classical features of lymphatic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filiariasis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are absent.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Chest X-ray shows mottled shadows similar to miliary tuberculosis.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It is associated with a high level of serum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IgE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and filarial antibodies.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Serological tests with filarial antigen are usually strongly positive.</a:t>
            </a:r>
          </a:p>
        </p:txBody>
      </p:sp>
    </p:spTree>
    <p:extLst>
      <p:ext uri="{BB962C8B-B14F-4D97-AF65-F5344CB8AC3E}">
        <p14:creationId xmlns:p14="http://schemas.microsoft.com/office/powerpoint/2010/main" val="1328649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16160D8E-1B28-4232-87F5-31944C4E4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Laboratory Diagnosis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47F893-A40F-4022-9A82-77E50EC13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Microfilaria can be demonstrated in blood, chylous urine exudate of lymph varix, and hydrocele fluid.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Peripheral blood is the specimen of choice. </a:t>
            </a: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Radiology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Dead and calcified worms can be detected occasionally by X-ray.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 tropical pulmonary eosinophilia (TPE), chest X-ray shows mottled appearance resembling miliary tuberculosis. </a:t>
            </a:r>
          </a:p>
        </p:txBody>
      </p:sp>
    </p:spTree>
    <p:extLst>
      <p:ext uri="{BB962C8B-B14F-4D97-AF65-F5344CB8AC3E}">
        <p14:creationId xmlns:p14="http://schemas.microsoft.com/office/powerpoint/2010/main" val="6932473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7F9E89-A539-41ED-A852-8B7ACDA2D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Serodiagnosis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Tests are available although not sufficiently sensitive or specific to be used either for individual diagnosis or surveys</a:t>
            </a: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Indirect Evidences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Eosinophilia (5–15%) is a common finding in filariasis.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Elevated serum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IgE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levels can also be seen.</a:t>
            </a:r>
            <a:endParaRPr lang="x-none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x-non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4617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CDF16ADC-746A-40F0-A701-3242ABC29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Treatment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2C1CCE-8A6C-4352-89B4-B26075E56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DEC is the drug of choice given orally.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It has both macro- and micro-filaricidal properties.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Severe allergic reaction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Mazzotti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reaction) may occur due to death of microfilariae following treatment with DEC.</a:t>
            </a:r>
          </a:p>
          <a:p>
            <a:r>
              <a:rPr lang="en-US" b="0" i="0" dirty="0">
                <a:solidFill>
                  <a:srgbClr val="1821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Individuals with lymphedema should maintain good personal hygiene and wash affected areas with antiseptic solution daily. </a:t>
            </a:r>
          </a:p>
          <a:p>
            <a:r>
              <a:rPr lang="en-US" b="0" i="0" dirty="0">
                <a:solidFill>
                  <a:srgbClr val="1821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Compression stockings, regular exercise &amp; using a pillow beneath the affected limb at night can help in reducing the swelling.</a:t>
            </a:r>
            <a:endParaRPr lang="x-non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5672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EE2E26BC-3DEA-4D07-941D-14E1CB8AE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Prevention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583FCB-08F2-4EEE-915A-EA9AAF35B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main measures include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Eradication of the vector mosquito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Antilarval measures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Elimination of breeding places by providing adequate sanitation &amp; underground waste water disposal system.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Chemical control using antilarval chemicals like Mosquito larvicidal oil like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Pyrosene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oil ,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Organophosphorous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larvicides like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temephos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fenthion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etc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endParaRPr lang="x-none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1246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5A0DE6-267F-4867-A35C-FC05F52E6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Anti-adult measures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Use of DDT, dieldrin &amp; pyrethrum as a space spray is still being used.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Personal prophylaxis using mosquito nets &amp; repellants is the best method. 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Detection and Treatment of Carriers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recommended treatment is DEC.</a:t>
            </a:r>
          </a:p>
          <a:p>
            <a:endParaRPr lang="x-non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8969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872075-D0B4-4860-80FA-8F5DFF3A1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References</a:t>
            </a:r>
            <a:endParaRPr lang="x-non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72C17E-740B-4467-B847-130B8543F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Medeiros ZM, Vieira AVB, Xavier AT,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Bezerra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GSN, Lopes MFC,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Bonfim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CV, Aguiar-Santos AM. Lymphatic Filariasis: A Systematic Review on Morbidity and Its Repercussions in Countries in the Americas. Int J Environ Res Public Health. 2021 Dec 28;19(1):316.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doi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10.3390/ijerph19010316. PMID: 35010576; PMCID: PMC8751179.</a:t>
            </a:r>
          </a:p>
          <a:p>
            <a:r>
              <a:rPr lang="en-US" b="0" i="0" dirty="0" err="1">
                <a:solidFill>
                  <a:srgbClr val="2020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Mwase</a:t>
            </a:r>
            <a:r>
              <a:rPr lang="en-US" b="0" i="0" dirty="0">
                <a:solidFill>
                  <a:srgbClr val="2020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ET, </a:t>
            </a:r>
            <a:r>
              <a:rPr lang="en-US" b="0" i="0" dirty="0" err="1">
                <a:solidFill>
                  <a:srgbClr val="2020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Stensgaard</a:t>
            </a:r>
            <a:r>
              <a:rPr lang="en-US" b="0" i="0" dirty="0">
                <a:solidFill>
                  <a:srgbClr val="2020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A-S, </a:t>
            </a:r>
            <a:r>
              <a:rPr lang="en-US" b="0" i="0" dirty="0" err="1">
                <a:solidFill>
                  <a:srgbClr val="2020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Nsakashalo-Senkwe</a:t>
            </a:r>
            <a:r>
              <a:rPr lang="en-US" b="0" i="0" dirty="0">
                <a:solidFill>
                  <a:srgbClr val="2020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M, </a:t>
            </a:r>
            <a:r>
              <a:rPr lang="en-US" b="0" i="0" dirty="0" err="1">
                <a:solidFill>
                  <a:srgbClr val="2020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Mubila</a:t>
            </a:r>
            <a:r>
              <a:rPr lang="en-US" b="0" i="0" dirty="0">
                <a:solidFill>
                  <a:srgbClr val="2020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L, Mwansa J, </a:t>
            </a:r>
            <a:r>
              <a:rPr lang="en-US" b="0" i="0" dirty="0" err="1">
                <a:solidFill>
                  <a:srgbClr val="2020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Songolo</a:t>
            </a:r>
            <a:r>
              <a:rPr lang="en-US" b="0" i="0" dirty="0">
                <a:solidFill>
                  <a:srgbClr val="2020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P, et al. (2014) Mapping the Geographical Distribution of Lymphatic Filariasis in Zambia. </a:t>
            </a:r>
            <a:r>
              <a:rPr lang="en-US" b="0" i="0" dirty="0" err="1">
                <a:solidFill>
                  <a:srgbClr val="2020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PLoS</a:t>
            </a:r>
            <a:r>
              <a:rPr lang="en-US" b="0" i="0" dirty="0">
                <a:solidFill>
                  <a:srgbClr val="2020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2020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Negl</a:t>
            </a:r>
            <a:r>
              <a:rPr lang="en-US" b="0" i="0" dirty="0">
                <a:solidFill>
                  <a:srgbClr val="2020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Trop Dis 8(2): e2714. https://doi.org/10.1371/journal.pntd.0002714</a:t>
            </a:r>
            <a:endParaRPr lang="x-non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64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39A8F2-D401-4865-B591-FCE5C81B2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Their life cycle involves 2 hosts:-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Definitive host : man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Intermediate host: blood-sucking arthropods.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Complete development of microfilariae occur in the arthropod to produce infective larval stages.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Transmission to humans by the arthropod occur during feeding.  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82936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C83541-C045-47E6-B315-A397A0545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following are the pathogenic species and conditions caused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Lymphatic filariasis:-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Wuchereria bancrofti, Brugia malayi &amp; B. timori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Malabar swellings and allergic lesions-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Loa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loa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Eye lesions and dermatitis-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Onchocerca volvulus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Skin diseases -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Mansonella streptocerca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x-non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260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675A42-3390-42BA-A242-3D047F337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Wolbachia spp( Rickettsia like α-proteobacterium) live in close association with filaria .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They play a role in the pathogenesis of filariasis hence have become a target for antifilarial chemotherapy.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They activate the release of pro-inflammatory and chemotactic cytokines.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Toll-like receptors (TLRs) play an important role in the process. </a:t>
            </a:r>
            <a:endParaRPr lang="x-non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60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12C6F6-C2E8-40EC-8A68-953534B30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LYMPHATIC FILARIASIS</a:t>
            </a:r>
            <a:endParaRPr lang="x-non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E5F20D-1EBF-4482-9822-AD79153C8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12121"/>
                </a:solidFill>
                <a:latin typeface="Cambria" panose="02040503050406030204" pitchFamily="18" charset="0"/>
              </a:rPr>
              <a:t>C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aused by </a:t>
            </a:r>
            <a:r>
              <a:rPr lang="en-US" b="0" i="1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Wuchereria bancrofti,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 </a:t>
            </a:r>
            <a:r>
              <a:rPr lang="en-US" b="0" i="1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Brugia malayi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 </a:t>
            </a:r>
            <a:r>
              <a:rPr lang="en-US" dirty="0">
                <a:solidFill>
                  <a:srgbClr val="212121"/>
                </a:solidFill>
                <a:latin typeface="Cambria" panose="02040503050406030204" pitchFamily="18" charset="0"/>
              </a:rPr>
              <a:t>&amp; </a:t>
            </a:r>
            <a:r>
              <a:rPr lang="en-US" b="0" i="1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Brugia timori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.</a:t>
            </a:r>
          </a:p>
          <a:p>
            <a:r>
              <a:rPr lang="en-US" dirty="0">
                <a:solidFill>
                  <a:srgbClr val="212121"/>
                </a:solidFill>
                <a:latin typeface="Cambria" panose="02040503050406030204" pitchFamily="18" charset="0"/>
              </a:rPr>
              <a:t>O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ver 90% of cases are caused by </a:t>
            </a:r>
            <a:r>
              <a:rPr lang="en-US" b="0" i="1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Wuchereria bancrofti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. 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Transmitted </a:t>
            </a:r>
            <a:r>
              <a:rPr lang="en-US" dirty="0">
                <a:solidFill>
                  <a:srgbClr val="212121"/>
                </a:solidFill>
                <a:latin typeface="Cambria" panose="02040503050406030204" pitchFamily="18" charset="0"/>
              </a:rPr>
              <a:t>by 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mosquito vector species, which vary geographically. </a:t>
            </a:r>
          </a:p>
          <a:p>
            <a:r>
              <a:rPr lang="en-US" dirty="0">
                <a:solidFill>
                  <a:srgbClr val="212121"/>
                </a:solidFill>
                <a:latin typeface="Cambria" panose="02040503050406030204" pitchFamily="18" charset="0"/>
              </a:rPr>
              <a:t>C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onsidered endemic in 72 countries.</a:t>
            </a:r>
          </a:p>
          <a:p>
            <a:r>
              <a:rPr lang="en-US" dirty="0">
                <a:solidFill>
                  <a:srgbClr val="212121"/>
                </a:solidFill>
                <a:latin typeface="Cambria" panose="02040503050406030204" pitchFamily="18" charset="0"/>
              </a:rPr>
              <a:t>C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lassified by WHO as the 2</a:t>
            </a:r>
            <a:r>
              <a:rPr lang="en-US" b="0" i="0" baseline="3000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nd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most common cause of long-term disability after mental illness.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53357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49FD12-A8A6-41D9-9D2A-B53A280B9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Wuchereria Bancrofti</a:t>
            </a:r>
            <a:r>
              <a:rPr lang="en-US" dirty="0"/>
              <a:t/>
            </a:r>
            <a:br>
              <a:rPr lang="en-US" dirty="0"/>
            </a:b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C179F5-9E16-43D7-A685-42CDE2C1C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1821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Accounts for 90% of the lymphatic filariasis cases.</a:t>
            </a:r>
          </a:p>
          <a:p>
            <a:r>
              <a:rPr lang="en-US" b="0" i="0" dirty="0">
                <a:solidFill>
                  <a:srgbClr val="1821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It is the 2</a:t>
            </a:r>
            <a:r>
              <a:rPr lang="en-US" b="0" i="0" baseline="30000" dirty="0">
                <a:solidFill>
                  <a:srgbClr val="1821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nd</a:t>
            </a:r>
            <a:r>
              <a:rPr lang="en-US" b="0" i="0" dirty="0">
                <a:solidFill>
                  <a:srgbClr val="1821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leading infectious cause of disability worldwide after leprosy.</a:t>
            </a:r>
          </a:p>
          <a:p>
            <a:r>
              <a:rPr lang="en-US" b="0" i="0" dirty="0">
                <a:solidFill>
                  <a:srgbClr val="1821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disease involves lymphatics with clinical manifestations ranging from acute to chronic cases.</a:t>
            </a:r>
          </a:p>
          <a:p>
            <a:r>
              <a:rPr lang="en-US" dirty="0">
                <a:solidFill>
                  <a:srgbClr val="18214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Acute cases include</a:t>
            </a:r>
            <a:r>
              <a:rPr lang="en-US" b="0" i="0" dirty="0">
                <a:solidFill>
                  <a:srgbClr val="1821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acute adenolymphangitis, filarial fever, tropical  &amp; pulmonary eosinophilia.</a:t>
            </a:r>
          </a:p>
          <a:p>
            <a:r>
              <a:rPr lang="en-US" dirty="0">
                <a:solidFill>
                  <a:srgbClr val="18214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b="0" i="0" dirty="0">
                <a:solidFill>
                  <a:srgbClr val="1821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hronic cases include hydrocele, lymphedema &amp; elephantiasis in the most severe of cases.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489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94967F-DB29-4F46-A0DE-67C508085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i="0" dirty="0">
                <a:solidFill>
                  <a:srgbClr val="1821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Epidemiology</a:t>
            </a:r>
            <a:r>
              <a:rPr lang="en-US" b="0" i="0" dirty="0">
                <a:solidFill>
                  <a:srgbClr val="18214D"/>
                </a:solidFill>
                <a:effectLst/>
                <a:latin typeface="Circular Std Book"/>
              </a:rPr>
              <a:t/>
            </a:r>
            <a:br>
              <a:rPr lang="en-US" b="0" i="0" dirty="0">
                <a:solidFill>
                  <a:srgbClr val="18214D"/>
                </a:solidFill>
                <a:effectLst/>
                <a:latin typeface="Circular Std Book"/>
              </a:rPr>
            </a:b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71AFF5-A57D-4B03-98F8-022C4F2B9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18214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d</a:t>
            </a:r>
            <a:r>
              <a:rPr lang="en-US" b="0" i="0" dirty="0">
                <a:solidFill>
                  <a:srgbClr val="1821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isease is endemic in over 72 countries.</a:t>
            </a:r>
          </a:p>
          <a:p>
            <a:r>
              <a:rPr lang="en-US" dirty="0">
                <a:solidFill>
                  <a:srgbClr val="18214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en-US" b="0" i="0" dirty="0">
                <a:solidFill>
                  <a:srgbClr val="1821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ndemic regions include South East Asia, Sub-Saharan Africa &amp; some areas in Latin America.</a:t>
            </a:r>
          </a:p>
          <a:p>
            <a:r>
              <a:rPr lang="en-US" b="0" i="0" dirty="0">
                <a:solidFill>
                  <a:srgbClr val="1821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An estimated 70 million people in the world suffer from lymphatic filariasis.</a:t>
            </a:r>
            <a:endParaRPr lang="en-US" b="0" i="0" dirty="0">
              <a:solidFill>
                <a:srgbClr val="016EB8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b="0" i="0" dirty="0">
                <a:solidFill>
                  <a:srgbClr val="18214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25 million people suffer from hydrocele and 15 million suffer from debilitating lymphedema.</a:t>
            </a:r>
            <a:endParaRPr lang="x-non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486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1857</Words>
  <Application>Microsoft Office PowerPoint</Application>
  <PresentationFormat>Widescreen</PresentationFormat>
  <Paragraphs>172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Cambria</vt:lpstr>
      <vt:lpstr>Circular Std Book</vt:lpstr>
      <vt:lpstr>Wingdings</vt:lpstr>
      <vt:lpstr>Office Theme</vt:lpstr>
      <vt:lpstr>1_Office Theme</vt:lpstr>
      <vt:lpstr>Filarial Worms</vt:lpstr>
      <vt:lpstr>Introduction</vt:lpstr>
      <vt:lpstr>PowerPoint Presentation</vt:lpstr>
      <vt:lpstr>PowerPoint Presentation</vt:lpstr>
      <vt:lpstr>PowerPoint Presentation</vt:lpstr>
      <vt:lpstr>PowerPoint Presentation</vt:lpstr>
      <vt:lpstr>LYMPHATIC FILARIASIS</vt:lpstr>
      <vt:lpstr> Wuchereria Bancrofti </vt:lpstr>
      <vt:lpstr>Epidemiology </vt:lpstr>
      <vt:lpstr>Global distribution</vt:lpstr>
      <vt:lpstr>Epidemiology &amp; prevalence in Zambia</vt:lpstr>
      <vt:lpstr>PowerPoint Presentation</vt:lpstr>
      <vt:lpstr>PowerPoint Presentation</vt:lpstr>
      <vt:lpstr>Habitat/Morphology  </vt:lpstr>
      <vt:lpstr>PowerPoint Presentation</vt:lpstr>
      <vt:lpstr>PowerPoint Presentation</vt:lpstr>
      <vt:lpstr>Life Cycle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Life cycle</vt:lpstr>
      <vt:lpstr>Pathogenesis  </vt:lpstr>
      <vt:lpstr>PowerPoint Presentation</vt:lpstr>
      <vt:lpstr>Clinical manifestations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Occult Filariasis</vt:lpstr>
      <vt:lpstr>PowerPoint Presentation</vt:lpstr>
      <vt:lpstr>Laboratory Diagnosis</vt:lpstr>
      <vt:lpstr>PowerPoint Presentation</vt:lpstr>
      <vt:lpstr>Treatment</vt:lpstr>
      <vt:lpstr>Prevention</vt:lpstr>
      <vt:lpstr>PowerPoint Presentation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Filarial Worms</dc:title>
  <dc:creator>Musweu</dc:creator>
  <cp:lastModifiedBy>Admin</cp:lastModifiedBy>
  <cp:revision>15</cp:revision>
  <dcterms:created xsi:type="dcterms:W3CDTF">2023-05-10T19:26:29Z</dcterms:created>
  <dcterms:modified xsi:type="dcterms:W3CDTF">2023-06-14T18:43:46Z</dcterms:modified>
</cp:coreProperties>
</file>