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75" r:id="rId5"/>
    <p:sldId id="258" r:id="rId6"/>
    <p:sldId id="259" r:id="rId7"/>
    <p:sldId id="260" r:id="rId8"/>
    <p:sldId id="276" r:id="rId9"/>
    <p:sldId id="261" r:id="rId10"/>
    <p:sldId id="277" r:id="rId11"/>
    <p:sldId id="278" r:id="rId12"/>
    <p:sldId id="279" r:id="rId13"/>
    <p:sldId id="311" r:id="rId14"/>
    <p:sldId id="280" r:id="rId15"/>
    <p:sldId id="312" r:id="rId16"/>
    <p:sldId id="281" r:id="rId17"/>
    <p:sldId id="262" r:id="rId18"/>
    <p:sldId id="263" r:id="rId19"/>
    <p:sldId id="282" r:id="rId20"/>
    <p:sldId id="284" r:id="rId21"/>
    <p:sldId id="285" r:id="rId22"/>
    <p:sldId id="265" r:id="rId23"/>
    <p:sldId id="266" r:id="rId24"/>
    <p:sldId id="267" r:id="rId25"/>
    <p:sldId id="289" r:id="rId26"/>
    <p:sldId id="286" r:id="rId27"/>
    <p:sldId id="310" r:id="rId28"/>
    <p:sldId id="287" r:id="rId29"/>
    <p:sldId id="290" r:id="rId30"/>
    <p:sldId id="288" r:id="rId31"/>
    <p:sldId id="297" r:id="rId32"/>
    <p:sldId id="309" r:id="rId33"/>
    <p:sldId id="291" r:id="rId34"/>
    <p:sldId id="295" r:id="rId35"/>
    <p:sldId id="296" r:id="rId36"/>
    <p:sldId id="292" r:id="rId37"/>
    <p:sldId id="298" r:id="rId38"/>
    <p:sldId id="293" r:id="rId39"/>
    <p:sldId id="299" r:id="rId40"/>
    <p:sldId id="308" r:id="rId41"/>
    <p:sldId id="294" r:id="rId42"/>
    <p:sldId id="271" r:id="rId43"/>
    <p:sldId id="304" r:id="rId44"/>
    <p:sldId id="272" r:id="rId45"/>
    <p:sldId id="300" r:id="rId46"/>
    <p:sldId id="301" r:id="rId47"/>
    <p:sldId id="302" r:id="rId48"/>
    <p:sldId id="305" r:id="rId49"/>
    <p:sldId id="306" r:id="rId50"/>
    <p:sldId id="307" r:id="rId5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81387D-67CA-44D8-9D29-7A164723F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0FF26-92AD-48AC-ABBC-17286D9E6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88B858-A25B-48A4-9614-2D2EBE3F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6CCD1-46C0-4931-8C05-A006AFFD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D8C52-9B2E-4A41-9DA1-128EE627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36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F014E-9DD6-43FC-9A63-9B01FF27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020FAC-D41B-4101-B549-192DC3C8A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605641-698B-4129-BA36-DEEBA905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F527F-CE43-47C2-BFD0-BF1F8B0B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CB9BA0-B462-45A3-A3EA-DAA94840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63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3788BB8-AD46-44FE-8A7C-B17C043AF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8E65FA-6215-4A76-A2C5-53D488301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5A32B8-278E-48EF-86FA-A41BD69D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8854FA-E2F2-431E-B041-09157D0D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97FC3-1C2E-4067-A29B-EE93C607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13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4E21B0-32F4-45D8-A690-4A383FFD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D31E6-482E-4BC1-81C1-CBF02C20C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37982E-CEB5-46EB-9FE3-F412D933C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90B58D-9D6C-41FC-B0DD-FF17CD42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8FC792-F6DB-4101-895B-4928FEB6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426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FB49D-519D-4C2A-9CB5-CF3CAB35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FAD9D2-6B6B-4F83-9A65-EEE1BA356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97B1A9-B8A1-4ADA-8745-B94531FA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79BA6C-A9CB-4FAE-A5FD-D166C19B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8115BD-6721-4B2F-A9D9-0D2A2F5E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919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04D0A-EEE1-4EA9-A0BF-3D8A02B2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4673F-7D71-43CB-B9B9-AEE0BE410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B5996C-836F-4A24-AC5A-AA0FAB74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48A88D-B3D7-41C7-BEDC-E3A410DC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B8867D-7467-4ADE-A4C3-80548A81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5670D7-8A05-4664-B2F0-57B853E5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84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BFB0A-4FC7-4A25-9613-1843172A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7547DA-F861-4242-9881-99F6E3117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D28541-BEDA-4155-84F3-6AF9924B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A310FB-CA90-45C6-AC0B-2313C71D6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C929CD-C1D7-44D7-ABF4-D891D5C71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2C2EF3-921C-4042-842E-C843ACFC7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704FD2-E34D-48F1-AD2E-29AC93EA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E38741E-9E8E-45BE-AB7D-F5A2A476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789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34ED6F-1FCA-4552-B1BA-B54A426B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8D3AB4-01D8-4A5C-9A08-2FA86428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907D1B-5A53-4385-A7AC-316732EB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28A43B-01E5-40C4-B189-42B03CB5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603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6DB92F-D350-48F3-9C18-383CE35B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EECE7A-06B0-495D-B849-3D5FF93E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EC42E-A079-477D-884D-53E731B0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47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8FAB8-9728-4AC5-9FFD-79C5652C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D314A3-E958-433D-A8D4-D0E1125B0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DAD73C-400B-4331-8D83-F149991D8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AF9643-7695-47D6-91F7-524BF92E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C4DB9D-B4CB-448F-AB33-E9B4696D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E85573-1082-4765-838C-6156FED6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558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017A5-6C02-4CBC-B38F-BFEC30EF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EA062B-AF18-4FC6-B986-0A3B9F97F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B2F53B-D130-4CE8-8700-4FF11AF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A7955A-910D-4F23-9143-A97005009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ADCC6B-BEB9-4B1E-A53E-171F0B80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94C631-CF78-49CC-B79A-E9F5425F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411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11D324-7A5B-4E5A-B34E-40A6FF2A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0B79E-462A-4B82-A48A-C4665F090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F588B8-17C5-44B2-B073-AF19304C5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04D1-71FD-4D9A-9139-980BCE51B0DF}" type="datetimeFigureOut">
              <a:rPr lang="x-none" smtClean="0"/>
              <a:t>5/23/2023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EB7EB6-D53B-4FB3-A26B-638BC8135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33E1AE-6CA7-4A1C-8858-579B51E3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10760-F283-4302-AB72-6EEB81A28F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68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E212DF-A952-421C-855F-C848AA853C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SUBCUTANEOUS FILARIASIS</a:t>
            </a:r>
            <a:r>
              <a:rPr lang="en-US" dirty="0"/>
              <a:t/>
            </a:r>
            <a:br>
              <a:rPr lang="en-US" dirty="0"/>
            </a:b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F4D66-A309-41D8-82AC-4FDBBA944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Dr J Mudenda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6E8EC7-E0FA-D86A-D38F-2FC8EFA66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Ocular manifestations occur when the worm reaches the subconjunctival tissues.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Lesions include granulomata in the bulbar conjunctiva, painless edema of the eyelids &amp; proptosis.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Complications occur rarely &amp; include nephropathy, encephalopathy &amp; cardiomyopathy.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6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FC0C0-10E5-96F8-743C-D880C693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Clinical manifestation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A9ED8E-A270-3425-729A-7B87C95B1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343"/>
            <a:ext cx="10515600" cy="5066620"/>
          </a:xfrm>
        </p:spPr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isease is produced by the adult worm in humans.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incubation period is on an average 3-4 years.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Loa loa filariasis is asymptomatic in many cases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anifestation include:-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Skin lesions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onsists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calabar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or fugitive swelling</a:t>
            </a:r>
          </a:p>
          <a:p>
            <a:pPr fontAlgn="base"/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Swellings are non erythematous &amp; usually one develops at a time. 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igrating adult worms cause oedema of subcutaneous tissues which disappear in 2-3 days.</a:t>
            </a:r>
          </a:p>
          <a:p>
            <a:pPr fontAlgn="base"/>
            <a:r>
              <a:rPr lang="en-US" b="0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> </a:t>
            </a:r>
            <a:endParaRPr lang="en-US" b="1" i="0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DF7AB0-1567-3144-AF85-5F645C843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Are regarded as an allergic reaction of the tissues to filarial toxins.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Localized pain and itching for several hours usually precede the onset of the swelling. </a:t>
            </a: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rist joints or knee joints are most frequently affected.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Worms not usually present in the swellings.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Skin manifestation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Loa </a:t>
            </a:r>
            <a:r>
              <a:rPr lang="en-US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loa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infection in a US traveler who returned 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Equatorial 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Guinea.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525" y="1919740"/>
            <a:ext cx="6486706" cy="4322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805" y="1919740"/>
            <a:ext cx="21824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Urticarial lesions on the left thigh showing a coincident papular eruption (A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behind the left ear (B)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EF0D-47D6-0EE3-A004-5354FF75A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l" fontAlgn="base">
              <a:buFont typeface="+mj-lt"/>
              <a:buAutoNum type="arabicPeriod" startAt="2"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Ocular lesions-</a:t>
            </a:r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present with the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following;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Conjunctival granuloma: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present as solitary or multiple small nodules(2mm) caused by migrating adult worms in the sub-conjunctival tissues.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Oedema of the eyelid: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painless condition frequently accompanied by itching.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Proptosis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 ‘bulge eye’ caused by the edema of the orbital cellular tissue.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It is painless &amp; of rapid onset frequently associated with itching.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0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Live adult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L.loa </a:t>
            </a:r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worm in the anterior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chamber &amp; 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sub-</a:t>
            </a:r>
            <a:r>
              <a:rPr lang="en-US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conjunctival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tissues. </a:t>
            </a:r>
            <a:b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682" y="1599289"/>
            <a:ext cx="571475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439" y="1599289"/>
            <a:ext cx="4591361" cy="42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0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B425F1-4201-8831-A134-7E2C480FC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 fontAlgn="base">
              <a:buFont typeface="+mj-lt"/>
              <a:buAutoNum type="arabicPeriod" startAt="3"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Other complications: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Include recurrence of swellings, endomyocardial fibrosis, retinopathy, encephalopathy, neuropathy &amp; arthritis.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eningoencephalopathy is a severe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often fatal complications of infection.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8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ACFA2AE-E2FB-4A93-A5F2-B8333A98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Laboratory Diagnosis</a:t>
            </a:r>
            <a:r>
              <a:rPr lang="en-US" dirty="0"/>
              <a:t/>
            </a:r>
            <a:br>
              <a:rPr lang="en-US" dirty="0"/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5E3B5-F505-47A2-9928-2FEE5238E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Diagnosis rests on the appearance of fugitive swelling in persons exposed to infection in endemic area.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Definitive diagnosis involve detection of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 peripheral blood or isolation of the adult worm from the skin or eye.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High eosinophil count is common.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8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424F78-FE9E-45D5-A455-D9DA9295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Treatment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676AD-23B4-41D2-B776-5AFA88B15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Diethylcarbamazine(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DEC) is the drug of choice &amp;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effective against both the adult and the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microfilarial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forms.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Simultaneous administration of corticosteroids reduces allergic reactions.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Ivermectin or albendazole are effective in reducing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microfilarial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loads.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Surgical removal of the adult worms is rarely done.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7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177E0-D839-D399-515A-4940F0EB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Prevention and control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9BC6C-5D31-4A79-9AF6-8C1473A9E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Treatment of infected populations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Using insect repellent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Wearing protective clothing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Avoiding visit to places endemic for the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5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8C08A-0AF0-ED82-BA2A-020326F2F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Loa Loa</a:t>
            </a:r>
          </a:p>
        </p:txBody>
      </p:sp>
    </p:spTree>
    <p:extLst>
      <p:ext uri="{BB962C8B-B14F-4D97-AF65-F5344CB8AC3E}">
        <p14:creationId xmlns:p14="http://schemas.microsoft.com/office/powerpoint/2010/main" val="4091563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FA3CD8-4D5C-9097-0065-8D214316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Onchocerca volvulus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04371D-387C-FA18-677E-95F67D158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ame derived a Greek word meaning ‘hooked tailed’.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auses 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onchocerciasis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or ‘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River blindness’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mostly in Africa.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one of the leading cause of blindness in many parts of the world.</a:t>
            </a:r>
          </a:p>
          <a:p>
            <a:pPr algn="l" fontAlgn="base"/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 also causes 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cutaneous filariasis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It also shares an endosymbiotic relationship with bacteria </a:t>
            </a:r>
            <a:r>
              <a:rPr lang="en-US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Wolbachia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which in its absence ,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larval devt is disrupted.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DB597-0286-2BFF-208E-DEF79591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Epidemiology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8DD156-F7CA-8896-BCBC-4330A09E5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Onchocerca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infection are found in tropical climate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endemic in 37 countries in Africa, Latin America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Middle East.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Scattered foci of endemic areas occur in Yemen &amp; Saudi Arabia in middle East.</a:t>
            </a:r>
          </a:p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affects about 40 million people, mainly in tropical Africa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Onchocerciasis is the second major cause of blindness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91702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31E4AF-28AD-4E29-8A8E-029A69C1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Morphology /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Habitat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C5785-268B-42C6-B69C-BD4F15A94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Adult worms are seen in nodules in subcutaneous connective tissue of infected persons.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Are whitish, opalescent &amp; transparent with transverse striations on the cuticle.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posterior end is curved hence the name Onchocerca meaning ‘curved tail’.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Male worm is smaller than the female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with posterior end coiled ventrally &amp; also has 2 spicules of unequal length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worms usually live 10 or more years in their host.</a:t>
            </a:r>
          </a:p>
          <a:p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09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065E5-2D04-4999-B8A1-4F3584A7B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microfilariae are unsheathed and non-periodic.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Are found typically in the skin &amp; subcutaneous lymphatics in the vicinity of parent worms.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May also be found in the conjunctiva &amp; rarely in peripheral blood.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Anterior end is slightly enlarged, &amp; tail is pointed.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Both the anterior and posterior ends are nucleus free.</a:t>
            </a:r>
          </a:p>
          <a:p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73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EBA7C-BBEC-4AC3-800B-483FAAD5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278"/>
          </a:xfrm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Life Cycle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0214AE-9137-47C8-9F00-2C3A4BF44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403"/>
            <a:ext cx="10515600" cy="4798560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life cycle is completed in 2 hosts.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Definitive host: Humans(only definitive host).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Intermediate hosts: Day-biting female black flies of the genus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Simulium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(black flies).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vector species breed in fast-flowing rivers.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Hence the disease is most common along the course of rivers.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Disease also known as ‘river blindness’ for this reason.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DABD8F-0C56-4624-B72E-4CB090846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51" y="4679497"/>
            <a:ext cx="1295400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54B0F5-84A6-49DE-B907-FD2F355B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001" y="4679497"/>
            <a:ext cx="29051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54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DD200D-21A9-9F58-1629-9E60627BB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Humans get infected via injection of infective larva into the skin by the bite of female black fly.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arvae enter the skin through the punctured wound, migrate to the subcut tissue where they molt &amp; develop into adult worms.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They induce the formation of fibrous nodule in which they remain encapsulated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emale worms after being fertilized by males produce unsheathed microfilariae.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migrate out of the fibrous nodule to enter the dermis of the skin and the connective tissue.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36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8A5F54-BF27-937D-B570-E1CA59EA6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They also migrate to the eye and other organs of the body but rarely to the circulation.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M.f from the skin and lymphatics are ingested, develop within the vector to become the infective larvae.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the stomach of black fly, M.f penetrate the gut wall, migrate to the thoracic muscles and moult twice over a week.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infective third stage larva then migrate to its mouth parts.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Infection is transmitted when an infected vector bites a person.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adult worm can live upto 15 years in human host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M.f can live for about 1 year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91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244" y="1065998"/>
            <a:ext cx="5965756" cy="47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50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1F6EC85-42CB-F3D1-9B3A-2764A7415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951" y="733425"/>
            <a:ext cx="5581650" cy="4762500"/>
          </a:xfrm>
        </p:spPr>
      </p:pic>
    </p:spTree>
    <p:extLst>
      <p:ext uri="{BB962C8B-B14F-4D97-AF65-F5344CB8AC3E}">
        <p14:creationId xmlns:p14="http://schemas.microsoft.com/office/powerpoint/2010/main" val="2519607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47BBE-024D-7860-19F5-7A13A90B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F2D0D9-3C8D-8786-A4EC-859880CF4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Adult worms in the subcutaneous tissue produce varying degree of inflammation and nodules.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These subcutaneous nodules usually appear 3-4 month after the infection.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Subsequently, adult worms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elicit a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granulomatous inflammatory reaction followed by granuloma formation, fibrosis or calcification.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M.f are believed to cause many of the disease manifestation of onchocerciasis.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Trauma caused by living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&amp; hypersensitivity reactions of the host to dead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is responsible for pathology in the eye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also an inflammatory dermatitis in the skin.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5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E5C378-3F5B-439D-A200-74F4AEAF5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 one of the filarial nematode that causes subcutaneous filariasis in humans.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Also commonly referred to as African eye worm causes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loa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loa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filariasis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loiasis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Approximately 10 million people are affected in the endemic areas of Africa.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7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06A66-3265-A80A-F791-56E0A529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A226F-DEA1-60AC-59B1-9C828FF3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Onchocerca volvulus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causes onchocerciasis in human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pathological lesions in the skin and eye result from a hyper sensitivity reaction to the dead or dying microfilaria.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Lesions: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pathological lesions can be divided into two groups.</a:t>
            </a:r>
          </a:p>
          <a:p>
            <a:pPr algn="l" fontAlgn="base"/>
            <a:r>
              <a:rPr lang="en-US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Skin lesions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Skin involvement typically consists of intense itching, swelling and inflammation.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Acute pruritic rashes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Lichenified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onchodermatitis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spotted depigmentation of the skin leads to “Leopard skin appearance, usually an anterior lower leg.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Skin atrophy and loss of elasticity resulting in “Lizard skin “ appearance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59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DBABA0E-1BCE-4F4A-BA78-E090C2B77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100805"/>
            <a:ext cx="4271211" cy="38379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AA0D7D-CD66-4484-BE70-F6D4E2F83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969" y="1100803"/>
            <a:ext cx="4720389" cy="3733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985428-E309-4EA1-A931-2143D101E8B6}"/>
              </a:ext>
            </a:extLst>
          </p:cNvPr>
          <p:cNvSpPr txBox="1"/>
          <p:nvPr/>
        </p:nvSpPr>
        <p:spPr>
          <a:xfrm>
            <a:off x="983079" y="4833867"/>
            <a:ext cx="398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“leopard skin appearance”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Areas of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pigment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loss  with islands of normally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pigmented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skin surrounding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hair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follicles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F87485-44A3-41AD-ADCE-29C94957AE76}"/>
              </a:ext>
            </a:extLst>
          </p:cNvPr>
          <p:cNvSpPr txBox="1"/>
          <p:nvPr/>
        </p:nvSpPr>
        <p:spPr>
          <a:xfrm>
            <a:off x="5109411" y="4833867"/>
            <a:ext cx="4932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Thickened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scaly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and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hyperpigmented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itchy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plaques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The lower extremities are commonly affected, and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lymph nodes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are often enlarged.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21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 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Various skin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lesions &amp;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microfilariae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1972" y="1964602"/>
            <a:ext cx="5381625" cy="3488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2507" y="1964602"/>
            <a:ext cx="3956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.)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depigmentation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(2.)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dermatitis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(3.) lichenification &amp;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hyperpigmentation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(4.) microfilariae in a histological section 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skin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(5.) microfilaria released 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in vitro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from a skin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snip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(6.) nodules in the torso of 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(7.) nodule in the leg of 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boy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(8.) A bisected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onchocercoma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with adult females</a:t>
            </a:r>
          </a:p>
        </p:txBody>
      </p:sp>
    </p:spTree>
    <p:extLst>
      <p:ext uri="{BB962C8B-B14F-4D97-AF65-F5344CB8AC3E}">
        <p14:creationId xmlns:p14="http://schemas.microsoft.com/office/powerpoint/2010/main" val="3129569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D178A3-811F-E02C-CC74-BFC2863E4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ii. Onchocercoma (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subcutaneous nodules)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Are the typical  lesions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occurring on  anatomical sites where the bones are superficial e.g. scalp, scapulae, ribs, knees etc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They are visible or palpable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contains the adult worm.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granulomatous inflammatory reaction occur around the worms leading to granuloma formation, then fibrosis or calcification.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They appear 3-4 month after the infection.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lesions are freely mobile, firm, smooth and rubbery in consistency.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509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37AF0-3D63-4DF7-A68C-0002E7BB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Subcutaneous nodules on superficial bones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637E907-7301-46F9-A59B-13A65EF80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621" y="1690688"/>
            <a:ext cx="3200400" cy="25431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AA5084-6C92-40B7-81ED-B28CFC0E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442" y="1762125"/>
            <a:ext cx="3067050" cy="240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BF19CE-86CD-4C96-ABFF-B0E9F72C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318" y="1690688"/>
            <a:ext cx="29337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7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5A457C-D22F-4F63-BA53-F1E7806D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Figure 1.granulomatous reaction around  the adult worm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A17558A-55D0-4B9A-A266-69DD9D8EA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44630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2E4AAB-9060-48EC-B524-8731C1B2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52" y="1690688"/>
            <a:ext cx="4543425" cy="3076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E44407-3E6E-4F09-8582-903CA38E0BD1}"/>
              </a:ext>
            </a:extLst>
          </p:cNvPr>
          <p:cNvSpPr txBox="1"/>
          <p:nvPr/>
        </p:nvSpPr>
        <p:spPr>
          <a:xfrm>
            <a:off x="6475004" y="4844146"/>
            <a:ext cx="4352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Figure 2.Histology of a nodule showing onchocercoma with numerous cavities surrounded by a fibrous capsule</a:t>
            </a:r>
            <a:endParaRPr lang="x-none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7F6B2-44E2-49F5-B82F-03DCB9E67158}"/>
              </a:ext>
            </a:extLst>
          </p:cNvPr>
          <p:cNvSpPr txBox="1"/>
          <p:nvPr/>
        </p:nvSpPr>
        <p:spPr>
          <a:xfrm>
            <a:off x="6379752" y="1613805"/>
            <a:ext cx="1448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Figure 2</a:t>
            </a:r>
            <a:endParaRPr lang="x-none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5E32C6-ACDF-40E2-B069-22FBECF43A64}"/>
              </a:ext>
            </a:extLst>
          </p:cNvPr>
          <p:cNvSpPr txBox="1"/>
          <p:nvPr/>
        </p:nvSpPr>
        <p:spPr>
          <a:xfrm>
            <a:off x="838200" y="1690688"/>
            <a:ext cx="1334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Figure  1</a:t>
            </a:r>
            <a:endParaRPr lang="x-none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7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68157-79A2-8938-B40E-E1FD06EBE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Other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manifestations</a:t>
            </a:r>
            <a:endParaRPr lang="en-US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l" fontAlgn="base">
              <a:buNone/>
            </a:pPr>
            <a:r>
              <a:rPr lang="en-US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Lymphadenopathy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can cause inflammation of lymph nodes especially the inguinal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femoral areas.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enlarged lymph nodes along with loss of tissue elasticity can lead to a condition known as ‘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Hanging groin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861022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B20B4D-C408-4D02-888F-F1138DE8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olds of inelastic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atrophic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skin in the groin associated with enlarged lymph nodes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098EC4-5956-40AA-846F-C39413BF1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619" y="1786648"/>
            <a:ext cx="5406189" cy="32847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FE2012-767C-43B2-94AB-57E21B7A173A}"/>
              </a:ext>
            </a:extLst>
          </p:cNvPr>
          <p:cNvSpPr txBox="1"/>
          <p:nvPr/>
        </p:nvSpPr>
        <p:spPr>
          <a:xfrm>
            <a:off x="2839702" y="5071352"/>
            <a:ext cx="401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Hanging groin sign</a:t>
            </a:r>
            <a:endParaRPr lang="x-none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84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1F3D7C-1B11-505F-CDEB-A5779CEBD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ii. Ocular lesions and blindness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particularly seen in persons with nodules on the head or face.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esults from presence of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the substantia propria of the cornea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anterior chamber leading to inflammation.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Repeated inflammation in the cornea cause a chronic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keratitis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&amp; sclerosis affecting the clarity of the cornea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linical manifestation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include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conjunctivitis with photophobia, sclerosing keratitis, iridocyclitis, 2°glaucoma,optic atrophy &amp; blindness.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10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4932739-F5F5-4175-AD1F-192278AF3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582" y="1946400"/>
            <a:ext cx="3324225" cy="23291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4656C8-D6D5-4B8E-96EF-03A3B99E8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32" y="1946400"/>
            <a:ext cx="3550318" cy="2085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9463D6-9116-4CEA-8AF4-9E4976F96DEF}"/>
              </a:ext>
            </a:extLst>
          </p:cNvPr>
          <p:cNvSpPr txBox="1"/>
          <p:nvPr/>
        </p:nvSpPr>
        <p:spPr>
          <a:xfrm>
            <a:off x="2394344" y="4275513"/>
            <a:ext cx="3873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Microfilariae migrating in the eye</a:t>
            </a:r>
            <a:endParaRPr lang="x-none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1D6700-3F75-4460-92B0-6EC93351B072}"/>
              </a:ext>
            </a:extLst>
          </p:cNvPr>
          <p:cNvSpPr txBox="1"/>
          <p:nvPr/>
        </p:nvSpPr>
        <p:spPr>
          <a:xfrm>
            <a:off x="6799345" y="4099050"/>
            <a:ext cx="407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Various eye changes leading to blindness</a:t>
            </a:r>
            <a:endParaRPr lang="x-none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C3212-56A4-B127-8D14-16F18ED8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Epidemiology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B9E67-8E2A-F8EF-9314-91FB68748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loa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is endemic across central Africa.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idely prevalent in the rain forest of west &amp; central Africa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xtending from Sierra Leone to Uganda and south ward to Angola.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High rate of infection are found in Nigeria, Cameroon &amp; the DRC.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389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130" y="98365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Ocular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lesions and </a:t>
            </a:r>
            <a:r>
              <a:rPr lang="en-US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blindness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454" y="1783533"/>
            <a:ext cx="6100951" cy="32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3837D-D0E5-8BD8-A8E5-D2EF39DB6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iii. Secondary bacterial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infection of the skin lesions</a:t>
            </a:r>
          </a:p>
          <a:p>
            <a:pPr marL="0" indent="0" algn="l" fontAlgn="base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iv. Mazzoki reaction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a symptom complex seen in patients after treatment with Diethylcarbamazine (DEC).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enerally occurs within 7 days of treatment.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haracterized by fever, urticaria, lymph node swelling, tachycardia, hypertension, arthralgias, oedema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abdominal pain.</a:t>
            </a:r>
          </a:p>
          <a:p>
            <a:pPr marL="0" indent="0" algn="l" fontAlgn="base">
              <a:buNone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vi.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Neurological disease 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such as epilepsy do occur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children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82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5371A-3475-4B38-A8A5-D2292FB6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Laboratory Diagnosis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957E0-8F19-4FB6-853F-5333983DD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Microscopy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M.f can be demonstrated by examination of skin snip placed in saline @ room temp during which M.f emerge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This method is specific &amp; most accurate.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Adult worms can be detected in the biopsies of subcutaneous nodule.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42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A58C184-1092-49DE-8BAC-C2DF49EE0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410" y="1963359"/>
            <a:ext cx="2584928" cy="1877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769D52-6F0F-4A67-92EA-4CCEC79E8617}"/>
              </a:ext>
            </a:extLst>
          </p:cNvPr>
          <p:cNvSpPr txBox="1"/>
          <p:nvPr/>
        </p:nvSpPr>
        <p:spPr>
          <a:xfrm>
            <a:off x="1541881" y="3841090"/>
            <a:ext cx="2584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Microfilariae of </a:t>
            </a:r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O. volvulus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from a skin nodule of a patient from Zambia, stained with H&amp;E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0F29AE-5EF4-4A87-85DD-2190CB64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524" y="1939307"/>
            <a:ext cx="2476500" cy="2486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785708-6739-46A6-93B2-C60EED80CEC5}"/>
              </a:ext>
            </a:extLst>
          </p:cNvPr>
          <p:cNvSpPr txBox="1"/>
          <p:nvPr/>
        </p:nvSpPr>
        <p:spPr>
          <a:xfrm>
            <a:off x="4241523" y="4425333"/>
            <a:ext cx="2705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Coiled microfilaria of </a:t>
            </a:r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O. volvulus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in a skin nodule from a patient from Zambia, stained with H&amp;E. 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48D349-2778-4D15-AD74-1A95575C7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452" y="1939307"/>
            <a:ext cx="2524125" cy="2514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AD08E0-CA3F-439E-A67B-E59293D4FE59}"/>
              </a:ext>
            </a:extLst>
          </p:cNvPr>
          <p:cNvSpPr txBox="1"/>
          <p:nvPr/>
        </p:nvSpPr>
        <p:spPr>
          <a:xfrm>
            <a:off x="6947451" y="4453908"/>
            <a:ext cx="252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Adult of </a:t>
            </a:r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O. volvulus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in a subcutaneous nodule, stained with H&amp;E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42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AF5FC3-C615-463C-83CB-5540E42F3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Serology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Useful in cases in which M.f are not demonstrated in the skin.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Detects antibodies against specific onchocercal antigen.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ELISA is more sensitive than skin snip tests.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9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322C8B-73D5-4D4C-92F2-1A046FD5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Other diagnosis test:</a:t>
            </a:r>
            <a:b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978032-2934-497B-9FE8-24EDE113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772"/>
            <a:ext cx="10515600" cy="4884191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USG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Ultrasound is useful for detecting deep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onchocercomas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&amp; vitreous changes in the eye.</a:t>
            </a:r>
          </a:p>
          <a:p>
            <a:pPr marL="0" indent="0" algn="l" fontAlgn="base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DEC patch test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fontAlgn="base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lso known as Mazzoki patch test.</a:t>
            </a:r>
          </a:p>
          <a:p>
            <a:pPr marL="285750" indent="-285750" fontAlgn="base"/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When the drug patch is placed on the skin, the infected persons show localized pruritus and urticaria as a reaction to dead M.f within 24 hours.</a:t>
            </a:r>
          </a:p>
          <a:p>
            <a:pPr marL="285750" indent="-285750" fontAlgn="base"/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Microfilariae may be directly observed during slit lamp examination of the eye.</a:t>
            </a:r>
          </a:p>
          <a:p>
            <a:pPr marL="285750" indent="-285750" fontAlgn="base"/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03321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35144-1AEE-44E4-8BE2-F91162C5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Treatment of Onchocerca volvulus:</a:t>
            </a:r>
            <a:b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E98E4B-99C8-49C5-BFEC-C535C1FC6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IVERMECTIN: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a drug of choice for Onchocerca infection.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Dose: single oral dose of 150 mg per kg weight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HETRAZAN(DEC) and SURAMIN</a:t>
            </a:r>
          </a:p>
          <a:p>
            <a:pPr lvl="1"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DEC destroys M.f but usually causes an intense reaction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Mazzotti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reaction)</a:t>
            </a:r>
          </a:p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oxycycline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macrofilariastatic &amp; makes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female worm sterile as it targets the wolbachia endosymbiont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spp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filarial parasites</a:t>
            </a:r>
            <a:r>
              <a:rPr lang="en-US" dirty="0"/>
              <a:t>.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Nodulectormy: Surgical removal of detectable nodules wherever possible.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45775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4445EB-FF78-4F45-BC19-21F15C43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Prevention and control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53F30E-575A-40FA-A30C-C67844E37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Control of the vector by destruction of the larva of black flies by applying larvicides in their breeding places.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Personal protection by wearing protective clothing.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93337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032C86-B236-4F05-8AE2-FCB087F2D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314450"/>
            <a:ext cx="8382000" cy="4229100"/>
          </a:xfrm>
        </p:spPr>
      </p:pic>
    </p:spTree>
    <p:extLst>
      <p:ext uri="{BB962C8B-B14F-4D97-AF65-F5344CB8AC3E}">
        <p14:creationId xmlns:p14="http://schemas.microsoft.com/office/powerpoint/2010/main" val="2840720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For your quick glance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190" y="1611517"/>
            <a:ext cx="7052650" cy="4590107"/>
          </a:xfrm>
        </p:spPr>
      </p:pic>
    </p:spTree>
    <p:extLst>
      <p:ext uri="{BB962C8B-B14F-4D97-AF65-F5344CB8AC3E}">
        <p14:creationId xmlns:p14="http://schemas.microsoft.com/office/powerpoint/2010/main" val="344067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5982295-8B93-6304-AD8A-B5FF29ED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Morphology /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Habitat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Open Sans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A1FF21-EE93-477B-B3FC-5694DC625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Adult Worm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Is thin &amp; transparent, measuring about 30–70 mm in length.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They live in the subcutaneous tissues &amp; often subconjunctival tissue through which they wander.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They have a life span of 4–17 years. </a:t>
            </a: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Microfilaria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Mf are sheathed &amp; found in 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peripheral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blood  during the day (diurnal periodicity).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Occasionally M.f have been demonstrated in urine, sputum &amp; even CSF.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23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14294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Vanhamme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L,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Souopgui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J,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Ghogomu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Ngale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Njume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F. The Functional Parasitic Worm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Secretome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Mapping the Place of 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Onchocerca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volvulus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Excretory Secretory Products. 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Pathogens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2020; 9(11):975. https://doi.org/10.3390/pathogens9110975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04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22768-219D-4244-9CCD-C977D502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Life cycle </a:t>
            </a:r>
            <a:r>
              <a:rPr lang="en-US" dirty="0"/>
              <a:t/>
            </a:r>
            <a:br>
              <a:rPr lang="en-US" dirty="0"/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3A5A7C-1C18-45BA-8BEB-144F17453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0524"/>
            <a:ext cx="10515600" cy="5136439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Is completed in 2 hosts. 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Definitive host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Man 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Intermediate host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Day biting flies of the genus Chrysops (mango flies) such as C.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dimidiata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C.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silacea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&amp; other species) 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the vector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develop into the infective third-stage larvae.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Transmitted to man through the bite of infected Chrysops during their blood meal.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38A2A4-5195-41BE-8542-48812D56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793" y="3901143"/>
            <a:ext cx="3095625" cy="2275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C7164F-082A-4B21-8E8B-D082782A1269}"/>
              </a:ext>
            </a:extLst>
          </p:cNvPr>
          <p:cNvSpPr txBox="1"/>
          <p:nvPr/>
        </p:nvSpPr>
        <p:spPr>
          <a:xfrm>
            <a:off x="5545657" y="5699234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Chrysops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156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637FFE-068A-4219-903F-F04DD8B05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Infective larvae enter the skin then molt to develop into adult worms which migrate to subcut tissues.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 female worm after being fertilized by males produce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sheathed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that circulate in the peripheral blood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M.f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ingested by Chrysops during its blood meal.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They cast off their sheaths, penetrate the stomach wall to reach thoracic muscles where they develop into infective larvae.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Devt in chrysops is completed in about 10 days.</a:t>
            </a:r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5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BA73D5-54BA-50CE-DD0F-533BD4DC9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1073150"/>
            <a:ext cx="5529564" cy="4679950"/>
          </a:xfrm>
        </p:spPr>
      </p:pic>
    </p:spTree>
    <p:extLst>
      <p:ext uri="{BB962C8B-B14F-4D97-AF65-F5344CB8AC3E}">
        <p14:creationId xmlns:p14="http://schemas.microsoft.com/office/powerpoint/2010/main" val="3734987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A830E6-B39E-4F4E-81E6-E243AD3F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Pathogenesis</a:t>
            </a:r>
            <a:r>
              <a:rPr lang="en-US" dirty="0"/>
              <a:t/>
            </a:r>
            <a:br>
              <a:rPr lang="en-US" dirty="0"/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7AC722-7E4B-482D-B25E-69D5FB043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Depends on the migratory habit of the adult worm. </a:t>
            </a: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igrating worms provoke an intense inflammatory reaction.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This causes swellings (</a:t>
            </a:r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Calabar swelling)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up to 3 cm in size usually seen on the extremities.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Calabar swelling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is the typical pathological feature of the loa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loa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filariasis. </a:t>
            </a: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ormed by an allergic response to adult worms migrating in the subcutaneous tissue.</a:t>
            </a:r>
          </a:p>
        </p:txBody>
      </p:sp>
    </p:spTree>
    <p:extLst>
      <p:ext uri="{BB962C8B-B14F-4D97-AF65-F5344CB8AC3E}">
        <p14:creationId xmlns:p14="http://schemas.microsoft.com/office/powerpoint/2010/main" val="4092470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1674</Words>
  <Application>Microsoft Office PowerPoint</Application>
  <PresentationFormat>Widescreen</PresentationFormat>
  <Paragraphs>213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</vt:lpstr>
      <vt:lpstr>Open Sans</vt:lpstr>
      <vt:lpstr>Office Theme</vt:lpstr>
      <vt:lpstr>SUBCUTANEOUS FILARIASIS </vt:lpstr>
      <vt:lpstr>Loa Loa</vt:lpstr>
      <vt:lpstr>PowerPoint Presentation</vt:lpstr>
      <vt:lpstr>Epidemiology</vt:lpstr>
      <vt:lpstr>Morphology / Habitat  </vt:lpstr>
      <vt:lpstr>Life cycle  </vt:lpstr>
      <vt:lpstr>PowerPoint Presentation</vt:lpstr>
      <vt:lpstr>PowerPoint Presentation</vt:lpstr>
      <vt:lpstr>Pathogenesis </vt:lpstr>
      <vt:lpstr>PowerPoint Presentation</vt:lpstr>
      <vt:lpstr>Clinical manifestation </vt:lpstr>
      <vt:lpstr>PowerPoint Presentation</vt:lpstr>
      <vt:lpstr>Skin manifestation of Loa loa infection in a US traveler who returned from Equatorial Guinea. </vt:lpstr>
      <vt:lpstr>PowerPoint Presentation</vt:lpstr>
      <vt:lpstr>Live adult L.loa worm in the anterior chamber &amp; sub-conjunctival tissues.  </vt:lpstr>
      <vt:lpstr>PowerPoint Presentation</vt:lpstr>
      <vt:lpstr>Laboratory Diagnosis </vt:lpstr>
      <vt:lpstr>Treatment</vt:lpstr>
      <vt:lpstr>Prevention and control </vt:lpstr>
      <vt:lpstr>Onchocerca volvulus </vt:lpstr>
      <vt:lpstr>Epidemiology</vt:lpstr>
      <vt:lpstr>Morphology / Habitat</vt:lpstr>
      <vt:lpstr>PowerPoint Presentation</vt:lpstr>
      <vt:lpstr>Life Cycle</vt:lpstr>
      <vt:lpstr>PowerPoint Presentation</vt:lpstr>
      <vt:lpstr>PowerPoint Presentation</vt:lpstr>
      <vt:lpstr>PowerPoint Presentation</vt:lpstr>
      <vt:lpstr>PowerPoint Presentation</vt:lpstr>
      <vt:lpstr>Pathogenesis</vt:lpstr>
      <vt:lpstr> Clinical Features</vt:lpstr>
      <vt:lpstr>PowerPoint Presentation</vt:lpstr>
      <vt:lpstr> Various skin lesions &amp; microfilariae</vt:lpstr>
      <vt:lpstr>PowerPoint Presentation</vt:lpstr>
      <vt:lpstr>Subcutaneous nodules on superficial bones</vt:lpstr>
      <vt:lpstr>Figure 1.granulomatous reaction around  the adult worm</vt:lpstr>
      <vt:lpstr>PowerPoint Presentation</vt:lpstr>
      <vt:lpstr>Folds of inelastic atrophic skin in the groin associated with enlarged lymph nodes</vt:lpstr>
      <vt:lpstr>PowerPoint Presentation</vt:lpstr>
      <vt:lpstr>PowerPoint Presentation</vt:lpstr>
      <vt:lpstr>PowerPoint Presentation</vt:lpstr>
      <vt:lpstr>PowerPoint Presentation</vt:lpstr>
      <vt:lpstr>Laboratory Diagnosis</vt:lpstr>
      <vt:lpstr>PowerPoint Presentation</vt:lpstr>
      <vt:lpstr>PowerPoint Presentation</vt:lpstr>
      <vt:lpstr>Other diagnosis test: </vt:lpstr>
      <vt:lpstr>Treatment of Onchocerca volvulus: </vt:lpstr>
      <vt:lpstr>Prevention and control </vt:lpstr>
      <vt:lpstr>PowerPoint Presentation</vt:lpstr>
      <vt:lpstr>For your quick glance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SUBCUTANEOUS FILARIASIS Loa Loa</dc:title>
  <dc:creator>Musweu</dc:creator>
  <cp:lastModifiedBy>Admin</cp:lastModifiedBy>
  <cp:revision>19</cp:revision>
  <dcterms:created xsi:type="dcterms:W3CDTF">2023-05-10T20:41:45Z</dcterms:created>
  <dcterms:modified xsi:type="dcterms:W3CDTF">2023-05-23T20:56:09Z</dcterms:modified>
</cp:coreProperties>
</file>