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4" r:id="rId7"/>
    <p:sldId id="265" r:id="rId8"/>
    <p:sldId id="262" r:id="rId9"/>
    <p:sldId id="263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8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4" r:id="rId30"/>
    <p:sldId id="285" r:id="rId31"/>
    <p:sldId id="288" r:id="rId32"/>
    <p:sldId id="287" r:id="rId33"/>
    <p:sldId id="289" r:id="rId34"/>
    <p:sldId id="290" r:id="rId35"/>
    <p:sldId id="291" r:id="rId36"/>
    <p:sldId id="293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1" r:id="rId47"/>
    <p:sldId id="303" r:id="rId48"/>
    <p:sldId id="305" r:id="rId49"/>
    <p:sldId id="304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20" r:id="rId61"/>
    <p:sldId id="316" r:id="rId62"/>
    <p:sldId id="319" r:id="rId63"/>
    <p:sldId id="317" r:id="rId64"/>
    <p:sldId id="318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5" r:id="rId79"/>
    <p:sldId id="334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8" r:id="rId92"/>
    <p:sldId id="347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B54A-28B2-4711-B527-105C6CD6C035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0B0B-EB22-499B-B889-8F4F3DA75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1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B54A-28B2-4711-B527-105C6CD6C035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0B0B-EB22-499B-B889-8F4F3DA75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1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B54A-28B2-4711-B527-105C6CD6C035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0B0B-EB22-499B-B889-8F4F3DA75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2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B54A-28B2-4711-B527-105C6CD6C035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0B0B-EB22-499B-B889-8F4F3DA75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6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B54A-28B2-4711-B527-105C6CD6C035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0B0B-EB22-499B-B889-8F4F3DA75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B54A-28B2-4711-B527-105C6CD6C035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0B0B-EB22-499B-B889-8F4F3DA75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6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B54A-28B2-4711-B527-105C6CD6C035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0B0B-EB22-499B-B889-8F4F3DA75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9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B54A-28B2-4711-B527-105C6CD6C035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0B0B-EB22-499B-B889-8F4F3DA75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B54A-28B2-4711-B527-105C6CD6C035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0B0B-EB22-499B-B889-8F4F3DA75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4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B54A-28B2-4711-B527-105C6CD6C035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0B0B-EB22-499B-B889-8F4F3DA75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0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B54A-28B2-4711-B527-105C6CD6C035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0B0B-EB22-499B-B889-8F4F3DA75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4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FB54A-28B2-4711-B527-105C6CD6C035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00B0B-EB22-499B-B889-8F4F3DA75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6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55688"/>
          </a:xfrm>
        </p:spPr>
        <p:txBody>
          <a:bodyPr/>
          <a:lstStyle/>
          <a:p>
            <a:r>
              <a:rPr lang="en-US" b="1" dirty="0" smtClean="0"/>
              <a:t>Arthropods of medical importance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17312"/>
            <a:ext cx="9144000" cy="601651"/>
          </a:xfrm>
        </p:spPr>
        <p:txBody>
          <a:bodyPr/>
          <a:lstStyle/>
          <a:p>
            <a:r>
              <a:rPr lang="en-US" dirty="0" smtClean="0"/>
              <a:t>Dr Mudenda J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198" y="3709115"/>
            <a:ext cx="4290007" cy="25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70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these arthropods so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size-there are many more niches for small organisms than large organisms.</a:t>
            </a:r>
          </a:p>
          <a:p>
            <a:r>
              <a:rPr lang="en-US" dirty="0" smtClean="0"/>
              <a:t>Short life cycle-this allows many generations within a given time for selection and evolution to take place.</a:t>
            </a:r>
          </a:p>
          <a:p>
            <a:r>
              <a:rPr lang="en-US" dirty="0" smtClean="0"/>
              <a:t>Large reproductive ability-large numbers of offspring support a large variation for selection and evolution to act up on.</a:t>
            </a:r>
          </a:p>
          <a:p>
            <a:r>
              <a:rPr lang="en-US" dirty="0" smtClean="0"/>
              <a:t>Variation in lifestyle of different stages in the insect’s life e.g caterpillar Vs butterfly which reduces competition for resources within species.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8814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Natural </a:t>
            </a:r>
            <a:r>
              <a:rPr lang="en-US" b="1" dirty="0" smtClean="0"/>
              <a:t>Control</a:t>
            </a:r>
          </a:p>
          <a:p>
            <a:r>
              <a:rPr lang="en-US" dirty="0"/>
              <a:t>Tick populations normally are regulated by climatological factors, availability of suitable vertebrate host populations, and by their natural enemies (parasites and predators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Chemical </a:t>
            </a:r>
            <a:r>
              <a:rPr lang="en-US" b="1" dirty="0" smtClean="0"/>
              <a:t>Control</a:t>
            </a:r>
          </a:p>
          <a:p>
            <a:r>
              <a:rPr lang="en-US" dirty="0"/>
              <a:t>Area-wide applications of </a:t>
            </a:r>
            <a:r>
              <a:rPr lang="en-US" dirty="0" smtClean="0"/>
              <a:t>acaricides to </a:t>
            </a:r>
            <a:r>
              <a:rPr lang="en-US" dirty="0"/>
              <a:t>tick habitats may offer short-term </a:t>
            </a:r>
            <a:r>
              <a:rPr lang="en-US" dirty="0" smtClean="0"/>
              <a:t>control.</a:t>
            </a:r>
          </a:p>
          <a:p>
            <a:r>
              <a:rPr lang="en-US" dirty="0"/>
              <a:t>Repellents can be applied to pets and humans to decrease the possibility of tick </a:t>
            </a:r>
            <a:r>
              <a:rPr lang="en-US" dirty="0" smtClean="0"/>
              <a:t>attachment.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162526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Avoidance of Ticks</a:t>
            </a:r>
          </a:p>
          <a:p>
            <a:r>
              <a:rPr lang="en-US" smtClean="0"/>
              <a:t>Individuals visiting tick-infested areas should stay in the center of trails and avoid sitting on the ground or on logs in brushy or woodland areas.</a:t>
            </a:r>
          </a:p>
          <a:p>
            <a:r>
              <a:rPr lang="en-US" smtClean="0"/>
              <a:t>Environmental Modification</a:t>
            </a:r>
          </a:p>
          <a:p>
            <a:r>
              <a:rPr lang="en-US" smtClean="0"/>
              <a:t>Habitat reduction can effectively decrease tick-host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5591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Tick </a:t>
            </a:r>
            <a:r>
              <a:rPr lang="en-US" dirty="0"/>
              <a:t>Removal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tweezers to grab the tick close to your </a:t>
            </a:r>
            <a:r>
              <a:rPr lang="en-US" dirty="0" smtClean="0"/>
              <a:t>skin.</a:t>
            </a:r>
          </a:p>
          <a:p>
            <a:r>
              <a:rPr lang="en-US" dirty="0"/>
              <a:t>Pull the tick firmly, straight out, away from the skin (do not jerk, twist, or burn the tick</a:t>
            </a:r>
            <a:r>
              <a:rPr lang="en-US" dirty="0" smtClean="0"/>
              <a:t>).</a:t>
            </a:r>
          </a:p>
          <a:p>
            <a:r>
              <a:rPr lang="en-US" dirty="0"/>
              <a:t>Wash your hands and the bite site with soap and water after the tick is removed and apply an antiseptic to the bite </a:t>
            </a:r>
            <a:r>
              <a:rPr lang="en-US" dirty="0" smtClean="0"/>
              <a:t>site.</a:t>
            </a:r>
          </a:p>
          <a:p>
            <a:r>
              <a:rPr lang="en-US" dirty="0"/>
              <a:t>The sooner a tick is removed, the less likely it is that a person will be </a:t>
            </a:r>
            <a:r>
              <a:rPr lang="en-US" dirty="0" smtClean="0"/>
              <a:t>infected.</a:t>
            </a:r>
          </a:p>
          <a:p>
            <a:r>
              <a:rPr lang="en-US" dirty="0"/>
              <a:t>Personal protection can be achieved by tucking pants into boots or socks, and shirts into </a:t>
            </a:r>
            <a:r>
              <a:rPr lang="en-US" dirty="0" smtClean="0"/>
              <a:t>pants.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2877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Personal </a:t>
            </a:r>
            <a:r>
              <a:rPr lang="en-US" dirty="0"/>
              <a:t>Protective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tick-infested areas </a:t>
            </a:r>
            <a:r>
              <a:rPr lang="en-US" dirty="0" smtClean="0"/>
              <a:t>and wear </a:t>
            </a:r>
            <a:r>
              <a:rPr lang="en-US" dirty="0"/>
              <a:t>light-colored </a:t>
            </a:r>
            <a:r>
              <a:rPr lang="en-US" dirty="0" smtClean="0"/>
              <a:t>clothes.</a:t>
            </a:r>
          </a:p>
          <a:p>
            <a:r>
              <a:rPr lang="en-US" dirty="0"/>
              <a:t>Wear a hat, long-sleeved shirt, and long </a:t>
            </a:r>
            <a:r>
              <a:rPr lang="en-US" dirty="0" smtClean="0"/>
              <a:t>pants.</a:t>
            </a:r>
          </a:p>
          <a:p>
            <a:r>
              <a:rPr lang="en-US" dirty="0"/>
              <a:t>Tuck shirt into pants, pants into boots or </a:t>
            </a:r>
            <a:r>
              <a:rPr lang="en-US" dirty="0" smtClean="0"/>
              <a:t>socks.</a:t>
            </a:r>
          </a:p>
          <a:p>
            <a:r>
              <a:rPr lang="en-US" dirty="0"/>
              <a:t>Apply DEET repellent to skin not covered by </a:t>
            </a:r>
            <a:r>
              <a:rPr lang="en-US" dirty="0" smtClean="0"/>
              <a:t>clothing.</a:t>
            </a:r>
          </a:p>
          <a:p>
            <a:r>
              <a:rPr lang="en-US" dirty="0"/>
              <a:t>Treat clothing with </a:t>
            </a:r>
            <a:r>
              <a:rPr lang="en-US" dirty="0" err="1"/>
              <a:t>permethrin</a:t>
            </a:r>
            <a:r>
              <a:rPr lang="en-US" dirty="0"/>
              <a:t> repellent as directed on the </a:t>
            </a:r>
            <a:r>
              <a:rPr lang="en-US" dirty="0" smtClean="0"/>
              <a:t>label.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9718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finally have </a:t>
            </a:r>
            <a:r>
              <a:rPr lang="en-US" dirty="0"/>
              <a:t>a friend check your back for </a:t>
            </a:r>
            <a:r>
              <a:rPr lang="en-US" dirty="0" smtClean="0"/>
              <a:t>ticks.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" y="2474823"/>
            <a:ext cx="3618963" cy="3462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192" y="2474823"/>
            <a:ext cx="37310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19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Wings-the ability to fly has allowed them to colonise freely.</a:t>
            </a:r>
          </a:p>
          <a:p>
            <a:r>
              <a:rPr lang="en-US" dirty="0" smtClean="0"/>
              <a:t>Sensory sophistication-the sensory capabilities surpasses most other organisms.</a:t>
            </a:r>
          </a:p>
          <a:p>
            <a:r>
              <a:rPr lang="en-US" dirty="0" smtClean="0"/>
              <a:t>Adaptation of appendages-</a:t>
            </a:r>
            <a:r>
              <a:rPr lang="en-US" dirty="0" err="1" smtClean="0"/>
              <a:t>mouthparts,wings</a:t>
            </a:r>
            <a:r>
              <a:rPr lang="en-US" dirty="0" smtClean="0"/>
              <a:t> and legs have often become highly specialized.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2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Arthropod </a:t>
            </a:r>
            <a:r>
              <a:rPr lang="en-US" dirty="0"/>
              <a:t>Habitats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Depending upon </a:t>
            </a:r>
            <a:r>
              <a:rPr lang="en-US" dirty="0" smtClean="0"/>
              <a:t>species, </a:t>
            </a:r>
            <a:r>
              <a:rPr lang="en-US" dirty="0"/>
              <a:t>arthropods live in various </a:t>
            </a:r>
            <a:r>
              <a:rPr lang="en-US" dirty="0" smtClean="0"/>
              <a:t>habitats.</a:t>
            </a:r>
          </a:p>
          <a:p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actors </a:t>
            </a:r>
            <a:r>
              <a:rPr lang="en-US" dirty="0"/>
              <a:t>that control habitats of arthropods: food, disease, breeding media, climate, competition, natural </a:t>
            </a:r>
            <a:r>
              <a:rPr lang="en-US" dirty="0" smtClean="0"/>
              <a:t>enemies etc.</a:t>
            </a:r>
          </a:p>
          <a:p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abitats </a:t>
            </a:r>
            <a:r>
              <a:rPr lang="en-US" dirty="0"/>
              <a:t>of </a:t>
            </a:r>
            <a:r>
              <a:rPr lang="en-US" dirty="0" smtClean="0"/>
              <a:t>arthropods </a:t>
            </a:r>
            <a:r>
              <a:rPr lang="en-US" dirty="0"/>
              <a:t>include soil, water, ambient air, man, animal and plants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 </a:t>
            </a:r>
            <a:r>
              <a:rPr lang="en-US" b="1" dirty="0" smtClean="0"/>
              <a:t>soil: </a:t>
            </a:r>
            <a:r>
              <a:rPr lang="en-US" dirty="0" smtClean="0"/>
              <a:t>may </a:t>
            </a:r>
            <a:r>
              <a:rPr lang="en-US" dirty="0"/>
              <a:t>be found on the surface of the soil or under ground </a:t>
            </a:r>
            <a:r>
              <a:rPr lang="en-US" dirty="0" smtClean="0"/>
              <a:t>e.g </a:t>
            </a:r>
            <a:r>
              <a:rPr lang="en-US" dirty="0"/>
              <a:t>spiders, wasps, mites, scorpions, flies, </a:t>
            </a:r>
            <a:r>
              <a:rPr lang="en-US" dirty="0" smtClean="0"/>
              <a:t>cockroaches</a:t>
            </a:r>
            <a:r>
              <a:rPr lang="en-US" dirty="0"/>
              <a:t>, </a:t>
            </a:r>
            <a:r>
              <a:rPr lang="en-US" dirty="0" smtClean="0"/>
              <a:t>fleas etc.</a:t>
            </a:r>
          </a:p>
        </p:txBody>
      </p:sp>
    </p:spTree>
    <p:extLst>
      <p:ext uri="{BB962C8B-B14F-4D97-AF65-F5344CB8AC3E}">
        <p14:creationId xmlns:p14="http://schemas.microsoft.com/office/powerpoint/2010/main" val="52371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Water: </a:t>
            </a:r>
            <a:r>
              <a:rPr lang="en-US" dirty="0"/>
              <a:t>may live in fresh waters, salty waters or hot springs e.g crabs, lobsters, crayfish, etc. 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In </a:t>
            </a:r>
            <a:r>
              <a:rPr lang="en-US" b="1" dirty="0"/>
              <a:t>the ambient air (temporary fliers</a:t>
            </a:r>
            <a:r>
              <a:rPr lang="en-US" b="1" dirty="0" smtClean="0"/>
              <a:t>):</a:t>
            </a:r>
            <a:r>
              <a:rPr lang="en-US" dirty="0" smtClean="0"/>
              <a:t>though not a </a:t>
            </a:r>
            <a:r>
              <a:rPr lang="en-US" dirty="0"/>
              <a:t>permanent habitat, </a:t>
            </a:r>
            <a:r>
              <a:rPr lang="en-US" dirty="0" smtClean="0"/>
              <a:t>fliers </a:t>
            </a:r>
            <a:r>
              <a:rPr lang="en-US" dirty="0"/>
              <a:t>can be found </a:t>
            </a:r>
            <a:r>
              <a:rPr lang="en-US" dirty="0" smtClean="0"/>
              <a:t>temporarily e.g bees</a:t>
            </a:r>
            <a:r>
              <a:rPr lang="en-US" dirty="0"/>
              <a:t>, </a:t>
            </a:r>
            <a:r>
              <a:rPr lang="en-US" dirty="0" smtClean="0"/>
              <a:t>mosquitoes</a:t>
            </a:r>
            <a:r>
              <a:rPr lang="en-US" dirty="0"/>
              <a:t>, flies, </a:t>
            </a:r>
            <a:r>
              <a:rPr lang="en-US" dirty="0" smtClean="0"/>
              <a:t>wasps etc.</a:t>
            </a:r>
          </a:p>
          <a:p>
            <a:r>
              <a:rPr lang="en-US" dirty="0"/>
              <a:t>F</a:t>
            </a:r>
            <a:r>
              <a:rPr lang="en-US" dirty="0" smtClean="0"/>
              <a:t>liers </a:t>
            </a:r>
            <a:r>
              <a:rPr lang="en-US" dirty="0"/>
              <a:t>are fast spreaders of contamination and pollutions. Therefore, it is hard to control the fliers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74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On man(Ectoparasites)- </a:t>
            </a:r>
            <a:r>
              <a:rPr lang="en-US" dirty="0"/>
              <a:t>these are dangerous groups to health since they feed on human blood. These could be obligatory ectoparasites (e.g louse) or intermittent (on &amp; off: e.g ticks). </a:t>
            </a: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On animals </a:t>
            </a:r>
            <a:r>
              <a:rPr lang="en-US" dirty="0" smtClean="0"/>
              <a:t>e.g lice</a:t>
            </a:r>
            <a:r>
              <a:rPr lang="en-US" dirty="0"/>
              <a:t>, ticks, mites, fleas, </a:t>
            </a:r>
            <a:r>
              <a:rPr lang="en-US" dirty="0" smtClean="0"/>
              <a:t>mosquitoes etc.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On </a:t>
            </a:r>
            <a:r>
              <a:rPr lang="en-US" b="1" dirty="0" smtClean="0"/>
              <a:t>plants </a:t>
            </a:r>
            <a:r>
              <a:rPr lang="en-US" dirty="0" smtClean="0"/>
              <a:t>e.g beetles</a:t>
            </a:r>
            <a:r>
              <a:rPr lang="en-US" dirty="0"/>
              <a:t>, aphids, </a:t>
            </a:r>
            <a:r>
              <a:rPr lang="en-US" dirty="0" smtClean="0"/>
              <a:t>spiders etc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75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General </a:t>
            </a:r>
            <a:r>
              <a:rPr lang="en-US" dirty="0"/>
              <a:t>control methods of arthropods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ontrol </a:t>
            </a:r>
            <a:r>
              <a:rPr lang="en-US" dirty="0"/>
              <a:t>of medically important arthropods employs many principles used against pests of agricultural </a:t>
            </a:r>
            <a:r>
              <a:rPr lang="en-US" dirty="0" smtClean="0"/>
              <a:t>importance.</a:t>
            </a:r>
          </a:p>
          <a:p>
            <a:r>
              <a:rPr lang="en-US" dirty="0"/>
              <a:t>The basic purpose </a:t>
            </a:r>
            <a:r>
              <a:rPr lang="en-US" dirty="0" smtClean="0"/>
              <a:t>of </a:t>
            </a:r>
            <a:r>
              <a:rPr lang="en-US" dirty="0"/>
              <a:t>controlling </a:t>
            </a:r>
            <a:r>
              <a:rPr lang="en-US" dirty="0" smtClean="0"/>
              <a:t>arthropods </a:t>
            </a:r>
            <a:r>
              <a:rPr lang="en-US" dirty="0"/>
              <a:t>is to preserve </a:t>
            </a:r>
            <a:r>
              <a:rPr lang="en-US" dirty="0" smtClean="0"/>
              <a:t>health </a:t>
            </a:r>
            <a:r>
              <a:rPr lang="en-US" dirty="0"/>
              <a:t>and well-being of </a:t>
            </a:r>
            <a:r>
              <a:rPr lang="en-US" dirty="0" smtClean="0"/>
              <a:t>man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On the other hand, </a:t>
            </a:r>
            <a:r>
              <a:rPr lang="en-US" dirty="0"/>
              <a:t>control of arthropods affecting crops and livestock is fundamentally guided by economic principles</a:t>
            </a:r>
            <a:r>
              <a:rPr lang="en-US" dirty="0" smtClean="0"/>
              <a:t>.</a:t>
            </a:r>
          </a:p>
          <a:p>
            <a:r>
              <a:rPr lang="en-US" dirty="0"/>
              <a:t>Controlling arthropods includes the following methods:</a:t>
            </a:r>
          </a:p>
        </p:txBody>
      </p:sp>
    </p:spTree>
    <p:extLst>
      <p:ext uri="{BB962C8B-B14F-4D97-AF65-F5344CB8AC3E}">
        <p14:creationId xmlns:p14="http://schemas.microsoft.com/office/powerpoint/2010/main" val="2259206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Personal </a:t>
            </a:r>
            <a:r>
              <a:rPr lang="en-US" b="1" dirty="0" smtClean="0"/>
              <a:t>protection</a:t>
            </a:r>
            <a:r>
              <a:rPr lang="en-US" dirty="0" smtClean="0"/>
              <a:t>: physical </a:t>
            </a:r>
            <a:r>
              <a:rPr lang="en-US" dirty="0"/>
              <a:t>barriers </a:t>
            </a:r>
            <a:r>
              <a:rPr lang="en-US" dirty="0" smtClean="0"/>
              <a:t>btn man and arthropods e.g  </a:t>
            </a:r>
            <a:r>
              <a:rPr lang="en-US" dirty="0"/>
              <a:t>chemical barriers that repel arthropods from actual </a:t>
            </a:r>
            <a:r>
              <a:rPr lang="en-US" dirty="0" smtClean="0"/>
              <a:t>biting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arthropod toxicants that are applied directly e</a:t>
            </a:r>
            <a:r>
              <a:rPr lang="en-US" dirty="0" smtClean="0"/>
              <a:t>.g</a:t>
            </a:r>
            <a:r>
              <a:rPr lang="en-US" dirty="0"/>
              <a:t>. Insecticide treated bed nets </a:t>
            </a:r>
            <a:r>
              <a:rPr lang="en-US" dirty="0" smtClean="0"/>
              <a:t>for </a:t>
            </a:r>
            <a:r>
              <a:rPr lang="en-US" dirty="0"/>
              <a:t>the control of malaria &amp;</a:t>
            </a:r>
            <a:r>
              <a:rPr lang="en-US" dirty="0" smtClean="0"/>
              <a:t> leishmaniasis.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Environmental manipulation</a:t>
            </a:r>
            <a:r>
              <a:rPr lang="en-US" dirty="0"/>
              <a:t>: modification of the specific breeding habitat of an arthropod can provide effective </a:t>
            </a:r>
            <a:r>
              <a:rPr lang="en-US" dirty="0" smtClean="0"/>
              <a:t>control e.g drainage </a:t>
            </a:r>
            <a:r>
              <a:rPr lang="en-US" dirty="0"/>
              <a:t>of marshy </a:t>
            </a:r>
            <a:r>
              <a:rPr lang="en-US" dirty="0" smtClean="0"/>
              <a:t>areas for </a:t>
            </a:r>
            <a:r>
              <a:rPr lang="en-US" dirty="0"/>
              <a:t>controlling malaria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89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Barrier zones &amp;</a:t>
            </a:r>
            <a:r>
              <a:rPr lang="en-US" b="1" dirty="0" smtClean="0"/>
              <a:t> </a:t>
            </a:r>
            <a:r>
              <a:rPr lang="en-US" b="1" dirty="0"/>
              <a:t>quarantines: </a:t>
            </a:r>
            <a:r>
              <a:rPr lang="en-US" dirty="0"/>
              <a:t>an area free from certain vectors, either naturally or as a consequence of control programs, may need protection from invasion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Biological control (Bio control): </a:t>
            </a:r>
            <a:r>
              <a:rPr lang="en-US" dirty="0" smtClean="0"/>
              <a:t>animal populations </a:t>
            </a:r>
            <a:r>
              <a:rPr lang="en-US" dirty="0"/>
              <a:t>including arthropods affecting man &amp;</a:t>
            </a:r>
            <a:r>
              <a:rPr lang="en-US" dirty="0" smtClean="0"/>
              <a:t> animals </a:t>
            </a:r>
            <a:r>
              <a:rPr lang="en-US" dirty="0"/>
              <a:t>are reduced in numbers by certain other forms of life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Insects </a:t>
            </a:r>
            <a:r>
              <a:rPr lang="en-US" dirty="0"/>
              <a:t>can also be controlled genetically.</a:t>
            </a:r>
          </a:p>
        </p:txBody>
      </p:sp>
    </p:spTree>
    <p:extLst>
      <p:ext uri="{BB962C8B-B14F-4D97-AF65-F5344CB8AC3E}">
        <p14:creationId xmlns:p14="http://schemas.microsoft.com/office/powerpoint/2010/main" val="4016569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/>
              <a:t>Local control methods: </a:t>
            </a:r>
            <a:r>
              <a:rPr lang="en-US" dirty="0" smtClean="0"/>
              <a:t>through </a:t>
            </a:r>
            <a:r>
              <a:rPr lang="en-US" dirty="0"/>
              <a:t>trial &amp;</a:t>
            </a:r>
            <a:r>
              <a:rPr lang="en-US" dirty="0" smtClean="0"/>
              <a:t> </a:t>
            </a:r>
            <a:r>
              <a:rPr lang="en-US" dirty="0"/>
              <a:t>error, man has established </a:t>
            </a:r>
            <a:r>
              <a:rPr lang="en-US" dirty="0" smtClean="0"/>
              <a:t>local </a:t>
            </a:r>
            <a:r>
              <a:rPr lang="en-US" dirty="0"/>
              <a:t>ways of fighting &amp;</a:t>
            </a:r>
            <a:r>
              <a:rPr lang="en-US" dirty="0" smtClean="0"/>
              <a:t> </a:t>
            </a:r>
            <a:r>
              <a:rPr lang="en-US" dirty="0"/>
              <a:t>controlling arthropods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following are some of </a:t>
            </a:r>
            <a:r>
              <a:rPr lang="en-US" dirty="0" smtClean="0"/>
              <a:t>the local </a:t>
            </a:r>
            <a:r>
              <a:rPr lang="en-US" dirty="0"/>
              <a:t>control methods practiced in </a:t>
            </a:r>
            <a:r>
              <a:rPr lang="en-US" dirty="0" smtClean="0"/>
              <a:t>communities: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Hot ash to kill or drive away insects like ants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Hot water against ants, bedbugs, lice, </a:t>
            </a:r>
            <a:r>
              <a:rPr lang="en-US" dirty="0" smtClean="0"/>
              <a:t>fleas etc.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Certain odorous and sticky leaves like white eucalyptus, mimosa, </a:t>
            </a:r>
            <a:r>
              <a:rPr lang="en-US" dirty="0" smtClean="0"/>
              <a:t>etc. </a:t>
            </a:r>
            <a:r>
              <a:rPr lang="en-US" dirty="0"/>
              <a:t>are used as insect repellants. </a:t>
            </a:r>
          </a:p>
        </p:txBody>
      </p:sp>
    </p:spTree>
    <p:extLst>
      <p:ext uri="{BB962C8B-B14F-4D97-AF65-F5344CB8AC3E}">
        <p14:creationId xmlns:p14="http://schemas.microsoft.com/office/powerpoint/2010/main" val="496468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b="1" dirty="0"/>
              <a:t>Chemical control </a:t>
            </a:r>
            <a:r>
              <a:rPr lang="en-US" b="1" dirty="0" smtClean="0"/>
              <a:t>methods: </a:t>
            </a:r>
            <a:r>
              <a:rPr lang="en-US" dirty="0" smtClean="0"/>
              <a:t>these act </a:t>
            </a:r>
            <a:r>
              <a:rPr lang="en-US" dirty="0"/>
              <a:t>in two </a:t>
            </a:r>
            <a:r>
              <a:rPr lang="en-US" dirty="0" smtClean="0"/>
              <a:t>ways.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As stomach poisons: </a:t>
            </a:r>
            <a:r>
              <a:rPr lang="en-US" dirty="0" smtClean="0"/>
              <a:t>these </a:t>
            </a:r>
            <a:r>
              <a:rPr lang="en-US" dirty="0"/>
              <a:t>are taken up by the insect in the form of </a:t>
            </a:r>
            <a:r>
              <a:rPr lang="en-US" dirty="0" smtClean="0"/>
              <a:t>bait </a:t>
            </a:r>
            <a:r>
              <a:rPr lang="en-US" dirty="0"/>
              <a:t>or may be applied to surfaces over which the </a:t>
            </a:r>
            <a:r>
              <a:rPr lang="en-US" dirty="0" smtClean="0"/>
              <a:t>arthropod moves, </a:t>
            </a:r>
            <a:r>
              <a:rPr lang="en-US" dirty="0"/>
              <a:t>taking up material on its legs and </a:t>
            </a:r>
            <a:r>
              <a:rPr lang="en-US" dirty="0" smtClean="0"/>
              <a:t>body.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As contact poison: These may be applied to the atmosphere through which the insect is </a:t>
            </a:r>
            <a:r>
              <a:rPr lang="en-US" dirty="0" smtClean="0"/>
              <a:t>flying </a:t>
            </a:r>
            <a:r>
              <a:rPr lang="en-US" dirty="0"/>
              <a:t>or to surfaces over which it will walk.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chemical penetrates the cuticle or enters the spiracles and, depending on the active </a:t>
            </a:r>
            <a:r>
              <a:rPr lang="en-US" dirty="0" smtClean="0"/>
              <a:t>ingredient </a:t>
            </a:r>
            <a:r>
              <a:rPr lang="en-US" dirty="0"/>
              <a:t>will act on the nervous system by disrupting nerve </a:t>
            </a:r>
            <a:r>
              <a:rPr lang="en-US" dirty="0" smtClean="0"/>
              <a:t>impulses </a:t>
            </a:r>
            <a:r>
              <a:rPr lang="en-US" dirty="0"/>
              <a:t>causing uncoordinated behavior followed by paralysis &amp;</a:t>
            </a:r>
            <a:r>
              <a:rPr lang="en-US" dirty="0" smtClean="0"/>
              <a:t> </a:t>
            </a:r>
            <a:r>
              <a:rPr lang="en-US" dirty="0"/>
              <a:t>death </a:t>
            </a:r>
            <a:r>
              <a:rPr lang="en-US" dirty="0" smtClean="0"/>
              <a:t>e.g </a:t>
            </a:r>
            <a:r>
              <a:rPr lang="en-US" dirty="0"/>
              <a:t>indoor residual house spraying. </a:t>
            </a:r>
          </a:p>
        </p:txBody>
      </p:sp>
    </p:spTree>
    <p:extLst>
      <p:ext uri="{BB962C8B-B14F-4D97-AF65-F5344CB8AC3E}">
        <p14:creationId xmlns:p14="http://schemas.microsoft.com/office/powerpoint/2010/main" val="339480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	Study objectives		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entomology and medical entomology </a:t>
            </a:r>
          </a:p>
          <a:p>
            <a:r>
              <a:rPr lang="en-US" dirty="0" smtClean="0"/>
              <a:t>Define arthropods</a:t>
            </a:r>
          </a:p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Importance of arthropods-why study them</a:t>
            </a:r>
          </a:p>
          <a:p>
            <a:r>
              <a:rPr lang="en-US" dirty="0" smtClean="0"/>
              <a:t>Describe the habit and general control methods of arthropods</a:t>
            </a:r>
          </a:p>
          <a:p>
            <a:r>
              <a:rPr lang="en-US" dirty="0" smtClean="0"/>
              <a:t>Describe different </a:t>
            </a:r>
            <a:r>
              <a:rPr lang="en-US" dirty="0"/>
              <a:t>disease transmission mechanisms by </a:t>
            </a:r>
            <a:r>
              <a:rPr lang="en-US" dirty="0" smtClean="0"/>
              <a:t>arthropods.</a:t>
            </a:r>
          </a:p>
          <a:p>
            <a:r>
              <a:rPr lang="en-US" dirty="0"/>
              <a:t>Describe Vectorial capacity </a:t>
            </a:r>
            <a:r>
              <a:rPr lang="en-US" dirty="0" smtClean="0"/>
              <a:t> and its determinants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8760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disease transmission by arthropods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Direct contact</a:t>
            </a:r>
          </a:p>
          <a:p>
            <a:r>
              <a:rPr lang="en-US" dirty="0" smtClean="0"/>
              <a:t>With the direct contact of hosts, the arthropod vectors get transferred from one host to another e.g pediculosis and scabies.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Mechanical </a:t>
            </a:r>
            <a:r>
              <a:rPr lang="en-US" b="1" dirty="0" smtClean="0"/>
              <a:t>Transmission</a:t>
            </a:r>
          </a:p>
          <a:p>
            <a:r>
              <a:rPr lang="en-US" dirty="0"/>
              <a:t>This is when the pathogen adheres to body hairs, </a:t>
            </a:r>
            <a:r>
              <a:rPr lang="en-US" dirty="0" smtClean="0"/>
              <a:t>spines or </a:t>
            </a:r>
            <a:r>
              <a:rPr lang="en-US" dirty="0"/>
              <a:t>other structures of </a:t>
            </a:r>
            <a:r>
              <a:rPr lang="en-US" dirty="0" smtClean="0"/>
              <a:t>insects e.g diseases transmitted by house flies,dysentery,cholera,Hep A &amp;E.</a:t>
            </a:r>
          </a:p>
          <a:p>
            <a:r>
              <a:rPr lang="en-US" dirty="0"/>
              <a:t>In the case of certain insects, transmission may be by regurgitation or </a:t>
            </a:r>
            <a:r>
              <a:rPr lang="en-US" dirty="0" smtClean="0"/>
              <a:t>defecation.</a:t>
            </a:r>
          </a:p>
          <a:p>
            <a:r>
              <a:rPr lang="en-US" dirty="0"/>
              <a:t>Biting flies may transmit pathogens by biting with contaminated </a:t>
            </a:r>
            <a:r>
              <a:rPr lang="en-US" dirty="0" smtClean="0"/>
              <a:t>mouthparts.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15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Biological </a:t>
            </a:r>
            <a:r>
              <a:rPr lang="en-US" b="1" dirty="0" smtClean="0"/>
              <a:t>Transmission</a:t>
            </a:r>
          </a:p>
          <a:p>
            <a:r>
              <a:rPr lang="en-US" dirty="0"/>
              <a:t>There are three categories of biological </a:t>
            </a:r>
            <a:r>
              <a:rPr lang="en-US" dirty="0" smtClean="0"/>
              <a:t>transmission.</a:t>
            </a:r>
          </a:p>
          <a:p>
            <a:pPr marL="571500" indent="-571500">
              <a:buFont typeface="+mj-lt"/>
              <a:buAutoNum type="arabicParenR"/>
            </a:pPr>
            <a:r>
              <a:rPr lang="en-US" dirty="0"/>
              <a:t>Propagative </a:t>
            </a:r>
            <a:r>
              <a:rPr lang="en-US" dirty="0" smtClean="0"/>
              <a:t>Transmission: in </a:t>
            </a:r>
            <a:r>
              <a:rPr lang="en-US" dirty="0"/>
              <a:t>this type of transmission, the pathogen multiplies within the body of the </a:t>
            </a:r>
            <a:r>
              <a:rPr lang="en-US" dirty="0" smtClean="0"/>
              <a:t>vector </a:t>
            </a:r>
            <a:r>
              <a:rPr lang="en-US" dirty="0"/>
              <a:t>but does not undergo any changes in </a:t>
            </a:r>
            <a:r>
              <a:rPr lang="en-US" dirty="0" smtClean="0"/>
              <a:t>form.</a:t>
            </a:r>
          </a:p>
          <a:p>
            <a:r>
              <a:rPr lang="en-US" dirty="0"/>
              <a:t>Most viral diseases fall into this </a:t>
            </a:r>
            <a:r>
              <a:rPr lang="en-US" dirty="0" smtClean="0"/>
              <a:t>category.</a:t>
            </a:r>
          </a:p>
          <a:p>
            <a:r>
              <a:rPr lang="en-US" dirty="0"/>
              <a:t>Plague (a bacterial disease) </a:t>
            </a:r>
            <a:r>
              <a:rPr lang="en-US" dirty="0" smtClean="0"/>
              <a:t>in rat </a:t>
            </a:r>
            <a:r>
              <a:rPr lang="en-US" dirty="0"/>
              <a:t> </a:t>
            </a:r>
            <a:r>
              <a:rPr lang="en-US" dirty="0" smtClean="0"/>
              <a:t>flea is an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10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en-US" dirty="0" smtClean="0"/>
              <a:t> Cyclical Transmission( </a:t>
            </a:r>
            <a:r>
              <a:rPr lang="en-US" dirty="0" err="1" smtClean="0"/>
              <a:t>cyclo</a:t>
            </a:r>
            <a:r>
              <a:rPr lang="en-US" dirty="0" smtClean="0"/>
              <a:t>- developmental).</a:t>
            </a:r>
          </a:p>
          <a:p>
            <a:r>
              <a:rPr lang="en-US" dirty="0"/>
              <a:t>The parasites undergo several molts in the body of the </a:t>
            </a:r>
            <a:r>
              <a:rPr lang="en-US" dirty="0" smtClean="0"/>
              <a:t>vector(arthropod). </a:t>
            </a:r>
          </a:p>
          <a:p>
            <a:r>
              <a:rPr lang="en-US" dirty="0"/>
              <a:t>No multiplication takes place within the body of the </a:t>
            </a:r>
            <a:r>
              <a:rPr lang="en-US" dirty="0" smtClean="0"/>
              <a:t>vector.</a:t>
            </a:r>
          </a:p>
          <a:p>
            <a:r>
              <a:rPr lang="en-US" dirty="0"/>
              <a:t>The only pathogens that are transmitted this way are filarial </a:t>
            </a:r>
            <a:r>
              <a:rPr lang="en-US" dirty="0" smtClean="0"/>
              <a:t>nematodes(</a:t>
            </a:r>
            <a:r>
              <a:rPr lang="en-US" dirty="0" err="1" smtClean="0"/>
              <a:t>W.Bancroft</a:t>
            </a:r>
            <a:r>
              <a:rPr lang="en-US" dirty="0" smtClean="0"/>
              <a:t> or filariasis transmitted in </a:t>
            </a:r>
            <a:r>
              <a:rPr lang="en-US" dirty="0" err="1" smtClean="0"/>
              <a:t>culex</a:t>
            </a:r>
            <a:r>
              <a:rPr lang="en-US" dirty="0" smtClean="0"/>
              <a:t> female)</a:t>
            </a:r>
          </a:p>
        </p:txBody>
      </p:sp>
    </p:spTree>
    <p:extLst>
      <p:ext uri="{BB962C8B-B14F-4D97-AF65-F5344CB8AC3E}">
        <p14:creationId xmlns:p14="http://schemas.microsoft.com/office/powerpoint/2010/main" val="1200507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3"/>
            </a:pPr>
            <a:r>
              <a:rPr lang="en-US" dirty="0"/>
              <a:t>Propagative and Cyclical Transmission</a:t>
            </a:r>
            <a:r>
              <a:rPr lang="en-US" dirty="0" smtClean="0"/>
              <a:t>( </a:t>
            </a:r>
            <a:r>
              <a:rPr lang="en-US" dirty="0" err="1" smtClean="0"/>
              <a:t>cyclo</a:t>
            </a:r>
            <a:r>
              <a:rPr lang="en-US" dirty="0" smtClean="0"/>
              <a:t>-propagative</a:t>
            </a:r>
            <a:r>
              <a:rPr lang="en-US" dirty="0"/>
              <a:t>)</a:t>
            </a:r>
          </a:p>
          <a:p>
            <a:r>
              <a:rPr lang="en-US" dirty="0"/>
              <a:t>Both multiplication and changes in the life form of the pathogen occur within the arthropod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E.g Plasmodium sp in anopheles female, </a:t>
            </a:r>
            <a:r>
              <a:rPr lang="en-US" dirty="0"/>
              <a:t>leishmaniasis, both caused by protozoan parasites</a:t>
            </a:r>
          </a:p>
        </p:txBody>
      </p:sp>
    </p:spTree>
    <p:extLst>
      <p:ext uri="{BB962C8B-B14F-4D97-AF65-F5344CB8AC3E}">
        <p14:creationId xmlns:p14="http://schemas.microsoft.com/office/powerpoint/2010/main" val="1193204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Vectorial </a:t>
            </a:r>
            <a:r>
              <a:rPr lang="en-US" dirty="0"/>
              <a:t>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Vectorial capacity is the potential of a group of arthropods to transmit a given </a:t>
            </a:r>
            <a:r>
              <a:rPr lang="en-US" dirty="0" smtClean="0"/>
              <a:t>pathogen.</a:t>
            </a:r>
          </a:p>
          <a:p>
            <a:r>
              <a:rPr lang="en-US" dirty="0"/>
              <a:t>There are 6 main determinants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Abundance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Host Preference and Host-Feeding </a:t>
            </a:r>
            <a:r>
              <a:rPr lang="en-US" dirty="0" smtClean="0"/>
              <a:t>Patterns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Reproductive </a:t>
            </a:r>
            <a:r>
              <a:rPr lang="en-US" dirty="0" smtClean="0"/>
              <a:t>Capacity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Longevity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Dispersal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Vector Competence</a:t>
            </a:r>
          </a:p>
        </p:txBody>
      </p:sp>
    </p:spTree>
    <p:extLst>
      <p:ext uri="{BB962C8B-B14F-4D97-AF65-F5344CB8AC3E}">
        <p14:creationId xmlns:p14="http://schemas.microsoft.com/office/powerpoint/2010/main" val="508169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Abundance</a:t>
            </a:r>
          </a:p>
          <a:p>
            <a:r>
              <a:rPr lang="en-US" dirty="0"/>
              <a:t>The more vectors there are, the higher the probability of disease </a:t>
            </a:r>
            <a:r>
              <a:rPr lang="en-US" dirty="0" smtClean="0"/>
              <a:t>transmission.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Host Preference and Host-Feeding </a:t>
            </a:r>
            <a:r>
              <a:rPr lang="en-US" b="1" dirty="0" smtClean="0"/>
              <a:t>Patterns</a:t>
            </a:r>
          </a:p>
          <a:p>
            <a:r>
              <a:rPr lang="en-US" dirty="0"/>
              <a:t>Knowing what the vectors feed upon allows for identification of disease </a:t>
            </a:r>
            <a:r>
              <a:rPr lang="en-US" dirty="0" smtClean="0"/>
              <a:t>transmission.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Reproductive </a:t>
            </a:r>
            <a:r>
              <a:rPr lang="en-US" b="1" dirty="0" smtClean="0"/>
              <a:t>Capacity</a:t>
            </a:r>
          </a:p>
          <a:p>
            <a:r>
              <a:rPr lang="en-US" dirty="0"/>
              <a:t>A measure of the rate at which a population of vectors increases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84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Longevity</a:t>
            </a:r>
          </a:p>
          <a:p>
            <a:r>
              <a:rPr lang="en-US" dirty="0"/>
              <a:t>Longevity is knowing how long the stages of the vector’s life cycle </a:t>
            </a:r>
            <a:r>
              <a:rPr lang="en-US" dirty="0" smtClean="0"/>
              <a:t>last.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b="1" dirty="0" smtClean="0"/>
              <a:t>Dispersal</a:t>
            </a:r>
          </a:p>
          <a:p>
            <a:r>
              <a:rPr lang="en-US" dirty="0"/>
              <a:t>Dispersal is knowing how far a vector can fly or move about </a:t>
            </a:r>
            <a:r>
              <a:rPr lang="en-US" dirty="0" smtClean="0"/>
              <a:t>freely.</a:t>
            </a:r>
          </a:p>
          <a:p>
            <a:r>
              <a:rPr lang="en-US" dirty="0"/>
              <a:t>The greater the movement, the greater chance for spread of </a:t>
            </a:r>
            <a:r>
              <a:rPr lang="en-US" dirty="0" smtClean="0"/>
              <a:t>disease.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/>
              <a:t>Vector </a:t>
            </a:r>
            <a:r>
              <a:rPr lang="en-US" b="1" dirty="0" smtClean="0"/>
              <a:t>Competence</a:t>
            </a:r>
          </a:p>
          <a:p>
            <a:r>
              <a:rPr lang="en-US" dirty="0"/>
              <a:t>The susceptibility of a group of arthropods to a given strain of pathogen and the ability of those arthropods to transmit the </a:t>
            </a:r>
            <a:r>
              <a:rPr lang="en-US" dirty="0" smtClean="0"/>
              <a:t>pathogen</a:t>
            </a:r>
          </a:p>
          <a:p>
            <a:r>
              <a:rPr lang="en-US" dirty="0"/>
              <a:t>This is a genetic characteristic for a particular vector for a given microorganism</a:t>
            </a: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56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305"/>
            <a:ext cx="10515600" cy="1210613"/>
          </a:xfrm>
        </p:spPr>
        <p:txBody>
          <a:bodyPr/>
          <a:lstStyle/>
          <a:p>
            <a:r>
              <a:rPr lang="en-US" dirty="0" smtClean="0"/>
              <a:t>  Arthropods of medical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918"/>
            <a:ext cx="10515600" cy="47860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These include </a:t>
            </a:r>
            <a:r>
              <a:rPr lang="en-US" b="1" dirty="0" smtClean="0"/>
              <a:t>insects(class insect),</a:t>
            </a:r>
            <a:r>
              <a:rPr lang="en-US" dirty="0" smtClean="0"/>
              <a:t> </a:t>
            </a:r>
            <a:r>
              <a:rPr lang="en-US" b="1" dirty="0" smtClean="0"/>
              <a:t>crustaceans </a:t>
            </a:r>
            <a:r>
              <a:rPr lang="en-US" dirty="0" smtClean="0"/>
              <a:t>and </a:t>
            </a:r>
            <a:r>
              <a:rPr lang="en-US" b="1" dirty="0" smtClean="0"/>
              <a:t>arachnids ( class arachnida).</a:t>
            </a:r>
          </a:p>
          <a:p>
            <a:r>
              <a:rPr lang="en-US" dirty="0" smtClean="0"/>
              <a:t>Among arachnids, only mites and ticks(order acarina) are vectors of disease.</a:t>
            </a:r>
          </a:p>
          <a:p>
            <a:r>
              <a:rPr lang="en-US" dirty="0" smtClean="0"/>
              <a:t>Among insects, five groups are of medical importance.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True flies(order Diptera)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True bugs(order Hemiptera)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Lice(order Anoplura)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Fleas(order Siphonaptera)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Cockroaches( order Dictyoptera)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r>
              <a:rPr lang="en-US" dirty="0"/>
              <a:t>Crustaceans e.g Cyclops and crab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99" y="3435927"/>
            <a:ext cx="1648691" cy="27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0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6" y="1171977"/>
            <a:ext cx="7856113" cy="48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24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	</a:t>
            </a:r>
            <a:r>
              <a:rPr lang="en-US" sz="4400" dirty="0" smtClean="0">
                <a:latin typeface="+mj-lt"/>
              </a:rPr>
              <a:t>Crustaceans</a:t>
            </a:r>
          </a:p>
          <a:p>
            <a:r>
              <a:rPr lang="en-US" dirty="0" smtClean="0"/>
              <a:t>Most crustaceans have the following features:</a:t>
            </a:r>
          </a:p>
          <a:p>
            <a:r>
              <a:rPr lang="en-US" dirty="0" smtClean="0"/>
              <a:t>Two pairs of antennae</a:t>
            </a:r>
          </a:p>
          <a:p>
            <a:r>
              <a:rPr lang="en-US" dirty="0" smtClean="0"/>
              <a:t>Three pairs of chewing appendages</a:t>
            </a:r>
          </a:p>
          <a:p>
            <a:r>
              <a:rPr lang="en-US" dirty="0" smtClean="0"/>
              <a:t>Various numbers of pairs of legs</a:t>
            </a:r>
          </a:p>
          <a:p>
            <a:r>
              <a:rPr lang="en-US" dirty="0" smtClean="0"/>
              <a:t>They differ from insects in that they have legs on the abdomen and the thorax.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0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Entomology </a:t>
            </a:r>
            <a:r>
              <a:rPr lang="en-US" dirty="0"/>
              <a:t>is the study of insects &amp;</a:t>
            </a:r>
            <a:r>
              <a:rPr lang="en-US" dirty="0" smtClean="0"/>
              <a:t> </a:t>
            </a:r>
            <a:r>
              <a:rPr lang="en-US" dirty="0"/>
              <a:t>their relationship to humans, the </a:t>
            </a:r>
            <a:r>
              <a:rPr lang="en-US" dirty="0" smtClean="0"/>
              <a:t>environment &amp; </a:t>
            </a:r>
            <a:r>
              <a:rPr lang="en-US" dirty="0"/>
              <a:t>other organisms. </a:t>
            </a:r>
            <a:endParaRPr lang="en-US" dirty="0" smtClean="0"/>
          </a:p>
          <a:p>
            <a:r>
              <a:rPr lang="en-US" dirty="0" smtClean="0"/>
              <a:t>Entomologists </a:t>
            </a:r>
            <a:r>
              <a:rPr lang="en-US" dirty="0"/>
              <a:t>make great contributions </a:t>
            </a:r>
            <a:r>
              <a:rPr lang="en-US" dirty="0" smtClean="0"/>
              <a:t>in several fields e.g </a:t>
            </a:r>
            <a:r>
              <a:rPr lang="en-US" dirty="0"/>
              <a:t>agriculture, </a:t>
            </a:r>
            <a:r>
              <a:rPr lang="en-US" dirty="0" smtClean="0"/>
              <a:t>human/animal health , biology, chemistry, </a:t>
            </a:r>
            <a:r>
              <a:rPr lang="en-US" dirty="0"/>
              <a:t>molecular science, criminology, and forensics.</a:t>
            </a:r>
          </a:p>
        </p:txBody>
      </p:sp>
    </p:spTree>
    <p:extLst>
      <p:ext uri="{BB962C8B-B14F-4D97-AF65-F5344CB8AC3E}">
        <p14:creationId xmlns:p14="http://schemas.microsoft.com/office/powerpoint/2010/main" val="1869590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7" y="1081825"/>
            <a:ext cx="10515600" cy="46572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/>
              <a:t>Medical importance</a:t>
            </a:r>
          </a:p>
          <a:p>
            <a:pPr marL="0" indent="0">
              <a:buNone/>
            </a:pPr>
            <a:r>
              <a:rPr lang="en-US" dirty="0" smtClean="0"/>
              <a:t>Cyclops are intermediate hosts of the fish tapeworm</a:t>
            </a:r>
            <a:r>
              <a:rPr lang="en-US" dirty="0"/>
              <a:t> (Diphyllobothrium latum</a:t>
            </a:r>
            <a:r>
              <a:rPr lang="en-US" dirty="0" smtClean="0"/>
              <a:t>) and Dracunculus medinensis.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35" y="2575775"/>
            <a:ext cx="659291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933" y="2575775"/>
            <a:ext cx="260153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23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25"/>
            <a:ext cx="10515600" cy="1523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  INSECTS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General </a:t>
            </a:r>
            <a:r>
              <a:rPr lang="en-US" dirty="0"/>
              <a:t>organization of an insect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849" y="1690688"/>
            <a:ext cx="8029575" cy="2675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6637" y="462436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Legend: A=antenna, B=brain, CE=compound eye, M=mouth, FM=flight muscle, W=wing, LM=leg muscle, L=leg, DT=digestive tract, RO=reproductive organs, AN=anus</a:t>
            </a:r>
          </a:p>
        </p:txBody>
      </p:sp>
    </p:spTree>
    <p:extLst>
      <p:ext uri="{BB962C8B-B14F-4D97-AF65-F5344CB8AC3E}">
        <p14:creationId xmlns:p14="http://schemas.microsoft.com/office/powerpoint/2010/main" val="1877398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Characteristics of 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divided into Head, Thorax &amp; Abdomen.</a:t>
            </a:r>
          </a:p>
          <a:p>
            <a:r>
              <a:rPr lang="en-US" dirty="0" smtClean="0"/>
              <a:t>The head bears a single pair of Antenna.</a:t>
            </a:r>
          </a:p>
          <a:p>
            <a:r>
              <a:rPr lang="en-US" dirty="0" smtClean="0"/>
              <a:t>Have a pair of mandible and two pairs of maxillae.</a:t>
            </a:r>
          </a:p>
          <a:p>
            <a:r>
              <a:rPr lang="en-US" dirty="0" smtClean="0"/>
              <a:t>Visual organs are compound eyes, maybe absent in some e.g flea.</a:t>
            </a:r>
          </a:p>
          <a:p>
            <a:r>
              <a:rPr lang="en-US" dirty="0" smtClean="0"/>
              <a:t>Thorax possess three pairs  of legs &amp; usually one or two pairs of wings.</a:t>
            </a:r>
          </a:p>
          <a:p>
            <a:r>
              <a:rPr lang="en-US" dirty="0" smtClean="0"/>
              <a:t>Abdominal appendages are modified to terminal genital organs near caudal end of the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51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Insects of medical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Directly cause damage to human tissue.</a:t>
            </a:r>
          </a:p>
          <a:p>
            <a:r>
              <a:rPr lang="en-US" dirty="0" smtClean="0"/>
              <a:t>Act as vectors for disease causing organisms.</a:t>
            </a:r>
          </a:p>
          <a:p>
            <a:r>
              <a:rPr lang="en-US" dirty="0" smtClean="0"/>
              <a:t>Are useful model systems in biological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30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Mosquitoes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Mosquitoes are insects belonging to the order Diptera, the true </a:t>
            </a:r>
            <a:r>
              <a:rPr lang="en-US" dirty="0" smtClean="0"/>
              <a:t>flies.</a:t>
            </a:r>
          </a:p>
          <a:p>
            <a:r>
              <a:rPr lang="en-US" dirty="0" smtClean="0"/>
              <a:t>Three subfamilies exist, most important </a:t>
            </a:r>
            <a:r>
              <a:rPr lang="en-US" dirty="0"/>
              <a:t>ones are </a:t>
            </a:r>
            <a:r>
              <a:rPr lang="en-US" b="1" dirty="0" smtClean="0"/>
              <a:t>Anophelinae</a:t>
            </a:r>
            <a:r>
              <a:rPr lang="en-US" dirty="0"/>
              <a:t> and </a:t>
            </a:r>
            <a:r>
              <a:rPr lang="en-US" b="1" dirty="0" smtClean="0"/>
              <a:t>Culicinae.</a:t>
            </a:r>
          </a:p>
          <a:p>
            <a:r>
              <a:rPr lang="en-US" dirty="0"/>
              <a:t>Over 3,500 species of mosquitoes have thus far </a:t>
            </a:r>
            <a:r>
              <a:rPr lang="en-US" dirty="0" smtClean="0"/>
              <a:t>been described. 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Examples of most common genera are Aedes,Anopheles,Culex etc.</a:t>
            </a:r>
          </a:p>
          <a:p>
            <a:r>
              <a:rPr lang="en-US" dirty="0"/>
              <a:t>The mosquito life </a:t>
            </a:r>
            <a:r>
              <a:rPr lang="en-US" dirty="0" smtClean="0"/>
              <a:t>cycle </a:t>
            </a:r>
            <a:r>
              <a:rPr lang="en-US" dirty="0"/>
              <a:t>consists of</a:t>
            </a:r>
            <a:r>
              <a:rPr lang="en-US" b="1" dirty="0"/>
              <a:t> </a:t>
            </a:r>
            <a:r>
              <a:rPr lang="en-US" b="1" dirty="0" smtClean="0"/>
              <a:t>egg,</a:t>
            </a:r>
            <a:r>
              <a:rPr lang="en-US" b="1" dirty="0"/>
              <a:t> </a:t>
            </a:r>
            <a:r>
              <a:rPr lang="en-US" b="1" dirty="0" smtClean="0"/>
              <a:t>larva,</a:t>
            </a:r>
            <a:r>
              <a:rPr lang="en-US" b="1" dirty="0"/>
              <a:t> </a:t>
            </a:r>
            <a:r>
              <a:rPr lang="en-US" b="1" dirty="0" smtClean="0"/>
              <a:t>pupa</a:t>
            </a:r>
            <a:r>
              <a:rPr lang="en-US" dirty="0" smtClean="0"/>
              <a:t> </a:t>
            </a:r>
            <a:r>
              <a:rPr lang="en-US" dirty="0"/>
              <a:t>and </a:t>
            </a:r>
            <a:r>
              <a:rPr lang="en-US" b="1" dirty="0" smtClean="0"/>
              <a:t>adult</a:t>
            </a:r>
            <a:r>
              <a:rPr lang="en-US" dirty="0"/>
              <a:t> </a:t>
            </a:r>
            <a:r>
              <a:rPr lang="en-US" dirty="0" smtClean="0"/>
              <a:t>stages.</a:t>
            </a:r>
          </a:p>
        </p:txBody>
      </p:sp>
    </p:spTree>
    <p:extLst>
      <p:ext uri="{BB962C8B-B14F-4D97-AF65-F5344CB8AC3E}">
        <p14:creationId xmlns:p14="http://schemas.microsoft.com/office/powerpoint/2010/main" val="3300459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emales </a:t>
            </a:r>
            <a:r>
              <a:rPr lang="en-US" dirty="0"/>
              <a:t>have tube-like mouthparts (proboscis) that can pierce the skin of a host &amp; feed on blood.</a:t>
            </a:r>
          </a:p>
          <a:p>
            <a:r>
              <a:rPr lang="en-US" dirty="0"/>
              <a:t> Males differ from females by having mouthparts not suitable for piercing  skin(nectar is their principal food source). </a:t>
            </a:r>
            <a:endParaRPr lang="en-US" b="1" dirty="0"/>
          </a:p>
          <a:p>
            <a:r>
              <a:rPr lang="en-US" dirty="0"/>
              <a:t>Eggs are laid on the water surface, hatch into motile larvae that feed on aquatic algae &amp; organic material.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76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7167" y="888641"/>
            <a:ext cx="1906073" cy="294926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8626" y="1184855"/>
            <a:ext cx="1506827" cy="23568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3988895"/>
            <a:ext cx="4683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Female mosquitoes have antennae with fewer, shorter hairs. In female Anopheles, the palpi </a:t>
            </a:r>
            <a:r>
              <a:rPr lang="en-US" dirty="0" smtClean="0"/>
              <a:t>are </a:t>
            </a:r>
            <a:r>
              <a:rPr lang="en-US" dirty="0"/>
              <a:t>as long &amp; straight as the </a:t>
            </a:r>
            <a:r>
              <a:rPr lang="en-US" dirty="0" smtClean="0"/>
              <a:t>proboscis.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2754" y="4127394"/>
            <a:ext cx="5078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Male mosquitoes have </a:t>
            </a:r>
            <a:r>
              <a:rPr lang="en-US" dirty="0" smtClean="0"/>
              <a:t>a bushy </a:t>
            </a:r>
            <a:r>
              <a:rPr lang="en-US" dirty="0"/>
              <a:t>antennae &amp; the palpi are as long as the proboscis &amp;</a:t>
            </a:r>
            <a:r>
              <a:rPr lang="en-US" dirty="0" smtClean="0"/>
              <a:t> </a:t>
            </a:r>
            <a:r>
              <a:rPr lang="en-US" dirty="0"/>
              <a:t>clubbed at the end.</a:t>
            </a:r>
          </a:p>
        </p:txBody>
      </p:sp>
    </p:spTree>
    <p:extLst>
      <p:ext uri="{BB962C8B-B14F-4D97-AF65-F5344CB8AC3E}">
        <p14:creationId xmlns:p14="http://schemas.microsoft.com/office/powerpoint/2010/main" val="1564746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831" y="782436"/>
            <a:ext cx="6812925" cy="53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96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Mosquitoes </a:t>
            </a:r>
            <a:r>
              <a:rPr lang="en-US" dirty="0"/>
              <a:t>are important </a:t>
            </a:r>
            <a:r>
              <a:rPr lang="en-US" dirty="0" smtClean="0"/>
              <a:t>vectors</a:t>
            </a:r>
            <a:r>
              <a:rPr lang="en-US" dirty="0"/>
              <a:t> of </a:t>
            </a:r>
            <a:r>
              <a:rPr lang="en-US" dirty="0" smtClean="0"/>
              <a:t>parasitic diseases</a:t>
            </a:r>
            <a:r>
              <a:rPr lang="en-US" dirty="0"/>
              <a:t> such as </a:t>
            </a:r>
            <a:r>
              <a:rPr lang="en-US" dirty="0" smtClean="0"/>
              <a:t>malaria</a:t>
            </a:r>
            <a:r>
              <a:rPr lang="en-US" dirty="0"/>
              <a:t> &amp; </a:t>
            </a:r>
            <a:r>
              <a:rPr lang="en-US" dirty="0" smtClean="0"/>
              <a:t>filariasis</a:t>
            </a:r>
          </a:p>
          <a:p>
            <a:r>
              <a:rPr lang="en-US" dirty="0" smtClean="0"/>
              <a:t> Also arboviral</a:t>
            </a:r>
            <a:r>
              <a:rPr lang="en-US" dirty="0"/>
              <a:t> diseases such as </a:t>
            </a:r>
            <a:r>
              <a:rPr lang="en-US" dirty="0" smtClean="0"/>
              <a:t>yellow fever,Chikungunya,West Nile,dengue fever and Zika.</a:t>
            </a:r>
          </a:p>
          <a:p>
            <a:r>
              <a:rPr lang="en-US" dirty="0" smtClean="0"/>
              <a:t>Mosquito's saliva</a:t>
            </a:r>
            <a:r>
              <a:rPr lang="en-US" dirty="0"/>
              <a:t> is transferred to the host during the </a:t>
            </a:r>
            <a:r>
              <a:rPr lang="en-US" dirty="0" smtClean="0"/>
              <a:t>bite </a:t>
            </a:r>
            <a:r>
              <a:rPr lang="en-US" dirty="0"/>
              <a:t>and can cause an </a:t>
            </a:r>
            <a:r>
              <a:rPr lang="en-US" dirty="0" smtClean="0"/>
              <a:t>itchy rash.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7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Anopheles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380 species of anopheles occur around the world.</a:t>
            </a:r>
          </a:p>
          <a:p>
            <a:r>
              <a:rPr lang="en-US" dirty="0" smtClean="0"/>
              <a:t>Some 60 species are sufficiently attracted to human to act as vectors of malaria.</a:t>
            </a:r>
          </a:p>
          <a:p>
            <a:r>
              <a:rPr lang="en-US" dirty="0" smtClean="0"/>
              <a:t>A number of anopheles species are also vectors of filariasis and viral diseases.</a:t>
            </a:r>
          </a:p>
          <a:p>
            <a:r>
              <a:rPr lang="en-US" dirty="0" smtClean="0"/>
              <a:t>Female anopheles mosquito spread the disease.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4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entomology -branch of science that deals with arthropods that cause disease or that serve as carriers (vectors) of organisms that cause disease in humans.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04" y="3232731"/>
            <a:ext cx="52768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9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anophelines that enter houses to feed often rest indoors for a few hours after feeding.</a:t>
            </a:r>
          </a:p>
          <a:p>
            <a:r>
              <a:rPr lang="en-US" dirty="0" smtClean="0"/>
              <a:t>They may then leave for outdoor sheltered resting sites among them vegetation, undersides of bridges, cracks &amp; crevices in trees.</a:t>
            </a:r>
          </a:p>
          <a:p>
            <a:r>
              <a:rPr lang="en-US" dirty="0" smtClean="0"/>
              <a:t>Many anopheles species feed on both humans and animals.</a:t>
            </a:r>
          </a:p>
          <a:p>
            <a:r>
              <a:rPr lang="en-US" dirty="0" smtClean="0"/>
              <a:t>They differ however in the degree to which they prefer one over the other.</a:t>
            </a:r>
          </a:p>
          <a:p>
            <a:r>
              <a:rPr lang="en-US" dirty="0" smtClean="0"/>
              <a:t>Some species feed mostly on animals while others almost entirely on humans.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35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preferred breeding sites are pools, slow running streams, certain epiphytic plants, rice fields and pools of rain water. </a:t>
            </a:r>
          </a:p>
          <a:p>
            <a:r>
              <a:rPr lang="en-US" dirty="0" smtClean="0"/>
              <a:t>Artificial containers such as overhead tanks, cisterns and pots are not usually suitable.</a:t>
            </a:r>
          </a:p>
          <a:p>
            <a:r>
              <a:rPr lang="en-US" dirty="0" smtClean="0"/>
              <a:t>Anopheles mosquitos are active between sunset and sun rise.</a:t>
            </a:r>
          </a:p>
          <a:p>
            <a:r>
              <a:rPr lang="en-US" dirty="0" smtClean="0"/>
              <a:t>Each species has specific biting hours and there are also variations in preference for biting indoors and outdoors.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89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Diseases transmitted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Malaria caused </a:t>
            </a:r>
            <a:r>
              <a:rPr lang="en-US" dirty="0"/>
              <a:t>by various species of </a:t>
            </a:r>
            <a:r>
              <a:rPr lang="en-US" dirty="0" smtClean="0"/>
              <a:t>Plasmodium.</a:t>
            </a:r>
          </a:p>
          <a:p>
            <a:pPr marL="0" indent="0">
              <a:buNone/>
            </a:pPr>
            <a:r>
              <a:rPr lang="en-US" dirty="0" smtClean="0"/>
              <a:t>                     </a:t>
            </a:r>
            <a:r>
              <a:rPr lang="en-US" sz="4400" dirty="0" smtClean="0">
                <a:latin typeface="+mj-lt"/>
              </a:rPr>
              <a:t>Culex mosquitos</a:t>
            </a:r>
          </a:p>
          <a:p>
            <a:r>
              <a:rPr lang="en-US" dirty="0" smtClean="0"/>
              <a:t>Culex sp is a markedly domestic specie.</a:t>
            </a:r>
          </a:p>
          <a:p>
            <a:r>
              <a:rPr lang="en-US" dirty="0" smtClean="0"/>
              <a:t>The adult females bite people and animals through out the night, indoors&amp; outdoors.</a:t>
            </a:r>
          </a:p>
          <a:p>
            <a:r>
              <a:rPr lang="en-US" dirty="0" smtClean="0"/>
              <a:t>They are inactive during the day &amp; are often found resting in dark corners of rooms, shelters and calvets.</a:t>
            </a:r>
          </a:p>
          <a:p>
            <a:r>
              <a:rPr lang="en-US" dirty="0" smtClean="0"/>
              <a:t>They also rest outdoors on vegetation and in holes of trees in forested areas.</a:t>
            </a:r>
          </a:p>
          <a:p>
            <a:pPr marL="0" indent="0">
              <a:buNone/>
            </a:pPr>
            <a:endParaRPr lang="en-US" sz="4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9824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Diseases </a:t>
            </a:r>
            <a:r>
              <a:rPr lang="en-US" dirty="0"/>
              <a:t>transmitted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Lymphatic filariasis</a:t>
            </a:r>
          </a:p>
          <a:p>
            <a:r>
              <a:rPr lang="en-US" dirty="0" smtClean="0"/>
              <a:t>Tularemia </a:t>
            </a:r>
            <a:r>
              <a:rPr lang="en-US" dirty="0"/>
              <a:t>a bacterial disease caused by </a:t>
            </a:r>
            <a:r>
              <a:rPr lang="en-US" i="1" dirty="0"/>
              <a:t>Francisella </a:t>
            </a:r>
            <a:r>
              <a:rPr lang="en-US" i="1" dirty="0" smtClean="0"/>
              <a:t>tularensis.</a:t>
            </a:r>
          </a:p>
          <a:p>
            <a:r>
              <a:rPr lang="en-US" dirty="0" smtClean="0"/>
              <a:t>Arbovirus infections</a:t>
            </a:r>
            <a:endParaRPr lang="en-US" i="1" dirty="0" smtClean="0"/>
          </a:p>
          <a:p>
            <a:r>
              <a:rPr lang="en-US" dirty="0" smtClean="0"/>
              <a:t>West Nile virus</a:t>
            </a:r>
          </a:p>
          <a:p>
            <a:r>
              <a:rPr lang="en-US" dirty="0" smtClean="0"/>
              <a:t>Japanese encephalitis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93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Vector Control </a:t>
            </a:r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Residual spraying: </a:t>
            </a:r>
            <a:r>
              <a:rPr lang="en-US" dirty="0"/>
              <a:t>The spraying of the indoor surfaces of house with residual insecticides eg. </a:t>
            </a:r>
            <a:r>
              <a:rPr lang="en-US" dirty="0" smtClean="0"/>
              <a:t>dichloro-diphenyl,trichloroethane </a:t>
            </a:r>
            <a:r>
              <a:rPr lang="en-US" dirty="0"/>
              <a:t>(DDT), </a:t>
            </a:r>
            <a:r>
              <a:rPr lang="en-US" dirty="0" smtClean="0"/>
              <a:t>malathion.</a:t>
            </a:r>
          </a:p>
          <a:p>
            <a:r>
              <a:rPr lang="en-US" b="1" dirty="0"/>
              <a:t>Space application</a:t>
            </a:r>
            <a:r>
              <a:rPr lang="en-US" dirty="0"/>
              <a:t>: Space Sprays are those where insecticidal formulation is sprayed into the atmosphere in the form of mist or fog to kill insects (pyrethrum extracts</a:t>
            </a:r>
            <a:r>
              <a:rPr lang="en-US" dirty="0" smtClean="0"/>
              <a:t>).</a:t>
            </a:r>
          </a:p>
          <a:p>
            <a:r>
              <a:rPr lang="en-US" b="1" dirty="0"/>
              <a:t>Individual protection: </a:t>
            </a:r>
            <a:r>
              <a:rPr lang="en-US" dirty="0"/>
              <a:t>Man-vector contact </a:t>
            </a:r>
            <a:r>
              <a:rPr lang="en-US" dirty="0" smtClean="0"/>
              <a:t>is reduced by preventive </a:t>
            </a:r>
            <a:r>
              <a:rPr lang="en-US" dirty="0"/>
              <a:t>measures such as </a:t>
            </a:r>
            <a:r>
              <a:rPr lang="en-US" dirty="0" smtClean="0"/>
              <a:t>repellants</a:t>
            </a:r>
            <a:r>
              <a:rPr lang="en-US" dirty="0"/>
              <a:t>, protective clothing, bed </a:t>
            </a:r>
            <a:r>
              <a:rPr lang="en-US" dirty="0" smtClean="0"/>
              <a:t>net </a:t>
            </a:r>
            <a:r>
              <a:rPr lang="en-US" dirty="0"/>
              <a:t>preferably impregnated with long acting repellant, mosquito </a:t>
            </a:r>
            <a:r>
              <a:rPr lang="en-US" dirty="0" smtClean="0"/>
              <a:t>coils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/>
              <a:t>screening of </a:t>
            </a:r>
            <a:r>
              <a:rPr lang="en-US" dirty="0" smtClean="0"/>
              <a:t>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96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control: sterile male technique,sex distortion and gene replacement.</a:t>
            </a:r>
          </a:p>
          <a:p>
            <a:r>
              <a:rPr lang="en-US" dirty="0" smtClean="0"/>
              <a:t>For </a:t>
            </a:r>
            <a:r>
              <a:rPr lang="en-US" dirty="0"/>
              <a:t>travelers visiting endemic areas, chemoprophylaxis provides effective protection.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drugs recommended for chemoprophylaxis are </a:t>
            </a:r>
            <a:r>
              <a:rPr lang="en-US" dirty="0" err="1"/>
              <a:t>proguanil</a:t>
            </a:r>
            <a:r>
              <a:rPr lang="en-US" dirty="0"/>
              <a:t>, </a:t>
            </a:r>
            <a:r>
              <a:rPr lang="en-US" dirty="0" err="1"/>
              <a:t>chloroquin</a:t>
            </a:r>
            <a:r>
              <a:rPr lang="en-US" dirty="0"/>
              <a:t>, or </a:t>
            </a:r>
            <a:r>
              <a:rPr lang="en-US" dirty="0" err="1"/>
              <a:t>mefloquin</a:t>
            </a:r>
            <a:r>
              <a:rPr lang="en-US" dirty="0"/>
              <a:t> weekly or doxycycline daily.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78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Anti-larval </a:t>
            </a:r>
            <a:r>
              <a:rPr lang="en-US" dirty="0"/>
              <a:t>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Old </a:t>
            </a:r>
            <a:r>
              <a:rPr lang="en-US" b="1" dirty="0" err="1"/>
              <a:t>antilarval</a:t>
            </a:r>
            <a:r>
              <a:rPr lang="en-US" b="1" dirty="0"/>
              <a:t> </a:t>
            </a:r>
            <a:r>
              <a:rPr lang="en-US" dirty="0"/>
              <a:t>measures such as oiling the collection of standing water or dusting them with </a:t>
            </a:r>
            <a:r>
              <a:rPr lang="en-US" dirty="0" err="1"/>
              <a:t>paris</a:t>
            </a:r>
            <a:r>
              <a:rPr lang="en-US" dirty="0"/>
              <a:t> green have now become promising with the increase of insecticide resistance</a:t>
            </a:r>
            <a:r>
              <a:rPr lang="en-US" dirty="0" smtClean="0"/>
              <a:t>.</a:t>
            </a:r>
          </a:p>
          <a:p>
            <a:r>
              <a:rPr lang="en-US" b="1" dirty="0"/>
              <a:t>Source reduction: </a:t>
            </a:r>
            <a:r>
              <a:rPr lang="en-US" dirty="0"/>
              <a:t>Techniques to reduce mosquito breeding sites, which include drainage or filling, deepening or flushing, management of water level, intermittent irrigation are among the classical methods of malaria control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Biological </a:t>
            </a:r>
            <a:r>
              <a:rPr lang="en-US" b="1" dirty="0" err="1" smtClean="0"/>
              <a:t>control:</a:t>
            </a:r>
            <a:r>
              <a:rPr lang="en-US" dirty="0" err="1" smtClean="0"/>
              <a:t>Use</a:t>
            </a:r>
            <a:r>
              <a:rPr lang="en-US" b="1" dirty="0" smtClean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Gambusa</a:t>
            </a:r>
            <a:r>
              <a:rPr lang="en-US" dirty="0" smtClean="0"/>
              <a:t> </a:t>
            </a:r>
            <a:r>
              <a:rPr lang="en-US" dirty="0" err="1" smtClean="0"/>
              <a:t>Affinis</a:t>
            </a:r>
            <a:r>
              <a:rPr lang="en-US" dirty="0" smtClean="0"/>
              <a:t>(Mosquito fish) and </a:t>
            </a:r>
            <a:r>
              <a:rPr lang="en-US" dirty="0" err="1" smtClean="0"/>
              <a:t>Lebistus</a:t>
            </a:r>
            <a:r>
              <a:rPr lang="en-US" dirty="0" smtClean="0"/>
              <a:t> </a:t>
            </a:r>
            <a:r>
              <a:rPr lang="en-US" dirty="0" err="1" smtClean="0"/>
              <a:t>reticulatus</a:t>
            </a:r>
            <a:r>
              <a:rPr lang="en-US" dirty="0" smtClean="0"/>
              <a:t> in </a:t>
            </a:r>
            <a:r>
              <a:rPr lang="en-US" dirty="0" err="1" smtClean="0"/>
              <a:t>pits,sewage</a:t>
            </a:r>
            <a:r>
              <a:rPr lang="en-US" dirty="0" smtClean="0"/>
              <a:t> and farm ponds.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91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Flies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082" y="1352282"/>
            <a:ext cx="10515600" cy="5262563"/>
          </a:xfrm>
        </p:spPr>
        <p:txBody>
          <a:bodyPr/>
          <a:lstStyle/>
          <a:p>
            <a:r>
              <a:rPr lang="en-US" dirty="0"/>
              <a:t>Other than the mosquito, this insect is perhaps the single worst nemesis of humans </a:t>
            </a:r>
            <a:r>
              <a:rPr lang="en-US" dirty="0" smtClean="0"/>
              <a:t>worldwide.</a:t>
            </a:r>
          </a:p>
          <a:p>
            <a:r>
              <a:rPr lang="en-US" dirty="0"/>
              <a:t>Millions of house flies can be produced in just a couple of days in poorly maintained landfill sites, piles of rotting fruit, and exposed animal </a:t>
            </a:r>
            <a:r>
              <a:rPr lang="en-US" dirty="0" smtClean="0"/>
              <a:t>feces</a:t>
            </a:r>
          </a:p>
          <a:p>
            <a:r>
              <a:rPr lang="en-US" dirty="0" smtClean="0"/>
              <a:t>Obtain </a:t>
            </a:r>
            <a:r>
              <a:rPr lang="en-US" dirty="0"/>
              <a:t>nutrients </a:t>
            </a:r>
            <a:r>
              <a:rPr lang="en-US" dirty="0" smtClean="0"/>
              <a:t>from </a:t>
            </a:r>
            <a:r>
              <a:rPr lang="en-US" dirty="0"/>
              <a:t>a variety of resources including </a:t>
            </a:r>
            <a:r>
              <a:rPr lang="en-US" dirty="0" smtClean="0"/>
              <a:t>feces </a:t>
            </a:r>
            <a:r>
              <a:rPr lang="en-US" dirty="0"/>
              <a:t>and decomposing vegetable </a:t>
            </a:r>
            <a:r>
              <a:rPr lang="en-US" dirty="0" smtClean="0"/>
              <a:t>matter.</a:t>
            </a:r>
          </a:p>
        </p:txBody>
      </p:sp>
    </p:spTree>
    <p:extLst>
      <p:ext uri="{BB962C8B-B14F-4D97-AF65-F5344CB8AC3E}">
        <p14:creationId xmlns:p14="http://schemas.microsoft.com/office/powerpoint/2010/main" val="2869755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Their reproductive capacity, diet of filth coupled with affinity for man and animals, make flies reservoirs &amp; disseminators of fly-borne parasites &amp; microbial pathogens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Flies </a:t>
            </a:r>
            <a:r>
              <a:rPr lang="en-US" dirty="0"/>
              <a:t>proliferate under warm conditions that accelerate larval development and maximize adult activity.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46" y="4055778"/>
            <a:ext cx="3103133" cy="2188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670" y="3790579"/>
            <a:ext cx="2237426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045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Disease &amp; </a:t>
            </a:r>
            <a:r>
              <a:rPr lang="en-US" dirty="0"/>
              <a:t>Public Health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Annoyance </a:t>
            </a:r>
            <a:r>
              <a:rPr lang="en-US" b="1" dirty="0" smtClean="0"/>
              <a:t>Factors</a:t>
            </a:r>
          </a:p>
          <a:p>
            <a:r>
              <a:rPr lang="en-US" dirty="0"/>
              <a:t>Most humans are intolerant of house flies hovering around patios, landing on exposed </a:t>
            </a:r>
            <a:r>
              <a:rPr lang="en-US" dirty="0" smtClean="0"/>
              <a:t>food &amp; more so when </a:t>
            </a:r>
            <a:r>
              <a:rPr lang="en-US" dirty="0"/>
              <a:t>they land on </a:t>
            </a:r>
            <a:r>
              <a:rPr lang="en-US" dirty="0" smtClean="0"/>
              <a:t>face</a:t>
            </a:r>
            <a:r>
              <a:rPr lang="en-US" dirty="0"/>
              <a:t>, </a:t>
            </a:r>
            <a:r>
              <a:rPr lang="en-US" dirty="0" smtClean="0"/>
              <a:t>arms &amp; legs.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Diseases produced by Microorganisms &amp;</a:t>
            </a:r>
            <a:r>
              <a:rPr lang="en-US" b="1" dirty="0" smtClean="0"/>
              <a:t> Helminths</a:t>
            </a:r>
          </a:p>
          <a:p>
            <a:r>
              <a:rPr lang="en-US" dirty="0" smtClean="0"/>
              <a:t>Flies </a:t>
            </a:r>
            <a:r>
              <a:rPr lang="en-US" dirty="0"/>
              <a:t>are incriminated in contaminating exposed food with the bacteria that causes salmonellosis, shigellosis, </a:t>
            </a:r>
            <a:r>
              <a:rPr lang="en-US" dirty="0" smtClean="0"/>
              <a:t>typhoid &amp; cholera.</a:t>
            </a:r>
          </a:p>
          <a:p>
            <a:r>
              <a:rPr lang="en-US" dirty="0"/>
              <a:t>The poliovirus can also be transmitted by </a:t>
            </a:r>
            <a:r>
              <a:rPr lang="en-US" dirty="0" smtClean="0"/>
              <a:t>flies</a:t>
            </a:r>
          </a:p>
          <a:p>
            <a:r>
              <a:rPr lang="en-US" dirty="0"/>
              <a:t>Diseases </a:t>
            </a:r>
            <a:r>
              <a:rPr lang="en-US" dirty="0" smtClean="0"/>
              <a:t>caused </a:t>
            </a:r>
            <a:r>
              <a:rPr lang="en-US" dirty="0"/>
              <a:t>by intestinal helminths or protozoa such as Giardia, can also be passed on by </a:t>
            </a:r>
            <a:r>
              <a:rPr lang="en-US" dirty="0" smtClean="0"/>
              <a:t>flies.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4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What are arthropods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term arthropod is derived from the Greek- “arthro” meaning joint &amp; “pod” meaning foot.</a:t>
            </a:r>
          </a:p>
          <a:p>
            <a:r>
              <a:rPr lang="en-US" dirty="0"/>
              <a:t>Arthropods are small invertebrate animals with jointed </a:t>
            </a:r>
            <a:r>
              <a:rPr lang="en-US" dirty="0" smtClean="0"/>
              <a:t>legs.</a:t>
            </a:r>
          </a:p>
          <a:p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have an external shell-like skeleton made of a tough, rigid material called chitin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have </a:t>
            </a:r>
            <a:r>
              <a:rPr lang="en-US" dirty="0"/>
              <a:t>segmented </a:t>
            </a:r>
            <a:r>
              <a:rPr lang="en-US" dirty="0" smtClean="0"/>
              <a:t>bodies and six or </a:t>
            </a:r>
            <a:r>
              <a:rPr lang="en-US" dirty="0"/>
              <a:t>more </a:t>
            </a:r>
            <a:r>
              <a:rPr lang="en-US" dirty="0" smtClean="0"/>
              <a:t>legs which </a:t>
            </a:r>
            <a:r>
              <a:rPr lang="en-US" dirty="0"/>
              <a:t>are jointed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body parts &amp;</a:t>
            </a:r>
            <a:r>
              <a:rPr lang="en-US" dirty="0" smtClean="0"/>
              <a:t> </a:t>
            </a:r>
            <a:r>
              <a:rPr lang="en-US" dirty="0"/>
              <a:t>appendage segments are joined by flexible membranes which allow the various parts to </a:t>
            </a:r>
            <a:r>
              <a:rPr lang="en-US" dirty="0" smtClean="0"/>
              <a:t>move.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654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Management </a:t>
            </a:r>
            <a:r>
              <a:rPr lang="en-US" dirty="0"/>
              <a:t>and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explosive reproductive potential of these flies and their ability to disperse makes these vectors difficult to </a:t>
            </a:r>
            <a:r>
              <a:rPr lang="en-US" dirty="0" smtClean="0"/>
              <a:t>control.</a:t>
            </a:r>
          </a:p>
          <a:p>
            <a:r>
              <a:rPr lang="en-US" dirty="0" smtClean="0"/>
              <a:t>Balanced Integrated </a:t>
            </a:r>
            <a:r>
              <a:rPr lang="en-US" dirty="0"/>
              <a:t>Pest Management </a:t>
            </a:r>
            <a:r>
              <a:rPr lang="en-US" dirty="0" smtClean="0"/>
              <a:t>(IPM)fly </a:t>
            </a:r>
            <a:r>
              <a:rPr lang="en-US" dirty="0"/>
              <a:t>programs </a:t>
            </a:r>
            <a:r>
              <a:rPr lang="en-US" dirty="0" smtClean="0"/>
              <a:t>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Source </a:t>
            </a:r>
            <a:r>
              <a:rPr lang="en-US" b="1" dirty="0" smtClean="0"/>
              <a:t>Reduction</a:t>
            </a:r>
            <a:r>
              <a:rPr lang="en-US" dirty="0" smtClean="0"/>
              <a:t>: </a:t>
            </a:r>
            <a:r>
              <a:rPr lang="en-US" dirty="0"/>
              <a:t>best overall method of fly control is to either prevent or significantly reduce access to larval breeding </a:t>
            </a:r>
            <a:r>
              <a:rPr lang="en-US" dirty="0" smtClean="0"/>
              <a:t>resources.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Exclusion: </a:t>
            </a:r>
            <a:r>
              <a:rPr lang="en-US" dirty="0" smtClean="0"/>
              <a:t>keeping </a:t>
            </a:r>
            <a:r>
              <a:rPr lang="en-US" dirty="0"/>
              <a:t>flies from entering homes &amp;</a:t>
            </a:r>
            <a:r>
              <a:rPr lang="en-US" dirty="0" smtClean="0"/>
              <a:t> </a:t>
            </a:r>
            <a:r>
              <a:rPr lang="en-US" dirty="0"/>
              <a:t>food </a:t>
            </a:r>
            <a:r>
              <a:rPr lang="en-US" dirty="0" smtClean="0"/>
              <a:t>establishments</a:t>
            </a:r>
            <a:r>
              <a:rPr lang="en-US" dirty="0"/>
              <a:t>, A combination of </a:t>
            </a:r>
            <a:r>
              <a:rPr lang="en-US" dirty="0" smtClean="0"/>
              <a:t>screening</a:t>
            </a:r>
            <a:r>
              <a:rPr lang="en-US" dirty="0"/>
              <a:t>, fans, sticky </a:t>
            </a:r>
            <a:r>
              <a:rPr lang="en-US" dirty="0" smtClean="0"/>
              <a:t>traps &amp; </a:t>
            </a:r>
            <a:r>
              <a:rPr lang="en-US" dirty="0"/>
              <a:t>chemical lures have been used.</a:t>
            </a:r>
          </a:p>
        </p:txBody>
      </p:sp>
    </p:spTree>
    <p:extLst>
      <p:ext uri="{BB962C8B-B14F-4D97-AF65-F5344CB8AC3E}">
        <p14:creationId xmlns:p14="http://schemas.microsoft.com/office/powerpoint/2010/main" val="18285860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Biological </a:t>
            </a:r>
            <a:r>
              <a:rPr lang="en-US" b="1" dirty="0" smtClean="0"/>
              <a:t>Control: </a:t>
            </a:r>
            <a:r>
              <a:rPr lang="en-US" dirty="0" smtClean="0"/>
              <a:t>Some </a:t>
            </a:r>
            <a:r>
              <a:rPr lang="en-US" dirty="0"/>
              <a:t>common predators of flies are species of mites and </a:t>
            </a:r>
            <a:r>
              <a:rPr lang="en-US" dirty="0" smtClean="0"/>
              <a:t>parasitic </a:t>
            </a:r>
            <a:r>
              <a:rPr lang="en-US" dirty="0"/>
              <a:t>wasps that feed on the eggs </a:t>
            </a:r>
            <a:r>
              <a:rPr lang="en-US" dirty="0" smtClean="0"/>
              <a:t>&amp; </a:t>
            </a:r>
            <a:r>
              <a:rPr lang="en-US" dirty="0"/>
              <a:t>internal tissues of </a:t>
            </a:r>
            <a:r>
              <a:rPr lang="en-US" dirty="0" smtClean="0"/>
              <a:t>pupae.</a:t>
            </a:r>
          </a:p>
          <a:p>
            <a:r>
              <a:rPr lang="en-US" b="1" dirty="0"/>
              <a:t>Chemical </a:t>
            </a:r>
            <a:r>
              <a:rPr lang="en-US" b="1" dirty="0" smtClean="0"/>
              <a:t>Control: </a:t>
            </a:r>
            <a:r>
              <a:rPr lang="en-US" dirty="0" smtClean="0"/>
              <a:t>These </a:t>
            </a:r>
            <a:r>
              <a:rPr lang="en-US" dirty="0"/>
              <a:t>strategies are most commonly applied in suppressing fly infestations and preventing adult flies from contacting humans and domestic </a:t>
            </a:r>
            <a:r>
              <a:rPr lang="en-US" dirty="0" smtClean="0"/>
              <a:t>animals.</a:t>
            </a:r>
          </a:p>
          <a:p>
            <a:r>
              <a:rPr lang="en-US" dirty="0"/>
              <a:t>Chemicals can be an oil base, aqueous, </a:t>
            </a:r>
            <a:r>
              <a:rPr lang="en-US" dirty="0" err="1"/>
              <a:t>wettable</a:t>
            </a:r>
            <a:r>
              <a:rPr lang="en-US" dirty="0"/>
              <a:t> </a:t>
            </a:r>
            <a:r>
              <a:rPr lang="en-US" dirty="0" smtClean="0"/>
              <a:t>powders </a:t>
            </a:r>
            <a:r>
              <a:rPr lang="en-US" dirty="0"/>
              <a:t>or liquid concentrates of the </a:t>
            </a:r>
            <a:r>
              <a:rPr lang="en-US" dirty="0" smtClean="0"/>
              <a:t>product.</a:t>
            </a:r>
          </a:p>
          <a:p>
            <a:r>
              <a:rPr lang="en-US" b="1" dirty="0"/>
              <a:t>Public </a:t>
            </a:r>
            <a:r>
              <a:rPr lang="en-US" b="1" dirty="0" err="1" smtClean="0"/>
              <a:t>Education:</a:t>
            </a:r>
            <a:r>
              <a:rPr lang="en-US" dirty="0" err="1" smtClean="0"/>
              <a:t>Used</a:t>
            </a:r>
            <a:r>
              <a:rPr lang="en-US" dirty="0" smtClean="0"/>
              <a:t> </a:t>
            </a:r>
            <a:r>
              <a:rPr lang="en-US" dirty="0"/>
              <a:t>to increase both resident awareness of what conditions breed </a:t>
            </a:r>
            <a:r>
              <a:rPr lang="en-US" dirty="0" smtClean="0"/>
              <a:t>flies &amp; </a:t>
            </a:r>
            <a:r>
              <a:rPr lang="en-US" dirty="0"/>
              <a:t>what actions they can take to effectively reduce fly breeding on their </a:t>
            </a:r>
            <a:r>
              <a:rPr lang="en-US" dirty="0" smtClean="0"/>
              <a:t>property.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8840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Fleas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Adult fleas are bloodsucking ectoparasites of birds and </a:t>
            </a:r>
            <a:r>
              <a:rPr lang="en-US" dirty="0" smtClean="0"/>
              <a:t>mammals.</a:t>
            </a:r>
          </a:p>
          <a:p>
            <a:r>
              <a:rPr lang="en-US" dirty="0"/>
              <a:t>Their mouthparts are used for piercing skin and sucking </a:t>
            </a:r>
            <a:r>
              <a:rPr lang="en-US" dirty="0" smtClean="0"/>
              <a:t>blood.</a:t>
            </a:r>
          </a:p>
          <a:p>
            <a:r>
              <a:rPr lang="en-US" dirty="0"/>
              <a:t>Fleas occur primarily on mammals which utilize fairly permanent nests or </a:t>
            </a:r>
            <a:r>
              <a:rPr lang="en-US" dirty="0" smtClean="0"/>
              <a:t>dens </a:t>
            </a:r>
            <a:r>
              <a:rPr lang="en-US" dirty="0"/>
              <a:t>such as </a:t>
            </a:r>
            <a:r>
              <a:rPr lang="en-US" dirty="0" smtClean="0"/>
              <a:t>rodents.</a:t>
            </a:r>
          </a:p>
          <a:p>
            <a:r>
              <a:rPr lang="en-US" dirty="0"/>
              <a:t>They can also be found on birds which mostly nest on or near the ground or in </a:t>
            </a:r>
            <a:r>
              <a:rPr lang="en-US" dirty="0" smtClean="0"/>
              <a:t>burrows.</a:t>
            </a:r>
          </a:p>
          <a:p>
            <a:r>
              <a:rPr lang="en-US" dirty="0"/>
              <a:t>Most species of fleas usually feed on a single host species, while a few may feed on various </a:t>
            </a:r>
            <a:r>
              <a:rPr lang="en-US" dirty="0" smtClean="0"/>
              <a:t>host.</a:t>
            </a:r>
          </a:p>
          <a:p>
            <a:r>
              <a:rPr lang="en-US" dirty="0"/>
              <a:t>A flea can jump vertically and horizontally 150 times its own </a:t>
            </a:r>
            <a:r>
              <a:rPr lang="en-US" dirty="0" smtClean="0"/>
              <a:t>length.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45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Public </a:t>
            </a:r>
            <a:r>
              <a:rPr lang="en-US" dirty="0"/>
              <a:t>Health Importance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Fleas can be a public health concern by being nuisances as well as </a:t>
            </a:r>
            <a:r>
              <a:rPr lang="en-US" dirty="0" smtClean="0"/>
              <a:t>vectors.</a:t>
            </a:r>
          </a:p>
          <a:p>
            <a:r>
              <a:rPr lang="en-US" dirty="0"/>
              <a:t>Their attack on humans &amp;</a:t>
            </a:r>
            <a:r>
              <a:rPr lang="en-US" dirty="0" smtClean="0"/>
              <a:t> </a:t>
            </a:r>
            <a:r>
              <a:rPr lang="en-US" dirty="0"/>
              <a:t>domestic animals can cause irritation, loss of blood, and severe discomfort, while some individuals may suffer severe allergic reactions or secondary infections from their </a:t>
            </a:r>
            <a:r>
              <a:rPr lang="en-US" dirty="0" smtClean="0"/>
              <a:t>bites.</a:t>
            </a:r>
          </a:p>
          <a:p>
            <a:r>
              <a:rPr lang="en-US" dirty="0"/>
              <a:t>Fleas can vector disease organisms which cause bubonic </a:t>
            </a:r>
            <a:r>
              <a:rPr lang="en-US" dirty="0" smtClean="0"/>
              <a:t>plague(Yersinia </a:t>
            </a:r>
            <a:r>
              <a:rPr lang="en-US" dirty="0" err="1" smtClean="0"/>
              <a:t>pestis</a:t>
            </a:r>
            <a:r>
              <a:rPr lang="en-US" dirty="0" smtClean="0"/>
              <a:t>), </a:t>
            </a:r>
            <a:r>
              <a:rPr lang="en-US" dirty="0"/>
              <a:t>murine </a:t>
            </a:r>
            <a:r>
              <a:rPr lang="en-US" dirty="0" smtClean="0"/>
              <a:t>typhus &amp; </a:t>
            </a:r>
            <a:r>
              <a:rPr lang="en-US" dirty="0" err="1" smtClean="0"/>
              <a:t>trypanosomiasis</a:t>
            </a:r>
            <a:r>
              <a:rPr lang="en-US" dirty="0" smtClean="0"/>
              <a:t>.</a:t>
            </a:r>
          </a:p>
          <a:p>
            <a:r>
              <a:rPr lang="en-US" dirty="0"/>
              <a:t>Fleas also serve as intermediate hosts for tapeworms and filarial </a:t>
            </a:r>
            <a:r>
              <a:rPr lang="en-US" dirty="0" smtClean="0"/>
              <a:t>worms.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912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Management </a:t>
            </a:r>
            <a:r>
              <a:rPr lang="en-US" dirty="0"/>
              <a:t>and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pesticides and environmental modifications work best to manage and control </a:t>
            </a:r>
            <a:r>
              <a:rPr lang="en-US" dirty="0" smtClean="0"/>
              <a:t>fleas.</a:t>
            </a:r>
          </a:p>
          <a:p>
            <a:r>
              <a:rPr lang="en-US" dirty="0"/>
              <a:t>Rodent burrows, which can harbor fleas, should be </a:t>
            </a:r>
            <a:r>
              <a:rPr lang="en-US" dirty="0" smtClean="0"/>
              <a:t>avoided.</a:t>
            </a:r>
          </a:p>
          <a:p>
            <a:r>
              <a:rPr lang="en-US" dirty="0"/>
              <a:t>Dead, dying, or sick rodents should be avoided because their fleas may transfer to humans or </a:t>
            </a:r>
            <a:r>
              <a:rPr lang="en-US" dirty="0" smtClean="0"/>
              <a:t>pets.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245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Sandfly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a mosquito, except its body is hairy &amp; the wings are feathery.</a:t>
            </a:r>
          </a:p>
          <a:p>
            <a:r>
              <a:rPr lang="en-US" dirty="0" smtClean="0"/>
              <a:t>Smaller than mosquitoes.</a:t>
            </a:r>
          </a:p>
          <a:p>
            <a:r>
              <a:rPr lang="en-US" dirty="0" smtClean="0"/>
              <a:t>Wings rest over the body like angel’s wings.</a:t>
            </a:r>
          </a:p>
          <a:p>
            <a:r>
              <a:rPr lang="en-US" dirty="0" smtClean="0"/>
              <a:t>Large compound eyes.</a:t>
            </a:r>
          </a:p>
          <a:p>
            <a:r>
              <a:rPr lang="en-US" dirty="0" smtClean="0"/>
              <a:t>Long slender legs.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438" y="3703883"/>
            <a:ext cx="45624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216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94" y="888643"/>
            <a:ext cx="9002333" cy="53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500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females suck blood</a:t>
            </a:r>
          </a:p>
          <a:p>
            <a:r>
              <a:rPr lang="en-US" dirty="0" smtClean="0"/>
              <a:t>Live in warm climates</a:t>
            </a:r>
          </a:p>
          <a:p>
            <a:r>
              <a:rPr lang="en-US" dirty="0" smtClean="0"/>
              <a:t>Breed in rubbish heaps, cracks of walls and soils.</a:t>
            </a:r>
          </a:p>
          <a:p>
            <a:r>
              <a:rPr lang="en-US" dirty="0" smtClean="0"/>
              <a:t>Nocturnal, during day time, they rest in cool damp places.</a:t>
            </a:r>
          </a:p>
          <a:p>
            <a:r>
              <a:rPr lang="en-US" dirty="0" smtClean="0"/>
              <a:t>Vector for leishmaniasis(</a:t>
            </a:r>
            <a:r>
              <a:rPr lang="en-US" dirty="0" err="1" smtClean="0"/>
              <a:t>kala-azar</a:t>
            </a:r>
            <a:r>
              <a:rPr lang="en-US" dirty="0" smtClean="0"/>
              <a:t> or </a:t>
            </a:r>
            <a:r>
              <a:rPr lang="en-US" dirty="0"/>
              <a:t>Visceral </a:t>
            </a:r>
            <a:r>
              <a:rPr lang="en-US" dirty="0" smtClean="0"/>
              <a:t>leishmaniasis, oriental sore or cutaneous leishmaniasis) &amp; sandfly fever.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523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Control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Breeding is prevented by filling cracks &amp; crevices on walls and removing any stone or rock piles.</a:t>
            </a:r>
          </a:p>
          <a:p>
            <a:r>
              <a:rPr lang="en-US" dirty="0" smtClean="0"/>
              <a:t>The adults are killed by indoor residual spray insecticides like DDT and lindane in concentrations of 1-2 and 0.25g per square meter.</a:t>
            </a:r>
          </a:p>
          <a:p>
            <a:r>
              <a:rPr lang="en-US" dirty="0" smtClean="0"/>
              <a:t>Repellants used on clothes or applied to skin such as </a:t>
            </a:r>
            <a:r>
              <a:rPr lang="en-US" dirty="0" err="1" smtClean="0"/>
              <a:t>deet</a:t>
            </a:r>
            <a:r>
              <a:rPr lang="en-US" dirty="0" smtClean="0"/>
              <a:t> etc. are effective.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231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Cockroaches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German cockroach, </a:t>
            </a:r>
            <a:r>
              <a:rPr lang="en-US" dirty="0" err="1"/>
              <a:t>Blattella</a:t>
            </a:r>
            <a:r>
              <a:rPr lang="en-US" dirty="0"/>
              <a:t> germanica, is the most widespread pest species </a:t>
            </a:r>
            <a:r>
              <a:rPr lang="en-US" dirty="0" smtClean="0"/>
              <a:t>.</a:t>
            </a:r>
          </a:p>
          <a:p>
            <a:r>
              <a:rPr lang="en-US" dirty="0" smtClean="0"/>
              <a:t>Others include </a:t>
            </a:r>
            <a:r>
              <a:rPr lang="en-US" dirty="0" err="1" smtClean="0"/>
              <a:t>Brownbanded</a:t>
            </a:r>
            <a:r>
              <a:rPr lang="en-US" dirty="0" smtClean="0"/>
              <a:t> cockroach(</a:t>
            </a:r>
            <a:r>
              <a:rPr lang="en-US" dirty="0" err="1" smtClean="0"/>
              <a:t>Supella</a:t>
            </a:r>
            <a:r>
              <a:rPr lang="en-US" dirty="0" smtClean="0"/>
              <a:t> </a:t>
            </a:r>
            <a:r>
              <a:rPr lang="en-US" dirty="0" err="1" smtClean="0"/>
              <a:t>longipalpa</a:t>
            </a:r>
            <a:r>
              <a:rPr lang="en-US" dirty="0" smtClean="0"/>
              <a:t>) ,Oriental cockroach (</a:t>
            </a:r>
            <a:r>
              <a:rPr lang="en-US" dirty="0" err="1" smtClean="0"/>
              <a:t>Blatta</a:t>
            </a:r>
            <a:r>
              <a:rPr lang="en-US" dirty="0" smtClean="0"/>
              <a:t> </a:t>
            </a:r>
            <a:r>
              <a:rPr lang="en-US" dirty="0" err="1" smtClean="0"/>
              <a:t>orientalis</a:t>
            </a:r>
            <a:r>
              <a:rPr lang="en-US" dirty="0" smtClean="0"/>
              <a:t>) ,American cockroach (</a:t>
            </a:r>
            <a:r>
              <a:rPr lang="en-US" dirty="0" err="1" smtClean="0"/>
              <a:t>Periplaneta</a:t>
            </a:r>
            <a:r>
              <a:rPr lang="en-US" dirty="0" smtClean="0"/>
              <a:t> Americana), </a:t>
            </a:r>
            <a:r>
              <a:rPr lang="en-US" dirty="0" err="1"/>
              <a:t>Smokybrown</a:t>
            </a:r>
            <a:r>
              <a:rPr lang="en-US" dirty="0"/>
              <a:t> </a:t>
            </a:r>
            <a:r>
              <a:rPr lang="en-US" dirty="0" smtClean="0"/>
              <a:t>cockroach (</a:t>
            </a:r>
            <a:r>
              <a:rPr lang="en-US" dirty="0" err="1" smtClean="0"/>
              <a:t>Periplaneta</a:t>
            </a:r>
            <a:r>
              <a:rPr lang="en-US" dirty="0" smtClean="0"/>
              <a:t> </a:t>
            </a:r>
            <a:r>
              <a:rPr lang="en-US" dirty="0" err="1" smtClean="0"/>
              <a:t>fuliginosa</a:t>
            </a:r>
            <a:r>
              <a:rPr lang="en-US" dirty="0" smtClean="0"/>
              <a:t>).</a:t>
            </a:r>
          </a:p>
          <a:p>
            <a:r>
              <a:rPr lang="en-US" dirty="0"/>
              <a:t>Most are uniformly black or </a:t>
            </a:r>
            <a:r>
              <a:rPr lang="en-US" dirty="0" smtClean="0"/>
              <a:t>brownish.</a:t>
            </a:r>
          </a:p>
          <a:p>
            <a:r>
              <a:rPr lang="en-US" dirty="0"/>
              <a:t>Most adult cockroaches have wings, immatures </a:t>
            </a:r>
            <a:r>
              <a:rPr lang="en-US" dirty="0" smtClean="0"/>
              <a:t>ones do not.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Arthropods have  diverse morphological, physiological and behavioral adaptations to their surroundings.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64" y="2846231"/>
            <a:ext cx="5125791" cy="31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120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German cockroach(</a:t>
            </a:r>
            <a:r>
              <a:rPr lang="en-US" dirty="0" err="1" smtClean="0"/>
              <a:t>Blattella</a:t>
            </a:r>
            <a:r>
              <a:rPr lang="en-US" dirty="0" smtClean="0"/>
              <a:t> germanica)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154" y="2512107"/>
            <a:ext cx="2828925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91" y="2259694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672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Cockroaches can develop anywhere where there is moderate </a:t>
            </a:r>
            <a:r>
              <a:rPr lang="en-US" dirty="0" smtClean="0"/>
              <a:t>temperature, humidity, </a:t>
            </a:r>
            <a:r>
              <a:rPr lang="en-US" dirty="0"/>
              <a:t>adequate food and water.</a:t>
            </a:r>
          </a:p>
          <a:p>
            <a:endParaRPr lang="en-US" dirty="0"/>
          </a:p>
          <a:p>
            <a:r>
              <a:rPr lang="en-US" dirty="0" smtClean="0"/>
              <a:t>Domestic </a:t>
            </a:r>
            <a:r>
              <a:rPr lang="en-US" dirty="0"/>
              <a:t>cockroaches often live in close association with bacteria, fungi &amp; viruses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Hence </a:t>
            </a:r>
            <a:r>
              <a:rPr lang="en-US" dirty="0"/>
              <a:t>should be considered significant potential public health pests when they invade or become established indoors.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term “domestic” refers to their living in </a:t>
            </a:r>
            <a:r>
              <a:rPr lang="en-US" dirty="0" smtClean="0"/>
              <a:t>structures.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871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Immature </a:t>
            </a:r>
            <a:r>
              <a:rPr lang="en-US" dirty="0"/>
              <a:t>and adult cockroaches have essentially identical food &amp;</a:t>
            </a:r>
            <a:r>
              <a:rPr lang="en-US" dirty="0" smtClean="0"/>
              <a:t> </a:t>
            </a:r>
            <a:r>
              <a:rPr lang="en-US" dirty="0"/>
              <a:t>shelter needs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Their </a:t>
            </a:r>
            <a:r>
              <a:rPr lang="en-US" dirty="0"/>
              <a:t>presence is usually indicative of poor sanitation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</a:t>
            </a:r>
            <a:r>
              <a:rPr lang="en-US" dirty="0"/>
              <a:t>gain access to buildings from sewer system lines and manholes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Their </a:t>
            </a:r>
            <a:r>
              <a:rPr lang="en-US" dirty="0"/>
              <a:t>presence is often indicative of faulty and deteriorating construction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845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Cockroaches have significant adaptive features e.g can survive extended periods of times without food or water, can adapt to a wide range of temperature, moisture and light regimens, can tolerate high doses of noxious </a:t>
            </a:r>
            <a:r>
              <a:rPr lang="en-US" dirty="0" smtClean="0"/>
              <a:t>substances etc.</a:t>
            </a:r>
          </a:p>
          <a:p>
            <a:r>
              <a:rPr lang="en-US" dirty="0"/>
              <a:t>Cockroaches exhibit circadian patterns of activity whereby they are quiescent in light and become active in the </a:t>
            </a:r>
            <a:r>
              <a:rPr lang="en-US" dirty="0" smtClean="0"/>
              <a:t>dark.</a:t>
            </a:r>
          </a:p>
          <a:p>
            <a:r>
              <a:rPr lang="en-US" dirty="0"/>
              <a:t>They aggregate in groups in cracks, crevices, and other protected places, usually near food and </a:t>
            </a:r>
            <a:r>
              <a:rPr lang="en-US" dirty="0" smtClean="0"/>
              <a:t>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597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Public </a:t>
            </a:r>
            <a:r>
              <a:rPr lang="en-US" dirty="0"/>
              <a:t>Health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domestic species of cockroaches have pest status by virtue of being an offensive </a:t>
            </a:r>
            <a:r>
              <a:rPr lang="en-US" dirty="0" smtClean="0"/>
              <a:t>nuisance.</a:t>
            </a:r>
          </a:p>
          <a:p>
            <a:r>
              <a:rPr lang="en-US" dirty="0"/>
              <a:t>Some are also associated with filth, transmission of disease, and with contact and inhalant </a:t>
            </a:r>
            <a:r>
              <a:rPr lang="en-US" dirty="0" smtClean="0"/>
              <a:t>allergies.</a:t>
            </a:r>
          </a:p>
          <a:p>
            <a:r>
              <a:rPr lang="en-US" dirty="0"/>
              <a:t>Cockroaches are a sign of unsanitary </a:t>
            </a:r>
            <a:r>
              <a:rPr lang="en-US" dirty="0" smtClean="0"/>
              <a:t>conditions.</a:t>
            </a:r>
          </a:p>
          <a:p>
            <a:r>
              <a:rPr lang="en-US" dirty="0"/>
              <a:t>Special attention should be taken wherever food is prepared, </a:t>
            </a:r>
            <a:r>
              <a:rPr lang="en-US" dirty="0" smtClean="0"/>
              <a:t>served </a:t>
            </a:r>
            <a:r>
              <a:rPr lang="en-US" dirty="0"/>
              <a:t>or </a:t>
            </a:r>
            <a:r>
              <a:rPr lang="en-US" dirty="0" smtClean="0"/>
              <a:t>stored.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816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Management </a:t>
            </a:r>
            <a:r>
              <a:rPr lang="en-US" dirty="0"/>
              <a:t>and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Domestic cockroaches </a:t>
            </a:r>
            <a:r>
              <a:rPr lang="en-US" dirty="0" smtClean="0"/>
              <a:t>live </a:t>
            </a:r>
            <a:r>
              <a:rPr lang="en-US" dirty="0"/>
              <a:t>near people </a:t>
            </a:r>
            <a:r>
              <a:rPr lang="en-US" dirty="0" smtClean="0"/>
              <a:t>,food and </a:t>
            </a:r>
            <a:r>
              <a:rPr lang="en-US" dirty="0"/>
              <a:t>in environmentally sensitive locations, so it is best to prevent them from gaining initial access into these </a:t>
            </a:r>
            <a:r>
              <a:rPr lang="en-US" dirty="0" smtClean="0"/>
              <a:t>places.</a:t>
            </a:r>
          </a:p>
          <a:p>
            <a:r>
              <a:rPr lang="en-US" dirty="0"/>
              <a:t>Preventing continuous invasion or suppressing established infestations usually involves a long-term program of surveillance, exclusion, improved sanitation, management </a:t>
            </a:r>
            <a:r>
              <a:rPr lang="en-US" dirty="0" smtClean="0"/>
              <a:t>practices &amp; </a:t>
            </a:r>
            <a:r>
              <a:rPr lang="en-US" dirty="0"/>
              <a:t>chemical </a:t>
            </a:r>
            <a:r>
              <a:rPr lang="en-US" dirty="0" smtClean="0"/>
              <a:t>treatment.</a:t>
            </a:r>
          </a:p>
          <a:p>
            <a:r>
              <a:rPr lang="en-US" dirty="0"/>
              <a:t>Once cockroaches become established, insecticides alone have little </a:t>
            </a:r>
            <a:r>
              <a:rPr lang="en-US" dirty="0" smtClean="0"/>
              <a:t>long term </a:t>
            </a:r>
            <a:r>
              <a:rPr lang="en-US" dirty="0"/>
              <a:t>effect unless accompanied by improved </a:t>
            </a:r>
            <a:r>
              <a:rPr lang="en-US" dirty="0" smtClean="0"/>
              <a:t>sanitation &amp; </a:t>
            </a:r>
            <a:r>
              <a:rPr lang="en-US" dirty="0"/>
              <a:t>structural </a:t>
            </a:r>
            <a:r>
              <a:rPr lang="en-US" dirty="0" smtClean="0"/>
              <a:t>upgrades.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767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Food scraps should be cleaned up </a:t>
            </a:r>
            <a:r>
              <a:rPr lang="en-US" dirty="0" smtClean="0"/>
              <a:t>(do not </a:t>
            </a:r>
            <a:r>
              <a:rPr lang="en-US" dirty="0"/>
              <a:t>survive without food &amp;</a:t>
            </a:r>
            <a:r>
              <a:rPr lang="en-US" dirty="0" smtClean="0"/>
              <a:t> water).</a:t>
            </a:r>
          </a:p>
          <a:p>
            <a:r>
              <a:rPr lang="en-US" dirty="0"/>
              <a:t>Garbage should be placed in containers with tight-fitting lids &amp; </a:t>
            </a:r>
            <a:r>
              <a:rPr lang="en-US" dirty="0" smtClean="0"/>
              <a:t>dirty </a:t>
            </a:r>
            <a:r>
              <a:rPr lang="en-US" dirty="0"/>
              <a:t>dishes should be </a:t>
            </a:r>
            <a:r>
              <a:rPr lang="en-US" dirty="0" smtClean="0"/>
              <a:t>cleaned.</a:t>
            </a:r>
          </a:p>
          <a:p>
            <a:r>
              <a:rPr lang="en-US" dirty="0"/>
              <a:t>Openings that may harbor cockroaches should be </a:t>
            </a:r>
            <a:r>
              <a:rPr lang="en-US" dirty="0" smtClean="0"/>
              <a:t>sealed.</a:t>
            </a:r>
          </a:p>
          <a:p>
            <a:r>
              <a:rPr lang="en-US" dirty="0"/>
              <a:t>It is particularly important to keep cockroaches out of commercial buildings, apartments, and other sites where they may establish sites of infestation and come in contact with </a:t>
            </a:r>
            <a:r>
              <a:rPr lang="en-US" dirty="0" smtClean="0"/>
              <a:t>people.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410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Aggregation makes them vulnerable to so-called search-and-destroy techniques, such as direct sprays and </a:t>
            </a:r>
            <a:r>
              <a:rPr lang="en-US" dirty="0" smtClean="0"/>
              <a:t>vacuuming.</a:t>
            </a:r>
          </a:p>
          <a:p>
            <a:endParaRPr lang="en-US" dirty="0" smtClean="0"/>
          </a:p>
          <a:p>
            <a:r>
              <a:rPr lang="en-US" dirty="0"/>
              <a:t>Some sprays and powders are designed to be applied into cracks and crevices where they provide control for long periods of </a:t>
            </a:r>
            <a:r>
              <a:rPr lang="en-US" dirty="0" smtClean="0"/>
              <a:t>time.</a:t>
            </a:r>
          </a:p>
          <a:p>
            <a:endParaRPr lang="en-US" dirty="0" smtClean="0"/>
          </a:p>
          <a:p>
            <a:r>
              <a:rPr lang="en-US" dirty="0"/>
              <a:t>Removal of cockroaches with a high velocity vacuum cleaner </a:t>
            </a:r>
            <a:r>
              <a:rPr lang="en-US" dirty="0" smtClean="0"/>
              <a:t>is becoming </a:t>
            </a:r>
            <a:r>
              <a:rPr lang="en-US" dirty="0"/>
              <a:t>increasingly popular </a:t>
            </a:r>
            <a:r>
              <a:rPr lang="en-US" dirty="0" smtClean="0"/>
              <a:t>esp in situations </a:t>
            </a:r>
            <a:r>
              <a:rPr lang="en-US" dirty="0"/>
              <a:t>where absolutely no chemicals are </a:t>
            </a:r>
            <a:r>
              <a:rPr lang="en-US" dirty="0" smtClean="0"/>
              <a:t>permitted.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465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   Honey </a:t>
            </a:r>
            <a:r>
              <a:rPr lang="en-US" dirty="0"/>
              <a:t>Bees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Honey bees belong in the Order </a:t>
            </a:r>
            <a:r>
              <a:rPr lang="en-US" dirty="0" smtClean="0"/>
              <a:t>Hymenoptera and family </a:t>
            </a:r>
            <a:r>
              <a:rPr lang="en-US" dirty="0" err="1" smtClean="0"/>
              <a:t>Apidae</a:t>
            </a:r>
            <a:r>
              <a:rPr lang="en-US" dirty="0" smtClean="0"/>
              <a:t>.</a:t>
            </a:r>
          </a:p>
          <a:p>
            <a:r>
              <a:rPr lang="en-US" dirty="0"/>
              <a:t>Worldwide, 11 honey bee species have been described within the genus </a:t>
            </a:r>
            <a:r>
              <a:rPr lang="en-US" dirty="0" err="1"/>
              <a:t>Apis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Honey bees typically live in managed </a:t>
            </a:r>
            <a:r>
              <a:rPr lang="en-US" dirty="0" smtClean="0"/>
              <a:t>hives </a:t>
            </a:r>
            <a:r>
              <a:rPr lang="en-US" dirty="0"/>
              <a:t>but escaped colonies can be found in building voids, dense vegetation, hollow trees, or other locations that provide adequate shelter. </a:t>
            </a:r>
            <a:endParaRPr lang="en-US" dirty="0" smtClean="0"/>
          </a:p>
          <a:p>
            <a:r>
              <a:rPr lang="en-US" dirty="0" smtClean="0"/>
              <a:t>They are of </a:t>
            </a:r>
            <a:r>
              <a:rPr lang="en-US" dirty="0"/>
              <a:t>economic importance through </a:t>
            </a:r>
            <a:r>
              <a:rPr lang="en-US" dirty="0" smtClean="0"/>
              <a:t>pollination </a:t>
            </a:r>
            <a:r>
              <a:rPr lang="en-US" dirty="0"/>
              <a:t>of </a:t>
            </a:r>
            <a:r>
              <a:rPr lang="en-US" dirty="0" smtClean="0"/>
              <a:t>fruits, </a:t>
            </a:r>
            <a:r>
              <a:rPr lang="en-US" dirty="0"/>
              <a:t>nuts, and vegetables, honey production, wax production, </a:t>
            </a:r>
            <a:r>
              <a:rPr lang="en-US" dirty="0" smtClean="0"/>
              <a:t>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309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290" y="1873328"/>
            <a:ext cx="262890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037" y="4035502"/>
            <a:ext cx="2228850" cy="2581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887" y="3268739"/>
            <a:ext cx="3019425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312" y="1714757"/>
            <a:ext cx="2828925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312" y="4381757"/>
            <a:ext cx="2952750" cy="23526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232" y="668559"/>
            <a:ext cx="4520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Honey bee </a:t>
            </a:r>
            <a:r>
              <a:rPr lang="en-US" sz="2800" b="1" dirty="0" smtClean="0"/>
              <a:t>hives and combs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329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the most abundant form of animal life.</a:t>
            </a:r>
          </a:p>
          <a:p>
            <a:endParaRPr lang="en-US" dirty="0" smtClean="0"/>
          </a:p>
          <a:p>
            <a:r>
              <a:rPr lang="en-US" dirty="0" smtClean="0"/>
              <a:t>Despite their small size, the huge numbers or biomass of insects means that they have significant impact on the environment and humans.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119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Honey </a:t>
            </a:r>
            <a:r>
              <a:rPr lang="en-US" dirty="0"/>
              <a:t>bee characteristics &amp;</a:t>
            </a:r>
            <a:r>
              <a:rPr lang="en-US" dirty="0" smtClean="0"/>
              <a:t> </a:t>
            </a:r>
            <a:r>
              <a:rPr lang="en-US" dirty="0"/>
              <a:t>castes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137" y="1848644"/>
            <a:ext cx="61817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494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Bionomics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stinger is a modified ovipositor, so only female honey bees can sting</a:t>
            </a:r>
            <a:r>
              <a:rPr lang="en-US" dirty="0" smtClean="0"/>
              <a:t>.</a:t>
            </a:r>
          </a:p>
          <a:p>
            <a:r>
              <a:rPr lang="en-US" dirty="0"/>
              <a:t>Colonies reproduce by swarming when the old queen and half the workers fly off to start a new </a:t>
            </a:r>
            <a:r>
              <a:rPr lang="en-US" dirty="0" smtClean="0"/>
              <a:t>colony.</a:t>
            </a:r>
          </a:p>
          <a:p>
            <a:r>
              <a:rPr lang="en-US" dirty="0"/>
              <a:t>The original colony completes rearing a replacement </a:t>
            </a:r>
            <a:r>
              <a:rPr lang="en-US" dirty="0" smtClean="0"/>
              <a:t>queen.</a:t>
            </a:r>
          </a:p>
          <a:p>
            <a:r>
              <a:rPr lang="en-US" dirty="0"/>
              <a:t>Honey bees fly only during daylight hours, when temperatures reach 13o </a:t>
            </a:r>
            <a:r>
              <a:rPr lang="en-US" dirty="0" smtClean="0"/>
              <a:t>C, </a:t>
            </a:r>
            <a:r>
              <a:rPr lang="en-US" dirty="0"/>
              <a:t>there is no rain, and winds are below 19 </a:t>
            </a:r>
            <a:r>
              <a:rPr lang="en-US" dirty="0" err="1" smtClean="0"/>
              <a:t>kph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592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Queens are long-lived (~3 </a:t>
            </a:r>
            <a:r>
              <a:rPr lang="en-US" dirty="0" smtClean="0"/>
              <a:t>years) and only </a:t>
            </a:r>
            <a:r>
              <a:rPr lang="en-US" dirty="0"/>
              <a:t>one queen per colony</a:t>
            </a:r>
            <a:r>
              <a:rPr lang="en-US" dirty="0" smtClean="0"/>
              <a:t>.</a:t>
            </a:r>
          </a:p>
          <a:p>
            <a:r>
              <a:rPr lang="en-US" dirty="0"/>
              <a:t>Can sting repeatedly because she has a smooth stinger</a:t>
            </a:r>
            <a:r>
              <a:rPr lang="en-US" dirty="0" smtClean="0"/>
              <a:t>.</a:t>
            </a:r>
          </a:p>
          <a:p>
            <a:r>
              <a:rPr lang="en-US" dirty="0"/>
              <a:t>She is fed &amp;</a:t>
            </a:r>
            <a:r>
              <a:rPr lang="en-US" dirty="0" smtClean="0"/>
              <a:t> </a:t>
            </a:r>
            <a:r>
              <a:rPr lang="en-US" dirty="0"/>
              <a:t>groomed by retinue </a:t>
            </a:r>
            <a:r>
              <a:rPr lang="en-US" dirty="0" smtClean="0"/>
              <a:t>bees</a:t>
            </a:r>
            <a:r>
              <a:rPr lang="en-US" dirty="0"/>
              <a:t> </a:t>
            </a:r>
            <a:r>
              <a:rPr lang="en-US" dirty="0" smtClean="0"/>
              <a:t>(assistants).</a:t>
            </a:r>
          </a:p>
          <a:p>
            <a:r>
              <a:rPr lang="en-US" dirty="0" smtClean="0"/>
              <a:t> </a:t>
            </a:r>
            <a:r>
              <a:rPr lang="en-US" dirty="0"/>
              <a:t>Only leaves the hive for her initial nuptial flight (mating flight) and if she swarms with her hive. </a:t>
            </a:r>
            <a:endParaRPr lang="en-US" dirty="0" smtClean="0"/>
          </a:p>
          <a:p>
            <a:r>
              <a:rPr lang="en-US" dirty="0" smtClean="0"/>
              <a:t>Females are  short-lived </a:t>
            </a:r>
            <a:r>
              <a:rPr lang="en-US" dirty="0"/>
              <a:t>(a few weeks in summer, several months in winter</a:t>
            </a:r>
            <a:r>
              <a:rPr lang="en-US" dirty="0" smtClean="0"/>
              <a:t>) &amp; </a:t>
            </a:r>
            <a:r>
              <a:rPr lang="en-US" dirty="0"/>
              <a:t>number in the tens of thousands in larger hives.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134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worker bees forage for nectar and pollen. Older worker bees forage, younger workers stay within hive and perform housekeeping chores. </a:t>
            </a:r>
            <a:endParaRPr lang="en-US" dirty="0" smtClean="0"/>
          </a:p>
          <a:p>
            <a:r>
              <a:rPr lang="en-US" dirty="0"/>
              <a:t>Will sting to defend the hive. </a:t>
            </a:r>
            <a:endParaRPr lang="en-US" dirty="0" smtClean="0"/>
          </a:p>
          <a:p>
            <a:r>
              <a:rPr lang="en-US" dirty="0" smtClean="0"/>
              <a:t>Males are short-lived</a:t>
            </a:r>
            <a:r>
              <a:rPr lang="en-US" dirty="0"/>
              <a:t>, about six </a:t>
            </a:r>
            <a:r>
              <a:rPr lang="en-US" dirty="0" smtClean="0"/>
              <a:t>weeks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/>
              <a:t>number from a couple of hundred to a few thousand per hive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90271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Their only purpose is to leave the hive, locate and mate with queens engaging in nuptial </a:t>
            </a:r>
            <a:r>
              <a:rPr lang="en-US" dirty="0" smtClean="0"/>
              <a:t>flights.</a:t>
            </a:r>
          </a:p>
          <a:p>
            <a:r>
              <a:rPr lang="en-US" dirty="0" smtClean="0"/>
              <a:t>They </a:t>
            </a:r>
            <a:r>
              <a:rPr lang="en-US" dirty="0"/>
              <a:t>can’t feed themselves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Drones </a:t>
            </a:r>
            <a:r>
              <a:rPr lang="en-US" dirty="0"/>
              <a:t>die after mating or are expelled from the hive with the onset of winter</a:t>
            </a:r>
            <a:r>
              <a:rPr lang="en-US" dirty="0" smtClean="0"/>
              <a:t>.</a:t>
            </a:r>
          </a:p>
          <a:p>
            <a:r>
              <a:rPr lang="en-US" dirty="0"/>
              <a:t>Incapable of stinging in defense of themselves or the hive.</a:t>
            </a:r>
          </a:p>
        </p:txBody>
      </p:sp>
    </p:spTree>
    <p:extLst>
      <p:ext uri="{BB962C8B-B14F-4D97-AF65-F5344CB8AC3E}">
        <p14:creationId xmlns:p14="http://schemas.microsoft.com/office/powerpoint/2010/main" val="32644194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Medical </a:t>
            </a:r>
            <a:r>
              <a:rPr lang="en-US" dirty="0"/>
              <a:t>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worker’s stinger is barbed and can’t be withdrawn after use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To encourage more bees to attack, the stinger releases pheromones to “mark” a targeted individual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In </a:t>
            </a:r>
            <a:r>
              <a:rPr lang="en-US" dirty="0" smtClean="0"/>
              <a:t>hyper sensitized </a:t>
            </a:r>
            <a:r>
              <a:rPr lang="en-US" dirty="0"/>
              <a:t>individuals, a sting can bring on anaphylactic </a:t>
            </a:r>
            <a:r>
              <a:rPr lang="en-US" dirty="0" smtClean="0"/>
              <a:t>shock.</a:t>
            </a:r>
          </a:p>
          <a:p>
            <a:endParaRPr lang="en-US" dirty="0" smtClean="0"/>
          </a:p>
          <a:p>
            <a:r>
              <a:rPr lang="en-US" dirty="0"/>
              <a:t>Lowered blood pressure and impaired respiration can lead to death in </a:t>
            </a:r>
            <a:r>
              <a:rPr lang="en-US" dirty="0" smtClean="0"/>
              <a:t>minutes.</a:t>
            </a:r>
          </a:p>
        </p:txBody>
      </p:sp>
    </p:spTree>
    <p:extLst>
      <p:ext uri="{BB962C8B-B14F-4D97-AF65-F5344CB8AC3E}">
        <p14:creationId xmlns:p14="http://schemas.microsoft.com/office/powerpoint/2010/main" val="39102070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Injected epinephrine usually relieves the symptoms rapidly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Enzymes continue to break down tissue in patients after treatment, so medical observation (blood test) should continue for many days following a bad stinging event by either bees or </a:t>
            </a:r>
            <a:r>
              <a:rPr lang="en-US" dirty="0" smtClean="0"/>
              <a:t>wasps.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482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Management </a:t>
            </a:r>
            <a:r>
              <a:rPr lang="en-US" dirty="0"/>
              <a:t>and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Efforts should be made by the general public to reduce or prohibit access to potential nesting </a:t>
            </a:r>
            <a:r>
              <a:rPr lang="en-US" dirty="0" smtClean="0"/>
              <a:t>sites.</a:t>
            </a:r>
          </a:p>
          <a:p>
            <a:r>
              <a:rPr lang="en-US" dirty="0"/>
              <a:t>Due to the importance of bees, do not destroy bee swarms. Notify a beekeeper and give them the option to capture the </a:t>
            </a:r>
            <a:r>
              <a:rPr lang="en-US" dirty="0" smtClean="0"/>
              <a:t>swarm.</a:t>
            </a:r>
          </a:p>
          <a:p>
            <a:r>
              <a:rPr lang="en-US" dirty="0"/>
              <a:t>Newly established colonies should be removed before they increase in size and become </a:t>
            </a:r>
            <a:r>
              <a:rPr lang="en-US" dirty="0" smtClean="0"/>
              <a:t>unmanageable.</a:t>
            </a:r>
          </a:p>
          <a:p>
            <a:r>
              <a:rPr lang="en-US" dirty="0"/>
              <a:t>Bees in walls, ceilings, under floors, down chimneys, etc. should be removed by professional pest control </a:t>
            </a:r>
            <a:r>
              <a:rPr lang="en-US" dirty="0" smtClean="0"/>
              <a:t>operators.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888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    Arachnids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862" y="1790164"/>
            <a:ext cx="6993228" cy="41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743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arachnida is a group consisting of more than 100,000 species.</a:t>
            </a:r>
          </a:p>
          <a:p>
            <a:r>
              <a:rPr lang="en-US" dirty="0" smtClean="0"/>
              <a:t>These include spiders,scopions,ticks and mites.</a:t>
            </a:r>
          </a:p>
          <a:p>
            <a:r>
              <a:rPr lang="en-US" dirty="0" smtClean="0"/>
              <a:t>They adapted to kill their prey with poison.</a:t>
            </a:r>
          </a:p>
          <a:p>
            <a:r>
              <a:rPr lang="en-US" dirty="0" smtClean="0"/>
              <a:t>Their bodies are divided into cephalothorax and abdomen.</a:t>
            </a:r>
          </a:p>
          <a:p>
            <a:r>
              <a:rPr lang="en-US" dirty="0" smtClean="0"/>
              <a:t>Attached to the cephalothorax are 4 pair of legs, a pair of chelicerae and a pair of appendages called pedipalps.</a:t>
            </a:r>
          </a:p>
          <a:p>
            <a:r>
              <a:rPr lang="en-US" dirty="0" smtClean="0"/>
              <a:t>The pedipalps are used for chewing and in some species for other functions.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8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arthropods-why study them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majority of arthropods are not harmful to humans.</a:t>
            </a:r>
          </a:p>
          <a:p>
            <a:r>
              <a:rPr lang="en-US" dirty="0" smtClean="0"/>
              <a:t>However, a number of species are considered medically important because they can cause annoyance, physical discomfort or disease in humans.</a:t>
            </a:r>
          </a:p>
          <a:p>
            <a:r>
              <a:rPr lang="en-US" dirty="0" smtClean="0"/>
              <a:t> Arthropods can be put into four main categories.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Harmful</a:t>
            </a:r>
            <a:r>
              <a:rPr lang="en-US" dirty="0" smtClean="0"/>
              <a:t>- cause nuisance, discomfort and/or blood-loss by their bites (mosquitos, bugs, fleas); or cause nuisance by their mere presence (gnats).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57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Scorpions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re recognized </a:t>
            </a:r>
            <a:r>
              <a:rPr lang="en-US" dirty="0"/>
              <a:t>by their lobster-like pincers and/or long tail terminating in a bulbous </a:t>
            </a:r>
            <a:r>
              <a:rPr lang="en-US" dirty="0" smtClean="0"/>
              <a:t>stinger.</a:t>
            </a:r>
          </a:p>
          <a:p>
            <a:r>
              <a:rPr lang="en-US" dirty="0" smtClean="0"/>
              <a:t>The body is divided into the cephalothorax &amp; abdomen.</a:t>
            </a:r>
          </a:p>
          <a:p>
            <a:r>
              <a:rPr lang="en-US" dirty="0"/>
              <a:t>Like other arachnids, scorpions have 4 pairs of </a:t>
            </a:r>
            <a:r>
              <a:rPr lang="en-US" dirty="0" smtClean="0"/>
              <a:t>legs.</a:t>
            </a:r>
          </a:p>
          <a:p>
            <a:r>
              <a:rPr lang="en-US" dirty="0"/>
              <a:t>Body coloration varies according to the species &amp;</a:t>
            </a:r>
            <a:r>
              <a:rPr lang="en-US" dirty="0" smtClean="0"/>
              <a:t> </a:t>
            </a:r>
            <a:r>
              <a:rPr lang="en-US" dirty="0"/>
              <a:t>ranges from pale yellow or cream to </a:t>
            </a:r>
            <a:r>
              <a:rPr lang="en-US" dirty="0" smtClean="0"/>
              <a:t>black.</a:t>
            </a:r>
          </a:p>
          <a:p>
            <a:r>
              <a:rPr lang="en-US" dirty="0"/>
              <a:t>Scorpions are </a:t>
            </a:r>
            <a:r>
              <a:rPr lang="en-US" dirty="0" smtClean="0"/>
              <a:t>nocturnal &amp; </a:t>
            </a:r>
            <a:r>
              <a:rPr lang="en-US" dirty="0"/>
              <a:t>can detect predators &amp;</a:t>
            </a:r>
            <a:r>
              <a:rPr lang="en-US" dirty="0" smtClean="0"/>
              <a:t> </a:t>
            </a:r>
            <a:r>
              <a:rPr lang="en-US" dirty="0"/>
              <a:t>prey by sensory vibrations in the air and on the </a:t>
            </a:r>
            <a:r>
              <a:rPr lang="en-US" dirty="0" smtClean="0"/>
              <a:t>ground.</a:t>
            </a:r>
          </a:p>
          <a:p>
            <a:r>
              <a:rPr lang="en-US" dirty="0" smtClean="0"/>
              <a:t>The bigger the claws are, the less venom it has.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366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9018" y="1159098"/>
            <a:ext cx="5400300" cy="5061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81" y="1159098"/>
            <a:ext cx="4146997" cy="32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290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Dangerous </a:t>
            </a:r>
            <a:r>
              <a:rPr lang="en-US" dirty="0"/>
              <a:t>species </a:t>
            </a:r>
            <a:r>
              <a:rPr lang="en-US" dirty="0" smtClean="0"/>
              <a:t>have </a:t>
            </a:r>
            <a:r>
              <a:rPr lang="en-US" dirty="0"/>
              <a:t>thin long pincers, &amp;</a:t>
            </a:r>
            <a:r>
              <a:rPr lang="en-US" dirty="0" smtClean="0"/>
              <a:t> </a:t>
            </a:r>
            <a:r>
              <a:rPr lang="en-US" dirty="0"/>
              <a:t>a stinger that releases a lethal </a:t>
            </a:r>
            <a:r>
              <a:rPr lang="en-US" dirty="0" smtClean="0"/>
              <a:t>venom.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42" y="2768958"/>
            <a:ext cx="7569223" cy="340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187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Public </a:t>
            </a:r>
            <a:r>
              <a:rPr lang="en-US" dirty="0"/>
              <a:t>Health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scorpion strikes defensively, the tail is lashed forward in a quick but well directed thrust, embedding the stinger momentarily into its </a:t>
            </a:r>
            <a:r>
              <a:rPr lang="en-US" dirty="0" smtClean="0"/>
              <a:t>victim.</a:t>
            </a:r>
          </a:p>
          <a:p>
            <a:r>
              <a:rPr lang="en-US" dirty="0"/>
              <a:t>At the same time, venom is forced into the puncture </a:t>
            </a:r>
            <a:r>
              <a:rPr lang="en-US" dirty="0" smtClean="0"/>
              <a:t>wound.</a:t>
            </a:r>
          </a:p>
          <a:p>
            <a:r>
              <a:rPr lang="en-US" dirty="0"/>
              <a:t>Scorpion venom </a:t>
            </a:r>
            <a:r>
              <a:rPr lang="en-US" dirty="0" smtClean="0"/>
              <a:t>may be rapidly fatal to invertebrate </a:t>
            </a:r>
            <a:r>
              <a:rPr lang="en-US" dirty="0"/>
              <a:t>prey, </a:t>
            </a:r>
            <a:r>
              <a:rPr lang="en-US" dirty="0" smtClean="0"/>
              <a:t>its </a:t>
            </a:r>
            <a:r>
              <a:rPr lang="en-US" dirty="0"/>
              <a:t>effects on vertebrates are highly </a:t>
            </a:r>
            <a:r>
              <a:rPr lang="en-US" dirty="0" smtClean="0"/>
              <a:t>variable.</a:t>
            </a:r>
          </a:p>
          <a:p>
            <a:r>
              <a:rPr lang="en-US" dirty="0"/>
              <a:t>In most cases, </a:t>
            </a:r>
            <a:r>
              <a:rPr lang="en-US" dirty="0" smtClean="0"/>
              <a:t>localized </a:t>
            </a:r>
            <a:r>
              <a:rPr lang="en-US" dirty="0"/>
              <a:t>pain and </a:t>
            </a:r>
            <a:r>
              <a:rPr lang="en-US" dirty="0" smtClean="0"/>
              <a:t>swelling is seen at the sting site.</a:t>
            </a:r>
          </a:p>
          <a:p>
            <a:r>
              <a:rPr lang="en-US" dirty="0" smtClean="0"/>
              <a:t>Few </a:t>
            </a:r>
            <a:r>
              <a:rPr lang="en-US" dirty="0"/>
              <a:t>stings are serious enough to warrant medical attention</a:t>
            </a:r>
          </a:p>
        </p:txBody>
      </p:sp>
    </p:spTree>
    <p:extLst>
      <p:ext uri="{BB962C8B-B14F-4D97-AF65-F5344CB8AC3E}">
        <p14:creationId xmlns:p14="http://schemas.microsoft.com/office/powerpoint/2010/main" val="34592045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Muscular spasms occur in severe cases.</a:t>
            </a:r>
          </a:p>
          <a:p>
            <a:r>
              <a:rPr lang="en-US" dirty="0" smtClean="0"/>
              <a:t>Fatal outcome is caused by respiratory failure, pulmonary edema and shock.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3200" dirty="0" smtClean="0"/>
              <a:t>Management </a:t>
            </a:r>
            <a:r>
              <a:rPr lang="en-US" sz="3200" dirty="0"/>
              <a:t>and </a:t>
            </a:r>
            <a:r>
              <a:rPr lang="en-US" sz="3200" dirty="0" smtClean="0"/>
              <a:t>Control</a:t>
            </a:r>
          </a:p>
          <a:p>
            <a:r>
              <a:rPr lang="en-US" sz="3200" dirty="0"/>
              <a:t>Breeding is seasonal and generally occurs during the warm months. </a:t>
            </a:r>
            <a:endParaRPr lang="en-US" sz="3200" dirty="0" smtClean="0"/>
          </a:p>
          <a:p>
            <a:r>
              <a:rPr lang="en-US" sz="3200" dirty="0"/>
              <a:t>E</a:t>
            </a:r>
            <a:r>
              <a:rPr lang="en-US" sz="3200" dirty="0" smtClean="0"/>
              <a:t>xposure </a:t>
            </a:r>
            <a:r>
              <a:rPr lang="en-US" sz="3200" dirty="0"/>
              <a:t>to scorpion stings is </a:t>
            </a:r>
            <a:r>
              <a:rPr lang="en-US" sz="3200" dirty="0" smtClean="0"/>
              <a:t>greatest during </a:t>
            </a:r>
            <a:r>
              <a:rPr lang="en-US" sz="3200" dirty="0"/>
              <a:t>this period, preventive measures initiated before or during that time can be </a:t>
            </a:r>
            <a:r>
              <a:rPr lang="en-US" sz="3200" dirty="0" smtClean="0"/>
              <a:t>effective.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46106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Management </a:t>
            </a:r>
            <a:r>
              <a:rPr lang="en-US" dirty="0"/>
              <a:t>and Control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Outside </a:t>
            </a:r>
            <a:r>
              <a:rPr lang="en-US" dirty="0" smtClean="0"/>
              <a:t>dwellings</a:t>
            </a:r>
          </a:p>
          <a:p>
            <a:r>
              <a:rPr lang="en-US" dirty="0"/>
              <a:t>Accumulation of rocks, rubbish, lumber, and firewood should be moved away from living </a:t>
            </a:r>
            <a:r>
              <a:rPr lang="en-US" dirty="0" smtClean="0"/>
              <a:t>quarters.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Inside </a:t>
            </a:r>
            <a:r>
              <a:rPr lang="en-US" dirty="0" smtClean="0"/>
              <a:t>dwellings</a:t>
            </a:r>
          </a:p>
          <a:p>
            <a:r>
              <a:rPr lang="en-US" dirty="0" smtClean="0"/>
              <a:t>Seal </a:t>
            </a:r>
            <a:r>
              <a:rPr lang="en-US" dirty="0"/>
              <a:t>all cracks and crevices from the exterior, particularly those near ground </a:t>
            </a:r>
            <a:r>
              <a:rPr lang="en-US" dirty="0" smtClean="0"/>
              <a:t>level.</a:t>
            </a:r>
          </a:p>
          <a:p>
            <a:r>
              <a:rPr lang="en-US" dirty="0"/>
              <a:t>Scorpions cannot climb smooth surfaces, so walls should be constructed in this </a:t>
            </a:r>
            <a:r>
              <a:rPr lang="en-US" dirty="0" smtClean="0"/>
              <a:t>fashion.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100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Potential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Compounds in scorpion venom can be used to create new drugs.</a:t>
            </a:r>
          </a:p>
          <a:p>
            <a:r>
              <a:rPr lang="en-US" dirty="0" smtClean="0"/>
              <a:t>A toxin found in north African death stalker scorpion has shown potential in treating brain tumours.</a:t>
            </a:r>
          </a:p>
          <a:p>
            <a:r>
              <a:rPr lang="en-US" dirty="0" smtClean="0"/>
              <a:t>Some venom has painkilling potential e.g black mamba venom.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934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Spiders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35000 named species of spiders exist.</a:t>
            </a:r>
          </a:p>
          <a:p>
            <a:r>
              <a:rPr lang="en-US" dirty="0"/>
              <a:t>Only a very few </a:t>
            </a:r>
            <a:r>
              <a:rPr lang="en-US" dirty="0" smtClean="0"/>
              <a:t>are </a:t>
            </a:r>
            <a:r>
              <a:rPr lang="en-US" dirty="0"/>
              <a:t>considered harmful to man </a:t>
            </a:r>
            <a:r>
              <a:rPr lang="en-US" dirty="0" smtClean="0"/>
              <a:t>&amp; </a:t>
            </a:r>
            <a:r>
              <a:rPr lang="en-US" dirty="0"/>
              <a:t>most species are nocturnal </a:t>
            </a:r>
          </a:p>
          <a:p>
            <a:r>
              <a:rPr lang="en-US" dirty="0" smtClean="0"/>
              <a:t>They are </a:t>
            </a:r>
            <a:r>
              <a:rPr lang="en-US" dirty="0"/>
              <a:t>capable of inflicting painful bites and the various reactions caused by the </a:t>
            </a:r>
            <a:r>
              <a:rPr lang="en-US" dirty="0" smtClean="0"/>
              <a:t>venom.</a:t>
            </a:r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637" y="3663569"/>
            <a:ext cx="3752850" cy="290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134" y="4239831"/>
            <a:ext cx="193357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39510" y="3501310"/>
            <a:ext cx="2905125" cy="32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121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Morphology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Spiders belong to the class Arachnida; Order </a:t>
            </a:r>
            <a:r>
              <a:rPr lang="en-US" dirty="0" err="1" smtClean="0"/>
              <a:t>Araneae</a:t>
            </a:r>
            <a:r>
              <a:rPr lang="en-US" dirty="0" smtClean="0"/>
              <a:t>.</a:t>
            </a:r>
          </a:p>
          <a:p>
            <a:r>
              <a:rPr lang="en-US" dirty="0"/>
              <a:t>All are wingless and have four pairs of </a:t>
            </a:r>
            <a:r>
              <a:rPr lang="en-US" dirty="0" smtClean="0"/>
              <a:t>legs.</a:t>
            </a:r>
          </a:p>
          <a:p>
            <a:r>
              <a:rPr lang="en-US" dirty="0"/>
              <a:t>The body is divided into two main regions (cephalothorax &amp;</a:t>
            </a:r>
            <a:r>
              <a:rPr lang="en-US" dirty="0" smtClean="0"/>
              <a:t> </a:t>
            </a:r>
            <a:r>
              <a:rPr lang="en-US" dirty="0"/>
              <a:t>abdomen); joined by a narrow connection, the </a:t>
            </a:r>
            <a:r>
              <a:rPr lang="en-US" dirty="0" smtClean="0"/>
              <a:t>pedicel.</a:t>
            </a:r>
          </a:p>
          <a:p>
            <a:r>
              <a:rPr lang="en-US" dirty="0"/>
              <a:t>The poison glands are usually located in the basal segments of the </a:t>
            </a:r>
            <a:r>
              <a:rPr lang="en-US" dirty="0" smtClean="0"/>
              <a:t>chelicerae.</a:t>
            </a:r>
          </a:p>
          <a:p>
            <a:r>
              <a:rPr lang="en-US" dirty="0"/>
              <a:t>The captured prey is usually paralyzed by the venom, or crushed by the strong chelicerae, and digestive fluids are introduced via the maxillary </a:t>
            </a:r>
            <a:r>
              <a:rPr lang="en-US" dirty="0" smtClean="0"/>
              <a:t>glands.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329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Species of Public Health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all spider bite cases occur when humans accidentally come in contact with </a:t>
            </a:r>
            <a:r>
              <a:rPr lang="en-US" dirty="0" smtClean="0"/>
              <a:t>them.</a:t>
            </a:r>
          </a:p>
          <a:p>
            <a:r>
              <a:rPr lang="en-US" dirty="0"/>
              <a:t>They do not “attack” people as is popularly </a:t>
            </a:r>
            <a:r>
              <a:rPr lang="en-US" dirty="0" smtClean="0"/>
              <a:t>visualized.</a:t>
            </a:r>
          </a:p>
          <a:p>
            <a:r>
              <a:rPr lang="en-US" dirty="0"/>
              <a:t>E</a:t>
            </a:r>
            <a:r>
              <a:rPr lang="en-US" dirty="0" smtClean="0"/>
              <a:t>ffects </a:t>
            </a:r>
            <a:r>
              <a:rPr lang="en-US" dirty="0"/>
              <a:t>of the spider bite range from benign to severe, depending upon a complexity of factors, such as site of bite, amount of venom injected, age, and physical health of the </a:t>
            </a:r>
            <a:r>
              <a:rPr lang="en-US" dirty="0" smtClean="0"/>
              <a:t>person.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2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 </a:t>
            </a:r>
            <a:r>
              <a:rPr lang="en-US" b="1" dirty="0" smtClean="0"/>
              <a:t>Ectoparasites-</a:t>
            </a:r>
            <a:r>
              <a:rPr lang="en-US" dirty="0"/>
              <a:t> live and feed permanently on the exterior of the host without transmitting germs (head lice, pubic lice, scabies mites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Mechanical transporters</a:t>
            </a:r>
            <a:r>
              <a:rPr lang="en-US" dirty="0"/>
              <a:t> </a:t>
            </a:r>
            <a:r>
              <a:rPr lang="en-US" dirty="0" smtClean="0"/>
              <a:t>-transmit </a:t>
            </a:r>
            <a:r>
              <a:rPr lang="en-US" dirty="0"/>
              <a:t>disease passively, by picking up infections from </a:t>
            </a:r>
            <a:r>
              <a:rPr lang="en-US" dirty="0" smtClean="0"/>
              <a:t>feaces, </a:t>
            </a:r>
            <a:r>
              <a:rPr lang="en-US" dirty="0"/>
              <a:t>and then contaminating human food so that disease is contracted orally (flies, cockroaches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Vectors</a:t>
            </a:r>
            <a:r>
              <a:rPr lang="en-US" dirty="0"/>
              <a:t> </a:t>
            </a:r>
            <a:r>
              <a:rPr lang="en-US" dirty="0" smtClean="0"/>
              <a:t>-actively </a:t>
            </a:r>
            <a:r>
              <a:rPr lang="en-US" dirty="0"/>
              <a:t>transmit parasitic disease-causing organisms. The pathogen develops and multiplies in the vector, and is transmitted to humans via the arthropod's bite or excreta (mosquitos, tsetse-flies, body lice, fleas).</a:t>
            </a:r>
          </a:p>
        </p:txBody>
      </p:sp>
    </p:spTree>
    <p:extLst>
      <p:ext uri="{BB962C8B-B14F-4D97-AF65-F5344CB8AC3E}">
        <p14:creationId xmlns:p14="http://schemas.microsoft.com/office/powerpoint/2010/main" val="5909906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Species </a:t>
            </a:r>
            <a:r>
              <a:rPr lang="en-US" dirty="0"/>
              <a:t>of Public Health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Black Widow Spiders (</a:t>
            </a:r>
            <a:r>
              <a:rPr lang="en-US" dirty="0" err="1"/>
              <a:t>Latrodectus</a:t>
            </a:r>
            <a:r>
              <a:rPr lang="en-US" dirty="0"/>
              <a:t> </a:t>
            </a:r>
            <a:r>
              <a:rPr lang="en-US" dirty="0" err="1"/>
              <a:t>hesperus</a:t>
            </a:r>
            <a:r>
              <a:rPr lang="en-US" dirty="0" smtClean="0"/>
              <a:t>)</a:t>
            </a:r>
          </a:p>
          <a:p>
            <a:r>
              <a:rPr lang="en-US" dirty="0"/>
              <a:t>Adult females are black and shiny with a red “hourglass” marking on the underside of the pea-sized </a:t>
            </a:r>
            <a:r>
              <a:rPr lang="en-US" dirty="0" smtClean="0"/>
              <a:t>abdomen.</a:t>
            </a:r>
          </a:p>
          <a:p>
            <a:r>
              <a:rPr lang="en-US" dirty="0"/>
              <a:t>The males are usually black and much smaller with brightly colored </a:t>
            </a:r>
            <a:r>
              <a:rPr lang="en-US" dirty="0" smtClean="0"/>
              <a:t>chevron like </a:t>
            </a:r>
            <a:r>
              <a:rPr lang="en-US" dirty="0"/>
              <a:t>bands and spots on the </a:t>
            </a:r>
            <a:r>
              <a:rPr lang="en-US" dirty="0" smtClean="0"/>
              <a:t>abdomen.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53" y="4136867"/>
            <a:ext cx="3419475" cy="2447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364" y="4132978"/>
            <a:ext cx="29432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391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dangerous species, are found in every terrestrial and freshwater.</a:t>
            </a:r>
          </a:p>
          <a:p>
            <a:r>
              <a:rPr lang="en-US" dirty="0" smtClean="0"/>
              <a:t>Feed on </a:t>
            </a:r>
            <a:r>
              <a:rPr lang="en-US" dirty="0" err="1" smtClean="0"/>
              <a:t>fungi,plants</a:t>
            </a:r>
            <a:r>
              <a:rPr lang="en-US" dirty="0" smtClean="0"/>
              <a:t> </a:t>
            </a:r>
            <a:r>
              <a:rPr lang="en-US" dirty="0" smtClean="0"/>
              <a:t>and animals.</a:t>
            </a:r>
          </a:p>
          <a:p>
            <a:r>
              <a:rPr lang="en-US" dirty="0" smtClean="0"/>
              <a:t>Its venom is neurotoxic affecting the CNS,cramps in the legs, arms and chest occur together with local swelling.</a:t>
            </a:r>
          </a:p>
          <a:p>
            <a:r>
              <a:rPr lang="en-US" dirty="0" smtClean="0"/>
              <a:t>Other symptoms may include headache,nausea,tremors and a slight rise in temperature.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6309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Brown Recluse Spiders, Brown Spiders, Violin Spiders (genus </a:t>
            </a:r>
            <a:r>
              <a:rPr lang="en-US" dirty="0" err="1"/>
              <a:t>Loxosceles</a:t>
            </a:r>
            <a:r>
              <a:rPr lang="en-US" dirty="0" smtClean="0"/>
              <a:t>)</a:t>
            </a:r>
          </a:p>
          <a:p>
            <a:r>
              <a:rPr lang="en-US" dirty="0"/>
              <a:t>All species of </a:t>
            </a:r>
            <a:r>
              <a:rPr lang="en-US" dirty="0" err="1"/>
              <a:t>Loxosceles</a:t>
            </a:r>
            <a:r>
              <a:rPr lang="en-US" dirty="0"/>
              <a:t> spiders possess venom capable of causing skin </a:t>
            </a:r>
            <a:r>
              <a:rPr lang="en-US" dirty="0" smtClean="0"/>
              <a:t>necrosis.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90" y="3689261"/>
            <a:ext cx="3248025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75" y="3689261"/>
            <a:ext cx="2152650" cy="215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740" y="3660686"/>
            <a:ext cx="24669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216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Management and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Spiders usually reside where arthropod prey and adequate shelter are </a:t>
            </a:r>
            <a:r>
              <a:rPr lang="en-US" dirty="0" smtClean="0"/>
              <a:t>available.</a:t>
            </a:r>
          </a:p>
          <a:p>
            <a:r>
              <a:rPr lang="en-US" dirty="0"/>
              <a:t>Most prefer outdoors, but the periodic appearance or presence of wandering spiders inside dwellings is seasonal, and usually related to their mating </a:t>
            </a:r>
            <a:r>
              <a:rPr lang="en-US" dirty="0" smtClean="0"/>
              <a:t>habits.</a:t>
            </a:r>
          </a:p>
          <a:p>
            <a:r>
              <a:rPr lang="en-US" dirty="0"/>
              <a:t>Frequent house cleaning and control of other insect pest often will limit their </a:t>
            </a:r>
            <a:r>
              <a:rPr lang="en-US" dirty="0" smtClean="0"/>
              <a:t>numbers.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17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Ticks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Ticks are bloodsucking </a:t>
            </a:r>
            <a:r>
              <a:rPr lang="en-US" dirty="0" err="1" smtClean="0"/>
              <a:t>ectoparasites</a:t>
            </a:r>
            <a:r>
              <a:rPr lang="en-US" dirty="0" smtClean="0"/>
              <a:t> of </a:t>
            </a:r>
            <a:r>
              <a:rPr lang="en-US" dirty="0"/>
              <a:t>reptiles, birds, mammals, and rarely </a:t>
            </a:r>
            <a:r>
              <a:rPr lang="en-US" dirty="0" smtClean="0"/>
              <a:t>amphibians.</a:t>
            </a:r>
          </a:p>
          <a:p>
            <a:r>
              <a:rPr lang="en-US" dirty="0" err="1"/>
              <a:t>Ixodids</a:t>
            </a:r>
            <a:r>
              <a:rPr lang="en-US" dirty="0"/>
              <a:t> &amp;</a:t>
            </a:r>
            <a:r>
              <a:rPr lang="en-US" dirty="0" smtClean="0"/>
              <a:t> </a:t>
            </a:r>
            <a:r>
              <a:rPr lang="en-US" dirty="0" err="1"/>
              <a:t>Argasids</a:t>
            </a:r>
            <a:r>
              <a:rPr lang="en-US" dirty="0"/>
              <a:t> are referred to respectively as hard-bodied and soft-bodied ticks because of the presence or absence of the </a:t>
            </a:r>
            <a:r>
              <a:rPr lang="en-US" dirty="0" err="1" smtClean="0"/>
              <a:t>scutum</a:t>
            </a:r>
            <a:endParaRPr lang="en-US" dirty="0" smtClean="0"/>
          </a:p>
          <a:p>
            <a:r>
              <a:rPr lang="en-US" dirty="0" err="1"/>
              <a:t>Ixodids</a:t>
            </a:r>
            <a:r>
              <a:rPr lang="en-US" dirty="0"/>
              <a:t>(hard ticks) &amp;</a:t>
            </a:r>
            <a:r>
              <a:rPr lang="en-US" dirty="0" smtClean="0"/>
              <a:t> </a:t>
            </a:r>
            <a:r>
              <a:rPr lang="en-US" dirty="0" err="1"/>
              <a:t>argasids</a:t>
            </a:r>
            <a:r>
              <a:rPr lang="en-US" dirty="0"/>
              <a:t>(soft ticks) differ morphologically in several </a:t>
            </a:r>
            <a:r>
              <a:rPr lang="en-US" dirty="0" smtClean="0"/>
              <a:t>characteristics.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81" y="5079508"/>
            <a:ext cx="2809875" cy="149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244" y="4327033"/>
            <a:ext cx="28289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43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capitulum</a:t>
            </a:r>
            <a:r>
              <a:rPr lang="en-US" dirty="0"/>
              <a:t> in </a:t>
            </a:r>
            <a:r>
              <a:rPr lang="en-US" dirty="0" err="1" smtClean="0"/>
              <a:t>argasids</a:t>
            </a:r>
            <a:r>
              <a:rPr lang="en-US" dirty="0" smtClean="0"/>
              <a:t> is </a:t>
            </a:r>
            <a:r>
              <a:rPr lang="en-US" dirty="0"/>
              <a:t>situated </a:t>
            </a:r>
            <a:r>
              <a:rPr lang="en-US" dirty="0" err="1"/>
              <a:t>anteroventrally</a:t>
            </a:r>
            <a:r>
              <a:rPr lang="en-US" dirty="0"/>
              <a:t>, versus anteriorly in </a:t>
            </a:r>
            <a:r>
              <a:rPr lang="en-US" dirty="0" err="1" smtClean="0"/>
              <a:t>ixodids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err="1"/>
              <a:t>scutum</a:t>
            </a:r>
            <a:r>
              <a:rPr lang="en-US" dirty="0"/>
              <a:t>, a prominent dorsal sclerotized plate, is absent in </a:t>
            </a:r>
            <a:r>
              <a:rPr lang="en-US" dirty="0" err="1"/>
              <a:t>argasids</a:t>
            </a:r>
            <a:r>
              <a:rPr lang="en-US" dirty="0"/>
              <a:t>, versus present in </a:t>
            </a:r>
            <a:r>
              <a:rPr lang="en-US" dirty="0" err="1" smtClean="0"/>
              <a:t>ixodids</a:t>
            </a:r>
            <a:r>
              <a:rPr lang="en-US" dirty="0" smtClean="0"/>
              <a:t>.</a:t>
            </a:r>
          </a:p>
          <a:p>
            <a:r>
              <a:rPr lang="en-US" dirty="0"/>
              <a:t>As larvae, ticks have six legs; as nymphs and adults, they have 8 </a:t>
            </a:r>
            <a:r>
              <a:rPr lang="en-US" dirty="0" smtClean="0"/>
              <a:t>legs.</a:t>
            </a:r>
          </a:p>
          <a:p>
            <a:r>
              <a:rPr lang="en-US" dirty="0"/>
              <a:t>Slightly over 90% of hard-tick species undergo a three-host life cycle in which the larva, nymph, and adult each feed on a different vertebrate belonging to the same or two to three different </a:t>
            </a:r>
            <a:r>
              <a:rPr lang="en-US" dirty="0" smtClean="0"/>
              <a:t>species.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9371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964" y="2018416"/>
            <a:ext cx="3543300" cy="3038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53015"/>
            <a:ext cx="3238500" cy="15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2964" y="5199953"/>
            <a:ext cx="4536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Western black legged tick (</a:t>
            </a:r>
            <a:r>
              <a:rPr lang="en-US" dirty="0" err="1"/>
              <a:t>Ixodes</a:t>
            </a:r>
            <a:r>
              <a:rPr lang="en-US" dirty="0"/>
              <a:t> </a:t>
            </a:r>
            <a:r>
              <a:rPr lang="en-US" dirty="0" err="1"/>
              <a:t>pacificus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01187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Public </a:t>
            </a:r>
            <a:r>
              <a:rPr lang="en-US" dirty="0"/>
              <a:t>Health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Ticks are of public health significance for numerous </a:t>
            </a:r>
            <a:r>
              <a:rPr lang="en-US" dirty="0" smtClean="0"/>
              <a:t>reasons:-</a:t>
            </a:r>
          </a:p>
          <a:p>
            <a:r>
              <a:rPr lang="en-US" dirty="0"/>
              <a:t>Their attachments may cause various kinds of skin </a:t>
            </a:r>
            <a:r>
              <a:rPr lang="en-US" dirty="0" smtClean="0"/>
              <a:t>disorders.</a:t>
            </a:r>
          </a:p>
          <a:p>
            <a:r>
              <a:rPr lang="en-US" dirty="0"/>
              <a:t>They may invade the auditory canal of humans producing a condition known as </a:t>
            </a:r>
            <a:r>
              <a:rPr lang="en-US" dirty="0" err="1" smtClean="0"/>
              <a:t>oto</a:t>
            </a:r>
            <a:r>
              <a:rPr lang="en-US" dirty="0" smtClean="0"/>
              <a:t>-ascariasis.</a:t>
            </a:r>
          </a:p>
          <a:p>
            <a:r>
              <a:rPr lang="en-US" dirty="0"/>
              <a:t>Females of certain </a:t>
            </a:r>
            <a:r>
              <a:rPr lang="en-US" dirty="0" err="1"/>
              <a:t>ixodids</a:t>
            </a:r>
            <a:r>
              <a:rPr lang="en-US" dirty="0"/>
              <a:t> can cause a flaccid, ascending, and sometimes fatal paralysis known as tick </a:t>
            </a:r>
            <a:r>
              <a:rPr lang="en-US" dirty="0" smtClean="0"/>
              <a:t>paralysis.</a:t>
            </a:r>
          </a:p>
          <a:p>
            <a:r>
              <a:rPr lang="en-US" dirty="0"/>
              <a:t>Individuals bitten repeatedly by some ticks may develop allergic or even </a:t>
            </a:r>
            <a:r>
              <a:rPr lang="en-US" dirty="0" err="1"/>
              <a:t>anaphylatic</a:t>
            </a:r>
            <a:r>
              <a:rPr lang="en-US" dirty="0"/>
              <a:t> </a:t>
            </a:r>
            <a:r>
              <a:rPr lang="en-US" dirty="0" smtClean="0"/>
              <a:t>reactions.</a:t>
            </a:r>
          </a:p>
          <a:p>
            <a:r>
              <a:rPr lang="en-US" dirty="0"/>
              <a:t>They transmit numerous bacterial, viral, and protozoan </a:t>
            </a:r>
            <a:r>
              <a:rPr lang="en-US" dirty="0" smtClean="0"/>
              <a:t>diseases.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8079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5" y="244699"/>
            <a:ext cx="11101589" cy="642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945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Tick </a:t>
            </a:r>
            <a:r>
              <a:rPr lang="en-US" dirty="0"/>
              <a:t>Control 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measures directed against ticks consist of any method or combination of methods, which either interrupt or minimize contact between a tick and its </a:t>
            </a:r>
            <a:r>
              <a:rPr lang="en-US" dirty="0" smtClean="0"/>
              <a:t>host.</a:t>
            </a:r>
          </a:p>
          <a:p>
            <a:endParaRPr lang="en-US" dirty="0" smtClean="0"/>
          </a:p>
          <a:p>
            <a:r>
              <a:rPr lang="en-US" dirty="0"/>
              <a:t>Control strategies vary considerably according to the species of tick targeted, its life stage, habitat, time of year, and the type, density, and distribution of its </a:t>
            </a:r>
            <a:r>
              <a:rPr lang="en-US" dirty="0" smtClean="0"/>
              <a:t>host.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57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11101</TotalTime>
  <Words>5092</Words>
  <Application>Microsoft Office PowerPoint</Application>
  <PresentationFormat>Widescreen</PresentationFormat>
  <Paragraphs>442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9" baseType="lpstr">
      <vt:lpstr>Arial</vt:lpstr>
      <vt:lpstr>Calibri</vt:lpstr>
      <vt:lpstr>Calibri Light</vt:lpstr>
      <vt:lpstr>Wingdings</vt:lpstr>
      <vt:lpstr>Office Theme</vt:lpstr>
      <vt:lpstr>Arthropods of medical importance</vt:lpstr>
      <vt:lpstr>  Study objectives   </vt:lpstr>
      <vt:lpstr>PowerPoint Presentation</vt:lpstr>
      <vt:lpstr>PowerPoint Presentation</vt:lpstr>
      <vt:lpstr>  What are arthropods </vt:lpstr>
      <vt:lpstr>PowerPoint Presentation</vt:lpstr>
      <vt:lpstr>PowerPoint Presentation</vt:lpstr>
      <vt:lpstr>Importance of arthropods-why study them </vt:lpstr>
      <vt:lpstr>PowerPoint Presentation</vt:lpstr>
      <vt:lpstr>Why are these arthropods so successful?</vt:lpstr>
      <vt:lpstr>PowerPoint Presentation</vt:lpstr>
      <vt:lpstr>  Arthropod Habitats</vt:lpstr>
      <vt:lpstr>PowerPoint Presentation</vt:lpstr>
      <vt:lpstr>PowerPoint Presentation</vt:lpstr>
      <vt:lpstr>    General control methods of arthropods</vt:lpstr>
      <vt:lpstr>PowerPoint Presentation</vt:lpstr>
      <vt:lpstr>PowerPoint Presentation</vt:lpstr>
      <vt:lpstr>PowerPoint Presentation</vt:lpstr>
      <vt:lpstr>PowerPoint Presentation</vt:lpstr>
      <vt:lpstr>Modes of disease transmission by arthropods</vt:lpstr>
      <vt:lpstr>PowerPoint Presentation</vt:lpstr>
      <vt:lpstr>PowerPoint Presentation</vt:lpstr>
      <vt:lpstr>PowerPoint Presentation</vt:lpstr>
      <vt:lpstr>      Vectorial Capacity</vt:lpstr>
      <vt:lpstr>PowerPoint Presentation</vt:lpstr>
      <vt:lpstr>PowerPoint Presentation</vt:lpstr>
      <vt:lpstr>  Arthropods of medical importance</vt:lpstr>
      <vt:lpstr>PowerPoint Presentation</vt:lpstr>
      <vt:lpstr>PowerPoint Presentation</vt:lpstr>
      <vt:lpstr>PowerPoint Presentation</vt:lpstr>
      <vt:lpstr>                                    INSECTS                  General organization of an insect </vt:lpstr>
      <vt:lpstr>       Characteristics of insects</vt:lpstr>
      <vt:lpstr>        Insects of medical importance</vt:lpstr>
      <vt:lpstr>   Mosquitoes</vt:lpstr>
      <vt:lpstr>PowerPoint Presentation</vt:lpstr>
      <vt:lpstr>PowerPoint Presentation</vt:lpstr>
      <vt:lpstr>PowerPoint Presentation</vt:lpstr>
      <vt:lpstr>PowerPoint Presentation</vt:lpstr>
      <vt:lpstr>   Anopheles</vt:lpstr>
      <vt:lpstr>PowerPoint Presentation</vt:lpstr>
      <vt:lpstr>PowerPoint Presentation</vt:lpstr>
      <vt:lpstr>             Diseases transmitted</vt:lpstr>
      <vt:lpstr>          Diseases transmitted</vt:lpstr>
      <vt:lpstr>           Vector Control Strategies</vt:lpstr>
      <vt:lpstr>PowerPoint Presentation</vt:lpstr>
      <vt:lpstr>             Anti-larval Measures</vt:lpstr>
      <vt:lpstr>                           Flies</vt:lpstr>
      <vt:lpstr>PowerPoint Presentation</vt:lpstr>
      <vt:lpstr>    Disease &amp; Public Health Relationships</vt:lpstr>
      <vt:lpstr>                Management and Control</vt:lpstr>
      <vt:lpstr>PowerPoint Presentation</vt:lpstr>
      <vt:lpstr>    Fleas</vt:lpstr>
      <vt:lpstr>                 Public Health Importance </vt:lpstr>
      <vt:lpstr>                Management and Control</vt:lpstr>
      <vt:lpstr>                               Sandfly</vt:lpstr>
      <vt:lpstr>PowerPoint Presentation</vt:lpstr>
      <vt:lpstr>PowerPoint Presentation</vt:lpstr>
      <vt:lpstr>  Control measures</vt:lpstr>
      <vt:lpstr>   Cockroaches</vt:lpstr>
      <vt:lpstr>   German cockroach(Blattella germanica)</vt:lpstr>
      <vt:lpstr>PowerPoint Presentation</vt:lpstr>
      <vt:lpstr>PowerPoint Presentation</vt:lpstr>
      <vt:lpstr>PowerPoint Presentation</vt:lpstr>
      <vt:lpstr>  Public Health Importance</vt:lpstr>
      <vt:lpstr>  Management and Control</vt:lpstr>
      <vt:lpstr>PowerPoint Presentation</vt:lpstr>
      <vt:lpstr>PowerPoint Presentation</vt:lpstr>
      <vt:lpstr>      Honey Bees</vt:lpstr>
      <vt:lpstr>PowerPoint Presentation</vt:lpstr>
      <vt:lpstr>         Honey bee characteristics &amp; castes</vt:lpstr>
      <vt:lpstr>                           Bionomics</vt:lpstr>
      <vt:lpstr>PowerPoint Presentation</vt:lpstr>
      <vt:lpstr>PowerPoint Presentation</vt:lpstr>
      <vt:lpstr>PowerPoint Presentation</vt:lpstr>
      <vt:lpstr>                     Medical Importance</vt:lpstr>
      <vt:lpstr>PowerPoint Presentation</vt:lpstr>
      <vt:lpstr>             Management and Control</vt:lpstr>
      <vt:lpstr>       Arachnids</vt:lpstr>
      <vt:lpstr>PowerPoint Presentation</vt:lpstr>
      <vt:lpstr>    Scorpions</vt:lpstr>
      <vt:lpstr>PowerPoint Presentation</vt:lpstr>
      <vt:lpstr>PowerPoint Presentation</vt:lpstr>
      <vt:lpstr>  Public Health Significance</vt:lpstr>
      <vt:lpstr>PowerPoint Presentation</vt:lpstr>
      <vt:lpstr>  Management and Control </vt:lpstr>
      <vt:lpstr>   Potential benefits</vt:lpstr>
      <vt:lpstr>    Spiders</vt:lpstr>
      <vt:lpstr>   Morphology </vt:lpstr>
      <vt:lpstr>Species of Public Health Significance</vt:lpstr>
      <vt:lpstr>   Species of Public Health Significance</vt:lpstr>
      <vt:lpstr>PowerPoint Presentation</vt:lpstr>
      <vt:lpstr>PowerPoint Presentation</vt:lpstr>
      <vt:lpstr>  Management and control</vt:lpstr>
      <vt:lpstr>     Ticks</vt:lpstr>
      <vt:lpstr>PowerPoint Presentation</vt:lpstr>
      <vt:lpstr>PowerPoint Presentation</vt:lpstr>
      <vt:lpstr>   Public Health Significance</vt:lpstr>
      <vt:lpstr>PowerPoint Presentation</vt:lpstr>
      <vt:lpstr>  Tick Control and Management</vt:lpstr>
      <vt:lpstr>PowerPoint Presentation</vt:lpstr>
      <vt:lpstr>PowerPoint Presentation</vt:lpstr>
      <vt:lpstr>  Tick Removal Technique</vt:lpstr>
      <vt:lpstr> Personal Protective Measures</vt:lpstr>
      <vt:lpstr>PowerPoint Presentation</vt:lpstr>
    </vt:vector>
  </TitlesOfParts>
  <Company>University of Zambia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Dr.Mudenda</dc:creator>
  <cp:lastModifiedBy>Admin</cp:lastModifiedBy>
  <cp:revision>121</cp:revision>
  <dcterms:created xsi:type="dcterms:W3CDTF">2022-08-11T13:00:23Z</dcterms:created>
  <dcterms:modified xsi:type="dcterms:W3CDTF">2023-06-14T19:32:52Z</dcterms:modified>
</cp:coreProperties>
</file>