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5" r:id="rId2"/>
    <p:sldId id="262" r:id="rId3"/>
    <p:sldId id="284" r:id="rId4"/>
    <p:sldId id="263" r:id="rId5"/>
    <p:sldId id="265" r:id="rId6"/>
    <p:sldId id="266" r:id="rId7"/>
    <p:sldId id="285" r:id="rId8"/>
    <p:sldId id="267" r:id="rId9"/>
    <p:sldId id="268" r:id="rId10"/>
    <p:sldId id="286" r:id="rId11"/>
    <p:sldId id="293" r:id="rId12"/>
    <p:sldId id="269" r:id="rId13"/>
    <p:sldId id="287" r:id="rId14"/>
    <p:sldId id="270" r:id="rId15"/>
    <p:sldId id="288" r:id="rId16"/>
    <p:sldId id="271" r:id="rId17"/>
    <p:sldId id="272" r:id="rId18"/>
    <p:sldId id="274" r:id="rId19"/>
    <p:sldId id="275" r:id="rId20"/>
    <p:sldId id="289" r:id="rId21"/>
    <p:sldId id="276" r:id="rId22"/>
    <p:sldId id="278" r:id="rId23"/>
    <p:sldId id="290" r:id="rId24"/>
    <p:sldId id="291" r:id="rId25"/>
    <p:sldId id="277" r:id="rId26"/>
    <p:sldId id="279" r:id="rId27"/>
    <p:sldId id="280" r:id="rId28"/>
    <p:sldId id="292" r:id="rId29"/>
    <p:sldId id="283" r:id="rId30"/>
    <p:sldId id="256" r:id="rId31"/>
    <p:sldId id="257" r:id="rId32"/>
    <p:sldId id="294" r:id="rId33"/>
    <p:sldId id="259" r:id="rId34"/>
    <p:sldId id="258" r:id="rId35"/>
    <p:sldId id="26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61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AC8B32-5026-44AE-B10E-F84BA5E54023}"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4111041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C8B32-5026-44AE-B10E-F84BA5E54023}"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1497015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C8B32-5026-44AE-B10E-F84BA5E54023}"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72944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C8B32-5026-44AE-B10E-F84BA5E54023}"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3983140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AC8B32-5026-44AE-B10E-F84BA5E54023}"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19779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AC8B32-5026-44AE-B10E-F84BA5E54023}"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1011087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AC8B32-5026-44AE-B10E-F84BA5E54023}" type="datetimeFigureOut">
              <a:rPr lang="en-US" smtClean="0"/>
              <a:t>4/4/2023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1585827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AC8B32-5026-44AE-B10E-F84BA5E54023}" type="datetimeFigureOut">
              <a:rPr lang="en-US" smtClean="0"/>
              <a:t>4/4/2023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2945289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AC8B32-5026-44AE-B10E-F84BA5E54023}" type="datetimeFigureOut">
              <a:rPr lang="en-US" smtClean="0"/>
              <a:t>4/4/2023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3301912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AC8B32-5026-44AE-B10E-F84BA5E54023}"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726942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AC8B32-5026-44AE-B10E-F84BA5E54023}"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C788D7-685E-4D82-A73C-E2B3405F19E4}" type="slidenum">
              <a:rPr lang="en-US" smtClean="0"/>
              <a:t>‹#›</a:t>
            </a:fld>
            <a:endParaRPr lang="en-US"/>
          </a:p>
        </p:txBody>
      </p:sp>
    </p:spTree>
    <p:extLst>
      <p:ext uri="{BB962C8B-B14F-4D97-AF65-F5344CB8AC3E}">
        <p14:creationId xmlns:p14="http://schemas.microsoft.com/office/powerpoint/2010/main" val="3435545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AC8B32-5026-44AE-B10E-F84BA5E54023}" type="datetimeFigureOut">
              <a:rPr lang="en-US" smtClean="0"/>
              <a:t>4/4/2023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788D7-685E-4D82-A73C-E2B3405F19E4}" type="slidenum">
              <a:rPr lang="en-US" smtClean="0"/>
              <a:t>‹#›</a:t>
            </a:fld>
            <a:endParaRPr lang="en-US"/>
          </a:p>
        </p:txBody>
      </p:sp>
    </p:spTree>
    <p:extLst>
      <p:ext uri="{BB962C8B-B14F-4D97-AF65-F5344CB8AC3E}">
        <p14:creationId xmlns:p14="http://schemas.microsoft.com/office/powerpoint/2010/main" val="1765913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36139-9099-4D1B-925B-9EC36D175E79}"/>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PATHOGENIC FREE-LIVING AMOEBAE</a:t>
            </a:r>
            <a:endParaRPr lang="en-DE" dirty="0"/>
          </a:p>
        </p:txBody>
      </p:sp>
      <p:sp>
        <p:nvSpPr>
          <p:cNvPr id="3" name="Subtitle 2">
            <a:extLst>
              <a:ext uri="{FF2B5EF4-FFF2-40B4-BE49-F238E27FC236}">
                <a16:creationId xmlns:a16="http://schemas.microsoft.com/office/drawing/2014/main" id="{FCC1EA43-FE37-4818-ADDF-2AEEBAA0F7A8}"/>
              </a:ext>
            </a:extLst>
          </p:cNvPr>
          <p:cNvSpPr>
            <a:spLocks noGrp="1"/>
          </p:cNvSpPr>
          <p:nvPr>
            <p:ph type="subTitle" idx="1"/>
          </p:nvPr>
        </p:nvSpPr>
        <p:spPr/>
        <p:txBody>
          <a:bodyPr/>
          <a:lstStyle/>
          <a:p>
            <a:r>
              <a:rPr lang="en-US" dirty="0"/>
              <a:t>Dr J Mudenda</a:t>
            </a:r>
            <a:endParaRPr lang="en-DE" dirty="0"/>
          </a:p>
        </p:txBody>
      </p:sp>
    </p:spTree>
    <p:extLst>
      <p:ext uri="{BB962C8B-B14F-4D97-AF65-F5344CB8AC3E}">
        <p14:creationId xmlns:p14="http://schemas.microsoft.com/office/powerpoint/2010/main" val="2794996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Flagellate form of trophozoite</a:t>
            </a:r>
          </a:p>
          <a:p>
            <a:pPr marL="0" indent="0">
              <a:buNone/>
            </a:pPr>
            <a:r>
              <a:rPr lang="en-US" dirty="0">
                <a:latin typeface="Times New Roman" panose="02020603050405020304" pitchFamily="18" charset="0"/>
                <a:cs typeface="Times New Roman" panose="02020603050405020304" pitchFamily="18" charset="0"/>
              </a:rPr>
              <a:t>   helps in the spread of N. fowleri</a:t>
            </a:r>
          </a:p>
          <a:p>
            <a:pPr marL="0" indent="0">
              <a:buNone/>
            </a:pPr>
            <a:r>
              <a:rPr lang="en-US" dirty="0">
                <a:latin typeface="Times New Roman" panose="02020603050405020304" pitchFamily="18" charset="0"/>
                <a:cs typeface="Times New Roman" panose="02020603050405020304" pitchFamily="18" charset="0"/>
              </a:rPr>
              <a:t>   to new water bodies.</a:t>
            </a:r>
          </a:p>
          <a:p>
            <a:r>
              <a:rPr lang="en-US" dirty="0">
                <a:latin typeface="Times New Roman" panose="02020603050405020304" pitchFamily="18" charset="0"/>
                <a:cs typeface="Times New Roman" panose="02020603050405020304" pitchFamily="18" charset="0"/>
              </a:rPr>
              <a:t>Completion of the life cycle occur</a:t>
            </a:r>
          </a:p>
          <a:p>
            <a:pPr marL="0" indent="0">
              <a:buNone/>
            </a:pPr>
            <a:r>
              <a:rPr lang="en-US" dirty="0">
                <a:latin typeface="Times New Roman" panose="02020603050405020304" pitchFamily="18" charset="0"/>
                <a:cs typeface="Times New Roman" panose="02020603050405020304" pitchFamily="18" charset="0"/>
              </a:rPr>
              <a:t>   in the external environment.</a:t>
            </a:r>
          </a:p>
        </p:txBody>
      </p:sp>
      <p:pic>
        <p:nvPicPr>
          <p:cNvPr id="4" name="Picture 3"/>
          <p:cNvPicPr>
            <a:picLocks noChangeAspect="1"/>
          </p:cNvPicPr>
          <p:nvPr/>
        </p:nvPicPr>
        <p:blipFill>
          <a:blip r:embed="rId2"/>
          <a:stretch>
            <a:fillRect/>
          </a:stretch>
        </p:blipFill>
        <p:spPr>
          <a:xfrm>
            <a:off x="6838681" y="1825625"/>
            <a:ext cx="4146997" cy="3325924"/>
          </a:xfrm>
          <a:prstGeom prst="rect">
            <a:avLst/>
          </a:prstGeom>
        </p:spPr>
      </p:pic>
    </p:spTree>
    <p:extLst>
      <p:ext uri="{BB962C8B-B14F-4D97-AF65-F5344CB8AC3E}">
        <p14:creationId xmlns:p14="http://schemas.microsoft.com/office/powerpoint/2010/main" val="2817153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9B258-6B45-49D7-A61D-CA9ADD56A34F}"/>
              </a:ext>
            </a:extLst>
          </p:cNvPr>
          <p:cNvSpPr>
            <a:spLocks noGrp="1"/>
          </p:cNvSpPr>
          <p:nvPr>
            <p:ph type="title"/>
          </p:nvPr>
        </p:nvSpPr>
        <p:spPr/>
        <p:txBody>
          <a:bodyPr/>
          <a:lstStyle/>
          <a:p>
            <a:r>
              <a:rPr lang="en-US" dirty="0"/>
              <a:t>Contact with amoeba contaminated water via olfactory mucosa leads to infection</a:t>
            </a:r>
            <a:endParaRPr lang="en-DE" dirty="0"/>
          </a:p>
        </p:txBody>
      </p:sp>
      <p:pic>
        <p:nvPicPr>
          <p:cNvPr id="5" name="Content Placeholder 4">
            <a:extLst>
              <a:ext uri="{FF2B5EF4-FFF2-40B4-BE49-F238E27FC236}">
                <a16:creationId xmlns:a16="http://schemas.microsoft.com/office/drawing/2014/main" id="{316566CA-C86B-4D7D-A001-1F66A3485652}"/>
              </a:ext>
            </a:extLst>
          </p:cNvPr>
          <p:cNvPicPr>
            <a:picLocks noGrp="1" noChangeAspect="1"/>
          </p:cNvPicPr>
          <p:nvPr>
            <p:ph idx="1"/>
          </p:nvPr>
        </p:nvPicPr>
        <p:blipFill>
          <a:blip r:embed="rId2"/>
          <a:stretch>
            <a:fillRect/>
          </a:stretch>
        </p:blipFill>
        <p:spPr>
          <a:xfrm>
            <a:off x="974974" y="1825624"/>
            <a:ext cx="8337839" cy="4351338"/>
          </a:xfrm>
        </p:spPr>
      </p:pic>
    </p:spTree>
    <p:extLst>
      <p:ext uri="{BB962C8B-B14F-4D97-AF65-F5344CB8AC3E}">
        <p14:creationId xmlns:p14="http://schemas.microsoft.com/office/powerpoint/2010/main" val="3453584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Pathogenicity and Clinical Features</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Patients are mostly previously healthy young adults or children.</a:t>
            </a:r>
          </a:p>
          <a:p>
            <a:r>
              <a:rPr lang="en-US" dirty="0">
                <a:latin typeface="Times New Roman" panose="02020603050405020304" pitchFamily="18" charset="0"/>
                <a:cs typeface="Times New Roman" panose="02020603050405020304" pitchFamily="18" charset="0"/>
              </a:rPr>
              <a:t>Infection occur following swimming or diving in ponds containing amoebae.</a:t>
            </a:r>
          </a:p>
          <a:p>
            <a:r>
              <a:rPr lang="en-US" dirty="0">
                <a:latin typeface="Times New Roman" panose="02020603050405020304" pitchFamily="18" charset="0"/>
                <a:cs typeface="Times New Roman" panose="02020603050405020304" pitchFamily="18" charset="0"/>
              </a:rPr>
              <a:t>The amoebae invade the nasal mucosa, pass through the olfactory nerve branches in the cribriform plate into the meninges &amp; brain.</a:t>
            </a:r>
          </a:p>
          <a:p>
            <a:r>
              <a:rPr lang="en-US" dirty="0">
                <a:latin typeface="Times New Roman" panose="02020603050405020304" pitchFamily="18" charset="0"/>
                <a:cs typeface="Times New Roman" panose="02020603050405020304" pitchFamily="18" charset="0"/>
              </a:rPr>
              <a:t>This initiates an acute purulent meningitis and encephalitis called  primary amoebic meningo encephalitis (PAM) .</a:t>
            </a:r>
          </a:p>
          <a:p>
            <a:r>
              <a:rPr lang="en-US" dirty="0">
                <a:latin typeface="Times New Roman" panose="02020603050405020304" pitchFamily="18" charset="0"/>
                <a:cs typeface="Times New Roman" panose="02020603050405020304" pitchFamily="18" charset="0"/>
              </a:rPr>
              <a:t>The incubation period varies from 2 days to 2 weeks during which the patient experiences anosmia.</a:t>
            </a:r>
          </a:p>
        </p:txBody>
      </p:sp>
    </p:spTree>
    <p:extLst>
      <p:ext uri="{BB962C8B-B14F-4D97-AF65-F5344CB8AC3E}">
        <p14:creationId xmlns:p14="http://schemas.microsoft.com/office/powerpoint/2010/main" val="282624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disease advances rapidly causing fever, headache, vomiting, stiff neck, ataxia, seizure and coma.</a:t>
            </a:r>
          </a:p>
          <a:p>
            <a:r>
              <a:rPr lang="en-US" dirty="0">
                <a:latin typeface="Times New Roman" panose="02020603050405020304" pitchFamily="18" charset="0"/>
                <a:cs typeface="Times New Roman" panose="02020603050405020304" pitchFamily="18" charset="0"/>
              </a:rPr>
              <a:t>Cranial nerve palsies, especially of the third, fourth, and sixth nerves have also been documented.</a:t>
            </a:r>
          </a:p>
          <a:p>
            <a:r>
              <a:rPr lang="en-US" dirty="0">
                <a:latin typeface="Times New Roman" panose="02020603050405020304" pitchFamily="18" charset="0"/>
                <a:cs typeface="Times New Roman" panose="02020603050405020304" pitchFamily="18" charset="0"/>
              </a:rPr>
              <a:t>The disease almost always ends fatally within a week (average 5 days).</a:t>
            </a:r>
          </a:p>
        </p:txBody>
      </p:sp>
    </p:spTree>
    <p:extLst>
      <p:ext uri="{BB962C8B-B14F-4D97-AF65-F5344CB8AC3E}">
        <p14:creationId xmlns:p14="http://schemas.microsoft.com/office/powerpoint/2010/main" val="1399691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Laboratory Diagnosis</a:t>
            </a:r>
          </a:p>
        </p:txBody>
      </p:sp>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   Microscopy</a:t>
            </a:r>
          </a:p>
          <a:p>
            <a:r>
              <a:rPr lang="en-US" dirty="0">
                <a:latin typeface="Times New Roman" panose="02020603050405020304" pitchFamily="18" charset="0"/>
                <a:cs typeface="Times New Roman" panose="02020603050405020304" pitchFamily="18" charset="0"/>
              </a:rPr>
              <a:t>The diagnosis of PAM is by microscopy based on the presence of motile Naegleria trophozoites in wet mounts of freshly-obtained CSF.</a:t>
            </a:r>
          </a:p>
          <a:p>
            <a:r>
              <a:rPr lang="en-US" dirty="0">
                <a:latin typeface="Times New Roman" panose="02020603050405020304" pitchFamily="18" charset="0"/>
                <a:cs typeface="Times New Roman" panose="02020603050405020304" pitchFamily="18" charset="0"/>
              </a:rPr>
              <a:t>The CSF picture resembles that of bacterial meningitis with a cloudy to purulent appearance, prominent neutrophilic leukocytosis, elevated protein &amp; low glucose.</a:t>
            </a:r>
          </a:p>
          <a:p>
            <a:r>
              <a:rPr lang="en-US" dirty="0">
                <a:latin typeface="Times New Roman" panose="02020603050405020304" pitchFamily="18" charset="0"/>
                <a:cs typeface="Times New Roman" panose="02020603050405020304" pitchFamily="18" charset="0"/>
              </a:rPr>
              <a:t>Cysts are not found in CSF or brain.</a:t>
            </a:r>
          </a:p>
          <a:p>
            <a:r>
              <a:rPr lang="en-US" dirty="0">
                <a:latin typeface="Times New Roman" panose="02020603050405020304" pitchFamily="18" charset="0"/>
                <a:cs typeface="Times New Roman" panose="02020603050405020304" pitchFamily="18" charset="0"/>
              </a:rPr>
              <a:t>At autopsy, trophozoites can be demonstrated in brain histologically by immunofluroscent staining.</a:t>
            </a:r>
          </a:p>
        </p:txBody>
      </p:sp>
    </p:spTree>
    <p:extLst>
      <p:ext uri="{BB962C8B-B14F-4D97-AF65-F5344CB8AC3E}">
        <p14:creationId xmlns:p14="http://schemas.microsoft.com/office/powerpoint/2010/main" val="582868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   </a:t>
            </a:r>
            <a:r>
              <a:rPr lang="en-US" dirty="0">
                <a:latin typeface="Times New Roman" panose="02020603050405020304" pitchFamily="18" charset="0"/>
                <a:cs typeface="Times New Roman" panose="02020603050405020304" pitchFamily="18" charset="0"/>
              </a:rPr>
              <a:t>Culture </a:t>
            </a:r>
          </a:p>
          <a:p>
            <a:r>
              <a:rPr lang="en-US" dirty="0">
                <a:latin typeface="Times New Roman" panose="02020603050405020304" pitchFamily="18" charset="0"/>
                <a:cs typeface="Times New Roman" panose="02020603050405020304" pitchFamily="18" charset="0"/>
              </a:rPr>
              <a:t>N. fowleri can be grown in several kinds of liquid axenic media or non-nutrient agar plates coated with Escherichia coli. Both trophozoites and cysts occur in culture.</a:t>
            </a:r>
          </a:p>
          <a:p>
            <a:pPr marL="0" indent="0">
              <a:buNone/>
            </a:pPr>
            <a:r>
              <a:rPr lang="en-US" dirty="0">
                <a:latin typeface="Times New Roman" panose="02020603050405020304" pitchFamily="18" charset="0"/>
                <a:cs typeface="Times New Roman" panose="02020603050405020304" pitchFamily="18" charset="0"/>
              </a:rPr>
              <a:t>   Molecular Diagnosis </a:t>
            </a:r>
          </a:p>
          <a:p>
            <a:r>
              <a:rPr lang="en-US" dirty="0">
                <a:latin typeface="Times New Roman" panose="02020603050405020304" pitchFamily="18" charset="0"/>
                <a:cs typeface="Times New Roman" panose="02020603050405020304" pitchFamily="18" charset="0"/>
              </a:rPr>
              <a:t>Newer tests based on polymerase chain reaction (PCR) technology are being developed</a:t>
            </a:r>
            <a:r>
              <a:rPr lang="en-US" dirty="0"/>
              <a:t>.</a:t>
            </a:r>
          </a:p>
        </p:txBody>
      </p:sp>
    </p:spTree>
    <p:extLst>
      <p:ext uri="{BB962C8B-B14F-4D97-AF65-F5344CB8AC3E}">
        <p14:creationId xmlns:p14="http://schemas.microsoft.com/office/powerpoint/2010/main" val="975608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Treatment</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Amphotericin-B is the drug of choice administered via IV or intrathecally (injected into the spinal canal or subarachnoid space). </a:t>
            </a:r>
          </a:p>
          <a:p>
            <a:r>
              <a:rPr lang="en-US" dirty="0">
                <a:latin typeface="Times New Roman" panose="02020603050405020304" pitchFamily="18" charset="0"/>
                <a:cs typeface="Times New Roman" panose="02020603050405020304" pitchFamily="18" charset="0"/>
              </a:rPr>
              <a:t>Treatment combining miconazole &amp; sulfadiazine has shown limited success when administered early.</a:t>
            </a:r>
          </a:p>
          <a:p>
            <a:r>
              <a:rPr lang="en-US" dirty="0">
                <a:latin typeface="Times New Roman" panose="02020603050405020304" pitchFamily="18" charset="0"/>
                <a:cs typeface="Times New Roman" panose="02020603050405020304" pitchFamily="18" charset="0"/>
              </a:rPr>
              <a:t> More than 95% cases of PAM are fatal despite of treatment.</a:t>
            </a:r>
          </a:p>
        </p:txBody>
      </p:sp>
    </p:spTree>
    <p:extLst>
      <p:ext uri="{BB962C8B-B14F-4D97-AF65-F5344CB8AC3E}">
        <p14:creationId xmlns:p14="http://schemas.microsoft.com/office/powerpoint/2010/main" val="1772152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Acanthamoeba Species</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culbertsoni</a:t>
            </a:r>
            <a:r>
              <a:rPr lang="en-US" dirty="0">
                <a:latin typeface="Times New Roman" panose="02020603050405020304" pitchFamily="18" charset="0"/>
                <a:cs typeface="Times New Roman" panose="02020603050405020304" pitchFamily="18" charset="0"/>
              </a:rPr>
              <a:t> (formerly, </a:t>
            </a:r>
            <a:r>
              <a:rPr lang="en-US" dirty="0" err="1">
                <a:latin typeface="Times New Roman" panose="02020603050405020304" pitchFamily="18" charset="0"/>
                <a:cs typeface="Times New Roman" panose="02020603050405020304" pitchFamily="18" charset="0"/>
              </a:rPr>
              <a:t>Hartmanella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culbertsoni</a:t>
            </a:r>
            <a:r>
              <a:rPr lang="en-US" dirty="0">
                <a:latin typeface="Times New Roman" panose="02020603050405020304" pitchFamily="18" charset="0"/>
                <a:cs typeface="Times New Roman" panose="02020603050405020304" pitchFamily="18" charset="0"/>
              </a:rPr>
              <a:t>) is the species most often responsible for human infection. </a:t>
            </a:r>
          </a:p>
          <a:p>
            <a:r>
              <a:rPr lang="en-US" dirty="0">
                <a:latin typeface="Times New Roman" panose="02020603050405020304" pitchFamily="18" charset="0"/>
                <a:cs typeface="Times New Roman" panose="02020603050405020304" pitchFamily="18" charset="0"/>
              </a:rPr>
              <a:t>Infection by other species like A. polyphagia, A. </a:t>
            </a:r>
            <a:r>
              <a:rPr lang="en-US" dirty="0" err="1">
                <a:latin typeface="Times New Roman" panose="02020603050405020304" pitchFamily="18" charset="0"/>
                <a:cs typeface="Times New Roman" panose="02020603050405020304" pitchFamily="18" charset="0"/>
              </a:rPr>
              <a:t>castalleni</a:t>
            </a:r>
            <a:r>
              <a:rPr lang="en-US" dirty="0">
                <a:latin typeface="Times New Roman" panose="02020603050405020304" pitchFamily="18" charset="0"/>
                <a:cs typeface="Times New Roman" panose="02020603050405020304" pitchFamily="18" charset="0"/>
              </a:rPr>
              <a:t>, and A. </a:t>
            </a:r>
            <a:r>
              <a:rPr lang="en-US" dirty="0" err="1">
                <a:latin typeface="Times New Roman" panose="02020603050405020304" pitchFamily="18" charset="0"/>
                <a:cs typeface="Times New Roman" panose="02020603050405020304" pitchFamily="18" charset="0"/>
              </a:rPr>
              <a:t>astromyx</a:t>
            </a:r>
            <a:r>
              <a:rPr lang="en-US" dirty="0">
                <a:latin typeface="Times New Roman" panose="02020603050405020304" pitchFamily="18" charset="0"/>
                <a:cs typeface="Times New Roman" panose="02020603050405020304" pitchFamily="18" charset="0"/>
              </a:rPr>
              <a:t> have also been reported.</a:t>
            </a:r>
          </a:p>
          <a:p>
            <a:r>
              <a:rPr lang="en-US" dirty="0">
                <a:latin typeface="Times New Roman" panose="02020603050405020304" pitchFamily="18" charset="0"/>
                <a:cs typeface="Times New Roman" panose="02020603050405020304" pitchFamily="18" charset="0"/>
              </a:rPr>
              <a:t>This is an opportunistic protozoan pathogen found worldwide in the environment in water and soil. </a:t>
            </a:r>
          </a:p>
          <a:p>
            <a:r>
              <a:rPr lang="en-US" dirty="0">
                <a:latin typeface="Times New Roman" panose="02020603050405020304" pitchFamily="18" charset="0"/>
                <a:cs typeface="Times New Roman" panose="02020603050405020304" pitchFamily="18" charset="0"/>
              </a:rPr>
              <a:t>Approximately 400 cases have been reported worldwide</a:t>
            </a:r>
          </a:p>
        </p:txBody>
      </p:sp>
    </p:spTree>
    <p:extLst>
      <p:ext uri="{BB962C8B-B14F-4D97-AF65-F5344CB8AC3E}">
        <p14:creationId xmlns:p14="http://schemas.microsoft.com/office/powerpoint/2010/main" val="28102651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   Morphology</a:t>
            </a:r>
          </a:p>
          <a:p>
            <a:r>
              <a:rPr lang="en-US" dirty="0">
                <a:latin typeface="Times New Roman" panose="02020603050405020304" pitchFamily="18" charset="0"/>
                <a:cs typeface="Times New Roman" panose="02020603050405020304" pitchFamily="18" charset="0"/>
              </a:rPr>
              <a:t>Acanthamoeba exists as active trophozoite form &amp; a highly resistant double-walled cystic form.</a:t>
            </a:r>
          </a:p>
          <a:p>
            <a:r>
              <a:rPr lang="en-US" dirty="0">
                <a:latin typeface="Times New Roman" panose="02020603050405020304" pitchFamily="18" charset="0"/>
                <a:cs typeface="Times New Roman" panose="02020603050405020304" pitchFamily="18" charset="0"/>
              </a:rPr>
              <a:t>The trophozoite is large in size &amp; characterized by spine-like pseudopodia (acanthopodia).</a:t>
            </a:r>
          </a:p>
          <a:p>
            <a:r>
              <a:rPr lang="en-US" dirty="0">
                <a:latin typeface="Times New Roman" panose="02020603050405020304" pitchFamily="18" charset="0"/>
                <a:cs typeface="Times New Roman" panose="02020603050405020304" pitchFamily="18" charset="0"/>
              </a:rPr>
              <a:t>It differs from Naegleria in not having a flagellate stage &amp; in forming cysts in tissues.</a:t>
            </a:r>
          </a:p>
          <a:p>
            <a:r>
              <a:rPr lang="en-US" dirty="0">
                <a:latin typeface="Times New Roman" panose="02020603050405020304" pitchFamily="18" charset="0"/>
                <a:cs typeface="Times New Roman" panose="02020603050405020304" pitchFamily="18" charset="0"/>
              </a:rPr>
              <a:t>Cysts are present in all types of environment all over the world.</a:t>
            </a:r>
          </a:p>
        </p:txBody>
      </p:sp>
    </p:spTree>
    <p:extLst>
      <p:ext uri="{BB962C8B-B14F-4D97-AF65-F5344CB8AC3E}">
        <p14:creationId xmlns:p14="http://schemas.microsoft.com/office/powerpoint/2010/main" val="4216629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Life Cycle</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Both trophozoites &amp; cysts are infective.</a:t>
            </a:r>
          </a:p>
          <a:p>
            <a:r>
              <a:rPr lang="en-US" dirty="0">
                <a:latin typeface="Times New Roman" panose="02020603050405020304" pitchFamily="18" charset="0"/>
                <a:cs typeface="Times New Roman" panose="02020603050405020304" pitchFamily="18" charset="0"/>
              </a:rPr>
              <a:t>Infections occur by inhalation of a cyst or trophozoite.</a:t>
            </a:r>
          </a:p>
          <a:p>
            <a:r>
              <a:rPr lang="en-US" dirty="0">
                <a:latin typeface="Times New Roman" panose="02020603050405020304" pitchFamily="18" charset="0"/>
                <a:cs typeface="Times New Roman" panose="02020603050405020304" pitchFamily="18" charset="0"/>
              </a:rPr>
              <a:t>Infection can also occur by ingestion of cysts or through contact with traumatized skin or eyes.</a:t>
            </a:r>
          </a:p>
          <a:p>
            <a:r>
              <a:rPr lang="en-US" dirty="0">
                <a:latin typeface="Times New Roman" panose="02020603050405020304" pitchFamily="18" charset="0"/>
                <a:cs typeface="Times New Roman" panose="02020603050405020304" pitchFamily="18" charset="0"/>
              </a:rPr>
              <a:t>After inhalation of aerosol or dust containing trophozoites and cysts, the trophozoites reach the lungs from which they invade the CNS hematogenously producing granulomatous amoebic encephalitis (GAE).</a:t>
            </a:r>
          </a:p>
        </p:txBody>
      </p:sp>
    </p:spTree>
    <p:extLst>
      <p:ext uri="{BB962C8B-B14F-4D97-AF65-F5344CB8AC3E}">
        <p14:creationId xmlns:p14="http://schemas.microsoft.com/office/powerpoint/2010/main" val="135349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965" y="348193"/>
            <a:ext cx="10515600" cy="1325563"/>
          </a:xfrm>
        </p:spPr>
        <p:txBody>
          <a:bodyPr/>
          <a:lstStyle/>
          <a:p>
            <a:pPr algn="ctr"/>
            <a:r>
              <a:rPr lang="en-US" dirty="0">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Numerous free-living amoebae are found in water &amp; soil.</a:t>
            </a:r>
          </a:p>
          <a:p>
            <a:r>
              <a:rPr lang="en-US" dirty="0">
                <a:latin typeface="Times New Roman" panose="02020603050405020304" pitchFamily="18" charset="0"/>
                <a:cs typeface="Times New Roman" panose="02020603050405020304" pitchFamily="18" charset="0"/>
              </a:rPr>
              <a:t>However only a few are potentially pathogenic and can cause human Infections.</a:t>
            </a:r>
          </a:p>
          <a:p>
            <a:r>
              <a:rPr lang="en-US" dirty="0">
                <a:latin typeface="Times New Roman" panose="02020603050405020304" pitchFamily="18" charset="0"/>
                <a:cs typeface="Times New Roman" panose="02020603050405020304" pitchFamily="18" charset="0"/>
              </a:rPr>
              <a:t>These are termed as amphizoic organisms -can multiply both in the body of a host (endozoic) and in free-living (</a:t>
            </a:r>
            <a:r>
              <a:rPr lang="en-US" dirty="0" err="1">
                <a:latin typeface="Times New Roman" panose="02020603050405020304" pitchFamily="18" charset="0"/>
                <a:cs typeface="Times New Roman" panose="02020603050405020304" pitchFamily="18" charset="0"/>
              </a:rPr>
              <a:t>exozoic</a:t>
            </a:r>
            <a:r>
              <a:rPr lang="en-US" dirty="0">
                <a:latin typeface="Times New Roman" panose="02020603050405020304" pitchFamily="18" charset="0"/>
                <a:cs typeface="Times New Roman" panose="02020603050405020304" pitchFamily="18" charset="0"/>
              </a:rPr>
              <a:t>) conditions.</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144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Life cycle of Acanthamoeba </a:t>
            </a:r>
            <a:r>
              <a:rPr lang="en-US" dirty="0" err="1">
                <a:latin typeface="Times New Roman" panose="02020603050405020304" pitchFamily="18" charset="0"/>
                <a:cs typeface="Times New Roman" panose="02020603050405020304" pitchFamily="18" charset="0"/>
              </a:rPr>
              <a:t>culbertsoni</a:t>
            </a:r>
            <a:endParaRPr lang="en-US"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stretch>
            <a:fillRect/>
          </a:stretch>
        </p:blipFill>
        <p:spPr>
          <a:xfrm>
            <a:off x="3876541" y="1970468"/>
            <a:ext cx="3683358" cy="3155324"/>
          </a:xfrm>
          <a:prstGeom prst="rect">
            <a:avLst/>
          </a:prstGeom>
        </p:spPr>
      </p:pic>
    </p:spTree>
    <p:extLst>
      <p:ext uri="{BB962C8B-B14F-4D97-AF65-F5344CB8AC3E}">
        <p14:creationId xmlns:p14="http://schemas.microsoft.com/office/powerpoint/2010/main" val="2623613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Pathogenesis &amp; Clinical Features</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Infection usually occurs in patients with immunodeficiency, diabetes, malignancies, malnutrition, systemic lupus erythematosus.</a:t>
            </a:r>
          </a:p>
          <a:p>
            <a:r>
              <a:rPr lang="en-US" dirty="0">
                <a:latin typeface="Times New Roman" panose="02020603050405020304" pitchFamily="18" charset="0"/>
                <a:cs typeface="Times New Roman" panose="02020603050405020304" pitchFamily="18" charset="0"/>
              </a:rPr>
              <a:t>The parasite spreads hematogenously into central nervous system.</a:t>
            </a:r>
          </a:p>
          <a:p>
            <a:r>
              <a:rPr lang="en-US" dirty="0">
                <a:latin typeface="Times New Roman" panose="02020603050405020304" pitchFamily="18" charset="0"/>
                <a:cs typeface="Times New Roman" panose="02020603050405020304" pitchFamily="18" charset="0"/>
              </a:rPr>
              <a:t> Subsequent invasion of the connective tissue &amp; induction of  pro-inflammatory responses lead to neuronal damage that can be fatal within days.</a:t>
            </a:r>
          </a:p>
          <a:p>
            <a:r>
              <a:rPr lang="en-US" dirty="0">
                <a:latin typeface="Times New Roman" panose="02020603050405020304" pitchFamily="18" charset="0"/>
                <a:cs typeface="Times New Roman" panose="02020603050405020304" pitchFamily="18" charset="0"/>
              </a:rPr>
              <a:t>A postmortem biopsy show severe edema &amp; hemorrhagic necrosis.</a:t>
            </a:r>
          </a:p>
        </p:txBody>
      </p:sp>
    </p:spTree>
    <p:extLst>
      <p:ext uri="{BB962C8B-B14F-4D97-AF65-F5344CB8AC3E}">
        <p14:creationId xmlns:p14="http://schemas.microsoft.com/office/powerpoint/2010/main" val="1048282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latin typeface="Times New Roman" panose="02020603050405020304" pitchFamily="18" charset="0"/>
                <a:cs typeface="Times New Roman" panose="02020603050405020304" pitchFamily="18" charset="0"/>
              </a:rPr>
              <a:t>   Clinical Disease</a:t>
            </a:r>
          </a:p>
          <a:p>
            <a:r>
              <a:rPr lang="en-US" dirty="0">
                <a:latin typeface="Times New Roman" panose="02020603050405020304" pitchFamily="18" charset="0"/>
                <a:cs typeface="Times New Roman" panose="02020603050405020304" pitchFamily="18" charset="0"/>
              </a:rPr>
              <a:t>Presents mainly as 2 chronic conditions—keratitis &amp; encephalitis.</a:t>
            </a:r>
          </a:p>
          <a:p>
            <a:pPr marL="0" indent="0">
              <a:buNone/>
            </a:pPr>
            <a:r>
              <a:rPr lang="en-US" dirty="0">
                <a:latin typeface="Times New Roman" panose="02020603050405020304" pitchFamily="18" charset="0"/>
                <a:cs typeface="Times New Roman" panose="02020603050405020304" pitchFamily="18" charset="0"/>
              </a:rPr>
              <a:t>   Acanthamoeba keratitis </a:t>
            </a:r>
          </a:p>
          <a:p>
            <a:r>
              <a:rPr lang="en-US" dirty="0">
                <a:latin typeface="Times New Roman" panose="02020603050405020304" pitchFamily="18" charset="0"/>
                <a:cs typeface="Times New Roman" panose="02020603050405020304" pitchFamily="18" charset="0"/>
              </a:rPr>
              <a:t>Follows infection of the eye that typically occurs in healthy persons &amp; is due to entry of the amoebic cyst through abrasions on the cornea.</a:t>
            </a:r>
          </a:p>
          <a:p>
            <a:r>
              <a:rPr lang="en-US" dirty="0">
                <a:latin typeface="Times New Roman" panose="02020603050405020304" pitchFamily="18" charset="0"/>
                <a:cs typeface="Times New Roman" panose="02020603050405020304" pitchFamily="18" charset="0"/>
              </a:rPr>
              <a:t>Majority of such cases have been associated with the use of contact lenses.</a:t>
            </a:r>
          </a:p>
          <a:p>
            <a:r>
              <a:rPr lang="en-US" dirty="0">
                <a:latin typeface="Times New Roman" panose="02020603050405020304" pitchFamily="18" charset="0"/>
                <a:cs typeface="Times New Roman" panose="02020603050405020304" pitchFamily="18" charset="0"/>
              </a:rPr>
              <a:t>The picture resembles that of severe herpetic keratitis with a slow relapsing course but the eye is severely painful in amoebic infection</a:t>
            </a:r>
          </a:p>
        </p:txBody>
      </p:sp>
    </p:spTree>
    <p:extLst>
      <p:ext uri="{BB962C8B-B14F-4D97-AF65-F5344CB8AC3E}">
        <p14:creationId xmlns:p14="http://schemas.microsoft.com/office/powerpoint/2010/main" val="41339530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Unilateral photophobia, excessive tearing, redness and foreign body sensation are the early signs &amp; symptoms (disease is bilateral in some contact lens users).</a:t>
            </a:r>
          </a:p>
          <a:p>
            <a:r>
              <a:rPr lang="en-US" dirty="0">
                <a:latin typeface="Times New Roman" panose="02020603050405020304" pitchFamily="18" charset="0"/>
                <a:cs typeface="Times New Roman" panose="02020603050405020304" pitchFamily="18" charset="0"/>
              </a:rPr>
              <a:t>Keratitis and uveitis can result in permanent visual impairment or blindness.</a:t>
            </a:r>
          </a:p>
          <a:p>
            <a:pPr marL="0" indent="0">
              <a:buNone/>
            </a:pPr>
            <a:r>
              <a:rPr lang="en-US" dirty="0">
                <a:latin typeface="Times New Roman" panose="02020603050405020304" pitchFamily="18" charset="0"/>
                <a:cs typeface="Times New Roman" panose="02020603050405020304" pitchFamily="18" charset="0"/>
              </a:rPr>
              <a:t>   Granulomatous amoebic encephalitis(GAE): </a:t>
            </a:r>
          </a:p>
          <a:p>
            <a:r>
              <a:rPr lang="en-US" dirty="0">
                <a:latin typeface="Times New Roman" panose="02020603050405020304" pitchFamily="18" charset="0"/>
                <a:cs typeface="Times New Roman" panose="02020603050405020304" pitchFamily="18" charset="0"/>
              </a:rPr>
              <a:t>It is a serious infection of the brain and spinal cord that typically occurs in persons with a compromised immune system.</a:t>
            </a:r>
          </a:p>
          <a:p>
            <a:endParaRPr lang="en-US" dirty="0"/>
          </a:p>
        </p:txBody>
      </p:sp>
    </p:spTree>
    <p:extLst>
      <p:ext uri="{BB962C8B-B14F-4D97-AF65-F5344CB8AC3E}">
        <p14:creationId xmlns:p14="http://schemas.microsoft.com/office/powerpoint/2010/main" val="1002828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GAE is believed to follow inhalation of the dried cysts.</a:t>
            </a:r>
          </a:p>
          <a:p>
            <a:r>
              <a:rPr lang="en-US" dirty="0">
                <a:latin typeface="Times New Roman" panose="02020603050405020304" pitchFamily="18" charset="0"/>
                <a:cs typeface="Times New Roman" panose="02020603050405020304" pitchFamily="18" charset="0"/>
              </a:rPr>
              <a:t>The incubation period is long with slow evolution of the illness.</a:t>
            </a:r>
          </a:p>
          <a:p>
            <a:r>
              <a:rPr lang="en-US" dirty="0">
                <a:latin typeface="Times New Roman" panose="02020603050405020304" pitchFamily="18" charset="0"/>
                <a:cs typeface="Times New Roman" panose="02020603050405020304" pitchFamily="18" charset="0"/>
              </a:rPr>
              <a:t>Clinical picture is that of intracranial space-occupying lesions with seizures, paresis &amp; mental deterioration.</a:t>
            </a:r>
          </a:p>
          <a:p>
            <a:pPr marL="0" indent="0">
              <a:buNone/>
            </a:pPr>
            <a:r>
              <a:rPr lang="en-US" dirty="0">
                <a:latin typeface="Times New Roman" panose="02020603050405020304" pitchFamily="18" charset="0"/>
                <a:cs typeface="Times New Roman" panose="02020603050405020304" pitchFamily="18" charset="0"/>
              </a:rPr>
              <a:t>  Disseminated infection </a:t>
            </a:r>
          </a:p>
          <a:p>
            <a:r>
              <a:rPr lang="en-US" dirty="0">
                <a:latin typeface="Times New Roman" panose="02020603050405020304" pitchFamily="18" charset="0"/>
                <a:cs typeface="Times New Roman" panose="02020603050405020304" pitchFamily="18" charset="0"/>
              </a:rPr>
              <a:t>In immuno-comprised states AIDS, widespread infection affecting the skin, lungs, sinuses, and other organs independently or in combination can occur.</a:t>
            </a:r>
          </a:p>
        </p:txBody>
      </p:sp>
    </p:spTree>
    <p:extLst>
      <p:ext uri="{BB962C8B-B14F-4D97-AF65-F5344CB8AC3E}">
        <p14:creationId xmlns:p14="http://schemas.microsoft.com/office/powerpoint/2010/main" val="296777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Laboratory Diagnosis</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Diagnosis of amoebic keratitis is by demonstration of the cyst in corneal scrapings on wet mount, histology and culture. Growth can be obtained from corneal scrapings inoculated on nutrient agar, overlaid with live or dead Escherichia coli and incubated at 30°C.</a:t>
            </a:r>
          </a:p>
          <a:p>
            <a:r>
              <a:rPr lang="en-US" dirty="0">
                <a:latin typeface="Times New Roman" panose="02020603050405020304" pitchFamily="18" charset="0"/>
                <a:cs typeface="Times New Roman" panose="02020603050405020304" pitchFamily="18" charset="0"/>
              </a:rPr>
              <a:t>Diagnosis of GAE is made by demonstration of trophozoites and cysts in brain biopsy, culture &amp; immofluroscence microscopy using monoclonal antibodies.</a:t>
            </a:r>
          </a:p>
          <a:p>
            <a:r>
              <a:rPr lang="en-US" dirty="0">
                <a:latin typeface="Times New Roman" panose="02020603050405020304" pitchFamily="18" charset="0"/>
                <a:cs typeface="Times New Roman" panose="02020603050405020304" pitchFamily="18" charset="0"/>
              </a:rPr>
              <a:t>CSF shows lymphocytic pleocytosis, slightly elevated protein levels, and normal or slightly decreased glucose levels.</a:t>
            </a:r>
          </a:p>
          <a:p>
            <a:r>
              <a:rPr lang="en-US" dirty="0">
                <a:latin typeface="Times New Roman" panose="02020603050405020304" pitchFamily="18" charset="0"/>
                <a:cs typeface="Times New Roman" panose="02020603050405020304" pitchFamily="18" charset="0"/>
              </a:rPr>
              <a:t>CT scan of brain provides is inconclusive.</a:t>
            </a:r>
          </a:p>
        </p:txBody>
      </p:sp>
    </p:spTree>
    <p:extLst>
      <p:ext uri="{BB962C8B-B14F-4D97-AF65-F5344CB8AC3E}">
        <p14:creationId xmlns:p14="http://schemas.microsoft.com/office/powerpoint/2010/main" val="1708038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Treatment</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In acanthamoeba keratitis, current therapy involves topical administration of biguanide or chlorhexadine with or without diamidine agent. </a:t>
            </a:r>
          </a:p>
          <a:p>
            <a:r>
              <a:rPr lang="en-US" dirty="0">
                <a:latin typeface="Times New Roman" panose="02020603050405020304" pitchFamily="18" charset="0"/>
                <a:cs typeface="Times New Roman" panose="02020603050405020304" pitchFamily="18" charset="0"/>
              </a:rPr>
              <a:t>In severe cases, where vision is threatened, penetrating keratoplasty can be done.</a:t>
            </a:r>
          </a:p>
          <a:p>
            <a:r>
              <a:rPr lang="en-US" dirty="0">
                <a:latin typeface="Times New Roman" panose="02020603050405020304" pitchFamily="18" charset="0"/>
                <a:cs typeface="Times New Roman" panose="02020603050405020304" pitchFamily="18" charset="0"/>
              </a:rPr>
              <a:t>No effective treatment is available for GAE. Multidrug combinations including pentamidine, sulfadiazine, rifampicin, and fluconazole are being used with limited success.</a:t>
            </a:r>
          </a:p>
        </p:txBody>
      </p:sp>
    </p:spTree>
    <p:extLst>
      <p:ext uri="{BB962C8B-B14F-4D97-AF65-F5344CB8AC3E}">
        <p14:creationId xmlns:p14="http://schemas.microsoft.com/office/powerpoint/2010/main" val="35042228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Balamuthia Mandrillaris</a:t>
            </a:r>
          </a:p>
        </p:txBody>
      </p:sp>
      <p:sp>
        <p:nvSpPr>
          <p:cNvPr id="3" name="Content Placeholder 2"/>
          <p:cNvSpPr>
            <a:spLocks noGrp="1"/>
          </p:cNvSpPr>
          <p:nvPr>
            <p:ph idx="1"/>
          </p:nvPr>
        </p:nvSpPr>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B. mandrillaris, a </a:t>
            </a:r>
            <a:r>
              <a:rPr lang="en-US" dirty="0" err="1">
                <a:latin typeface="Times New Roman" panose="02020603050405020304" pitchFamily="18" charset="0"/>
                <a:cs typeface="Times New Roman" panose="02020603050405020304" pitchFamily="18" charset="0"/>
              </a:rPr>
              <a:t>leptomixid</a:t>
            </a:r>
            <a:r>
              <a:rPr lang="en-US" dirty="0">
                <a:latin typeface="Times New Roman" panose="02020603050405020304" pitchFamily="18" charset="0"/>
                <a:cs typeface="Times New Roman" panose="02020603050405020304" pitchFamily="18" charset="0"/>
              </a:rPr>
              <a:t> free-living amoeba, is a newly identified specie reported to cause GAE.</a:t>
            </a:r>
          </a:p>
          <a:p>
            <a:pPr marL="0" indent="0">
              <a:buNone/>
            </a:pPr>
            <a:r>
              <a:rPr lang="en-US" dirty="0">
                <a:latin typeface="Times New Roman" panose="02020603050405020304" pitchFamily="18" charset="0"/>
                <a:cs typeface="Times New Roman" panose="02020603050405020304" pitchFamily="18" charset="0"/>
              </a:rPr>
              <a:t>   Morphology</a:t>
            </a:r>
          </a:p>
          <a:p>
            <a:r>
              <a:rPr lang="en-US" dirty="0">
                <a:latin typeface="Times New Roman" panose="02020603050405020304" pitchFamily="18" charset="0"/>
                <a:cs typeface="Times New Roman" panose="02020603050405020304" pitchFamily="18" charset="0"/>
              </a:rPr>
              <a:t>It exists as a cyst &amp; an amoeboid trophozoite stage(flagellate stage is absent).</a:t>
            </a:r>
          </a:p>
          <a:p>
            <a:r>
              <a:rPr lang="en-US" dirty="0">
                <a:latin typeface="Times New Roman" panose="02020603050405020304" pitchFamily="18" charset="0"/>
                <a:cs typeface="Times New Roman" panose="02020603050405020304" pitchFamily="18" charset="0"/>
              </a:rPr>
              <a:t>It is relatively large, irregular in shape &amp; actively motile by broad pseudopodia.</a:t>
            </a:r>
          </a:p>
          <a:p>
            <a:r>
              <a:rPr lang="en-US" dirty="0">
                <a:latin typeface="Times New Roman" panose="02020603050405020304" pitchFamily="18" charset="0"/>
                <a:cs typeface="Times New Roman" panose="02020603050405020304" pitchFamily="18" charset="0"/>
              </a:rPr>
              <a:t>Cyst of B. mandrillaris are usually spherical surrounded by a three-layered cyst wall comprising an outer irregular </a:t>
            </a:r>
            <a:r>
              <a:rPr lang="en-US" dirty="0" err="1">
                <a:latin typeface="Times New Roman" panose="02020603050405020304" pitchFamily="18" charset="0"/>
                <a:cs typeface="Times New Roman" panose="02020603050405020304" pitchFamily="18" charset="0"/>
              </a:rPr>
              <a:t>ectocyst</a:t>
            </a:r>
            <a:r>
              <a:rPr lang="en-US" dirty="0">
                <a:latin typeface="Times New Roman" panose="02020603050405020304" pitchFamily="18" charset="0"/>
                <a:cs typeface="Times New Roman" panose="02020603050405020304" pitchFamily="18" charset="0"/>
              </a:rPr>
              <a:t>, a middle </a:t>
            </a:r>
            <a:r>
              <a:rPr lang="en-US" dirty="0" err="1">
                <a:latin typeface="Times New Roman" panose="02020603050405020304" pitchFamily="18" charset="0"/>
                <a:cs typeface="Times New Roman" panose="02020603050405020304" pitchFamily="18" charset="0"/>
              </a:rPr>
              <a:t>mesocyst</a:t>
            </a:r>
            <a:r>
              <a:rPr lang="en-US" dirty="0">
                <a:latin typeface="Times New Roman" panose="02020603050405020304" pitchFamily="18" charset="0"/>
                <a:cs typeface="Times New Roman" panose="02020603050405020304" pitchFamily="18" charset="0"/>
              </a:rPr>
              <a:t> &amp; an inner </a:t>
            </a:r>
            <a:r>
              <a:rPr lang="en-US" dirty="0" err="1">
                <a:latin typeface="Times New Roman" panose="02020603050405020304" pitchFamily="18" charset="0"/>
                <a:cs typeface="Times New Roman" panose="02020603050405020304" pitchFamily="18" charset="0"/>
              </a:rPr>
              <a:t>endocyst</a:t>
            </a:r>
            <a:r>
              <a:rPr lang="en-US" dirty="0">
                <a:latin typeface="Times New Roman" panose="02020603050405020304" pitchFamily="18" charset="0"/>
                <a:cs typeface="Times New Roman" panose="02020603050405020304" pitchFamily="18" charset="0"/>
              </a:rPr>
              <a:t> round wall. </a:t>
            </a:r>
          </a:p>
          <a:p>
            <a:r>
              <a:rPr lang="en-US" dirty="0">
                <a:latin typeface="Times New Roman" panose="02020603050405020304" pitchFamily="18" charset="0"/>
                <a:cs typeface="Times New Roman" panose="02020603050405020304" pitchFamily="18" charset="0"/>
              </a:rPr>
              <a:t>Under light microscopy, it appears to have two walls—an outer irregular wall &amp; an inner smooth wall.</a:t>
            </a:r>
          </a:p>
        </p:txBody>
      </p:sp>
    </p:spTree>
    <p:extLst>
      <p:ext uri="{BB962C8B-B14F-4D97-AF65-F5344CB8AC3E}">
        <p14:creationId xmlns:p14="http://schemas.microsoft.com/office/powerpoint/2010/main" val="40998033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Infection is transmitted through respiratory tract, skin lesions or the eyes. </a:t>
            </a:r>
          </a:p>
          <a:p>
            <a:r>
              <a:rPr lang="en-US" dirty="0">
                <a:latin typeface="Times New Roman" panose="02020603050405020304" pitchFamily="18" charset="0"/>
                <a:cs typeface="Times New Roman" panose="02020603050405020304" pitchFamily="18" charset="0"/>
              </a:rPr>
              <a:t> The life cycle is similar to that of Acanthamoeba spp.</a:t>
            </a:r>
          </a:p>
          <a:p>
            <a:endParaRPr lang="en-US" dirty="0">
              <a:latin typeface="Times New Roman" panose="02020603050405020304" pitchFamily="18" charset="0"/>
              <a:cs typeface="Times New Roman" panose="02020603050405020304" pitchFamily="18" charset="0"/>
            </a:endParaRPr>
          </a:p>
          <a:p>
            <a:pPr marL="0" indent="0" algn="ctr">
              <a:buNone/>
            </a:pPr>
            <a:r>
              <a:rPr lang="en-US" sz="4400" dirty="0">
                <a:latin typeface="Times New Roman" panose="02020603050405020304" pitchFamily="18" charset="0"/>
                <a:cs typeface="Times New Roman" panose="02020603050405020304" pitchFamily="18" charset="0"/>
              </a:rPr>
              <a:t>Clinical Disease</a:t>
            </a:r>
          </a:p>
          <a:p>
            <a:r>
              <a:rPr lang="en-US" dirty="0">
                <a:latin typeface="Times New Roman" panose="02020603050405020304" pitchFamily="18" charset="0"/>
                <a:cs typeface="Times New Roman" panose="02020603050405020304" pitchFamily="18" charset="0"/>
              </a:rPr>
              <a:t>It causes granulomatous amoebic encephalitis in both healthy &amp; immunocompromised hosts particularly in children &amp; elderly.</a:t>
            </a:r>
          </a:p>
        </p:txBody>
      </p:sp>
    </p:spTree>
    <p:extLst>
      <p:ext uri="{BB962C8B-B14F-4D97-AF65-F5344CB8AC3E}">
        <p14:creationId xmlns:p14="http://schemas.microsoft.com/office/powerpoint/2010/main" val="19034034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Laboratory Diagnosis</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Laboratory diagnosis is done by identifying trophozoites of B. mandrillaris in the CSF .</a:t>
            </a:r>
          </a:p>
          <a:p>
            <a:r>
              <a:rPr lang="en-US" dirty="0">
                <a:latin typeface="Times New Roman" panose="02020603050405020304" pitchFamily="18" charset="0"/>
                <a:cs typeface="Times New Roman" panose="02020603050405020304" pitchFamily="18" charset="0"/>
              </a:rPr>
              <a:t>Also identifying trophozoites &amp; cysts in brain tissue.</a:t>
            </a:r>
          </a:p>
          <a:p>
            <a:r>
              <a:rPr lang="en-US" dirty="0">
                <a:latin typeface="Times New Roman" panose="02020603050405020304" pitchFamily="18" charset="0"/>
                <a:cs typeface="Times New Roman" panose="02020603050405020304" pitchFamily="18" charset="0"/>
              </a:rPr>
              <a:t> PCR also gives reliable diagnosis. </a:t>
            </a:r>
          </a:p>
        </p:txBody>
      </p:sp>
    </p:spTree>
    <p:extLst>
      <p:ext uri="{BB962C8B-B14F-4D97-AF65-F5344CB8AC3E}">
        <p14:creationId xmlns:p14="http://schemas.microsoft.com/office/powerpoint/2010/main" val="414720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The pathogenic ones are Naegleria Fowleri &amp; Acanthamoeba causing:</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Primary amoebic meningoencephalitis (PAM) – caused by </a:t>
            </a:r>
            <a:r>
              <a:rPr lang="en-US" dirty="0" err="1">
                <a:latin typeface="Times New Roman" panose="02020603050405020304" pitchFamily="18" charset="0"/>
                <a:cs typeface="Times New Roman" panose="02020603050405020304" pitchFamily="18" charset="0"/>
              </a:rPr>
              <a:t>amoebofl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agellate</a:t>
            </a:r>
            <a:r>
              <a:rPr lang="en-US" dirty="0">
                <a:latin typeface="Times New Roman" panose="02020603050405020304" pitchFamily="18" charset="0"/>
                <a:cs typeface="Times New Roman" panose="02020603050405020304" pitchFamily="18" charset="0"/>
              </a:rPr>
              <a:t> Naegleria (the brain eating amoeba). </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Granulomatous amoebic encephalitis (GAE) and chronic amoebic keratitis (CAK) – caused by Acanthamoeba</a:t>
            </a:r>
          </a:p>
          <a:p>
            <a:r>
              <a:rPr lang="en-US" dirty="0">
                <a:latin typeface="Times New Roman" panose="02020603050405020304" pitchFamily="18" charset="0"/>
                <a:cs typeface="Times New Roman" panose="02020603050405020304" pitchFamily="18" charset="0"/>
              </a:rPr>
              <a:t>Balamuthia have also been reported to cause GAE. </a:t>
            </a:r>
          </a:p>
          <a:p>
            <a:r>
              <a:rPr lang="en-US" dirty="0">
                <a:latin typeface="Times New Roman" panose="02020603050405020304" pitchFamily="18" charset="0"/>
                <a:cs typeface="Times New Roman" panose="02020603050405020304" pitchFamily="18" charset="0"/>
              </a:rPr>
              <a:t>PAM &amp; CAK occur in healthy individuals while GAE has been associated with immunodeficient patients.</a:t>
            </a:r>
          </a:p>
        </p:txBody>
      </p:sp>
    </p:spTree>
    <p:extLst>
      <p:ext uri="{BB962C8B-B14F-4D97-AF65-F5344CB8AC3E}">
        <p14:creationId xmlns:p14="http://schemas.microsoft.com/office/powerpoint/2010/main" val="20696035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NONPATHOGENIC INTESTINAL AMOEBA</a:t>
            </a:r>
          </a:p>
        </p:txBody>
      </p:sp>
    </p:spTree>
    <p:extLst>
      <p:ext uri="{BB962C8B-B14F-4D97-AF65-F5344CB8AC3E}">
        <p14:creationId xmlns:p14="http://schemas.microsoft.com/office/powerpoint/2010/main" val="42466654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Entamoeba Coli</a:t>
            </a:r>
          </a:p>
        </p:txBody>
      </p:sp>
      <p:sp>
        <p:nvSpPr>
          <p:cNvPr id="3" name="Content Placeholder 2"/>
          <p:cNvSpPr>
            <a:spLocks noGrp="1"/>
          </p:cNvSpPr>
          <p:nvPr>
            <p:ph idx="1"/>
          </p:nvPr>
        </p:nvSpPr>
        <p:spPr/>
        <p:txBody>
          <a:bodyPr>
            <a:normAutofit/>
          </a:bodyPr>
          <a:lstStyle/>
          <a:p>
            <a:r>
              <a:rPr lang="en-US" dirty="0"/>
              <a:t>Non-pathogenic intestinal commensal with a worldwide distribution.</a:t>
            </a:r>
          </a:p>
          <a:p>
            <a:r>
              <a:rPr lang="en-US" dirty="0"/>
              <a:t>Larger than E. histolytica with sluggish motility.</a:t>
            </a:r>
          </a:p>
          <a:p>
            <a:r>
              <a:rPr lang="en-US" dirty="0"/>
              <a:t>Contains ingested bacteria but no red cells. </a:t>
            </a:r>
          </a:p>
          <a:p>
            <a:r>
              <a:rPr lang="en-US" dirty="0"/>
              <a:t>The nucleus is clearly visible in unstained films with thick nuclear membrane lined with coarse granules of chromatin.</a:t>
            </a:r>
          </a:p>
          <a:p>
            <a:r>
              <a:rPr lang="en-US" dirty="0"/>
              <a:t>Cysts are large with a prominent glycogen mass in the early stage. </a:t>
            </a:r>
          </a:p>
          <a:p>
            <a:r>
              <a:rPr lang="en-US" dirty="0"/>
              <a:t>The mature cyst has 8 nuclei. </a:t>
            </a:r>
          </a:p>
          <a:p>
            <a:r>
              <a:rPr lang="en-US" dirty="0"/>
              <a:t>Has a similar life cycle as E . histolytica except that its nonpathogenic.</a:t>
            </a:r>
          </a:p>
        </p:txBody>
      </p:sp>
    </p:spTree>
    <p:extLst>
      <p:ext uri="{BB962C8B-B14F-4D97-AF65-F5344CB8AC3E}">
        <p14:creationId xmlns:p14="http://schemas.microsoft.com/office/powerpoint/2010/main" val="35808784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6A45C-A804-48E4-A471-612E62478F18}"/>
              </a:ext>
            </a:extLst>
          </p:cNvPr>
          <p:cNvSpPr>
            <a:spLocks noGrp="1"/>
          </p:cNvSpPr>
          <p:nvPr>
            <p:ph type="title"/>
          </p:nvPr>
        </p:nvSpPr>
        <p:spPr/>
        <p:txBody>
          <a:bodyPr/>
          <a:lstStyle/>
          <a:p>
            <a:pPr algn="ctr"/>
            <a:r>
              <a:rPr lang="en-US" dirty="0"/>
              <a:t>E.coli trophozoite and cyst</a:t>
            </a:r>
            <a:endParaRPr lang="en-DE" dirty="0"/>
          </a:p>
        </p:txBody>
      </p:sp>
      <p:pic>
        <p:nvPicPr>
          <p:cNvPr id="5" name="Content Placeholder 4">
            <a:extLst>
              <a:ext uri="{FF2B5EF4-FFF2-40B4-BE49-F238E27FC236}">
                <a16:creationId xmlns:a16="http://schemas.microsoft.com/office/drawing/2014/main" id="{90E03D04-050D-47B6-B319-51CF6B514571}"/>
              </a:ext>
            </a:extLst>
          </p:cNvPr>
          <p:cNvPicPr>
            <a:picLocks noGrp="1" noChangeAspect="1"/>
          </p:cNvPicPr>
          <p:nvPr>
            <p:ph idx="1"/>
          </p:nvPr>
        </p:nvPicPr>
        <p:blipFill>
          <a:blip r:embed="rId2"/>
          <a:stretch>
            <a:fillRect/>
          </a:stretch>
        </p:blipFill>
        <p:spPr>
          <a:xfrm>
            <a:off x="3119486" y="2220708"/>
            <a:ext cx="4962525" cy="1619250"/>
          </a:xfrm>
        </p:spPr>
      </p:pic>
      <p:sp>
        <p:nvSpPr>
          <p:cNvPr id="7" name="TextBox 6">
            <a:extLst>
              <a:ext uri="{FF2B5EF4-FFF2-40B4-BE49-F238E27FC236}">
                <a16:creationId xmlns:a16="http://schemas.microsoft.com/office/drawing/2014/main" id="{4E1CF04D-2342-47A5-ADCE-DDE7DA1AF105}"/>
              </a:ext>
            </a:extLst>
          </p:cNvPr>
          <p:cNvSpPr txBox="1"/>
          <p:nvPr/>
        </p:nvSpPr>
        <p:spPr>
          <a:xfrm>
            <a:off x="6303390" y="3839957"/>
            <a:ext cx="5338714" cy="646331"/>
          </a:xfrm>
          <a:prstGeom prst="rect">
            <a:avLst/>
          </a:prstGeom>
          <a:noFill/>
        </p:spPr>
        <p:txBody>
          <a:bodyPr wrap="square" rtlCol="0">
            <a:spAutoFit/>
          </a:bodyPr>
          <a:lstStyle/>
          <a:p>
            <a:r>
              <a:rPr lang="en-US" dirty="0"/>
              <a:t>Trophozoite with thick nuclear membrane lined with coarse granules of chromatin.</a:t>
            </a:r>
            <a:endParaRPr lang="en-DE" dirty="0"/>
          </a:p>
        </p:txBody>
      </p:sp>
      <p:sp>
        <p:nvSpPr>
          <p:cNvPr id="8" name="TextBox 7">
            <a:extLst>
              <a:ext uri="{FF2B5EF4-FFF2-40B4-BE49-F238E27FC236}">
                <a16:creationId xmlns:a16="http://schemas.microsoft.com/office/drawing/2014/main" id="{4FCD4480-4BC6-4625-964B-E156622EC4C8}"/>
              </a:ext>
            </a:extLst>
          </p:cNvPr>
          <p:cNvSpPr txBox="1"/>
          <p:nvPr/>
        </p:nvSpPr>
        <p:spPr>
          <a:xfrm>
            <a:off x="3041716" y="3839958"/>
            <a:ext cx="3054284" cy="646331"/>
          </a:xfrm>
          <a:prstGeom prst="rect">
            <a:avLst/>
          </a:prstGeom>
          <a:noFill/>
        </p:spPr>
        <p:txBody>
          <a:bodyPr wrap="square" rtlCol="0">
            <a:spAutoFit/>
          </a:bodyPr>
          <a:lstStyle/>
          <a:p>
            <a:r>
              <a:rPr lang="en-US" dirty="0"/>
              <a:t>Mature cyst with 8 nuclei &amp; 2 chromatoid bodies</a:t>
            </a:r>
            <a:endParaRPr lang="en-DE" dirty="0"/>
          </a:p>
        </p:txBody>
      </p:sp>
    </p:spTree>
    <p:extLst>
      <p:ext uri="{BB962C8B-B14F-4D97-AF65-F5344CB8AC3E}">
        <p14:creationId xmlns:p14="http://schemas.microsoft.com/office/powerpoint/2010/main" val="1618419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Entamoeba Gingivalis</a:t>
            </a:r>
          </a:p>
        </p:txBody>
      </p:sp>
      <p:sp>
        <p:nvSpPr>
          <p:cNvPr id="3" name="Content Placeholder 2"/>
          <p:cNvSpPr>
            <a:spLocks noGrp="1"/>
          </p:cNvSpPr>
          <p:nvPr>
            <p:ph idx="1"/>
          </p:nvPr>
        </p:nvSpPr>
        <p:spPr/>
        <p:txBody>
          <a:bodyPr>
            <a:normAutofit/>
          </a:bodyPr>
          <a:lstStyle/>
          <a:p>
            <a:r>
              <a:rPr lang="en-US" dirty="0"/>
              <a:t>It is a commensal(not considered to cause any disease) with a global distribution.</a:t>
            </a:r>
          </a:p>
          <a:p>
            <a:r>
              <a:rPr lang="en-US" dirty="0"/>
              <a:t>Transmitted by direct oral contact. </a:t>
            </a:r>
          </a:p>
          <a:p>
            <a:r>
              <a:rPr lang="en-US" dirty="0"/>
              <a:t>The amoeba lives in gingival tissues &amp; is abundant in cases of poor oral hygiene.</a:t>
            </a:r>
          </a:p>
          <a:p>
            <a:r>
              <a:rPr lang="en-US" dirty="0"/>
              <a:t>Has also been found in bronchial washings,vaginal &amp; cervical smears, where it can be mistaken for E. histolytica.</a:t>
            </a:r>
          </a:p>
          <a:p>
            <a:r>
              <a:rPr lang="en-US" dirty="0"/>
              <a:t>Only the trophozoite is found with no cystic stage. </a:t>
            </a:r>
          </a:p>
          <a:p>
            <a:r>
              <a:rPr lang="en-US" dirty="0"/>
              <a:t>The trophozoite is actively motile with multiple pseudopodia. </a:t>
            </a:r>
          </a:p>
        </p:txBody>
      </p:sp>
    </p:spTree>
    <p:extLst>
      <p:ext uri="{BB962C8B-B14F-4D97-AF65-F5344CB8AC3E}">
        <p14:creationId xmlns:p14="http://schemas.microsoft.com/office/powerpoint/2010/main" val="7411827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Entamoeba Hartmanni</a:t>
            </a:r>
          </a:p>
        </p:txBody>
      </p:sp>
      <p:sp>
        <p:nvSpPr>
          <p:cNvPr id="3" name="Content Placeholder 2"/>
          <p:cNvSpPr>
            <a:spLocks noGrp="1"/>
          </p:cNvSpPr>
          <p:nvPr>
            <p:ph idx="1"/>
          </p:nvPr>
        </p:nvSpPr>
        <p:spPr/>
        <p:txBody>
          <a:bodyPr/>
          <a:lstStyle/>
          <a:p>
            <a:r>
              <a:rPr lang="en-US" dirty="0"/>
              <a:t>Found wherever E. histolytica exist but considered a separate specie of nonpathogenic commensal intestinal amoeba.</a:t>
            </a:r>
          </a:p>
          <a:p>
            <a:r>
              <a:rPr lang="en-US" dirty="0"/>
              <a:t>The trophozoite &amp; cyst are much smaller than E. histolytica.</a:t>
            </a:r>
          </a:p>
          <a:p>
            <a:r>
              <a:rPr lang="en-US" dirty="0"/>
              <a:t>Trophozoites do not ingest </a:t>
            </a:r>
            <a:r>
              <a:rPr lang="en-US" dirty="0" err="1"/>
              <a:t>rbcs</a:t>
            </a:r>
            <a:r>
              <a:rPr lang="en-US" dirty="0"/>
              <a:t> and their motility is less vigorous.</a:t>
            </a:r>
          </a:p>
          <a:p>
            <a:r>
              <a:rPr lang="en-US" dirty="0"/>
              <a:t>The cyst resembles that of </a:t>
            </a:r>
            <a:r>
              <a:rPr lang="en-US" dirty="0" err="1"/>
              <a:t>Endolimax</a:t>
            </a:r>
            <a:r>
              <a:rPr lang="en-US" dirty="0"/>
              <a:t> nana. </a:t>
            </a:r>
          </a:p>
        </p:txBody>
      </p:sp>
    </p:spTree>
    <p:extLst>
      <p:ext uri="{BB962C8B-B14F-4D97-AF65-F5344CB8AC3E}">
        <p14:creationId xmlns:p14="http://schemas.microsoft.com/office/powerpoint/2010/main" val="33746245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Endolimax Nana</a:t>
            </a:r>
          </a:p>
        </p:txBody>
      </p:sp>
      <p:sp>
        <p:nvSpPr>
          <p:cNvPr id="3" name="Content Placeholder 2"/>
          <p:cNvSpPr>
            <a:spLocks noGrp="1"/>
          </p:cNvSpPr>
          <p:nvPr>
            <p:ph idx="1"/>
          </p:nvPr>
        </p:nvSpPr>
        <p:spPr/>
        <p:txBody>
          <a:bodyPr/>
          <a:lstStyle/>
          <a:p>
            <a:r>
              <a:rPr lang="en-US" dirty="0"/>
              <a:t>A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non-pathogenic </a:t>
            </a:r>
            <a:r>
              <a:rPr lang="en-US" dirty="0"/>
              <a:t>commensal amoeba found in the intestine.</a:t>
            </a:r>
          </a:p>
          <a:p>
            <a:r>
              <a:rPr lang="en-US" dirty="0"/>
              <a:t> Widely distributed.  </a:t>
            </a:r>
          </a:p>
          <a:p>
            <a:r>
              <a:rPr lang="en-US" dirty="0"/>
              <a:t>The trophozoite is small with a sluggish motility.</a:t>
            </a:r>
          </a:p>
          <a:p>
            <a:r>
              <a:rPr lang="en-US" dirty="0"/>
              <a:t>The cyst is small, oval &amp; quadrinucleate with </a:t>
            </a:r>
            <a:r>
              <a:rPr lang="en-US" dirty="0" err="1"/>
              <a:t>glyocogen</a:t>
            </a:r>
            <a:r>
              <a:rPr lang="en-US" dirty="0"/>
              <a:t> mass.</a:t>
            </a:r>
          </a:p>
          <a:p>
            <a:endParaRPr lang="en-US" dirty="0"/>
          </a:p>
        </p:txBody>
      </p:sp>
    </p:spTree>
    <p:extLst>
      <p:ext uri="{BB962C8B-B14F-4D97-AF65-F5344CB8AC3E}">
        <p14:creationId xmlns:p14="http://schemas.microsoft.com/office/powerpoint/2010/main" val="2121303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Naegleria Fowleri</a:t>
            </a:r>
          </a:p>
        </p:txBody>
      </p:sp>
      <p:sp>
        <p:nvSpPr>
          <p:cNvPr id="3" name="Content Placeholder 2"/>
          <p:cNvSpPr>
            <a:spLocks noGrp="1"/>
          </p:cNvSpPr>
          <p:nvPr>
            <p:ph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Fowleri is the only specie of the genus Naegleria which infects man. </a:t>
            </a:r>
          </a:p>
          <a:p>
            <a:r>
              <a:rPr lang="en-US" dirty="0">
                <a:latin typeface="Times New Roman" panose="02020603050405020304" pitchFamily="18" charset="0"/>
                <a:cs typeface="Times New Roman" panose="02020603050405020304" pitchFamily="18" charset="0"/>
              </a:rPr>
              <a:t>It causes the disease called primary amoebic meningoencephalitis (PAM), a brain infection that leads to destruction of brain tissue.</a:t>
            </a:r>
          </a:p>
          <a:p>
            <a:r>
              <a:rPr lang="en-US" dirty="0">
                <a:latin typeface="Times New Roman" panose="02020603050405020304" pitchFamily="18" charset="0"/>
                <a:cs typeface="Times New Roman" panose="02020603050405020304" pitchFamily="18" charset="0"/>
              </a:rPr>
              <a:t>It has world wide distribution.</a:t>
            </a:r>
          </a:p>
          <a:p>
            <a:r>
              <a:rPr lang="en-US" dirty="0">
                <a:latin typeface="Times New Roman" panose="02020603050405020304" pitchFamily="18" charset="0"/>
                <a:cs typeface="Times New Roman" panose="02020603050405020304" pitchFamily="18" charset="0"/>
              </a:rPr>
              <a:t>Commonly found in warm freshwater (e.g. lakes, rivers, and springs) &amp; soil.</a:t>
            </a:r>
          </a:p>
          <a:p>
            <a:r>
              <a:rPr lang="en-US" dirty="0">
                <a:latin typeface="Times New Roman" panose="02020603050405020304" pitchFamily="18" charset="0"/>
                <a:cs typeface="Times New Roman" panose="02020603050405020304" pitchFamily="18" charset="0"/>
              </a:rPr>
              <a:t>N. fowleri is a heat-loving (thermophilic) amoeba that thrives in warm water at low oxygen tension.</a:t>
            </a:r>
          </a:p>
          <a:p>
            <a:r>
              <a:rPr lang="en-US" dirty="0">
                <a:latin typeface="Times New Roman" panose="02020603050405020304" pitchFamily="18" charset="0"/>
                <a:cs typeface="Times New Roman" panose="02020603050405020304" pitchFamily="18" charset="0"/>
              </a:rPr>
              <a:t>Only 32 infections were reported in the US in the last 10 years from 2002 to 2011 with no case reported in Zambia.</a:t>
            </a:r>
          </a:p>
        </p:txBody>
      </p:sp>
    </p:spTree>
    <p:extLst>
      <p:ext uri="{BB962C8B-B14F-4D97-AF65-F5344CB8AC3E}">
        <p14:creationId xmlns:p14="http://schemas.microsoft.com/office/powerpoint/2010/main" val="3291726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Morphology</a:t>
            </a:r>
          </a:p>
          <a:p>
            <a:pPr marL="0" indent="0">
              <a:buNone/>
            </a:pPr>
            <a:r>
              <a:rPr lang="en-US" dirty="0">
                <a:latin typeface="Times New Roman" panose="02020603050405020304" pitchFamily="18" charset="0"/>
                <a:cs typeface="Times New Roman" panose="02020603050405020304" pitchFamily="18" charset="0"/>
              </a:rPr>
              <a:t>The parasite occurs in 3 forms: </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Cyst </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Amoeboid trophozoite form </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Flagellate trophozoite form</a:t>
            </a:r>
          </a:p>
          <a:p>
            <a:pPr marL="0" indent="0">
              <a:buNone/>
            </a:pPr>
            <a:r>
              <a:rPr lang="en-US" dirty="0">
                <a:latin typeface="Times New Roman" panose="02020603050405020304" pitchFamily="18" charset="0"/>
                <a:cs typeface="Times New Roman" panose="02020603050405020304" pitchFamily="18" charset="0"/>
              </a:rPr>
              <a:t>Trophozoite Stage </a:t>
            </a:r>
          </a:p>
          <a:p>
            <a:r>
              <a:rPr lang="en-US" dirty="0">
                <a:latin typeface="Times New Roman" panose="02020603050405020304" pitchFamily="18" charset="0"/>
                <a:cs typeface="Times New Roman" panose="02020603050405020304" pitchFamily="18" charset="0"/>
              </a:rPr>
              <a:t>The trophozoites occur in 2 forms, the amoeboid and flagellate.</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527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   Amoeboid trophozoite form</a:t>
            </a:r>
          </a:p>
          <a:p>
            <a:r>
              <a:rPr lang="en-US" dirty="0">
                <a:latin typeface="Times New Roman" panose="02020603050405020304" pitchFamily="18" charset="0"/>
                <a:cs typeface="Times New Roman" panose="02020603050405020304" pitchFamily="18" charset="0"/>
              </a:rPr>
              <a:t>The amoeboid form has rounded pseudopodia, a spherical nucleus &amp; pulsating vacuoles(used for engulfing RBCs /WBCs).</a:t>
            </a:r>
          </a:p>
          <a:p>
            <a:r>
              <a:rPr lang="en-US" dirty="0">
                <a:latin typeface="Times New Roman" panose="02020603050405020304" pitchFamily="18" charset="0"/>
                <a:cs typeface="Times New Roman" panose="02020603050405020304" pitchFamily="18" charset="0"/>
              </a:rPr>
              <a:t>It is the feeding, growing &amp; replicating form of the parasite, seen on the surface of vegetation, mud and water.</a:t>
            </a:r>
          </a:p>
          <a:p>
            <a:r>
              <a:rPr lang="en-US" dirty="0">
                <a:latin typeface="Times New Roman" panose="02020603050405020304" pitchFamily="18" charset="0"/>
                <a:cs typeface="Times New Roman" panose="02020603050405020304" pitchFamily="18" charset="0"/>
              </a:rPr>
              <a:t>It is also the invasive stage &amp; the infective form of the parasite.</a:t>
            </a:r>
          </a:p>
        </p:txBody>
      </p:sp>
    </p:spTree>
    <p:extLst>
      <p:ext uri="{BB962C8B-B14F-4D97-AF65-F5344CB8AC3E}">
        <p14:creationId xmlns:p14="http://schemas.microsoft.com/office/powerpoint/2010/main" val="2497987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   Flagellate form</a:t>
            </a:r>
          </a:p>
          <a:p>
            <a:r>
              <a:rPr lang="en-US" dirty="0">
                <a:latin typeface="Times New Roman" panose="02020603050405020304" pitchFamily="18" charset="0"/>
                <a:cs typeface="Times New Roman" panose="02020603050405020304" pitchFamily="18" charset="0"/>
              </a:rPr>
              <a:t>The biflagellate form occurs within a minute when trophozoites are transferred to distilled water.</a:t>
            </a:r>
          </a:p>
          <a:p>
            <a:r>
              <a:rPr lang="en-US" dirty="0">
                <a:latin typeface="Times New Roman" panose="02020603050405020304" pitchFamily="18" charset="0"/>
                <a:cs typeface="Times New Roman" panose="02020603050405020304" pitchFamily="18" charset="0"/>
              </a:rPr>
              <a:t>The flagellate can revert to the amoeboid form, hence N. fowleri is classified as amoeboflagellate.</a:t>
            </a:r>
          </a:p>
        </p:txBody>
      </p:sp>
    </p:spTree>
    <p:extLst>
      <p:ext uri="{BB962C8B-B14F-4D97-AF65-F5344CB8AC3E}">
        <p14:creationId xmlns:p14="http://schemas.microsoft.com/office/powerpoint/2010/main" val="28113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   Cyst Stage</a:t>
            </a:r>
          </a:p>
          <a:p>
            <a:r>
              <a:rPr lang="en-US" dirty="0">
                <a:latin typeface="Times New Roman" panose="02020603050405020304" pitchFamily="18" charset="0"/>
                <a:cs typeface="Times New Roman" panose="02020603050405020304" pitchFamily="18" charset="0"/>
              </a:rPr>
              <a:t>It’s the resting or the dormant form &amp; can resist unfavorable conditions such as drying and chlorine up to 50 ppm(2ppm kills the cyst).</a:t>
            </a:r>
          </a:p>
          <a:p>
            <a:r>
              <a:rPr lang="en-US" dirty="0">
                <a:latin typeface="Times New Roman" panose="02020603050405020304" pitchFamily="18" charset="0"/>
                <a:cs typeface="Times New Roman" panose="02020603050405020304" pitchFamily="18" charset="0"/>
              </a:rPr>
              <a:t>Trophozoites encyst due to unfavorable conditions such as food deprivation, desiccation, cold temperature etc.</a:t>
            </a:r>
          </a:p>
          <a:p>
            <a:r>
              <a:rPr lang="en-US" dirty="0">
                <a:latin typeface="Times New Roman" panose="02020603050405020304" pitchFamily="18" charset="0"/>
                <a:cs typeface="Times New Roman" panose="02020603050405020304" pitchFamily="18" charset="0"/>
              </a:rPr>
              <a:t>Cysts and flagellate forms of N. fowleri have never been found in tissues of cerebrospinal fluid (CSF).</a:t>
            </a:r>
          </a:p>
        </p:txBody>
      </p:sp>
    </p:spTree>
    <p:extLst>
      <p:ext uri="{BB962C8B-B14F-4D97-AF65-F5344CB8AC3E}">
        <p14:creationId xmlns:p14="http://schemas.microsoft.com/office/powerpoint/2010/main" val="3893871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Life Cycle</a:t>
            </a: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Infection occurs during swimming or diving in warm river freshwater/ponds.</a:t>
            </a:r>
          </a:p>
          <a:p>
            <a:r>
              <a:rPr lang="en-US" dirty="0">
                <a:latin typeface="Times New Roman" panose="02020603050405020304" pitchFamily="18" charset="0"/>
                <a:cs typeface="Times New Roman" panose="02020603050405020304" pitchFamily="18" charset="0"/>
              </a:rPr>
              <a:t>Infn can also occur in poorly maintained swimming pools or during nasal irrigation using contaminated tap water.</a:t>
            </a:r>
          </a:p>
          <a:p>
            <a:r>
              <a:rPr lang="en-US" dirty="0">
                <a:latin typeface="Times New Roman" panose="02020603050405020304" pitchFamily="18" charset="0"/>
                <a:cs typeface="Times New Roman" panose="02020603050405020304" pitchFamily="18" charset="0"/>
              </a:rPr>
              <a:t>The amoeboid form is the infective stage to man &amp; multiplies by binary fission.</a:t>
            </a:r>
          </a:p>
          <a:p>
            <a:r>
              <a:rPr lang="en-US" dirty="0">
                <a:latin typeface="Times New Roman" panose="02020603050405020304" pitchFamily="18" charset="0"/>
                <a:cs typeface="Times New Roman" panose="02020603050405020304" pitchFamily="18" charset="0"/>
              </a:rPr>
              <a:t>Under unfavorable conditions, it forms a cyst which undergoes excystation when conditions are favorable </a:t>
            </a:r>
            <a:r>
              <a:rPr lang="en-US" dirty="0"/>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2924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956</TotalTime>
  <Words>1939</Words>
  <Application>Microsoft Office PowerPoint</Application>
  <PresentationFormat>Widescreen</PresentationFormat>
  <Paragraphs>160</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Times New Roman</vt:lpstr>
      <vt:lpstr>Office Theme</vt:lpstr>
      <vt:lpstr>PATHOGENIC FREE-LIVING AMOEBAE</vt:lpstr>
      <vt:lpstr>INTRODUCTION</vt:lpstr>
      <vt:lpstr>PowerPoint Presentation</vt:lpstr>
      <vt:lpstr>Naegleria Fowleri</vt:lpstr>
      <vt:lpstr>PowerPoint Presentation</vt:lpstr>
      <vt:lpstr>PowerPoint Presentation</vt:lpstr>
      <vt:lpstr>PowerPoint Presentation</vt:lpstr>
      <vt:lpstr>PowerPoint Presentation</vt:lpstr>
      <vt:lpstr>Life Cycle</vt:lpstr>
      <vt:lpstr>PowerPoint Presentation</vt:lpstr>
      <vt:lpstr>Contact with amoeba contaminated water via olfactory mucosa leads to infection</vt:lpstr>
      <vt:lpstr>Pathogenicity and Clinical Features</vt:lpstr>
      <vt:lpstr>PowerPoint Presentation</vt:lpstr>
      <vt:lpstr>Laboratory Diagnosis</vt:lpstr>
      <vt:lpstr>PowerPoint Presentation</vt:lpstr>
      <vt:lpstr>Treatment</vt:lpstr>
      <vt:lpstr>Acanthamoeba Species</vt:lpstr>
      <vt:lpstr>PowerPoint Presentation</vt:lpstr>
      <vt:lpstr>Life Cycle</vt:lpstr>
      <vt:lpstr>Life cycle of Acanthamoeba culbertsoni</vt:lpstr>
      <vt:lpstr>Pathogenesis &amp; Clinical Features</vt:lpstr>
      <vt:lpstr>PowerPoint Presentation</vt:lpstr>
      <vt:lpstr>PowerPoint Presentation</vt:lpstr>
      <vt:lpstr>PowerPoint Presentation</vt:lpstr>
      <vt:lpstr>Laboratory Diagnosis</vt:lpstr>
      <vt:lpstr>Treatment</vt:lpstr>
      <vt:lpstr>Balamuthia Mandrillaris</vt:lpstr>
      <vt:lpstr>PowerPoint Presentation</vt:lpstr>
      <vt:lpstr>Laboratory Diagnosis</vt:lpstr>
      <vt:lpstr>NONPATHOGENIC INTESTINAL AMOEBA</vt:lpstr>
      <vt:lpstr>Entamoeba Coli</vt:lpstr>
      <vt:lpstr>E.coli trophozoite and cyst</vt:lpstr>
      <vt:lpstr>Entamoeba Gingivalis</vt:lpstr>
      <vt:lpstr>Entamoeba Hartmanni</vt:lpstr>
      <vt:lpstr>Endolimax Nana</vt:lpstr>
    </vt:vector>
  </TitlesOfParts>
  <Company>University of Zambia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NONPATHOGENIC INTESTINAL AMOEBA</dc:title>
  <dc:creator>Dr.Mudenda</dc:creator>
  <cp:lastModifiedBy>Musweu</cp:lastModifiedBy>
  <cp:revision>44</cp:revision>
  <dcterms:created xsi:type="dcterms:W3CDTF">2022-12-14T08:10:36Z</dcterms:created>
  <dcterms:modified xsi:type="dcterms:W3CDTF">2023-04-04T07:33:32Z</dcterms:modified>
</cp:coreProperties>
</file>