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2"/>
    <p:sldId id="271" r:id="rId3"/>
    <p:sldId id="257" r:id="rId4"/>
    <p:sldId id="258" r:id="rId5"/>
    <p:sldId id="273" r:id="rId6"/>
    <p:sldId id="260" r:id="rId7"/>
    <p:sldId id="261" r:id="rId8"/>
    <p:sldId id="262" r:id="rId9"/>
    <p:sldId id="272" r:id="rId10"/>
    <p:sldId id="259" r:id="rId11"/>
    <p:sldId id="264" r:id="rId12"/>
    <p:sldId id="265" r:id="rId13"/>
    <p:sldId id="263" r:id="rId14"/>
    <p:sldId id="266" r:id="rId15"/>
    <p:sldId id="267" r:id="rId16"/>
    <p:sldId id="268" r:id="rId17"/>
    <p:sldId id="274" r:id="rId18"/>
    <p:sldId id="275" r:id="rId19"/>
    <p:sldId id="269" r:id="rId20"/>
  </p:sldIdLst>
  <p:sldSz cx="12192000" cy="6858000"/>
  <p:notesSz cx="12192000" cy="6858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60" y="5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156" y="507619"/>
            <a:ext cx="2118995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4293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3A3835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EF8F2-1B3D-40A5-8F95-EB8B9FD9B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677108"/>
          </a:xfrm>
        </p:spPr>
        <p:txBody>
          <a:bodyPr/>
          <a:lstStyle/>
          <a:p>
            <a:pPr algn="ctr"/>
            <a:r>
              <a:rPr lang="en-US" sz="4400" dirty="0"/>
              <a:t>Balantidium Coli</a:t>
            </a:r>
            <a:endParaRPr lang="en-DE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71B388-248D-4748-87A2-37C671F160F8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828800" y="2971800"/>
            <a:ext cx="8534400" cy="553998"/>
          </a:xfrm>
        </p:spPr>
        <p:txBody>
          <a:bodyPr/>
          <a:lstStyle/>
          <a:p>
            <a:pPr algn="ctr"/>
            <a:r>
              <a:rPr lang="en-US" sz="3600" dirty="0"/>
              <a:t>Dr J Mudenda</a:t>
            </a:r>
            <a:endParaRPr lang="en-DE" sz="3600" dirty="0"/>
          </a:p>
        </p:txBody>
      </p:sp>
    </p:spTree>
    <p:extLst>
      <p:ext uri="{BB962C8B-B14F-4D97-AF65-F5344CB8AC3E}">
        <p14:creationId xmlns:p14="http://schemas.microsoft.com/office/powerpoint/2010/main" val="2486364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825500"/>
            <a:ext cx="10489565" cy="48013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Mode</a:t>
            </a:r>
            <a:r>
              <a:rPr sz="1800" b="1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3A3835"/>
                </a:solidFill>
                <a:latin typeface="Times New Roman"/>
                <a:cs typeface="Times New Roman"/>
              </a:rPr>
              <a:t>of transmission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 marL="299085" marR="5080" indent="-287020">
              <a:lnSpc>
                <a:spcPts val="4320"/>
              </a:lnSpc>
              <a:spcBef>
                <a:spcPts val="505"/>
              </a:spcBef>
              <a:buClr>
                <a:srgbClr val="3A3835"/>
              </a:buClr>
              <a:buFont typeface="Wingdings"/>
              <a:buChar char=""/>
              <a:tabLst>
                <a:tab pos="356870" algn="l"/>
                <a:tab pos="357505" algn="l"/>
              </a:tabLst>
            </a:pPr>
            <a:r>
              <a:rPr dirty="0"/>
              <a:t>	</a:t>
            </a:r>
            <a:r>
              <a:rPr sz="1800" spc="-10" dirty="0">
                <a:latin typeface="Times New Roman"/>
                <a:cs typeface="Times New Roman"/>
              </a:rPr>
              <a:t>Cysts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</a:t>
            </a:r>
            <a:r>
              <a:rPr sz="1800" b="1" spc="-5" dirty="0">
                <a:latin typeface="Times New Roman"/>
                <a:cs typeface="Times New Roman"/>
              </a:rPr>
              <a:t>Infective</a:t>
            </a:r>
            <a:r>
              <a:rPr sz="1800" b="1" spc="2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stage</a:t>
            </a:r>
            <a:r>
              <a:rPr sz="1800" dirty="0">
                <a:latin typeface="Times New Roman"/>
                <a:cs typeface="Times New Roman"/>
              </a:rPr>
              <a:t>)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are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responsible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for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transmission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balantidiosis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through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ingestion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contaminated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food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or </a:t>
            </a:r>
            <a:r>
              <a:rPr sz="1800" spc="-10" dirty="0">
                <a:latin typeface="Times New Roman"/>
                <a:cs typeface="Times New Roman"/>
              </a:rPr>
              <a:t>water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through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oral-fecal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route.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endParaRPr lang="en-US" sz="1800" spc="-60" dirty="0">
              <a:latin typeface="Times New Roman"/>
              <a:cs typeface="Times New Roman"/>
            </a:endParaRPr>
          </a:p>
          <a:p>
            <a:pPr marL="299085" marR="5080" indent="-287020">
              <a:lnSpc>
                <a:spcPts val="4320"/>
              </a:lnSpc>
              <a:spcBef>
                <a:spcPts val="505"/>
              </a:spcBef>
              <a:buClr>
                <a:srgbClr val="3A3835"/>
              </a:buClr>
              <a:buFont typeface="Wingdings"/>
              <a:buChar char=""/>
              <a:tabLst>
                <a:tab pos="356870" algn="l"/>
                <a:tab pos="357505" algn="l"/>
              </a:tabLst>
            </a:pPr>
            <a:r>
              <a:rPr sz="1800" spc="-35" dirty="0">
                <a:latin typeface="Times New Roman"/>
                <a:cs typeface="Times New Roman"/>
              </a:rPr>
              <a:t>Water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vehicle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most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cases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Balantidiosis</a:t>
            </a:r>
          </a:p>
          <a:p>
            <a:pPr marL="12700">
              <a:lnSpc>
                <a:spcPct val="100000"/>
              </a:lnSpc>
              <a:spcBef>
                <a:spcPts val="1660"/>
              </a:spcBef>
            </a:pPr>
            <a:r>
              <a:rPr sz="1800" b="1" dirty="0">
                <a:latin typeface="Times New Roman"/>
                <a:cs typeface="Times New Roman"/>
              </a:rPr>
              <a:t>Site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of Infection: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353695" indent="-341630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353695" algn="l"/>
                <a:tab pos="354330" algn="l"/>
              </a:tabLst>
            </a:pPr>
            <a:r>
              <a:rPr sz="1800" spc="-5" dirty="0">
                <a:latin typeface="Times New Roman"/>
                <a:cs typeface="Times New Roman"/>
              </a:rPr>
              <a:t>Caecum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colon</a:t>
            </a: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Excystation:</a:t>
            </a:r>
            <a:endParaRPr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occurs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small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intestine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1800" b="1" spc="-15" dirty="0">
                <a:solidFill>
                  <a:srgbClr val="3A3835"/>
                </a:solidFill>
                <a:latin typeface="Times New Roman"/>
                <a:cs typeface="Times New Roman"/>
              </a:rPr>
              <a:t>Reproduction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:</a:t>
            </a:r>
            <a:endParaRPr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Trophozoites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multiply</a:t>
            </a:r>
            <a:r>
              <a:rPr sz="1800" spc="5" dirty="0">
                <a:latin typeface="Times New Roman"/>
                <a:cs typeface="Times New Roman"/>
              </a:rPr>
              <a:t> by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asexual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(transverse</a:t>
            </a:r>
            <a:r>
              <a:rPr sz="1800" b="1" spc="7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binary</a:t>
            </a:r>
            <a:r>
              <a:rPr sz="1800" b="1" spc="7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fission</a:t>
            </a:r>
            <a:r>
              <a:rPr sz="1800" spc="-5" dirty="0">
                <a:latin typeface="Times New Roman"/>
                <a:cs typeface="Times New Roman"/>
              </a:rPr>
              <a:t>)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or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sexual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(conjugation)</a:t>
            </a:r>
            <a:r>
              <a:rPr sz="1800" b="1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occurs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10" dirty="0">
                <a:latin typeface="Times New Roman"/>
                <a:cs typeface="Times New Roman"/>
              </a:rPr>
              <a:t>large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intestine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4555" y="639902"/>
            <a:ext cx="12636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Life</a:t>
            </a:r>
            <a:r>
              <a:rPr sz="2400" spc="-125" dirty="0"/>
              <a:t> </a:t>
            </a:r>
            <a:r>
              <a:rPr sz="2400" spc="-5" dirty="0"/>
              <a:t>cycle</a:t>
            </a:r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95"/>
              </a:spcBef>
            </a:pPr>
            <a:r>
              <a:rPr dirty="0"/>
              <a:t>The</a:t>
            </a:r>
            <a:r>
              <a:rPr spc="-25" dirty="0"/>
              <a:t> </a:t>
            </a:r>
            <a:r>
              <a:rPr spc="-15" dirty="0"/>
              <a:t>cyst</a:t>
            </a:r>
            <a:r>
              <a:rPr spc="15" dirty="0"/>
              <a:t> </a:t>
            </a:r>
            <a:r>
              <a:rPr spc="-5" dirty="0"/>
              <a:t>is</a:t>
            </a:r>
            <a:r>
              <a:rPr spc="-20" dirty="0"/>
              <a:t> </a:t>
            </a:r>
            <a:r>
              <a:rPr spc="-10" dirty="0"/>
              <a:t>the</a:t>
            </a:r>
            <a:r>
              <a:rPr spc="20" dirty="0"/>
              <a:t> </a:t>
            </a:r>
            <a:r>
              <a:rPr spc="-10" dirty="0"/>
              <a:t>infective</a:t>
            </a:r>
            <a:r>
              <a:rPr spc="20" dirty="0"/>
              <a:t> </a:t>
            </a:r>
            <a:r>
              <a:rPr spc="-10" dirty="0"/>
              <a:t>stage</a:t>
            </a:r>
            <a:r>
              <a:rPr spc="20" dirty="0"/>
              <a:t> </a:t>
            </a:r>
            <a:r>
              <a:rPr dirty="0"/>
              <a:t>of </a:t>
            </a:r>
            <a:r>
              <a:rPr i="1" dirty="0">
                <a:latin typeface="Times New Roman"/>
                <a:cs typeface="Times New Roman"/>
              </a:rPr>
              <a:t>Balantidium</a:t>
            </a:r>
            <a:r>
              <a:rPr i="1" spc="-50" dirty="0">
                <a:latin typeface="Times New Roman"/>
                <a:cs typeface="Times New Roman"/>
              </a:rPr>
              <a:t> </a:t>
            </a:r>
            <a:r>
              <a:rPr i="1" dirty="0">
                <a:latin typeface="Times New Roman"/>
                <a:cs typeface="Times New Roman"/>
              </a:rPr>
              <a:t>coli</a:t>
            </a:r>
          </a:p>
          <a:p>
            <a:pPr marL="13335" marR="5080" algn="ctr">
              <a:lnSpc>
                <a:spcPts val="4800"/>
              </a:lnSpc>
              <a:spcBef>
                <a:spcPts val="560"/>
              </a:spcBef>
            </a:pPr>
            <a:r>
              <a:rPr spc="-10" dirty="0"/>
              <a:t>Once</a:t>
            </a:r>
            <a:r>
              <a:rPr spc="10" dirty="0"/>
              <a:t> </a:t>
            </a:r>
            <a:r>
              <a:rPr spc="-10" dirty="0"/>
              <a:t>the</a:t>
            </a:r>
            <a:r>
              <a:rPr spc="10" dirty="0"/>
              <a:t> </a:t>
            </a:r>
            <a:r>
              <a:rPr spc="-15" dirty="0"/>
              <a:t>cyst</a:t>
            </a:r>
            <a:r>
              <a:rPr spc="50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10" dirty="0"/>
              <a:t>ingested</a:t>
            </a:r>
            <a:r>
              <a:rPr spc="35" dirty="0"/>
              <a:t> </a:t>
            </a:r>
            <a:r>
              <a:rPr spc="-10" dirty="0"/>
              <a:t>via</a:t>
            </a:r>
            <a:r>
              <a:rPr spc="5" dirty="0"/>
              <a:t> </a:t>
            </a:r>
            <a:r>
              <a:rPr spc="-10" dirty="0"/>
              <a:t>feces-contaminated</a:t>
            </a:r>
            <a:r>
              <a:rPr spc="120" dirty="0"/>
              <a:t> </a:t>
            </a:r>
            <a:r>
              <a:rPr spc="-5" dirty="0"/>
              <a:t>food </a:t>
            </a:r>
            <a:r>
              <a:rPr dirty="0"/>
              <a:t>or</a:t>
            </a:r>
            <a:r>
              <a:rPr spc="-10" dirty="0"/>
              <a:t> </a:t>
            </a:r>
            <a:r>
              <a:rPr spc="-25" dirty="0"/>
              <a:t>water,</a:t>
            </a:r>
            <a:r>
              <a:rPr spc="35" dirty="0"/>
              <a:t> </a:t>
            </a:r>
            <a:r>
              <a:rPr spc="-5" dirty="0"/>
              <a:t>it</a:t>
            </a:r>
            <a:r>
              <a:rPr dirty="0"/>
              <a:t> </a:t>
            </a:r>
            <a:r>
              <a:rPr spc="-5" dirty="0"/>
              <a:t>passes</a:t>
            </a:r>
            <a:r>
              <a:rPr dirty="0"/>
              <a:t> </a:t>
            </a:r>
            <a:r>
              <a:rPr spc="-10" dirty="0"/>
              <a:t>through</a:t>
            </a:r>
            <a:r>
              <a:rPr spc="45" dirty="0"/>
              <a:t> </a:t>
            </a:r>
            <a:r>
              <a:rPr spc="-10" dirty="0"/>
              <a:t>the</a:t>
            </a:r>
            <a:r>
              <a:rPr spc="10" dirty="0"/>
              <a:t> </a:t>
            </a:r>
            <a:r>
              <a:rPr spc="-10" dirty="0"/>
              <a:t>host</a:t>
            </a:r>
            <a:r>
              <a:rPr spc="25" dirty="0"/>
              <a:t> </a:t>
            </a:r>
            <a:r>
              <a:rPr spc="-10" dirty="0"/>
              <a:t>digestive</a:t>
            </a:r>
            <a:r>
              <a:rPr spc="40" dirty="0"/>
              <a:t> </a:t>
            </a:r>
            <a:r>
              <a:rPr spc="-15" dirty="0"/>
              <a:t>system </a:t>
            </a:r>
            <a:r>
              <a:rPr spc="-484" dirty="0"/>
              <a:t> </a:t>
            </a:r>
            <a:r>
              <a:rPr dirty="0"/>
              <a:t>There,</a:t>
            </a:r>
            <a:r>
              <a:rPr spc="-40" dirty="0"/>
              <a:t> </a:t>
            </a:r>
            <a:r>
              <a:rPr spc="-10" dirty="0"/>
              <a:t>excystation</a:t>
            </a:r>
            <a:r>
              <a:rPr spc="35" dirty="0"/>
              <a:t> </a:t>
            </a:r>
            <a:r>
              <a:rPr spc="-10" dirty="0"/>
              <a:t>takes</a:t>
            </a:r>
            <a:r>
              <a:rPr spc="20" dirty="0"/>
              <a:t> </a:t>
            </a:r>
            <a:r>
              <a:rPr spc="-5" dirty="0"/>
              <a:t>place</a:t>
            </a:r>
            <a:r>
              <a:rPr spc="-15" dirty="0"/>
              <a:t> </a:t>
            </a:r>
            <a:r>
              <a:rPr spc="-5" dirty="0"/>
              <a:t>in</a:t>
            </a:r>
            <a:r>
              <a:rPr spc="10" dirty="0"/>
              <a:t> </a:t>
            </a:r>
            <a:r>
              <a:rPr spc="-15" dirty="0"/>
              <a:t>small</a:t>
            </a:r>
            <a:r>
              <a:rPr spc="25" dirty="0"/>
              <a:t> </a:t>
            </a:r>
            <a:r>
              <a:rPr spc="-10" dirty="0"/>
              <a:t>intestine</a:t>
            </a:r>
          </a:p>
          <a:p>
            <a:pPr marL="2623185" marR="2619375" algn="ctr">
              <a:lnSpc>
                <a:spcPts val="4800"/>
              </a:lnSpc>
              <a:spcBef>
                <a:spcPts val="5"/>
              </a:spcBef>
            </a:pPr>
            <a:r>
              <a:rPr spc="-10" dirty="0"/>
              <a:t>Excystation</a:t>
            </a:r>
            <a:r>
              <a:rPr spc="40" dirty="0"/>
              <a:t> </a:t>
            </a:r>
            <a:r>
              <a:rPr spc="-5" dirty="0"/>
              <a:t>produces</a:t>
            </a:r>
            <a:r>
              <a:rPr spc="-25" dirty="0"/>
              <a:t> </a:t>
            </a:r>
            <a:r>
              <a:rPr spc="-5" dirty="0"/>
              <a:t>a</a:t>
            </a:r>
            <a:r>
              <a:rPr spc="10" dirty="0"/>
              <a:t> </a:t>
            </a:r>
            <a:r>
              <a:rPr spc="-5" dirty="0"/>
              <a:t>trophozoite</a:t>
            </a:r>
            <a:r>
              <a:rPr spc="-40" dirty="0"/>
              <a:t> </a:t>
            </a:r>
            <a:r>
              <a:rPr spc="-10" dirty="0"/>
              <a:t>from the</a:t>
            </a:r>
            <a:r>
              <a:rPr spc="35" dirty="0"/>
              <a:t> </a:t>
            </a:r>
            <a:r>
              <a:rPr spc="-15" dirty="0"/>
              <a:t>cyst</a:t>
            </a:r>
            <a:r>
              <a:rPr spc="50" dirty="0"/>
              <a:t> </a:t>
            </a:r>
            <a:r>
              <a:rPr spc="-10" dirty="0"/>
              <a:t>stage </a:t>
            </a:r>
            <a:r>
              <a:rPr spc="-484" dirty="0"/>
              <a:t> </a:t>
            </a:r>
            <a:r>
              <a:rPr spc="-10" dirty="0"/>
              <a:t>Single</a:t>
            </a:r>
            <a:r>
              <a:rPr spc="-5" dirty="0"/>
              <a:t> trophozoite</a:t>
            </a:r>
            <a:r>
              <a:rPr spc="-20" dirty="0"/>
              <a:t> </a:t>
            </a:r>
            <a:r>
              <a:rPr spc="-15" dirty="0"/>
              <a:t>forms</a:t>
            </a:r>
            <a:r>
              <a:rPr spc="15" dirty="0"/>
              <a:t> </a:t>
            </a:r>
            <a:r>
              <a:rPr spc="-10" dirty="0"/>
              <a:t>from</a:t>
            </a:r>
            <a:r>
              <a:rPr spc="10" dirty="0"/>
              <a:t> </a:t>
            </a:r>
            <a:r>
              <a:rPr spc="-5" dirty="0"/>
              <a:t>each</a:t>
            </a:r>
            <a:r>
              <a:rPr spc="-10" dirty="0"/>
              <a:t> </a:t>
            </a:r>
            <a:r>
              <a:rPr spc="-15" dirty="0"/>
              <a:t>cyst</a:t>
            </a:r>
          </a:p>
          <a:p>
            <a:pPr marL="211454" marR="213360" algn="ctr">
              <a:lnSpc>
                <a:spcPct val="100000"/>
              </a:lnSpc>
              <a:spcBef>
                <a:spcPts val="1845"/>
              </a:spcBef>
            </a:pPr>
            <a:r>
              <a:rPr dirty="0">
                <a:solidFill>
                  <a:srgbClr val="000000"/>
                </a:solidFill>
              </a:rPr>
              <a:t>The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motile</a:t>
            </a:r>
            <a:r>
              <a:rPr spc="5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trophozoite</a:t>
            </a:r>
            <a:r>
              <a:rPr spc="5" dirty="0">
                <a:solidFill>
                  <a:srgbClr val="000000"/>
                </a:solidFill>
              </a:rPr>
              <a:t> </a:t>
            </a:r>
            <a:r>
              <a:rPr spc="-5" dirty="0"/>
              <a:t>is </a:t>
            </a:r>
            <a:r>
              <a:rPr spc="-10" dirty="0"/>
              <a:t>the</a:t>
            </a:r>
            <a:r>
              <a:rPr spc="15" dirty="0"/>
              <a:t> </a:t>
            </a:r>
            <a:r>
              <a:rPr spc="-10" dirty="0"/>
              <a:t>feeding</a:t>
            </a:r>
            <a:r>
              <a:rPr spc="45" dirty="0"/>
              <a:t> </a:t>
            </a:r>
            <a:r>
              <a:rPr spc="-10" dirty="0"/>
              <a:t>stage</a:t>
            </a:r>
            <a:r>
              <a:rPr spc="15" dirty="0"/>
              <a:t> </a:t>
            </a:r>
            <a:r>
              <a:rPr dirty="0"/>
              <a:t>of</a:t>
            </a:r>
            <a:r>
              <a:rPr spc="-10" dirty="0"/>
              <a:t> the</a:t>
            </a:r>
            <a:r>
              <a:rPr spc="40" dirty="0"/>
              <a:t> </a:t>
            </a:r>
            <a:r>
              <a:rPr spc="-5" dirty="0"/>
              <a:t>parasite</a:t>
            </a:r>
            <a:r>
              <a:rPr spc="-10" dirty="0"/>
              <a:t> </a:t>
            </a:r>
            <a:r>
              <a:rPr spc="-15" dirty="0"/>
              <a:t>multiply</a:t>
            </a:r>
            <a:r>
              <a:rPr spc="45" dirty="0"/>
              <a:t> </a:t>
            </a:r>
            <a:r>
              <a:rPr spc="-10" dirty="0"/>
              <a:t>either</a:t>
            </a:r>
            <a:r>
              <a:rPr spc="20" dirty="0"/>
              <a:t> </a:t>
            </a:r>
            <a:r>
              <a:rPr spc="-5" dirty="0"/>
              <a:t>in</a:t>
            </a:r>
            <a:r>
              <a:rPr spc="-10" dirty="0"/>
              <a:t> </a:t>
            </a:r>
            <a:r>
              <a:rPr spc="-15" dirty="0"/>
              <a:t>gut</a:t>
            </a:r>
            <a:r>
              <a:rPr spc="30" dirty="0"/>
              <a:t> </a:t>
            </a:r>
            <a:r>
              <a:rPr spc="-15" dirty="0"/>
              <a:t>lumen</a:t>
            </a:r>
            <a:r>
              <a:rPr spc="75" dirty="0"/>
              <a:t> </a:t>
            </a:r>
            <a:r>
              <a:rPr dirty="0"/>
              <a:t>or</a:t>
            </a:r>
            <a:r>
              <a:rPr spc="-5" dirty="0"/>
              <a:t> </a:t>
            </a:r>
            <a:r>
              <a:rPr spc="-10" dirty="0"/>
              <a:t>enter</a:t>
            </a:r>
            <a:r>
              <a:rPr spc="20" dirty="0"/>
              <a:t> </a:t>
            </a:r>
            <a:r>
              <a:rPr spc="-10" dirty="0"/>
              <a:t>the</a:t>
            </a:r>
            <a:r>
              <a:rPr spc="35" dirty="0"/>
              <a:t> </a:t>
            </a:r>
            <a:r>
              <a:rPr spc="-15" dirty="0"/>
              <a:t>sub </a:t>
            </a:r>
            <a:r>
              <a:rPr spc="-484" dirty="0"/>
              <a:t> </a:t>
            </a:r>
            <a:r>
              <a:rPr spc="-15" dirty="0"/>
              <a:t>mucosa</a:t>
            </a:r>
            <a:r>
              <a:rPr spc="25" dirty="0"/>
              <a:t> </a:t>
            </a:r>
            <a:r>
              <a:rPr dirty="0"/>
              <a:t>of</a:t>
            </a:r>
            <a:r>
              <a:rPr spc="-15" dirty="0"/>
              <a:t> large</a:t>
            </a:r>
            <a:r>
              <a:rPr spc="30" dirty="0"/>
              <a:t> </a:t>
            </a:r>
            <a:r>
              <a:rPr spc="-10" dirty="0"/>
              <a:t>intestine</a:t>
            </a:r>
          </a:p>
          <a:p>
            <a:pPr marL="1270">
              <a:lnSpc>
                <a:spcPct val="100000"/>
              </a:lnSpc>
              <a:spcBef>
                <a:spcPts val="40"/>
              </a:spcBef>
            </a:pPr>
            <a:endParaRPr sz="2050"/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pc="-5" dirty="0">
                <a:solidFill>
                  <a:srgbClr val="000000"/>
                </a:solidFill>
              </a:rPr>
              <a:t>Trophozoites</a:t>
            </a:r>
            <a:r>
              <a:rPr spc="-75" dirty="0">
                <a:solidFill>
                  <a:srgbClr val="000000"/>
                </a:solidFill>
              </a:rPr>
              <a:t> </a:t>
            </a:r>
            <a:r>
              <a:rPr spc="-15" dirty="0">
                <a:solidFill>
                  <a:srgbClr val="000000"/>
                </a:solidFill>
              </a:rPr>
              <a:t>multiply</a:t>
            </a:r>
            <a:r>
              <a:rPr spc="3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by</a:t>
            </a:r>
            <a:r>
              <a:rPr spc="-10" dirty="0">
                <a:solidFill>
                  <a:srgbClr val="000000"/>
                </a:solidFill>
              </a:rPr>
              <a:t> asexual</a:t>
            </a:r>
            <a:r>
              <a:rPr spc="50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binary</a:t>
            </a:r>
            <a:r>
              <a:rPr spc="-10" dirty="0">
                <a:solidFill>
                  <a:srgbClr val="000000"/>
                </a:solidFill>
              </a:rPr>
              <a:t> fission</a:t>
            </a:r>
            <a:r>
              <a:rPr spc="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or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sexual</a:t>
            </a:r>
            <a:r>
              <a:rPr spc="25" dirty="0">
                <a:solidFill>
                  <a:srgbClr val="000000"/>
                </a:solidFill>
              </a:rPr>
              <a:t> </a:t>
            </a:r>
            <a:r>
              <a:rPr spc="-5" dirty="0">
                <a:solidFill>
                  <a:srgbClr val="000000"/>
                </a:solidFill>
              </a:rPr>
              <a:t>conjugation</a:t>
            </a:r>
          </a:p>
        </p:txBody>
      </p:sp>
      <p:sp>
        <p:nvSpPr>
          <p:cNvPr id="4" name="object 4"/>
          <p:cNvSpPr/>
          <p:nvPr/>
        </p:nvSpPr>
        <p:spPr>
          <a:xfrm>
            <a:off x="6057900" y="1624583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057900" y="2254885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57900" y="2914776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57900" y="3537711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57900" y="5067680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57900" y="4151757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88972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40196" y="1091946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68263" y="1701545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80201" y="2363470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80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80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80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80201" y="3019044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8"/>
                </a:moveTo>
                <a:lnTo>
                  <a:pt x="0" y="207898"/>
                </a:lnTo>
                <a:lnTo>
                  <a:pt x="38100" y="284098"/>
                </a:lnTo>
                <a:lnTo>
                  <a:pt x="69850" y="220598"/>
                </a:lnTo>
                <a:lnTo>
                  <a:pt x="28575" y="220598"/>
                </a:lnTo>
                <a:lnTo>
                  <a:pt x="28575" y="207898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8"/>
                </a:lnTo>
                <a:lnTo>
                  <a:pt x="47625" y="220598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8"/>
                </a:moveTo>
                <a:lnTo>
                  <a:pt x="47625" y="207898"/>
                </a:lnTo>
                <a:lnTo>
                  <a:pt x="47625" y="220598"/>
                </a:lnTo>
                <a:lnTo>
                  <a:pt x="69850" y="220598"/>
                </a:lnTo>
                <a:lnTo>
                  <a:pt x="76200" y="2078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80201" y="3558413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83121" y="4119245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8"/>
                </a:moveTo>
                <a:lnTo>
                  <a:pt x="0" y="207898"/>
                </a:lnTo>
                <a:lnTo>
                  <a:pt x="38100" y="284098"/>
                </a:lnTo>
                <a:lnTo>
                  <a:pt x="69850" y="220598"/>
                </a:lnTo>
                <a:lnTo>
                  <a:pt x="28575" y="220598"/>
                </a:lnTo>
                <a:lnTo>
                  <a:pt x="28575" y="207898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8"/>
                </a:lnTo>
                <a:lnTo>
                  <a:pt x="47625" y="220598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8"/>
                </a:moveTo>
                <a:lnTo>
                  <a:pt x="47625" y="207898"/>
                </a:lnTo>
                <a:lnTo>
                  <a:pt x="47625" y="220598"/>
                </a:lnTo>
                <a:lnTo>
                  <a:pt x="69850" y="220598"/>
                </a:lnTo>
                <a:lnTo>
                  <a:pt x="76200" y="2078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80201" y="4653407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206744" y="5196332"/>
            <a:ext cx="76200" cy="284480"/>
          </a:xfrm>
          <a:custGeom>
            <a:avLst/>
            <a:gdLst/>
            <a:ahLst/>
            <a:cxnLst/>
            <a:rect l="l" t="t" r="r" b="b"/>
            <a:pathLst>
              <a:path w="76200" h="284479">
                <a:moveTo>
                  <a:pt x="28575" y="207899"/>
                </a:moveTo>
                <a:lnTo>
                  <a:pt x="0" y="207899"/>
                </a:lnTo>
                <a:lnTo>
                  <a:pt x="38100" y="284099"/>
                </a:lnTo>
                <a:lnTo>
                  <a:pt x="69850" y="220599"/>
                </a:lnTo>
                <a:lnTo>
                  <a:pt x="28575" y="220599"/>
                </a:lnTo>
                <a:lnTo>
                  <a:pt x="28575" y="207899"/>
                </a:lnTo>
                <a:close/>
              </a:path>
              <a:path w="76200" h="284479">
                <a:moveTo>
                  <a:pt x="47625" y="0"/>
                </a:moveTo>
                <a:lnTo>
                  <a:pt x="28575" y="0"/>
                </a:lnTo>
                <a:lnTo>
                  <a:pt x="28575" y="220599"/>
                </a:lnTo>
                <a:lnTo>
                  <a:pt x="47625" y="220599"/>
                </a:lnTo>
                <a:lnTo>
                  <a:pt x="47625" y="0"/>
                </a:lnTo>
                <a:close/>
              </a:path>
              <a:path w="76200" h="284479">
                <a:moveTo>
                  <a:pt x="76200" y="207899"/>
                </a:moveTo>
                <a:lnTo>
                  <a:pt x="47625" y="207899"/>
                </a:lnTo>
                <a:lnTo>
                  <a:pt x="47625" y="220599"/>
                </a:lnTo>
                <a:lnTo>
                  <a:pt x="69850" y="220599"/>
                </a:lnTo>
                <a:lnTo>
                  <a:pt x="76200" y="2078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Asexual</a:t>
            </a:r>
            <a:r>
              <a:rPr spc="-80" dirty="0"/>
              <a:t> </a:t>
            </a:r>
            <a:r>
              <a:rPr spc="-15" dirty="0"/>
              <a:t>reproduction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59156" y="787984"/>
            <a:ext cx="9423400" cy="4965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67585"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Division</a:t>
            </a:r>
            <a:r>
              <a:rPr sz="1800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binary</a:t>
            </a:r>
            <a:r>
              <a:rPr sz="1800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fission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268855" algn="ctr">
              <a:lnSpc>
                <a:spcPct val="100000"/>
              </a:lnSpc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Micronucleus</a:t>
            </a:r>
            <a:r>
              <a:rPr sz="1800" spc="-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divide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first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followed</a:t>
            </a:r>
            <a:r>
              <a:rPr sz="18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-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macronucleus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269490" algn="ctr">
              <a:lnSpc>
                <a:spcPct val="100000"/>
              </a:lnSpc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spc="-1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transverse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septum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forms</a:t>
            </a:r>
            <a:r>
              <a:rPr sz="1800" spc="6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–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separates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cytoplasm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into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halves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Sexual</a:t>
            </a:r>
            <a:r>
              <a:rPr sz="1800" b="1" spc="-7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3A3835"/>
                </a:solidFill>
                <a:latin typeface="Times New Roman"/>
                <a:cs typeface="Times New Roman"/>
              </a:rPr>
              <a:t>reproduction</a:t>
            </a:r>
            <a:endParaRPr sz="1800">
              <a:latin typeface="Times New Roman"/>
              <a:cs typeface="Times New Roman"/>
            </a:endParaRPr>
          </a:p>
          <a:p>
            <a:pPr marL="2265045" algn="ctr">
              <a:lnSpc>
                <a:spcPct val="100000"/>
              </a:lnSpc>
              <a:spcBef>
                <a:spcPts val="740"/>
              </a:spcBef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Replicate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sexually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(Syngamy)</a:t>
            </a:r>
            <a:r>
              <a:rPr sz="1800" spc="9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conjugation</a:t>
            </a:r>
            <a:endParaRPr sz="1800">
              <a:latin typeface="Times New Roman"/>
              <a:cs typeface="Times New Roman"/>
            </a:endParaRPr>
          </a:p>
          <a:p>
            <a:pPr marL="2593975" marR="321310" algn="ctr">
              <a:lnSpc>
                <a:spcPct val="200100"/>
              </a:lnSpc>
            </a:pPr>
            <a:r>
              <a:rPr sz="1800" spc="-60" dirty="0">
                <a:solidFill>
                  <a:srgbClr val="3A3835"/>
                </a:solidFill>
                <a:latin typeface="Times New Roman"/>
                <a:cs typeface="Times New Roman"/>
              </a:rPr>
              <a:t>Two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trophozoites</a:t>
            </a:r>
            <a:r>
              <a:rPr sz="1800" spc="-5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come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contact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with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each</a:t>
            </a:r>
            <a:r>
              <a:rPr sz="18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other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at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their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anterior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ends </a:t>
            </a:r>
            <a:r>
              <a:rPr sz="1800" spc="-43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Exchange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nuclear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material</a:t>
            </a:r>
            <a:r>
              <a:rPr sz="18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for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few</a:t>
            </a:r>
            <a:r>
              <a:rPr sz="1800" spc="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moments</a:t>
            </a:r>
            <a:r>
              <a:rPr sz="18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then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they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detach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270125" algn="ctr">
              <a:lnSpc>
                <a:spcPct val="100000"/>
              </a:lnSpc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No</a:t>
            </a:r>
            <a:r>
              <a:rPr sz="1800" spc="-5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increase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number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trophozoites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266950" algn="ctr">
              <a:lnSpc>
                <a:spcPct val="100000"/>
              </a:lnSpc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Both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trophozoite</a:t>
            </a:r>
            <a:r>
              <a:rPr sz="1800" spc="-7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cyst</a:t>
            </a:r>
            <a:r>
              <a:rPr sz="1800" spc="5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are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excreted</a:t>
            </a:r>
            <a:r>
              <a:rPr sz="1800" spc="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faeces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264410" algn="ctr">
              <a:lnSpc>
                <a:spcPct val="100000"/>
              </a:lnSpc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Trophozoites</a:t>
            </a:r>
            <a:r>
              <a:rPr sz="1800" spc="-5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disintegrates,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cysts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are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resistant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are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infective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to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man</a:t>
            </a:r>
            <a:r>
              <a:rPr sz="18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pig</a:t>
            </a:r>
            <a:endParaRPr sz="1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5979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7810" y="946603"/>
            <a:ext cx="9036593" cy="477678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437" y="585889"/>
            <a:ext cx="8675703" cy="600697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93138" y="719110"/>
            <a:ext cx="9327515" cy="61606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Most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cases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are</a:t>
            </a:r>
            <a:r>
              <a:rPr sz="1800" spc="-10" dirty="0">
                <a:latin typeface="Times New Roman"/>
                <a:cs typeface="Times New Roman"/>
              </a:rPr>
              <a:t> asymptomatic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354330" indent="-341630">
              <a:lnSpc>
                <a:spcPct val="100000"/>
              </a:lnSpc>
              <a:buFont typeface="Wingdings"/>
              <a:buChar char=""/>
              <a:tabLst>
                <a:tab pos="353695" algn="l"/>
                <a:tab pos="354330" algn="l"/>
              </a:tabLst>
            </a:pP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symptomatic,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B.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coli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infections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may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cause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sever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infection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10" dirty="0">
                <a:latin typeface="Times New Roman"/>
                <a:cs typeface="Times New Roman"/>
              </a:rPr>
              <a:t> resemble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acute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amoebiosis</a:t>
            </a:r>
            <a:endParaRPr sz="1800" dirty="0">
              <a:latin typeface="Times New Roman"/>
              <a:cs typeface="Times New Roman"/>
            </a:endParaRPr>
          </a:p>
          <a:p>
            <a:pPr marL="299085" marR="5080" indent="-287020">
              <a:lnSpc>
                <a:spcPts val="4320"/>
              </a:lnSpc>
              <a:spcBef>
                <a:spcPts val="505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Trophozoites</a:t>
            </a:r>
            <a:r>
              <a:rPr sz="1800" spc="1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invade</a:t>
            </a:r>
            <a:r>
              <a:rPr sz="1800" spc="1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gut</a:t>
            </a:r>
            <a:r>
              <a:rPr sz="1800" spc="1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sub</a:t>
            </a:r>
            <a:r>
              <a:rPr sz="1800" spc="1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mucosa-</a:t>
            </a:r>
            <a:r>
              <a:rPr sz="1800" spc="1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form</a:t>
            </a:r>
            <a:r>
              <a:rPr sz="1800" spc="1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multiple</a:t>
            </a:r>
            <a:r>
              <a:rPr sz="1800" spc="1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tiny</a:t>
            </a:r>
            <a:r>
              <a:rPr sz="1800" spc="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superficial</a:t>
            </a:r>
            <a:r>
              <a:rPr sz="1800" spc="1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ulcers</a:t>
            </a:r>
            <a:r>
              <a:rPr sz="1800" spc="1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-</a:t>
            </a:r>
            <a:r>
              <a:rPr sz="1800" spc="1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Ulcers</a:t>
            </a:r>
            <a:r>
              <a:rPr sz="1800" spc="1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with</a:t>
            </a:r>
            <a:r>
              <a:rPr sz="1800" spc="1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necrotic </a:t>
            </a:r>
            <a:r>
              <a:rPr sz="1800" spc="-43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base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undermined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edge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just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</a:t>
            </a:r>
            <a:r>
              <a:rPr sz="1800" dirty="0">
                <a:latin typeface="Times New Roman"/>
                <a:cs typeface="Times New Roman"/>
              </a:rPr>
              <a:t> those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Entamoeba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histolytica</a:t>
            </a:r>
            <a:endParaRPr lang="en-US" sz="1800" i="1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lang="en-US" sz="1800" b="1" spc="-20" dirty="0">
                <a:solidFill>
                  <a:srgbClr val="3A3835"/>
                </a:solidFill>
                <a:latin typeface="Times New Roman"/>
                <a:cs typeface="Times New Roman"/>
              </a:rPr>
              <a:t>Virulence</a:t>
            </a:r>
            <a:r>
              <a:rPr lang="en-US" sz="1800" b="1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b="1" spc="-10" dirty="0">
                <a:solidFill>
                  <a:srgbClr val="3A3835"/>
                </a:solidFill>
                <a:latin typeface="Times New Roman"/>
                <a:cs typeface="Times New Roman"/>
              </a:rPr>
              <a:t>factor:</a:t>
            </a:r>
            <a:endParaRPr lang="en-US"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5"/>
              </a:spcBef>
              <a:buFont typeface="Wingdings"/>
              <a:buChar char=""/>
              <a:tabLst>
                <a:tab pos="299720" algn="l"/>
              </a:tabLst>
            </a:pPr>
            <a:r>
              <a:rPr lang="en-US"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Hyaluronidase-</a:t>
            </a:r>
            <a:r>
              <a:rPr lang="en-US"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3A3835"/>
                </a:solidFill>
                <a:latin typeface="Times New Roman"/>
                <a:cs typeface="Times New Roman"/>
              </a:rPr>
              <a:t>help</a:t>
            </a:r>
            <a:r>
              <a:rPr lang="en-US"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3A3835"/>
                </a:solidFill>
                <a:latin typeface="Times New Roman"/>
                <a:cs typeface="Times New Roman"/>
              </a:rPr>
              <a:t>to</a:t>
            </a:r>
            <a:r>
              <a:rPr lang="en-US"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3A3835"/>
                </a:solidFill>
                <a:latin typeface="Times New Roman"/>
                <a:cs typeface="Times New Roman"/>
              </a:rPr>
              <a:t>penetrate intestinal</a:t>
            </a:r>
            <a:r>
              <a:rPr lang="en-US"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mucosa, other enzymes are also secreted.</a:t>
            </a:r>
            <a:endParaRPr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660"/>
              </a:spcBef>
              <a:buFont typeface="Wingdings"/>
              <a:buChar char=""/>
              <a:tabLst>
                <a:tab pos="299720" algn="l"/>
                <a:tab pos="1990725" algn="l"/>
                <a:tab pos="2731770" algn="l"/>
                <a:tab pos="3051810" algn="l"/>
                <a:tab pos="4320540" algn="l"/>
                <a:tab pos="4728845" algn="l"/>
                <a:tab pos="5396865" algn="l"/>
                <a:tab pos="5707380" algn="l"/>
                <a:tab pos="6155690" algn="l"/>
                <a:tab pos="6981825" algn="l"/>
                <a:tab pos="7518400" algn="l"/>
                <a:tab pos="889381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Mic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r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op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ic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ll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y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-	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l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u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st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r	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f	tr</a:t>
            </a:r>
            <a:r>
              <a:rPr sz="1800" spc="35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pho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z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it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	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re	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f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oun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d	in	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s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u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	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m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u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sa	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w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ith	i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n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f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l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mm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r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y	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lls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(lymphocytic)</a:t>
            </a:r>
            <a:endParaRPr sz="1800" dirty="0">
              <a:latin typeface="Times New Roman"/>
              <a:cs typeface="Times New Roman"/>
            </a:endParaRPr>
          </a:p>
          <a:p>
            <a:pPr marL="299085" marR="5715" indent="-287020">
              <a:lnSpc>
                <a:spcPts val="4320"/>
              </a:lnSpc>
              <a:spcBef>
                <a:spcPts val="505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Symptoms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include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diarrhea</a:t>
            </a:r>
            <a:r>
              <a:rPr sz="1800" spc="1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with</a:t>
            </a:r>
            <a:r>
              <a:rPr sz="1800" spc="2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profuse</a:t>
            </a:r>
            <a:r>
              <a:rPr sz="1800" spc="19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mucus</a:t>
            </a:r>
            <a:r>
              <a:rPr sz="1800" spc="2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2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blood,</a:t>
            </a:r>
            <a:r>
              <a:rPr sz="1800" spc="20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fever,</a:t>
            </a:r>
            <a:r>
              <a:rPr sz="1800" spc="2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nausea,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vomiting,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Abdominal </a:t>
            </a:r>
            <a:r>
              <a:rPr sz="1800" spc="-43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pain,</a:t>
            </a:r>
            <a:r>
              <a:rPr sz="1800" spc="-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anorexia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(loss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appetite)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even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dysentery</a:t>
            </a:r>
            <a:endParaRPr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66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1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diarrhea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may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persist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for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periods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time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resulting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acute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fluid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loss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weight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loss</a:t>
            </a:r>
          </a:p>
          <a:p>
            <a:pPr>
              <a:lnSpc>
                <a:spcPct val="100000"/>
              </a:lnSpc>
              <a:spcBef>
                <a:spcPts val="35"/>
              </a:spcBef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Metastatic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extraintestinal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diseases,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liver,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lung</a:t>
            </a:r>
            <a:r>
              <a:rPr sz="1800" dirty="0">
                <a:latin typeface="Times New Roman"/>
                <a:cs typeface="Times New Roman"/>
              </a:rPr>
              <a:t> and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brain </a:t>
            </a:r>
            <a:r>
              <a:rPr sz="1800" spc="-5" dirty="0">
                <a:latin typeface="Times New Roman"/>
                <a:cs typeface="Times New Roman"/>
              </a:rPr>
              <a:t>abscesses,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usually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are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very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rare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310634" y="152146"/>
            <a:ext cx="36925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solidFill>
                  <a:srgbClr val="000000"/>
                </a:solidFill>
              </a:rPr>
              <a:t>Pathogenesis</a:t>
            </a:r>
            <a:r>
              <a:rPr spc="15" dirty="0">
                <a:solidFill>
                  <a:srgbClr val="000000"/>
                </a:solidFill>
              </a:rPr>
              <a:t> </a:t>
            </a:r>
            <a:r>
              <a:rPr spc="-15" dirty="0">
                <a:solidFill>
                  <a:srgbClr val="000000"/>
                </a:solidFill>
              </a:rPr>
              <a:t>and</a:t>
            </a:r>
            <a:r>
              <a:rPr spc="35" dirty="0">
                <a:solidFill>
                  <a:srgbClr val="000000"/>
                </a:solidFill>
              </a:rPr>
              <a:t> </a:t>
            </a:r>
            <a:r>
              <a:rPr dirty="0"/>
              <a:t>Sign</a:t>
            </a:r>
            <a:r>
              <a:rPr spc="-40" dirty="0"/>
              <a:t> </a:t>
            </a:r>
            <a:r>
              <a:rPr spc="-15" dirty="0"/>
              <a:t>and</a:t>
            </a:r>
            <a:r>
              <a:rPr spc="30" dirty="0"/>
              <a:t> </a:t>
            </a:r>
            <a:r>
              <a:rPr spc="-15" dirty="0"/>
              <a:t>Symptoms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99305" y="443865"/>
            <a:ext cx="2961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LA</a:t>
            </a:r>
            <a:r>
              <a:rPr spc="10" dirty="0"/>
              <a:t>B</a:t>
            </a:r>
            <a:r>
              <a:rPr spc="-15" dirty="0"/>
              <a:t>O</a:t>
            </a:r>
            <a:r>
              <a:rPr spc="-5" dirty="0"/>
              <a:t>R</a:t>
            </a:r>
            <a:r>
              <a:rPr spc="-160" dirty="0"/>
              <a:t>A</a:t>
            </a:r>
            <a:r>
              <a:rPr spc="-30" dirty="0"/>
              <a:t>T</a:t>
            </a:r>
            <a:r>
              <a:rPr spc="-10" dirty="0"/>
              <a:t>O</a:t>
            </a:r>
            <a:r>
              <a:rPr spc="-85" dirty="0"/>
              <a:t>R</a:t>
            </a:r>
            <a:r>
              <a:rPr spc="-5" dirty="0"/>
              <a:t>Y</a:t>
            </a:r>
            <a:r>
              <a:rPr spc="-65" dirty="0"/>
              <a:t> </a:t>
            </a:r>
            <a:r>
              <a:rPr spc="-5" dirty="0"/>
              <a:t>D</a:t>
            </a:r>
            <a:r>
              <a:rPr spc="-15" dirty="0"/>
              <a:t>I</a:t>
            </a:r>
            <a:r>
              <a:rPr spc="-5" dirty="0"/>
              <a:t>A</a:t>
            </a:r>
            <a:r>
              <a:rPr spc="-20" dirty="0"/>
              <a:t>G</a:t>
            </a:r>
            <a:r>
              <a:rPr spc="-5" dirty="0"/>
              <a:t>N</a:t>
            </a:r>
            <a:r>
              <a:rPr spc="-20" dirty="0"/>
              <a:t>O</a:t>
            </a:r>
            <a:r>
              <a:rPr dirty="0"/>
              <a:t>S</a:t>
            </a:r>
            <a:r>
              <a:rPr spc="-5" dirty="0"/>
              <a:t>IS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3248373"/>
            <a:ext cx="2217928" cy="164566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65277" y="1277599"/>
            <a:ext cx="11792585" cy="2118529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800" b="1" dirty="0">
                <a:solidFill>
                  <a:srgbClr val="3A3835"/>
                </a:solidFill>
                <a:latin typeface="Times New Roman"/>
                <a:cs typeface="Times New Roman"/>
              </a:rPr>
              <a:t>S</a:t>
            </a:r>
            <a:r>
              <a:rPr sz="1800" b="1" spc="-30" dirty="0">
                <a:solidFill>
                  <a:srgbClr val="3A3835"/>
                </a:solidFill>
                <a:latin typeface="Times New Roman"/>
                <a:cs typeface="Times New Roman"/>
              </a:rPr>
              <a:t>T</a:t>
            </a:r>
            <a:r>
              <a:rPr sz="1800" b="1" spc="-10" dirty="0">
                <a:solidFill>
                  <a:srgbClr val="3A3835"/>
                </a:solidFill>
                <a:latin typeface="Times New Roman"/>
                <a:cs typeface="Times New Roman"/>
              </a:rPr>
              <a:t>OO</a:t>
            </a:r>
            <a:r>
              <a:rPr sz="1800" b="1" dirty="0">
                <a:solidFill>
                  <a:srgbClr val="3A3835"/>
                </a:solidFill>
                <a:latin typeface="Times New Roman"/>
                <a:cs typeface="Times New Roman"/>
              </a:rPr>
              <a:t>L</a:t>
            </a:r>
            <a:r>
              <a:rPr sz="1800" b="1" spc="-1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b="1" spc="25" dirty="0">
                <a:solidFill>
                  <a:srgbClr val="3A3835"/>
                </a:solidFill>
                <a:latin typeface="Times New Roman"/>
                <a:cs typeface="Times New Roman"/>
              </a:rPr>
              <a:t>M</a:t>
            </a: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I</a:t>
            </a:r>
            <a:r>
              <a:rPr sz="1800" b="1" spc="-15" dirty="0">
                <a:solidFill>
                  <a:srgbClr val="3A3835"/>
                </a:solidFill>
                <a:latin typeface="Times New Roman"/>
                <a:cs typeface="Times New Roman"/>
              </a:rPr>
              <a:t>C</a:t>
            </a: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R</a:t>
            </a:r>
            <a:r>
              <a:rPr sz="1800" b="1" spc="-20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b="1" dirty="0">
                <a:solidFill>
                  <a:srgbClr val="3A3835"/>
                </a:solidFill>
                <a:latin typeface="Times New Roman"/>
                <a:cs typeface="Times New Roman"/>
              </a:rPr>
              <a:t>S</a:t>
            </a: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C</a:t>
            </a:r>
            <a:r>
              <a:rPr sz="1800" b="1" spc="-20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PY</a:t>
            </a:r>
            <a:endParaRPr sz="180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Trophozoites-</a:t>
            </a:r>
            <a:r>
              <a:rPr sz="1800" spc="47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detected</a:t>
            </a:r>
            <a:r>
              <a:rPr sz="1800" spc="48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49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acute</a:t>
            </a:r>
            <a:r>
              <a:rPr sz="1800" spc="4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disease</a:t>
            </a:r>
            <a:r>
              <a:rPr sz="1800" spc="46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(dysenteric</a:t>
            </a:r>
            <a:r>
              <a:rPr sz="1800" spc="47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stool)</a:t>
            </a:r>
            <a:r>
              <a:rPr sz="1800" spc="48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-easy</a:t>
            </a:r>
            <a:r>
              <a:rPr sz="1800" spc="46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to</a:t>
            </a:r>
            <a:r>
              <a:rPr sz="1800" spc="48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identify</a:t>
            </a:r>
            <a:r>
              <a:rPr sz="1800" spc="4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43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its</a:t>
            </a:r>
            <a:r>
              <a:rPr sz="1800" spc="47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rotatory</a:t>
            </a:r>
            <a:r>
              <a:rPr sz="1800" spc="46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motility,</a:t>
            </a:r>
            <a:r>
              <a:rPr sz="1800" spc="49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large</a:t>
            </a:r>
            <a:r>
              <a:rPr sz="1800" spc="46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kidney</a:t>
            </a:r>
            <a:r>
              <a:rPr sz="1800" spc="4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shaped</a:t>
            </a:r>
            <a:r>
              <a:rPr lang="en-US" dirty="0"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macronucleus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presence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cilia</a:t>
            </a:r>
            <a:endParaRPr lang="en-US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Cysts-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seen</a:t>
            </a:r>
            <a:r>
              <a:rPr sz="1800" spc="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chronic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cases</a:t>
            </a:r>
            <a:r>
              <a:rPr sz="18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or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carriers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-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round,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40-60</a:t>
            </a:r>
            <a:r>
              <a:rPr sz="1800" spc="-6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µm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size,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surrounded</a:t>
            </a:r>
            <a:r>
              <a:rPr sz="1800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cyst</a:t>
            </a:r>
            <a:r>
              <a:rPr sz="1800" spc="6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wall</a:t>
            </a:r>
            <a:r>
              <a:rPr sz="1800" spc="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presence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of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two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nuclei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BB56A-62DA-420C-8A93-1A0A2A1CD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3703578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2000" b="1" spc="-30" dirty="0">
                <a:solidFill>
                  <a:srgbClr val="3A3835"/>
                </a:solidFill>
                <a:latin typeface="Times New Roman"/>
                <a:cs typeface="Times New Roman"/>
              </a:rPr>
              <a:t>HISTOPATHOLOGY</a:t>
            </a:r>
            <a:endParaRPr lang="en-US"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Scrapings</a:t>
            </a:r>
            <a:r>
              <a:rPr lang="en-US" sz="20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lang="en-US" sz="20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colonic</a:t>
            </a:r>
            <a:r>
              <a:rPr lang="en-US" sz="2000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lang="en-US" sz="20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 err="1">
                <a:solidFill>
                  <a:srgbClr val="3A3835"/>
                </a:solidFill>
                <a:latin typeface="Times New Roman"/>
                <a:cs typeface="Times New Roman"/>
              </a:rPr>
              <a:t>ceacal</a:t>
            </a:r>
            <a:r>
              <a:rPr lang="en-US" sz="20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mucosa</a:t>
            </a:r>
            <a:r>
              <a:rPr lang="en-US" sz="20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can</a:t>
            </a:r>
            <a:r>
              <a:rPr lang="en-US" sz="20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be</a:t>
            </a:r>
            <a:r>
              <a:rPr lang="en-US" sz="20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stained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with</a:t>
            </a:r>
            <a:r>
              <a:rPr lang="en-US" sz="2000" spc="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H&amp;E</a:t>
            </a:r>
            <a:endParaRPr lang="en-US" dirty="0"/>
          </a:p>
          <a:p>
            <a:pPr marL="355600" indent="-34290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Histopathological</a:t>
            </a:r>
            <a:r>
              <a:rPr lang="en-US" sz="2000" spc="1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staining</a:t>
            </a:r>
            <a:r>
              <a:rPr lang="en-US" sz="2000" spc="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lang="en-US" sz="2000" spc="8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biopsy</a:t>
            </a:r>
            <a:r>
              <a:rPr lang="en-US" sz="2000" spc="7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tissue</a:t>
            </a:r>
            <a:r>
              <a:rPr lang="en-US" sz="2000" spc="10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or</a:t>
            </a:r>
            <a:r>
              <a:rPr lang="en-US" sz="2000" spc="11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scrapping</a:t>
            </a:r>
            <a:r>
              <a:rPr lang="en-US" sz="2000" spc="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lang="en-US" sz="2000" spc="8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lang="en-US" sz="2000" spc="8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ulcers</a:t>
            </a:r>
            <a:r>
              <a:rPr lang="en-US" sz="2000" spc="10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taken</a:t>
            </a:r>
            <a:r>
              <a:rPr lang="en-US" sz="2000" spc="1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lang="en-US" sz="2000" spc="7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sigmoidoscopy</a:t>
            </a:r>
            <a:r>
              <a:rPr lang="en-US" sz="2000" spc="8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-reveals</a:t>
            </a:r>
            <a:r>
              <a:rPr lang="en-US" sz="2000" spc="11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clusters</a:t>
            </a:r>
            <a:r>
              <a:rPr lang="en-US" sz="2000" spc="10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lang="en-US" sz="2000" spc="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 err="1">
                <a:solidFill>
                  <a:srgbClr val="3A3835"/>
                </a:solidFill>
                <a:latin typeface="Times New Roman"/>
                <a:cs typeface="Times New Roman"/>
              </a:rPr>
              <a:t>trophozoites,</a:t>
            </a:r>
            <a:r>
              <a:rPr lang="en-US" sz="2000" spc="-10" dirty="0" err="1">
                <a:solidFill>
                  <a:srgbClr val="3A3835"/>
                </a:solidFill>
                <a:latin typeface="Times New Roman"/>
                <a:cs typeface="Times New Roman"/>
              </a:rPr>
              <a:t>cysts</a:t>
            </a:r>
            <a:r>
              <a:rPr lang="en-US" sz="20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and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lymphocytic</a:t>
            </a:r>
            <a:r>
              <a:rPr lang="en-US" sz="2000" spc="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infiltration</a:t>
            </a:r>
            <a:r>
              <a:rPr lang="en-US" sz="20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found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sub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 mucosa</a:t>
            </a:r>
            <a:endParaRPr lang="en-US"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lang="en-US"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lang="en-US"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2000" b="1" spc="-30" dirty="0">
                <a:solidFill>
                  <a:srgbClr val="3A3835"/>
                </a:solidFill>
                <a:latin typeface="Times New Roman"/>
                <a:cs typeface="Times New Roman"/>
              </a:rPr>
              <a:t>CULTURE</a:t>
            </a:r>
            <a:endParaRPr lang="en-US"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Media</a:t>
            </a:r>
            <a:r>
              <a:rPr lang="en-US" sz="2000" spc="-4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used: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 err="1">
                <a:solidFill>
                  <a:srgbClr val="3A3835"/>
                </a:solidFill>
                <a:latin typeface="Times New Roman"/>
                <a:cs typeface="Times New Roman"/>
              </a:rPr>
              <a:t>Boeck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 and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>
                <a:solidFill>
                  <a:srgbClr val="3A3835"/>
                </a:solidFill>
                <a:latin typeface="Times New Roman"/>
                <a:cs typeface="Times New Roman"/>
              </a:rPr>
              <a:t>Drbohlav</a:t>
            </a:r>
            <a:r>
              <a:rPr lang="en-US" sz="20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egg</a:t>
            </a:r>
            <a:r>
              <a:rPr lang="en-US" sz="20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serum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media</a:t>
            </a:r>
            <a:r>
              <a:rPr lang="en-US" sz="20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5" dirty="0" err="1">
                <a:solidFill>
                  <a:srgbClr val="3A3835"/>
                </a:solidFill>
                <a:latin typeface="Times New Roman"/>
                <a:cs typeface="Times New Roman"/>
              </a:rPr>
              <a:t>Balamuth’s</a:t>
            </a:r>
            <a:r>
              <a:rPr lang="en-US" sz="20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media</a:t>
            </a:r>
            <a:endParaRPr lang="en-US" spc="-10" dirty="0"/>
          </a:p>
          <a:p>
            <a:pPr marL="355600" indent="-34290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Culture</a:t>
            </a:r>
            <a:r>
              <a:rPr lang="en-US" sz="2000" spc="-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rarely</a:t>
            </a:r>
            <a:r>
              <a:rPr lang="en-US" sz="20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necessary</a:t>
            </a:r>
            <a:r>
              <a:rPr lang="en-US" sz="20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10" dirty="0">
                <a:solidFill>
                  <a:srgbClr val="3A3835"/>
                </a:solidFill>
                <a:latin typeface="Times New Roman"/>
                <a:cs typeface="Times New Roman"/>
              </a:rPr>
              <a:t>as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parasites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are</a:t>
            </a:r>
            <a:r>
              <a:rPr lang="en-US" sz="20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easily</a:t>
            </a:r>
            <a:r>
              <a:rPr lang="en-US" sz="20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detected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stool</a:t>
            </a:r>
            <a:r>
              <a:rPr lang="en-US" sz="2000" spc="-5" dirty="0">
                <a:solidFill>
                  <a:srgbClr val="3A3835"/>
                </a:solidFill>
                <a:latin typeface="Times New Roman"/>
                <a:cs typeface="Times New Roman"/>
              </a:rPr>
              <a:t> microscopy</a:t>
            </a:r>
            <a:r>
              <a:rPr lang="en-US" sz="20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spc="5" dirty="0">
                <a:solidFill>
                  <a:srgbClr val="3A3835"/>
                </a:solidFill>
                <a:latin typeface="Times New Roman"/>
                <a:cs typeface="Times New Roman"/>
              </a:rPr>
              <a:t>or</a:t>
            </a:r>
            <a:r>
              <a:rPr lang="en-US" sz="20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>
                <a:solidFill>
                  <a:srgbClr val="3A3835"/>
                </a:solidFill>
                <a:latin typeface="Times New Roman"/>
                <a:cs typeface="Times New Roman"/>
              </a:rPr>
              <a:t>histopathology</a:t>
            </a:r>
            <a:endParaRPr lang="en-US" sz="2000" dirty="0">
              <a:latin typeface="Times New Roman"/>
              <a:cs typeface="Times New Roman"/>
            </a:endParaRPr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580471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DB64D-68FC-4474-B971-17D0F8002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2410916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US" sz="2000" b="1" spc="-15" dirty="0">
                <a:latin typeface="Times New Roman"/>
                <a:cs typeface="Times New Roman"/>
              </a:rPr>
              <a:t>TREATMENT</a:t>
            </a:r>
            <a:endParaRPr lang="en-US" sz="2000" dirty="0">
              <a:latin typeface="Times New Roman"/>
              <a:cs typeface="Times New Roman"/>
            </a:endParaRPr>
          </a:p>
          <a:p>
            <a:pPr marL="297815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2000" spc="-20" dirty="0">
                <a:latin typeface="Times New Roman"/>
                <a:cs typeface="Times New Roman"/>
              </a:rPr>
              <a:t>Tetracycline-</a:t>
            </a:r>
            <a:r>
              <a:rPr lang="en-US" sz="2000" spc="5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500</a:t>
            </a:r>
            <a:r>
              <a:rPr lang="en-US" sz="2000" spc="-30" dirty="0">
                <a:latin typeface="Times New Roman"/>
                <a:cs typeface="Times New Roman"/>
              </a:rPr>
              <a:t> </a:t>
            </a:r>
            <a:r>
              <a:rPr lang="en-US" sz="2000" spc="-20" dirty="0">
                <a:latin typeface="Times New Roman"/>
                <a:cs typeface="Times New Roman"/>
              </a:rPr>
              <a:t>mg</a:t>
            </a:r>
            <a:r>
              <a:rPr lang="en-US" sz="2000" spc="2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four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spc="-10" dirty="0">
                <a:latin typeface="Times New Roman"/>
                <a:cs typeface="Times New Roman"/>
              </a:rPr>
              <a:t>times</a:t>
            </a:r>
            <a:r>
              <a:rPr lang="en-US" sz="2000" spc="2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a</a:t>
            </a:r>
            <a:r>
              <a:rPr lang="en-US" sz="2000" spc="-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day</a:t>
            </a:r>
            <a:r>
              <a:rPr lang="en-US" sz="2000" spc="20" dirty="0">
                <a:latin typeface="Times New Roman"/>
                <a:cs typeface="Times New Roman"/>
              </a:rPr>
              <a:t> </a:t>
            </a:r>
            <a:r>
              <a:rPr lang="en-US" sz="2000" spc="-10" dirty="0">
                <a:latin typeface="Times New Roman"/>
                <a:cs typeface="Times New Roman"/>
              </a:rPr>
              <a:t>for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spc="5" dirty="0">
                <a:latin typeface="Times New Roman"/>
                <a:cs typeface="Times New Roman"/>
              </a:rPr>
              <a:t>10</a:t>
            </a:r>
            <a:r>
              <a:rPr lang="en-US" sz="2000" spc="-5" dirty="0">
                <a:latin typeface="Times New Roman"/>
                <a:cs typeface="Times New Roman"/>
              </a:rPr>
              <a:t> </a:t>
            </a:r>
            <a:r>
              <a:rPr lang="en-US" sz="2000" spc="-15" dirty="0">
                <a:latin typeface="Times New Roman"/>
                <a:cs typeface="Times New Roman"/>
              </a:rPr>
              <a:t>days</a:t>
            </a:r>
            <a:endParaRPr lang="en-US" dirty="0">
              <a:latin typeface="Times New Roman"/>
              <a:cs typeface="Times New Roman"/>
            </a:endParaRPr>
          </a:p>
          <a:p>
            <a:pPr marL="297815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2000" spc="-5" dirty="0">
                <a:latin typeface="Times New Roman"/>
                <a:cs typeface="Times New Roman"/>
              </a:rPr>
              <a:t>Alternatively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Metronidazole-</a:t>
            </a:r>
            <a:r>
              <a:rPr lang="en-US" sz="2000" spc="-45" dirty="0">
                <a:latin typeface="Times New Roman"/>
                <a:cs typeface="Times New Roman"/>
              </a:rPr>
              <a:t> </a:t>
            </a:r>
            <a:r>
              <a:rPr lang="en-US" sz="2000" spc="5" dirty="0">
                <a:latin typeface="Times New Roman"/>
                <a:cs typeface="Times New Roman"/>
              </a:rPr>
              <a:t>750</a:t>
            </a:r>
            <a:r>
              <a:rPr lang="en-US" sz="2000" spc="-35" dirty="0">
                <a:latin typeface="Times New Roman"/>
                <a:cs typeface="Times New Roman"/>
              </a:rPr>
              <a:t> </a:t>
            </a:r>
            <a:r>
              <a:rPr lang="en-US" sz="2000" spc="-20" dirty="0">
                <a:latin typeface="Times New Roman"/>
                <a:cs typeface="Times New Roman"/>
              </a:rPr>
              <a:t>mg</a:t>
            </a:r>
            <a:r>
              <a:rPr lang="en-US" sz="2000" spc="3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three</a:t>
            </a:r>
            <a:r>
              <a:rPr lang="en-US" sz="2000" spc="-30" dirty="0">
                <a:latin typeface="Times New Roman"/>
                <a:cs typeface="Times New Roman"/>
              </a:rPr>
              <a:t> </a:t>
            </a:r>
            <a:r>
              <a:rPr lang="en-US" sz="2000" spc="-10" dirty="0">
                <a:latin typeface="Times New Roman"/>
                <a:cs typeface="Times New Roman"/>
              </a:rPr>
              <a:t>times</a:t>
            </a:r>
            <a:r>
              <a:rPr lang="en-US" sz="2000" spc="4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a</a:t>
            </a:r>
            <a:r>
              <a:rPr lang="en-US" sz="2000" spc="-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day</a:t>
            </a:r>
            <a:r>
              <a:rPr lang="en-US" sz="2000" spc="-1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for</a:t>
            </a:r>
            <a:r>
              <a:rPr lang="en-US" sz="2000" spc="5" dirty="0">
                <a:latin typeface="Times New Roman"/>
                <a:cs typeface="Times New Roman"/>
              </a:rPr>
              <a:t> </a:t>
            </a:r>
            <a:r>
              <a:rPr lang="en-US" sz="2000" spc="10" dirty="0">
                <a:latin typeface="Times New Roman"/>
                <a:cs typeface="Times New Roman"/>
              </a:rPr>
              <a:t>5-7</a:t>
            </a:r>
            <a:r>
              <a:rPr lang="en-US" sz="2000" spc="-10" dirty="0">
                <a:latin typeface="Times New Roman"/>
                <a:cs typeface="Times New Roman"/>
              </a:rPr>
              <a:t> </a:t>
            </a:r>
            <a:r>
              <a:rPr lang="en-US" sz="2000" spc="-15" dirty="0">
                <a:latin typeface="Times New Roman"/>
                <a:cs typeface="Times New Roman"/>
              </a:rPr>
              <a:t>days</a:t>
            </a:r>
            <a:endParaRPr lang="en-US" dirty="0">
              <a:latin typeface="Times New Roman"/>
              <a:cs typeface="Times New Roman"/>
            </a:endParaRPr>
          </a:p>
          <a:p>
            <a:pPr marL="297815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2000" spc="-20" dirty="0">
                <a:latin typeface="Times New Roman"/>
                <a:cs typeface="Times New Roman"/>
              </a:rPr>
              <a:t>Treatment</a:t>
            </a:r>
            <a:r>
              <a:rPr lang="en-US" sz="2000" spc="3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of</a:t>
            </a:r>
            <a:r>
              <a:rPr lang="en-US" sz="2000" spc="1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carriers prevents spread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spc="5" dirty="0">
                <a:latin typeface="Times New Roman"/>
                <a:cs typeface="Times New Roman"/>
              </a:rPr>
              <a:t>of</a:t>
            </a:r>
            <a:r>
              <a:rPr lang="en-US" sz="2000" spc="-2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the</a:t>
            </a:r>
            <a:r>
              <a:rPr lang="en-US" sz="2000" spc="-2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disease</a:t>
            </a:r>
            <a:endParaRPr lang="en-US" dirty="0">
              <a:latin typeface="Times New Roman"/>
              <a:cs typeface="Times New Roman"/>
            </a:endParaRPr>
          </a:p>
          <a:p>
            <a:pPr marL="297815" indent="-28575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2000" spc="-5" dirty="0">
                <a:latin typeface="Times New Roman"/>
                <a:cs typeface="Times New Roman"/>
              </a:rPr>
              <a:t>No</a:t>
            </a:r>
            <a:r>
              <a:rPr lang="en-US" sz="2000" spc="-4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relapse</a:t>
            </a:r>
            <a:r>
              <a:rPr lang="en-US" sz="2000" spc="10" dirty="0">
                <a:latin typeface="Times New Roman"/>
                <a:cs typeface="Times New Roman"/>
              </a:rPr>
              <a:t> </a:t>
            </a:r>
            <a:r>
              <a:rPr lang="en-US" sz="2000" spc="5" dirty="0">
                <a:latin typeface="Times New Roman"/>
                <a:cs typeface="Times New Roman"/>
              </a:rPr>
              <a:t>or</a:t>
            </a:r>
            <a:r>
              <a:rPr lang="en-US" sz="2000" spc="-20" dirty="0">
                <a:latin typeface="Times New Roman"/>
                <a:cs typeface="Times New Roman"/>
              </a:rPr>
              <a:t> </a:t>
            </a:r>
            <a:r>
              <a:rPr lang="en-US" sz="2000" spc="5" dirty="0">
                <a:latin typeface="Times New Roman"/>
                <a:cs typeface="Times New Roman"/>
              </a:rPr>
              <a:t>drug</a:t>
            </a:r>
            <a:r>
              <a:rPr lang="en-US" sz="2000" spc="-4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resistance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reported</a:t>
            </a:r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376010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17396" y="1073383"/>
            <a:ext cx="6944995" cy="2259593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800" b="1" spc="-10" dirty="0">
                <a:latin typeface="Times New Roman"/>
                <a:cs typeface="Times New Roman"/>
              </a:rPr>
              <a:t>PREVENTION</a:t>
            </a:r>
            <a:endParaRPr sz="18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sz="1800" spc="-20" dirty="0">
                <a:latin typeface="Times New Roman"/>
                <a:cs typeface="Times New Roman"/>
              </a:rPr>
              <a:t>Treatment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carriers</a:t>
            </a:r>
            <a:r>
              <a:rPr sz="1800" dirty="0">
                <a:latin typeface="Times New Roman"/>
                <a:cs typeface="Times New Roman"/>
              </a:rPr>
              <a:t> shedding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cysts</a:t>
            </a:r>
            <a:endParaRPr lang="en-US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sz="1800" spc="-10" dirty="0">
                <a:latin typeface="Times New Roman"/>
                <a:cs typeface="Times New Roman"/>
              </a:rPr>
              <a:t>Hygienic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rearing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pigs</a:t>
            </a:r>
            <a:r>
              <a:rPr sz="1800" dirty="0">
                <a:latin typeface="Times New Roman"/>
                <a:cs typeface="Times New Roman"/>
              </a:rPr>
              <a:t> 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prevention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pig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human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contact</a:t>
            </a:r>
            <a:endParaRPr lang="en-US" spc="-5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80"/>
              </a:spcBef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Prevention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contamination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food </a:t>
            </a:r>
            <a:r>
              <a:rPr sz="1800" spc="5" dirty="0">
                <a:latin typeface="Times New Roman"/>
                <a:cs typeface="Times New Roman"/>
              </a:rPr>
              <a:t>or </a:t>
            </a:r>
            <a:r>
              <a:rPr sz="1800" spc="-10" dirty="0">
                <a:latin typeface="Times New Roman"/>
                <a:cs typeface="Times New Roman"/>
              </a:rPr>
              <a:t>water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with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pig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human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faeces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Wingdings"/>
              <a:buChar char=""/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"/>
            </a:pPr>
            <a:endParaRPr sz="17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C4C246-1C7C-49DE-B44A-D30013502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6401753"/>
          </a:xfrm>
        </p:spPr>
        <p:txBody>
          <a:bodyPr/>
          <a:lstStyle/>
          <a:p>
            <a:r>
              <a:rPr lang="en-US" sz="2800" dirty="0"/>
              <a:t>   Outline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Epidemiology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Morphology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Pathogenesis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Clinical signs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Diagnosis and control measures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917328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18044"/>
              </p:ext>
            </p:extLst>
          </p:nvPr>
        </p:nvGraphicFramePr>
        <p:xfrm>
          <a:off x="2620010" y="1610486"/>
          <a:ext cx="7381240" cy="3153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5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0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318">
                <a:tc>
                  <a:txBody>
                    <a:bodyPr/>
                    <a:lstStyle/>
                    <a:p>
                      <a:pPr marL="31750">
                        <a:lnSpc>
                          <a:spcPts val="1964"/>
                        </a:lnSpc>
                      </a:pPr>
                      <a:r>
                        <a:rPr sz="2000" b="1" spc="-15" dirty="0">
                          <a:latin typeface="Times New Roman"/>
                          <a:cs typeface="Times New Roman"/>
                        </a:rPr>
                        <a:t>Kingdom: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0500">
                        <a:lnSpc>
                          <a:spcPts val="1964"/>
                        </a:lnSpc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Protozoa,</a:t>
                      </a:r>
                    </a:p>
                  </a:txBody>
                  <a:tcPr marL="0" marR="0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60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b="1" spc="-15" dirty="0">
                          <a:latin typeface="Times New Roman"/>
                          <a:cs typeface="Times New Roman"/>
                        </a:rPr>
                        <a:t>Phylum: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dirty="0" err="1">
                          <a:latin typeface="Times New Roman"/>
                          <a:cs typeface="Times New Roman"/>
                        </a:rPr>
                        <a:t>Cili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2000" dirty="0" err="1">
                          <a:latin typeface="Times New Roman"/>
                          <a:cs typeface="Times New Roman"/>
                        </a:rPr>
                        <a:t>phora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,</a:t>
                      </a:r>
                    </a:p>
                  </a:txBody>
                  <a:tcPr marL="0" marR="0" marT="5397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66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b="1" spc="-5" dirty="0">
                          <a:latin typeface="Times New Roman"/>
                          <a:cs typeface="Times New Roman"/>
                        </a:rPr>
                        <a:t>Class: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spc="-5" dirty="0">
                          <a:latin typeface="Times New Roman"/>
                          <a:cs typeface="Times New Roman"/>
                        </a:rPr>
                        <a:t>Kinetofragminophorea,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83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Order: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/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Trichostomatida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3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Family: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Balantidiidae</a:t>
                      </a: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4749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lang="en-DE" sz="2000" spc="5" dirty="0"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lang="en-DE" sz="20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cs typeface="Times New Roman"/>
                        </a:rPr>
                        <a:t>Pyenotrichiidae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7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Genus: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/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Balantidium</a:t>
                      </a:r>
                    </a:p>
                  </a:txBody>
                  <a:tcPr marL="0" marR="0" marT="54610" marB="0"/>
                </a:tc>
                <a:tc>
                  <a:txBody>
                    <a:bodyPr/>
                    <a:lstStyle/>
                    <a:p>
                      <a:pPr marL="502284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Buxtonella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285">
                <a:tc>
                  <a:txBody>
                    <a:bodyPr/>
                    <a:lstStyle/>
                    <a:p>
                      <a:pPr marL="31750">
                        <a:lnSpc>
                          <a:spcPts val="2090"/>
                        </a:lnSpc>
                        <a:spcBef>
                          <a:spcPts val="425"/>
                        </a:spcBef>
                      </a:pPr>
                      <a:r>
                        <a:rPr sz="2000" b="1" spc="-10" dirty="0">
                          <a:latin typeface="Times New Roman"/>
                          <a:cs typeface="Times New Roman"/>
                        </a:rPr>
                        <a:t>Species: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2090"/>
                        </a:lnSpc>
                        <a:spcBef>
                          <a:spcPts val="425"/>
                        </a:spcBef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i="1" dirty="0">
                          <a:latin typeface="Times New Roman"/>
                          <a:cs typeface="Times New Roman"/>
                        </a:rPr>
                        <a:t>B.</a:t>
                      </a:r>
                      <a:r>
                        <a:rPr sz="2000" b="1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i="1" dirty="0">
                          <a:latin typeface="Times New Roman"/>
                          <a:cs typeface="Times New Roman"/>
                        </a:rPr>
                        <a:t>coli</a:t>
                      </a:r>
                      <a:r>
                        <a:rPr sz="2000" b="1" i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(Malmsten,</a:t>
                      </a:r>
                      <a:r>
                        <a:rPr sz="20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1857)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tc>
                  <a:txBody>
                    <a:bodyPr/>
                    <a:lstStyle/>
                    <a:p>
                      <a:pPr marL="454659">
                        <a:lnSpc>
                          <a:spcPts val="2090"/>
                        </a:lnSpc>
                        <a:spcBef>
                          <a:spcPts val="425"/>
                        </a:spcBef>
                      </a:pPr>
                      <a:r>
                        <a:rPr sz="2000" spc="5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2000" b="1" spc="5" dirty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2000" b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i="1" dirty="0">
                          <a:latin typeface="Times New Roman"/>
                          <a:cs typeface="Times New Roman"/>
                        </a:rPr>
                        <a:t>B.</a:t>
                      </a:r>
                      <a:r>
                        <a:rPr sz="2000" b="1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i="1" dirty="0">
                          <a:latin typeface="Times New Roman"/>
                          <a:cs typeface="Times New Roman"/>
                        </a:rPr>
                        <a:t>sulcata</a:t>
                      </a:r>
                      <a:r>
                        <a:rPr sz="2000" b="1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(Jameson</a:t>
                      </a:r>
                      <a:r>
                        <a:rPr sz="20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1926)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1390B90-8611-4973-9697-F319717F2FEA}"/>
              </a:ext>
            </a:extLst>
          </p:cNvPr>
          <p:cNvSpPr txBox="1"/>
          <p:nvPr/>
        </p:nvSpPr>
        <p:spPr>
          <a:xfrm>
            <a:off x="4267200" y="914400"/>
            <a:ext cx="3676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Taxonomical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Clasification</a:t>
            </a:r>
            <a:endParaRPr lang="en-D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2647" y="261061"/>
            <a:ext cx="1796414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dirty="0">
                <a:solidFill>
                  <a:srgbClr val="000000"/>
                </a:solidFill>
                <a:latin typeface="Times New Roman"/>
                <a:cs typeface="Times New Roman"/>
              </a:rPr>
              <a:t>Bu</a:t>
            </a:r>
            <a:r>
              <a:rPr i="1" spc="1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i="1" dirty="0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i="1" spc="10" dirty="0">
                <a:solidFill>
                  <a:srgbClr val="000000"/>
                </a:solidFill>
                <a:latin typeface="Times New Roman"/>
                <a:cs typeface="Times New Roman"/>
              </a:rPr>
              <a:t>o</a:t>
            </a:r>
            <a:r>
              <a:rPr i="1" dirty="0">
                <a:solidFill>
                  <a:srgbClr val="000000"/>
                </a:solidFill>
                <a:latin typeface="Times New Roman"/>
                <a:cs typeface="Times New Roman"/>
              </a:rPr>
              <a:t>n</a:t>
            </a:r>
            <a:r>
              <a:rPr i="1" spc="-10" dirty="0">
                <a:solidFill>
                  <a:srgbClr val="000000"/>
                </a:solidFill>
                <a:latin typeface="Times New Roman"/>
                <a:cs typeface="Times New Roman"/>
              </a:rPr>
              <a:t>e</a:t>
            </a:r>
            <a:r>
              <a:rPr i="1" dirty="0">
                <a:solidFill>
                  <a:srgbClr val="000000"/>
                </a:solidFill>
                <a:latin typeface="Times New Roman"/>
                <a:cs typeface="Times New Roman"/>
              </a:rPr>
              <a:t>lla</a:t>
            </a:r>
            <a:r>
              <a:rPr i="1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i="1" dirty="0">
                <a:solidFill>
                  <a:srgbClr val="000000"/>
                </a:solidFill>
                <a:latin typeface="Times New Roman"/>
                <a:cs typeface="Times New Roman"/>
              </a:rPr>
              <a:t>sulcata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7783" y="672846"/>
            <a:ext cx="10657205" cy="44422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5" dirty="0">
                <a:latin typeface="Times New Roman"/>
                <a:cs typeface="Times New Roman"/>
              </a:rPr>
              <a:t>Found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4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colon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bovines</a:t>
            </a:r>
          </a:p>
          <a:p>
            <a:pPr>
              <a:lnSpc>
                <a:spcPct val="100000"/>
              </a:lnSpc>
              <a:buFont typeface="Wingdings"/>
              <a:buChar char=""/>
            </a:pPr>
            <a:endParaRPr sz="2000" dirty="0">
              <a:latin typeface="Times New Roman"/>
              <a:cs typeface="Times New Roman"/>
            </a:endParaRPr>
          </a:p>
          <a:p>
            <a:pPr marR="593090" algn="ctr">
              <a:lnSpc>
                <a:spcPct val="100000"/>
              </a:lnSpc>
              <a:spcBef>
                <a:spcPts val="1230"/>
              </a:spcBef>
            </a:pPr>
            <a:r>
              <a:rPr sz="2400" b="1" i="1" dirty="0">
                <a:solidFill>
                  <a:srgbClr val="3A3835"/>
                </a:solidFill>
                <a:latin typeface="Times New Roman"/>
                <a:cs typeface="Times New Roman"/>
              </a:rPr>
              <a:t>Balantidium</a:t>
            </a:r>
            <a:r>
              <a:rPr sz="2400" b="1" i="1" spc="-1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2400" b="1" i="1" spc="-5" dirty="0">
                <a:solidFill>
                  <a:srgbClr val="3A3835"/>
                </a:solidFill>
                <a:latin typeface="Times New Roman"/>
                <a:cs typeface="Times New Roman"/>
              </a:rPr>
              <a:t>coli</a:t>
            </a:r>
            <a:endParaRPr sz="240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1970"/>
              </a:spcBef>
              <a:buFont typeface="Arial" panose="020B0604020202020204" pitchFamily="34" charset="0"/>
              <a:buChar char="•"/>
            </a:pPr>
            <a:r>
              <a:rPr sz="1800" i="1" spc="5" dirty="0">
                <a:solidFill>
                  <a:srgbClr val="3A3835"/>
                </a:solidFill>
                <a:latin typeface="Times New Roman"/>
                <a:cs typeface="Times New Roman"/>
              </a:rPr>
              <a:t>Balantidium</a:t>
            </a:r>
            <a:r>
              <a:rPr sz="1800" i="1" spc="-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i="1" dirty="0">
                <a:solidFill>
                  <a:srgbClr val="3A3835"/>
                </a:solidFill>
                <a:latin typeface="Times New Roman"/>
                <a:cs typeface="Times New Roman"/>
              </a:rPr>
              <a:t>coli</a:t>
            </a:r>
            <a:r>
              <a:rPr sz="1800" i="1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is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3A3835"/>
                </a:solidFill>
                <a:latin typeface="Times New Roman"/>
                <a:cs typeface="Times New Roman"/>
              </a:rPr>
              <a:t>largest</a:t>
            </a:r>
            <a:r>
              <a:rPr sz="1800" b="1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3A3835"/>
                </a:solidFill>
                <a:latin typeface="Times New Roman"/>
                <a:cs typeface="Times New Roman"/>
              </a:rPr>
              <a:t>protozoan</a:t>
            </a:r>
            <a:r>
              <a:rPr lang="en-US" sz="1800" b="1" spc="-15" dirty="0">
                <a:solidFill>
                  <a:srgbClr val="3A3835"/>
                </a:solidFill>
                <a:latin typeface="Times New Roman"/>
                <a:cs typeface="Times New Roman"/>
              </a:rPr>
              <a:t> parasite of humans</a:t>
            </a:r>
            <a:r>
              <a:rPr sz="1800" b="1" spc="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lang="en-US" sz="1800" spc="95" dirty="0">
                <a:solidFill>
                  <a:srgbClr val="3A3835"/>
                </a:solidFill>
                <a:latin typeface="Times New Roman"/>
                <a:cs typeface="Times New Roman"/>
              </a:rPr>
              <a:t>found in the large intestine of man</a:t>
            </a:r>
          </a:p>
          <a:p>
            <a:pPr marL="298450" indent="-285750">
              <a:lnSpc>
                <a:spcPct val="100000"/>
              </a:lnSpc>
              <a:spcBef>
                <a:spcPts val="197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A3835"/>
                </a:solidFill>
                <a:latin typeface="Times New Roman"/>
                <a:cs typeface="Times New Roman"/>
              </a:rPr>
              <a:t>It is also t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he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only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ciliate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known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to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parasitize</a:t>
            </a:r>
            <a:r>
              <a:rPr sz="1800" spc="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humans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lang="en-US" sz="1800" dirty="0">
                <a:latin typeface="Times New Roman"/>
                <a:cs typeface="Times New Roman"/>
              </a:rPr>
              <a:t>Causes </a:t>
            </a:r>
            <a:r>
              <a:rPr sz="1800" dirty="0">
                <a:latin typeface="Times New Roman"/>
                <a:cs typeface="Times New Roman"/>
              </a:rPr>
              <a:t>Balantidiosis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lang="en-US" spc="-5" dirty="0">
                <a:latin typeface="Times New Roman"/>
                <a:cs typeface="Times New Roman"/>
              </a:rPr>
              <a:t>also known as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ciliary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dysentery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15"/>
              </a:spcBef>
            </a:pPr>
            <a:r>
              <a:rPr sz="1800" b="1" spc="-10" dirty="0">
                <a:latin typeface="Times New Roman"/>
                <a:cs typeface="Times New Roman"/>
              </a:rPr>
              <a:t>Distribution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endParaRPr lang="en-US" sz="1800" b="1" spc="10" dirty="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spcBef>
                <a:spcPts val="1515"/>
              </a:spcBef>
              <a:buFont typeface="Arial" panose="020B0604020202020204" pitchFamily="34" charset="0"/>
              <a:buChar char="•"/>
            </a:pPr>
            <a:r>
              <a:rPr lang="en-US" sz="1800" b="1" spc="10" dirty="0">
                <a:latin typeface="Times New Roman"/>
                <a:cs typeface="Times New Roman"/>
              </a:rPr>
              <a:t> </a:t>
            </a:r>
            <a:r>
              <a:rPr lang="en-US" spc="10" dirty="0">
                <a:latin typeface="Times New Roman"/>
                <a:cs typeface="Times New Roman"/>
              </a:rPr>
              <a:t>Has a </a:t>
            </a:r>
            <a:r>
              <a:rPr lang="en-US" spc="-20" dirty="0">
                <a:latin typeface="Times New Roman"/>
                <a:cs typeface="Times New Roman"/>
              </a:rPr>
              <a:t>w</a:t>
            </a:r>
            <a:r>
              <a:rPr sz="1800" spc="-20" dirty="0">
                <a:latin typeface="Times New Roman"/>
                <a:cs typeface="Times New Roman"/>
              </a:rPr>
              <a:t>orldwide</a:t>
            </a:r>
            <a:r>
              <a:rPr lang="en-US" sz="1800" spc="-20" dirty="0">
                <a:latin typeface="Times New Roman"/>
                <a:cs typeface="Times New Roman"/>
              </a:rPr>
              <a:t> </a:t>
            </a:r>
            <a:r>
              <a:rPr lang="en-US" spc="-20" dirty="0">
                <a:latin typeface="Times New Roman"/>
                <a:cs typeface="Times New Roman"/>
              </a:rPr>
              <a:t>distribution </a:t>
            </a:r>
            <a:r>
              <a:rPr lang="en-US" sz="1800" spc="-20" dirty="0">
                <a:latin typeface="Times New Roman"/>
                <a:cs typeface="Times New Roman"/>
              </a:rPr>
              <a:t>although the prevalence is low.</a:t>
            </a:r>
          </a:p>
          <a:p>
            <a:pPr marL="298450" indent="-285750">
              <a:lnSpc>
                <a:spcPct val="100000"/>
              </a:lnSpc>
              <a:spcBef>
                <a:spcPts val="1515"/>
              </a:spcBef>
              <a:buFont typeface="Arial" panose="020B0604020202020204" pitchFamily="34" charset="0"/>
              <a:buChar char="•"/>
            </a:pPr>
            <a:r>
              <a:rPr lang="en-US" sz="1800" spc="-20" dirty="0">
                <a:latin typeface="Times New Roman"/>
                <a:cs typeface="Times New Roman"/>
              </a:rPr>
              <a:t>The most endemic area is New Guinea due to close association between man and pigs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3632C-16B8-4BC0-920F-9F0264506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687" y="609600"/>
            <a:ext cx="2118995" cy="457200"/>
          </a:xfrm>
        </p:spPr>
        <p:txBody>
          <a:bodyPr/>
          <a:lstStyle/>
          <a:p>
            <a:r>
              <a:rPr lang="en-US" dirty="0"/>
              <a:t>Morphology/Habitat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374DF5-8AEF-40FF-AFE6-B91D60CCB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338554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Exist in two morphological forms:-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Trophozoite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Is the actively motile and dividing form found in the large intestine.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Invasive and found in dysenteric stool.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Cyst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Spherical in shape and surrounded by thick transparent double layer wall.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Infective stage of B. coli.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Found in chronic cases and carriers</a:t>
            </a:r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280900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0933" y="1486027"/>
            <a:ext cx="10641330" cy="5057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5" dirty="0">
                <a:latin typeface="Times New Roman"/>
                <a:cs typeface="Times New Roman"/>
              </a:rPr>
              <a:t>Found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active </a:t>
            </a:r>
            <a:r>
              <a:rPr sz="1800" spc="-10" dirty="0">
                <a:latin typeface="Times New Roman"/>
                <a:cs typeface="Times New Roman"/>
              </a:rPr>
              <a:t>stage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disease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(dysenteric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stool),</a:t>
            </a:r>
            <a:r>
              <a:rPr lang="en-US" spc="-35" dirty="0">
                <a:latin typeface="Times New Roman"/>
                <a:cs typeface="Times New Roman"/>
              </a:rPr>
              <a:t> &amp; </a:t>
            </a:r>
            <a:r>
              <a:rPr sz="1800" spc="-5" dirty="0">
                <a:latin typeface="Times New Roman"/>
                <a:cs typeface="Times New Roman"/>
              </a:rPr>
              <a:t>invasive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form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endParaRPr lang="en-US" sz="1800" spc="25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shape: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oval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Size: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30-300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µm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long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30-100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µm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breadth</a:t>
            </a: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Whole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body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covered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with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row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tiny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delicate</a:t>
            </a:r>
            <a:r>
              <a:rPr sz="1800" dirty="0">
                <a:latin typeface="Times New Roman"/>
                <a:cs typeface="Times New Roman"/>
              </a:rPr>
              <a:t> cilia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10" dirty="0">
                <a:latin typeface="Times New Roman"/>
                <a:cs typeface="Times New Roman"/>
              </a:rPr>
              <a:t> organ </a:t>
            </a:r>
            <a:r>
              <a:rPr sz="1800" spc="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locomotion</a:t>
            </a: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Cilia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present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near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mouth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part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5" dirty="0">
                <a:latin typeface="Times New Roman"/>
                <a:cs typeface="Times New Roman"/>
              </a:rPr>
              <a:t> longer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called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“adoral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cilia”</a:t>
            </a:r>
            <a:endParaRPr sz="1800" dirty="0">
              <a:latin typeface="Times New Roman"/>
              <a:cs typeface="Times New Roman"/>
            </a:endParaRPr>
          </a:p>
          <a:p>
            <a:pPr marL="299085" marR="5080" indent="-287020">
              <a:lnSpc>
                <a:spcPct val="200000"/>
              </a:lnSpc>
              <a:spcBef>
                <a:spcPts val="5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Anterior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end-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narrow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Bears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5" dirty="0">
                <a:latin typeface="Times New Roman"/>
                <a:cs typeface="Times New Roman"/>
              </a:rPr>
              <a:t>groove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(peristome)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leads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 a </a:t>
            </a:r>
            <a:r>
              <a:rPr sz="1800" spc="-5" dirty="0">
                <a:latin typeface="Times New Roman"/>
                <a:cs typeface="Times New Roman"/>
              </a:rPr>
              <a:t>mouth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(cytostome)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followed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 short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funnel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shaped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gullet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(cytopharynx)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extending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up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one-third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body.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Posterior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end-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broad,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round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Bears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excretory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opening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(Cytopyge)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anus</a:t>
            </a: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spc="-10" dirty="0">
                <a:latin typeface="Times New Roman"/>
                <a:cs typeface="Times New Roman"/>
              </a:rPr>
              <a:t>Cytoplasm-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outer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clear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ectoplasm</a:t>
            </a:r>
            <a:r>
              <a:rPr sz="1800" dirty="0">
                <a:latin typeface="Times New Roman"/>
                <a:cs typeface="Times New Roman"/>
              </a:rPr>
              <a:t> and inner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granular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endoplasm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46065" y="707212"/>
            <a:ext cx="173608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TR</a:t>
            </a:r>
            <a:r>
              <a:rPr spc="-15" dirty="0"/>
              <a:t>O</a:t>
            </a:r>
            <a:r>
              <a:rPr dirty="0"/>
              <a:t>PH</a:t>
            </a:r>
            <a:r>
              <a:rPr spc="-15" dirty="0"/>
              <a:t>O</a:t>
            </a:r>
            <a:r>
              <a:rPr spc="-25" dirty="0"/>
              <a:t>Z</a:t>
            </a:r>
            <a:r>
              <a:rPr spc="-10" dirty="0"/>
              <a:t>O</a:t>
            </a:r>
            <a:r>
              <a:rPr dirty="0"/>
              <a:t>ITE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74050" y="301625"/>
            <a:ext cx="3702177" cy="328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499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0325" y="1388440"/>
            <a:ext cx="10142855" cy="3936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Endoplasm</a:t>
            </a:r>
            <a:r>
              <a:rPr sz="1800" spc="48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contains</a:t>
            </a:r>
            <a:r>
              <a:rPr sz="1800" spc="5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two</a:t>
            </a:r>
            <a:r>
              <a:rPr sz="1800" spc="5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nuclei</a:t>
            </a:r>
            <a:r>
              <a:rPr sz="1800" spc="5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1. 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Macronucleus:</a:t>
            </a:r>
            <a:r>
              <a:rPr sz="1800" b="1" spc="5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large</a:t>
            </a:r>
            <a:r>
              <a:rPr sz="1800" spc="509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kidney</a:t>
            </a:r>
            <a:r>
              <a:rPr sz="1800" spc="48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shaped</a:t>
            </a:r>
            <a:r>
              <a:rPr sz="1800" spc="5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macronucleus</a:t>
            </a:r>
            <a:r>
              <a:rPr sz="1800" spc="5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5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centre</a:t>
            </a:r>
            <a:r>
              <a:rPr sz="1800" spc="5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and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  <a:tabLst>
                <a:tab pos="1835785" algn="l"/>
              </a:tabLst>
            </a:pPr>
            <a:r>
              <a:rPr sz="1800" spc="-5" dirty="0">
                <a:latin typeface="Times New Roman"/>
                <a:cs typeface="Times New Roman"/>
              </a:rPr>
              <a:t>responsible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for	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cytoplasmic</a:t>
            </a:r>
            <a:r>
              <a:rPr sz="1800" b="1" spc="1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activities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2.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Micronucleus</a:t>
            </a:r>
            <a:r>
              <a:rPr sz="1800" b="1" spc="16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:</a:t>
            </a:r>
            <a:r>
              <a:rPr sz="1800" b="1" spc="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small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vesicular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nucleus,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notch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of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macronucleus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  responsible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b="1" spc="-15" dirty="0">
                <a:latin typeface="Times New Roman"/>
                <a:cs typeface="Times New Roman"/>
              </a:rPr>
              <a:t>reproductive</a:t>
            </a:r>
            <a:r>
              <a:rPr sz="1800" b="1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process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or</a:t>
            </a:r>
            <a:r>
              <a:rPr sz="1800" spc="3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two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contractile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vacuoles: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lie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side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by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side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or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one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above</a:t>
            </a:r>
            <a:r>
              <a:rPr sz="1800" spc="3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lang="en-US" sz="1800" dirty="0">
                <a:latin typeface="Times New Roman"/>
                <a:cs typeface="Times New Roman"/>
              </a:rPr>
              <a:t> &amp;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maintain</a:t>
            </a:r>
            <a:r>
              <a:rPr sz="1800" spc="3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proper</a:t>
            </a:r>
            <a:r>
              <a:rPr sz="1800" spc="3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osmotic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"/>
            </a:pPr>
            <a:endParaRPr sz="1850" dirty="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pressure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inside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cell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latin typeface="Times New Roman"/>
                <a:cs typeface="Times New Roman"/>
              </a:rPr>
              <a:t>Numerous</a:t>
            </a:r>
            <a:r>
              <a:rPr sz="1800" spc="3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food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vacuole: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contains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food</a:t>
            </a:r>
            <a:r>
              <a:rPr sz="1800" spc="3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particles</a:t>
            </a:r>
            <a:r>
              <a:rPr sz="1800" spc="3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like</a:t>
            </a:r>
            <a:r>
              <a:rPr sz="1800" spc="3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debris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from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host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gut,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bacteria,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starch</a:t>
            </a:r>
            <a:r>
              <a:rPr sz="1800" spc="40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grains,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fat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droplets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occasional RBCs,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etc.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Where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digestion </a:t>
            </a:r>
            <a:r>
              <a:rPr sz="1800" spc="5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food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particles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takes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place</a:t>
            </a:r>
            <a:endParaRPr sz="1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6496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4178" y="1131823"/>
            <a:ext cx="8866505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Shape:</a:t>
            </a:r>
            <a:r>
              <a:rPr sz="1800" spc="-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round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Wingdings"/>
              <a:buChar char=""/>
              <a:tabLst>
                <a:tab pos="299720" algn="l"/>
              </a:tabLst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Size: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40-60</a:t>
            </a:r>
            <a:r>
              <a:rPr sz="1800" spc="-5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µm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Immobile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dominant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Surrounded</a:t>
            </a:r>
            <a:r>
              <a:rPr sz="1800" spc="-8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by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 thick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transparent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cyst</a:t>
            </a:r>
            <a:r>
              <a:rPr sz="1800" spc="5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wall</a:t>
            </a:r>
            <a:r>
              <a:rPr sz="1800" spc="3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allows</a:t>
            </a:r>
            <a:r>
              <a:rPr sz="1800" spc="3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cysts</a:t>
            </a:r>
            <a:r>
              <a:rPr sz="1800" spc="5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to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resist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degradation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acidic</a:t>
            </a:r>
            <a:endParaRPr sz="18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environment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stomach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and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basic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environment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of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the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small</a:t>
            </a:r>
            <a:r>
              <a:rPr sz="1800" spc="6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intestine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Contains</a:t>
            </a:r>
            <a:r>
              <a:rPr sz="1800" spc="-7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two</a:t>
            </a:r>
            <a:r>
              <a:rPr sz="1800" spc="4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nuclei-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macronucleus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and micronucleus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and vacuoles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Cilia-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seen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in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younger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cyst</a:t>
            </a:r>
            <a:r>
              <a:rPr sz="1800" spc="5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but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is</a:t>
            </a:r>
            <a:r>
              <a:rPr sz="1800" spc="-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absorbed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on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maturity</a:t>
            </a:r>
            <a:r>
              <a:rPr sz="1800" spc="1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movement</a:t>
            </a:r>
            <a:r>
              <a:rPr sz="1800" spc="5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ceases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n</a:t>
            </a:r>
            <a:r>
              <a:rPr sz="1800" spc="-25" dirty="0">
                <a:solidFill>
                  <a:srgbClr val="3A3835"/>
                </a:solidFill>
                <a:latin typeface="Times New Roman"/>
                <a:cs typeface="Times New Roman"/>
              </a:rPr>
              <a:t>f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ec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t</a:t>
            </a:r>
            <a:r>
              <a:rPr sz="1800" spc="5" dirty="0">
                <a:solidFill>
                  <a:srgbClr val="3A3835"/>
                </a:solidFill>
                <a:latin typeface="Times New Roman"/>
                <a:cs typeface="Times New Roman"/>
              </a:rPr>
              <a:t>i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v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e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 st</a:t>
            </a:r>
            <a:r>
              <a:rPr sz="1800" spc="-15" dirty="0">
                <a:solidFill>
                  <a:srgbClr val="3A3835"/>
                </a:solidFill>
                <a:latin typeface="Times New Roman"/>
                <a:cs typeface="Times New Roman"/>
              </a:rPr>
              <a:t>ag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e</a:t>
            </a:r>
            <a:r>
              <a:rPr sz="1800" spc="20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o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f</a:t>
            </a:r>
            <a:r>
              <a:rPr sz="1800" spc="-114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35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spc="10" dirty="0">
                <a:solidFill>
                  <a:srgbClr val="3A3835"/>
                </a:solidFill>
                <a:latin typeface="Times New Roman"/>
                <a:cs typeface="Times New Roman"/>
              </a:rPr>
              <a:t>n</a:t>
            </a: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i</a:t>
            </a:r>
            <a:r>
              <a:rPr sz="1800" spc="-30" dirty="0">
                <a:solidFill>
                  <a:srgbClr val="3A3835"/>
                </a:solidFill>
                <a:latin typeface="Times New Roman"/>
                <a:cs typeface="Times New Roman"/>
              </a:rPr>
              <a:t>m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a</a:t>
            </a:r>
            <a:r>
              <a:rPr sz="1800" spc="-5" dirty="0">
                <a:solidFill>
                  <a:srgbClr val="3A3835"/>
                </a:solidFill>
                <a:latin typeface="Times New Roman"/>
                <a:cs typeface="Times New Roman"/>
              </a:rPr>
              <a:t>ls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A3835"/>
              </a:buClr>
              <a:buFont typeface="Wingdings"/>
              <a:buChar char=""/>
            </a:pPr>
            <a:endParaRPr sz="185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Wingdings"/>
              <a:buChar char=""/>
              <a:tabLst>
                <a:tab pos="299720" algn="l"/>
              </a:tabLst>
            </a:pPr>
            <a:r>
              <a:rPr sz="1800" dirty="0">
                <a:solidFill>
                  <a:srgbClr val="3A3835"/>
                </a:solidFill>
                <a:latin typeface="Times New Roman"/>
                <a:cs typeface="Times New Roman"/>
              </a:rPr>
              <a:t>Non-reproductive</a:t>
            </a:r>
            <a:r>
              <a:rPr sz="1800" spc="-95" dirty="0">
                <a:solidFill>
                  <a:srgbClr val="3A3835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A3835"/>
                </a:solidFill>
                <a:latin typeface="Times New Roman"/>
                <a:cs typeface="Times New Roman"/>
              </a:rPr>
              <a:t>stage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55894" y="370154"/>
            <a:ext cx="63500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</a:t>
            </a:r>
            <a:r>
              <a:rPr spc="-15" dirty="0"/>
              <a:t>Y</a:t>
            </a:r>
            <a:r>
              <a:rPr dirty="0"/>
              <a:t>ST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71281" y="3799319"/>
            <a:ext cx="2943225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39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8657A-C2B8-4D81-A5D4-AF3B0049B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73" y="533400"/>
            <a:ext cx="2118995" cy="492443"/>
          </a:xfrm>
        </p:spPr>
        <p:txBody>
          <a:bodyPr/>
          <a:lstStyle/>
          <a:p>
            <a:r>
              <a:rPr lang="en-US" sz="3200" dirty="0"/>
              <a:t>Life Cycle</a:t>
            </a:r>
            <a:endParaRPr lang="en-DE" sz="3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A7671-1475-42FF-A018-2EAAB8970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687" y="1310716"/>
            <a:ext cx="10796625" cy="3203441"/>
          </a:xfrm>
        </p:spPr>
        <p:txBody>
          <a:bodyPr/>
          <a:lstStyle/>
          <a:p>
            <a:pPr marL="3556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B. coli passes its life cycle in one host only (monoxenous). </a:t>
            </a:r>
          </a:p>
          <a:p>
            <a:pPr marL="3556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It is a zoonosis with infection acquired from pigs &amp; other animal reservoirs </a:t>
            </a:r>
          </a:p>
          <a:p>
            <a:pPr marL="12700">
              <a:lnSpc>
                <a:spcPct val="100000"/>
              </a:lnSpc>
            </a:pPr>
            <a:r>
              <a:rPr lang="en-US" sz="2000" b="1" spc="-5" dirty="0">
                <a:latin typeface="Times New Roman"/>
                <a:cs typeface="Times New Roman"/>
              </a:rPr>
              <a:t>Reservoir </a:t>
            </a:r>
            <a:r>
              <a:rPr lang="en-US" sz="2000" b="1" spc="-10" dirty="0">
                <a:latin typeface="Times New Roman"/>
                <a:cs typeface="Times New Roman"/>
              </a:rPr>
              <a:t>hosts</a:t>
            </a:r>
            <a:r>
              <a:rPr lang="en-US" sz="2000" b="1" spc="20" dirty="0">
                <a:latin typeface="Times New Roman"/>
                <a:cs typeface="Times New Roman"/>
              </a:rPr>
              <a:t> </a:t>
            </a:r>
            <a:r>
              <a:rPr lang="en-US" sz="2000" b="1" dirty="0">
                <a:latin typeface="Times New Roman"/>
                <a:cs typeface="Times New Roman"/>
              </a:rPr>
              <a:t>:</a:t>
            </a:r>
            <a:endParaRPr lang="en-US" sz="20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/>
                <a:cs typeface="Times New Roman"/>
              </a:rPr>
              <a:t>Pigs</a:t>
            </a:r>
            <a:r>
              <a:rPr lang="en-US" sz="2000" spc="-4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and</a:t>
            </a:r>
            <a:r>
              <a:rPr lang="en-US" sz="2000" spc="-5" dirty="0">
                <a:latin typeface="Times New Roman"/>
                <a:cs typeface="Times New Roman"/>
              </a:rPr>
              <a:t> rat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are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important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sources</a:t>
            </a:r>
            <a:r>
              <a:rPr lang="en-US" sz="2000" spc="5" dirty="0">
                <a:latin typeface="Times New Roman"/>
                <a:cs typeface="Times New Roman"/>
              </a:rPr>
              <a:t> of</a:t>
            </a:r>
            <a:r>
              <a:rPr lang="en-US" sz="2000" spc="-1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infection</a:t>
            </a:r>
            <a:r>
              <a:rPr lang="en-US" sz="2000" spc="4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for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human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beings</a:t>
            </a:r>
            <a:r>
              <a:rPr lang="en-US" sz="2000" spc="25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(</a:t>
            </a:r>
            <a:r>
              <a:rPr lang="en-US" sz="2000" b="1" dirty="0">
                <a:latin typeface="Times New Roman"/>
                <a:cs typeface="Times New Roman"/>
              </a:rPr>
              <a:t>Pigs</a:t>
            </a:r>
            <a:r>
              <a:rPr lang="en-US" sz="2000" b="1" spc="-15" dirty="0">
                <a:latin typeface="Times New Roman"/>
                <a:cs typeface="Times New Roman"/>
              </a:rPr>
              <a:t> </a:t>
            </a:r>
            <a:r>
              <a:rPr lang="en-US" sz="2000" spc="-15" dirty="0">
                <a:latin typeface="Times New Roman"/>
                <a:cs typeface="Times New Roman"/>
              </a:rPr>
              <a:t>main</a:t>
            </a:r>
            <a:r>
              <a:rPr lang="en-US" sz="2000" spc="50" dirty="0">
                <a:latin typeface="Times New Roman"/>
                <a:cs typeface="Times New Roman"/>
              </a:rPr>
              <a:t> </a:t>
            </a:r>
            <a:r>
              <a:rPr lang="en-US" sz="2000" spc="-10" dirty="0">
                <a:latin typeface="Times New Roman"/>
                <a:cs typeface="Times New Roman"/>
              </a:rPr>
              <a:t>animal</a:t>
            </a:r>
            <a:r>
              <a:rPr lang="en-US" sz="2000" spc="3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reservoir)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</a:p>
          <a:p>
            <a:pPr marL="355600" marR="5080" indent="-342900">
              <a:lnSpc>
                <a:spcPct val="100000"/>
              </a:lnSpc>
              <a:spcBef>
                <a:spcPts val="650"/>
              </a:spcBef>
              <a:buFont typeface="Arial" panose="020B0604020202020204" pitchFamily="34" charset="0"/>
              <a:buChar char="•"/>
            </a:pPr>
            <a:r>
              <a:rPr lang="en-US" spc="15" dirty="0"/>
              <a:t>Has </a:t>
            </a:r>
            <a:r>
              <a:rPr lang="en-US" sz="2000" spc="-5" dirty="0">
                <a:latin typeface="Times New Roman"/>
                <a:cs typeface="Times New Roman"/>
              </a:rPr>
              <a:t>also</a:t>
            </a:r>
            <a:r>
              <a:rPr lang="en-US" sz="2000" spc="15" dirty="0">
                <a:latin typeface="Times New Roman"/>
                <a:cs typeface="Times New Roman"/>
              </a:rPr>
              <a:t> been </a:t>
            </a:r>
            <a:r>
              <a:rPr lang="en-US" sz="2000" dirty="0">
                <a:latin typeface="Times New Roman"/>
                <a:cs typeface="Times New Roman"/>
              </a:rPr>
              <a:t>reported</a:t>
            </a:r>
            <a:r>
              <a:rPr lang="en-US" sz="2000" spc="-3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in </a:t>
            </a:r>
            <a:r>
              <a:rPr lang="en-US" sz="2000" spc="-434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dogs,</a:t>
            </a:r>
            <a:r>
              <a:rPr lang="en-US" sz="2000" spc="-45" dirty="0">
                <a:latin typeface="Times New Roman"/>
                <a:cs typeface="Times New Roman"/>
              </a:rPr>
              <a:t> </a:t>
            </a:r>
            <a:r>
              <a:rPr lang="en-US" sz="2000" spc="-10" dirty="0">
                <a:latin typeface="Times New Roman"/>
                <a:cs typeface="Times New Roman"/>
              </a:rPr>
              <a:t>cows,</a:t>
            </a:r>
            <a:r>
              <a:rPr lang="en-US" sz="2000" spc="3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horses,</a:t>
            </a:r>
            <a:r>
              <a:rPr lang="en-US" sz="2000" spc="-2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rodents</a:t>
            </a:r>
            <a:r>
              <a:rPr lang="en-US" sz="2000" spc="-2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and</a:t>
            </a:r>
            <a:r>
              <a:rPr lang="en-US" sz="2000" spc="-10" dirty="0">
                <a:latin typeface="Times New Roman"/>
                <a:cs typeface="Times New Roman"/>
              </a:rPr>
              <a:t> </a:t>
            </a:r>
            <a:r>
              <a:rPr lang="en-US" sz="2000" dirty="0">
                <a:latin typeface="Times New Roman"/>
                <a:cs typeface="Times New Roman"/>
              </a:rPr>
              <a:t>nonhuman</a:t>
            </a:r>
            <a:r>
              <a:rPr lang="en-US" sz="2000" spc="-35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primates</a:t>
            </a:r>
            <a:endParaRPr lang="en-US" sz="2000" dirty="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1515"/>
              </a:spcBef>
              <a:buFont typeface="Wingdings"/>
              <a:buChar char=""/>
              <a:tabLst>
                <a:tab pos="299720" algn="l"/>
              </a:tabLst>
            </a:pPr>
            <a:r>
              <a:rPr lang="en-US" sz="2000" spc="-5" dirty="0">
                <a:latin typeface="Times New Roman"/>
                <a:cs typeface="Times New Roman"/>
              </a:rPr>
              <a:t>Man-to-man</a:t>
            </a:r>
            <a:r>
              <a:rPr lang="en-US" sz="2000" spc="-10" dirty="0">
                <a:latin typeface="Times New Roman"/>
                <a:cs typeface="Times New Roman"/>
              </a:rPr>
              <a:t> </a:t>
            </a:r>
            <a:r>
              <a:rPr lang="en-US" sz="2000" spc="-5" dirty="0">
                <a:latin typeface="Times New Roman"/>
                <a:cs typeface="Times New Roman"/>
              </a:rPr>
              <a:t>transmission</a:t>
            </a:r>
            <a:r>
              <a:rPr lang="en-US" sz="2000" spc="15" dirty="0">
                <a:latin typeface="Times New Roman"/>
                <a:cs typeface="Times New Roman"/>
              </a:rPr>
              <a:t> </a:t>
            </a:r>
            <a:r>
              <a:rPr lang="en-US" spc="15" dirty="0" err="1"/>
              <a:t>ocur</a:t>
            </a:r>
            <a:endParaRPr lang="en-US"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en-US"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en-US" b="1" spc="-15" dirty="0"/>
              <a:t>Accidental </a:t>
            </a:r>
            <a:r>
              <a:rPr lang="en-US" sz="2000" b="1" spc="-10" dirty="0">
                <a:latin typeface="Times New Roman"/>
                <a:cs typeface="Times New Roman"/>
              </a:rPr>
              <a:t>hosts</a:t>
            </a:r>
            <a:r>
              <a:rPr lang="en-US" sz="2000" b="1" spc="50" dirty="0">
                <a:latin typeface="Times New Roman"/>
                <a:cs typeface="Times New Roman"/>
              </a:rPr>
              <a:t> </a:t>
            </a:r>
            <a:r>
              <a:rPr lang="en-US" sz="2000" b="1" dirty="0">
                <a:latin typeface="Times New Roman"/>
                <a:cs typeface="Times New Roman"/>
              </a:rPr>
              <a:t>:</a:t>
            </a:r>
            <a:r>
              <a:rPr lang="en-US" sz="2000" b="1" spc="-15" dirty="0">
                <a:latin typeface="Times New Roman"/>
                <a:cs typeface="Times New Roman"/>
              </a:rPr>
              <a:t> </a:t>
            </a:r>
            <a:r>
              <a:rPr lang="en-US" sz="2000" spc="-15" dirty="0">
                <a:latin typeface="Times New Roman"/>
                <a:cs typeface="Times New Roman"/>
              </a:rPr>
              <a:t>Man</a:t>
            </a:r>
            <a:endParaRPr lang="en-US" sz="2000" dirty="0">
              <a:latin typeface="Times New Roman"/>
              <a:cs typeface="Times New Roman"/>
            </a:endParaRPr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85595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Words>1115</Words>
  <Application>Microsoft Office PowerPoint</Application>
  <PresentationFormat>Widescreen</PresentationFormat>
  <Paragraphs>178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Office Theme</vt:lpstr>
      <vt:lpstr>Balantidium Coli</vt:lpstr>
      <vt:lpstr>PowerPoint Presentation</vt:lpstr>
      <vt:lpstr>PowerPoint Presentation</vt:lpstr>
      <vt:lpstr>Buxtonella sulcata</vt:lpstr>
      <vt:lpstr>Morphology/Habitat</vt:lpstr>
      <vt:lpstr>TROPHOZOITE</vt:lpstr>
      <vt:lpstr>PowerPoint Presentation</vt:lpstr>
      <vt:lpstr>CYST</vt:lpstr>
      <vt:lpstr>Life Cycle</vt:lpstr>
      <vt:lpstr>PowerPoint Presentation</vt:lpstr>
      <vt:lpstr>Life cycle</vt:lpstr>
      <vt:lpstr>Asexual reproduction</vt:lpstr>
      <vt:lpstr>PowerPoint Presentation</vt:lpstr>
      <vt:lpstr>PowerPoint Presentation</vt:lpstr>
      <vt:lpstr>Pathogenesis and Sign and Symptoms</vt:lpstr>
      <vt:lpstr>LABORATORY DIAGNOSIS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Rupesh Verma</dc:creator>
  <cp:lastModifiedBy>Musweu</cp:lastModifiedBy>
  <cp:revision>4</cp:revision>
  <dcterms:created xsi:type="dcterms:W3CDTF">2023-02-24T13:00:52Z</dcterms:created>
  <dcterms:modified xsi:type="dcterms:W3CDTF">2023-04-30T12:52:08Z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2020-06-29T00:00:00Z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2023-02-24T00:00:00Z</vt:filetime>
  </property>
</Properties>
</file>