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6" r:id="rId5"/>
    <p:sldId id="293" r:id="rId6"/>
    <p:sldId id="258" r:id="rId7"/>
    <p:sldId id="262" r:id="rId8"/>
    <p:sldId id="267" r:id="rId9"/>
    <p:sldId id="268" r:id="rId10"/>
    <p:sldId id="291" r:id="rId11"/>
    <p:sldId id="270" r:id="rId12"/>
    <p:sldId id="271" r:id="rId13"/>
    <p:sldId id="272" r:id="rId14"/>
    <p:sldId id="273" r:id="rId15"/>
    <p:sldId id="274" r:id="rId16"/>
    <p:sldId id="275" r:id="rId17"/>
    <p:sldId id="282" r:id="rId18"/>
    <p:sldId id="287" r:id="rId19"/>
    <p:sldId id="283" r:id="rId20"/>
    <p:sldId id="284" r:id="rId21"/>
    <p:sldId id="285" r:id="rId22"/>
    <p:sldId id="276" r:id="rId23"/>
    <p:sldId id="288" r:id="rId24"/>
    <p:sldId id="289" r:id="rId25"/>
    <p:sldId id="277" r:id="rId26"/>
    <p:sldId id="278" r:id="rId27"/>
    <p:sldId id="279" r:id="rId28"/>
    <p:sldId id="280" r:id="rId29"/>
    <p:sldId id="281" r:id="rId30"/>
    <p:sldId id="290" r:id="rId31"/>
    <p:sldId id="292" r:id="rId32"/>
  </p:sldIdLst>
  <p:sldSz cx="12192000" cy="6858000"/>
  <p:notesSz cx="6858000" cy="9144000"/>
  <p:defaultTextStyle>
    <a:defPPr>
      <a:defRPr lang="en-Z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9B2F-D1DF-0739-700E-D2E817A4D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17C565-326C-9903-F3C4-371F85653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A3555-2C6D-CB9E-69A7-1559323A3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6D03-AB32-47A2-B36E-D77452852257}" type="datetimeFigureOut">
              <a:rPr lang="en-ZM" smtClean="0"/>
              <a:t>10/07/2023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D7216-8EF8-0ECA-A71C-5C27DA4A0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DB0EB-50C9-83FF-4D4F-2D43C8574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DEB4-470B-4278-964D-8799945D107E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99998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3A634-F636-99CD-6C2C-662DF725E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FC37A5-134B-DE39-3FED-CB2215C77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F5706-6181-3234-02CE-910FE6BF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6D03-AB32-47A2-B36E-D77452852257}" type="datetimeFigureOut">
              <a:rPr lang="en-ZM" smtClean="0"/>
              <a:t>10/07/2023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E7AC5-8863-EDC8-45D9-4C07DE98F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C8E0E-A404-120D-513D-B77C1559F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DEB4-470B-4278-964D-8799945D107E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25869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023611-4265-E84C-D0DD-27655A2B3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D74A84-5591-CA9E-7C37-34C34A87D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1545B-815D-0CB6-B598-B8D2DE5B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6D03-AB32-47A2-B36E-D77452852257}" type="datetimeFigureOut">
              <a:rPr lang="en-ZM" smtClean="0"/>
              <a:t>10/07/2023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678D9-B2A3-9F53-FCD8-3D2C78924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E1995-6660-E92E-FAE3-D069E05D9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DEB4-470B-4278-964D-8799945D107E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12962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67865-1591-783C-A739-A0C1EB15A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7C171-D2A7-DC5A-7308-CC87274B5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23DCA-32E4-95CD-56A6-5F6AB6DD2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6D03-AB32-47A2-B36E-D77452852257}" type="datetimeFigureOut">
              <a:rPr lang="en-ZM" smtClean="0"/>
              <a:t>10/07/2023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A1C44-8E87-9B43-639D-AAC06F7C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7C2DC-A290-C5A4-AE41-B76B01C3C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DEB4-470B-4278-964D-8799945D107E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73737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B766-6E9C-FE49-7044-4A2DA1D46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60406-AFDD-A9CB-2339-896FBDAE1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755FC-D5F2-BBC7-4791-328786C0D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6D03-AB32-47A2-B36E-D77452852257}" type="datetimeFigureOut">
              <a:rPr lang="en-ZM" smtClean="0"/>
              <a:t>10/07/2023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BB5E2-08C3-2271-9833-48C87B3D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B8A2E-C38F-3527-2B42-2BAFD842E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DEB4-470B-4278-964D-8799945D107E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19410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E74DE-AD42-4313-04BE-F9C7CA16D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D87FD-CD45-3301-90C6-E3CAB3CA4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44A2A-7B0B-C371-A01D-5AA6A7604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485F75-C69C-EA28-F3DC-FB38003A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6D03-AB32-47A2-B36E-D77452852257}" type="datetimeFigureOut">
              <a:rPr lang="en-ZM" smtClean="0"/>
              <a:t>10/07/2023</a:t>
            </a:fld>
            <a:endParaRPr lang="en-Z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ABB4A-A880-41A8-7926-44D88BB9D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FF57A-157F-BCDB-4ACC-6CCA914E3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DEB4-470B-4278-964D-8799945D107E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71666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41C06-0C1D-6899-14C3-4CB0E9B13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AFDC4-8645-455E-5132-108874199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76CF1-B619-FBF9-47BE-CB413A18C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405823-5D7D-7F91-3ABA-1263B4D9D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23005-1921-79EB-FEC0-5D326F8CA7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A3A379-CA8D-9FDB-677E-FF26FD869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6D03-AB32-47A2-B36E-D77452852257}" type="datetimeFigureOut">
              <a:rPr lang="en-ZM" smtClean="0"/>
              <a:t>10/07/2023</a:t>
            </a:fld>
            <a:endParaRPr lang="en-ZM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723046-6697-576C-06F9-857C2026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EC0C20-0237-2D9E-2F8B-CD6CF02E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DEB4-470B-4278-964D-8799945D107E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00584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7648A-2A00-BE0D-FDCC-3222E02A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8A4F77-B761-6E75-D5BA-A5AC534CC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6D03-AB32-47A2-B36E-D77452852257}" type="datetimeFigureOut">
              <a:rPr lang="en-ZM" smtClean="0"/>
              <a:t>10/07/2023</a:t>
            </a:fld>
            <a:endParaRPr lang="en-Z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1E1E9F-8B3C-18C7-2861-48A85AF12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ABDDE-09FC-638D-F168-EC3DBD31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DEB4-470B-4278-964D-8799945D107E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28752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248B42-7FC3-C80C-13D2-684F3ED0B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6D03-AB32-47A2-B36E-D77452852257}" type="datetimeFigureOut">
              <a:rPr lang="en-ZM" smtClean="0"/>
              <a:t>10/07/2023</a:t>
            </a:fld>
            <a:endParaRPr lang="en-ZM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92C99-1263-27EF-4077-BEC8183CA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4BA47-EC48-28AB-950D-20B60A41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DEB4-470B-4278-964D-8799945D107E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7613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E077F-EFE9-05D2-145D-84D738ACF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385F4-0D19-4177-7CC9-E0B78EC8D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10717-3AA7-CE36-3A47-C86FA8B41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0419B1-4F9E-3FFB-A6CE-5A0B6AE85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6D03-AB32-47A2-B36E-D77452852257}" type="datetimeFigureOut">
              <a:rPr lang="en-ZM" smtClean="0"/>
              <a:t>10/07/2023</a:t>
            </a:fld>
            <a:endParaRPr lang="en-Z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C1AE5-291D-90F1-9C33-F945864C3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8F18D-9D19-FD3E-1422-09E449F20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DEB4-470B-4278-964D-8799945D107E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23879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7C20D-2117-012D-9707-FEAEFFBCC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8027DA-7FE2-1219-1110-840D2CBB1C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CFF4F-F746-EAF7-1ECB-FA7688D4C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78DF-FEA3-9654-D069-69F369442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6D03-AB32-47A2-B36E-D77452852257}" type="datetimeFigureOut">
              <a:rPr lang="en-ZM" smtClean="0"/>
              <a:t>10/07/2023</a:t>
            </a:fld>
            <a:endParaRPr lang="en-Z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1A008-43EF-4D06-807F-058FD07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BE62EF-A62B-7320-9778-9FBBB6020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DEB4-470B-4278-964D-8799945D107E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92405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7DDE89-3D44-E173-C28B-851B57A17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5C969-2411-2339-F2F3-A95B104A9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EEB66-BBBF-A8F1-F867-6C11F4495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76D03-AB32-47A2-B36E-D77452852257}" type="datetimeFigureOut">
              <a:rPr lang="en-ZM" smtClean="0"/>
              <a:t>10/07/2023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3644E-047B-3744-CE77-EFA8FA06B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4A016-18C0-8F6A-FD88-9C7813A84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DDEB4-470B-4278-964D-8799945D107E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77529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Z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B743E-E18D-5056-C5AF-E193245F41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Staphylococcus and Streptococcus</a:t>
            </a:r>
            <a:endParaRPr lang="en-ZM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D8E26-D81B-DF69-D2EC-824C2E1BDF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Dr. Bwalya Daka-Lalusha</a:t>
            </a:r>
            <a:endParaRPr lang="en-ZM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997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E519C-945E-E065-1537-33E7133F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Soft tissue injuries </a:t>
            </a:r>
            <a:endParaRPr lang="en-ZM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D4CEBC-BA3F-A151-4D24-3E05CAC51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96375" y="1690688"/>
            <a:ext cx="2915695" cy="26384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B55931-B33C-1B60-296E-F61085AA4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025" y="1790700"/>
            <a:ext cx="3048000" cy="2038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190AE2-B2C1-D5D3-4367-3D539C9E3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790700"/>
            <a:ext cx="5400675" cy="506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63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B2BED-C063-741B-28DA-9F40605CF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en-US" dirty="0"/>
              <a:t> </a:t>
            </a:r>
            <a:endParaRPr lang="en-Z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8D30D-7D69-A8A7-FB97-637CAE958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Musculoskeletal </a:t>
            </a:r>
            <a:r>
              <a:rPr lang="en-US" b="1" dirty="0" err="1"/>
              <a:t>infxns</a:t>
            </a:r>
            <a:endParaRPr lang="en-US" b="1" dirty="0"/>
          </a:p>
          <a:p>
            <a:r>
              <a:rPr lang="en-US" dirty="0"/>
              <a:t>Osteomyelitis </a:t>
            </a:r>
          </a:p>
          <a:p>
            <a:r>
              <a:rPr lang="en-US" dirty="0"/>
              <a:t>Infective arthritis </a:t>
            </a:r>
          </a:p>
          <a:p>
            <a:pPr marL="0" indent="0">
              <a:buNone/>
            </a:pPr>
            <a:r>
              <a:rPr lang="en-US" b="1" dirty="0"/>
              <a:t>Respiratory </a:t>
            </a:r>
            <a:r>
              <a:rPr lang="en-US" b="1" dirty="0" err="1"/>
              <a:t>infxns</a:t>
            </a:r>
            <a:r>
              <a:rPr lang="en-US" b="1" dirty="0"/>
              <a:t> </a:t>
            </a:r>
          </a:p>
          <a:p>
            <a:r>
              <a:rPr lang="en-US" dirty="0"/>
              <a:t>Tonsilitis </a:t>
            </a:r>
          </a:p>
          <a:p>
            <a:r>
              <a:rPr lang="en-US" dirty="0"/>
              <a:t>Pharyngitis</a:t>
            </a:r>
          </a:p>
          <a:p>
            <a:r>
              <a:rPr lang="en-US" dirty="0"/>
              <a:t>Sinusitis </a:t>
            </a:r>
          </a:p>
          <a:p>
            <a:r>
              <a:rPr lang="en-US" dirty="0"/>
              <a:t>Otitis</a:t>
            </a:r>
          </a:p>
          <a:p>
            <a:r>
              <a:rPr lang="en-US" dirty="0"/>
              <a:t>Lung abscess</a:t>
            </a:r>
          </a:p>
          <a:p>
            <a:r>
              <a:rPr lang="en-US" dirty="0"/>
              <a:t>Empyema </a:t>
            </a:r>
          </a:p>
          <a:p>
            <a:r>
              <a:rPr lang="en-US" dirty="0"/>
              <a:t>Pneumonia </a:t>
            </a:r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1332913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7F0B4-2775-B1C8-BC99-35E690664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514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INFXN……</a:t>
            </a:r>
            <a:endParaRPr lang="en-ZM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ED22C-6B66-ADC3-B04C-14E42EBB1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CNS INFECTIONS</a:t>
            </a:r>
          </a:p>
          <a:p>
            <a:r>
              <a:rPr lang="en-US" dirty="0"/>
              <a:t>Brain abscess</a:t>
            </a:r>
          </a:p>
          <a:p>
            <a:r>
              <a:rPr lang="en-US" dirty="0"/>
              <a:t>Meningitis </a:t>
            </a:r>
          </a:p>
          <a:p>
            <a:pPr marL="0" indent="0">
              <a:buNone/>
            </a:pPr>
            <a:r>
              <a:rPr lang="en-US" b="1" dirty="0"/>
              <a:t>Others</a:t>
            </a:r>
          </a:p>
          <a:p>
            <a:pPr marL="0" indent="0">
              <a:buNone/>
            </a:pPr>
            <a:r>
              <a:rPr lang="en-US" dirty="0"/>
              <a:t>UTI </a:t>
            </a:r>
          </a:p>
          <a:p>
            <a:pPr marL="0" indent="0">
              <a:buNone/>
            </a:pPr>
            <a:r>
              <a:rPr lang="en-US" dirty="0"/>
              <a:t>Bacteriemia, Pyemia, Endocarditis, </a:t>
            </a:r>
            <a:r>
              <a:rPr lang="en-US" dirty="0" err="1"/>
              <a:t>Ssepticemia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1098625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E03E5-CBC6-1FE2-516B-FC913BAF6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TOXIN ASSOCIATED DZ.</a:t>
            </a:r>
            <a:endParaRPr lang="en-ZM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FB012-4169-3B7F-DDFB-476E9A1E1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Food poisoning </a:t>
            </a:r>
          </a:p>
          <a:p>
            <a:r>
              <a:rPr lang="en-US" dirty="0"/>
              <a:t>Toxic shock syndrome </a:t>
            </a:r>
          </a:p>
          <a:p>
            <a:r>
              <a:rPr lang="en-US" dirty="0"/>
              <a:t>Scalded Skin syndrome </a:t>
            </a:r>
          </a:p>
          <a:p>
            <a:endParaRPr lang="en-ZM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A373C3-C8D8-CC63-7F9D-310574A07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99" y="3429000"/>
            <a:ext cx="3739626" cy="304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99B7B9-7B82-0DD7-32EA-45BEFA358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349375"/>
            <a:ext cx="58674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16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94373-23E0-E072-6B74-4313C18F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28" y="500062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Diagnosis </a:t>
            </a:r>
            <a:endParaRPr lang="en-ZM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853F8-4234-B07B-CF0C-D50141317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Specimens – pus swabs, CSF, Blood culture, urine , sputum </a:t>
            </a:r>
          </a:p>
          <a:p>
            <a:r>
              <a:rPr lang="en-US" dirty="0"/>
              <a:t>Culture – blood agar</a:t>
            </a:r>
          </a:p>
          <a:p>
            <a:r>
              <a:rPr lang="en-US" dirty="0"/>
              <a:t>Gram stain </a:t>
            </a:r>
          </a:p>
          <a:p>
            <a:pPr marL="0" indent="0">
              <a:buNone/>
            </a:pPr>
            <a:r>
              <a:rPr lang="en-US" dirty="0"/>
              <a:t>TX-  </a:t>
            </a:r>
          </a:p>
          <a:p>
            <a:r>
              <a:rPr lang="en-US" dirty="0"/>
              <a:t>Abscess- incision and drainage,  </a:t>
            </a:r>
          </a:p>
          <a:p>
            <a:r>
              <a:rPr lang="en-US" dirty="0"/>
              <a:t>antibiotics ( aminoglycosides and macrolide)</a:t>
            </a:r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2257783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70B3B-A1A6-BFED-00AE-CABC2C62E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Streptococcus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M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E1EBFE-B001-4202-50EB-AE17862CC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500326"/>
            <a:ext cx="7735712" cy="479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45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0FFA7-1EE7-DB73-1778-8F72570AD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Morphology</a:t>
            </a:r>
            <a:r>
              <a:rPr lang="en-US" dirty="0"/>
              <a:t> </a:t>
            </a:r>
            <a:endParaRPr lang="en-Z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ECBE6-D663-1CE6-940E-F9B4D0EE4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Gram positive cocci in chains or pairs </a:t>
            </a:r>
          </a:p>
          <a:p>
            <a:r>
              <a:rPr lang="en-US" dirty="0"/>
              <a:t>Catalase negative </a:t>
            </a:r>
          </a:p>
          <a:p>
            <a:r>
              <a:rPr lang="en-US" dirty="0"/>
              <a:t>Non-spore forming, non motile </a:t>
            </a:r>
          </a:p>
          <a:p>
            <a:r>
              <a:rPr lang="en-US" dirty="0"/>
              <a:t>Facultative anaerobes </a:t>
            </a:r>
          </a:p>
          <a:p>
            <a:r>
              <a:rPr lang="en-US" dirty="0"/>
              <a:t>Hemolysis – varies with the species (Beta, gamma, alpha)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Streptococcus are grouped using known antibodies to the cell wall carbohydrates (Lancefield grp A-G)</a:t>
            </a:r>
          </a:p>
        </p:txBody>
      </p:sp>
    </p:spTree>
    <p:extLst>
      <p:ext uri="{BB962C8B-B14F-4D97-AF65-F5344CB8AC3E}">
        <p14:creationId xmlns:p14="http://schemas.microsoft.com/office/powerpoint/2010/main" val="1630201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3FC30-3177-71D7-507D-124EAE54E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S. Pyogenes </a:t>
            </a:r>
            <a:endParaRPr lang="en-ZM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ACF71-79B8-CF69-A2CA-E0C28E5C5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Group A </a:t>
            </a:r>
            <a:r>
              <a:rPr lang="en-US" i="1" dirty="0"/>
              <a:t>Streptococcus </a:t>
            </a:r>
          </a:p>
          <a:p>
            <a:pPr>
              <a:lnSpc>
                <a:spcPct val="150000"/>
              </a:lnSpc>
            </a:pPr>
            <a:r>
              <a:rPr lang="en-US" i="1" dirty="0"/>
              <a:t> </a:t>
            </a:r>
            <a:r>
              <a:rPr lang="en-US" dirty="0"/>
              <a:t>Beta-hemolytic inhibited by bacitracin on B.A</a:t>
            </a:r>
          </a:p>
          <a:p>
            <a:pPr>
              <a:lnSpc>
                <a:spcPct val="150000"/>
              </a:lnSpc>
            </a:pPr>
            <a:r>
              <a:rPr lang="en-US" dirty="0"/>
              <a:t>PYR+</a:t>
            </a:r>
            <a:endParaRPr lang="en-ZM" dirty="0"/>
          </a:p>
          <a:p>
            <a:pPr>
              <a:lnSpc>
                <a:spcPct val="150000"/>
              </a:lnSpc>
            </a:pPr>
            <a:r>
              <a:rPr lang="en-US" dirty="0"/>
              <a:t>Reservoir: – human throat and skin</a:t>
            </a:r>
          </a:p>
          <a:p>
            <a:pPr>
              <a:lnSpc>
                <a:spcPct val="150000"/>
              </a:lnSpc>
            </a:pPr>
            <a:r>
              <a:rPr lang="en-US" dirty="0"/>
              <a:t>Transmission: spread by respiratory droplets or direct contact</a:t>
            </a:r>
          </a:p>
        </p:txBody>
      </p:sp>
    </p:spTree>
    <p:extLst>
      <p:ext uri="{BB962C8B-B14F-4D97-AF65-F5344CB8AC3E}">
        <p14:creationId xmlns:p14="http://schemas.microsoft.com/office/powerpoint/2010/main" val="1645218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79700-FC59-8DA6-51BB-A5FA5FAE6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Pathogenesis </a:t>
            </a:r>
            <a:endParaRPr lang="en-ZM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29C4A-55F7-2858-592B-DC9AC8DD2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Hyaluronic acid capsule- non-immunologic </a:t>
            </a:r>
          </a:p>
          <a:p>
            <a:pPr>
              <a:lnSpc>
                <a:spcPct val="150000"/>
              </a:lnSpc>
            </a:pPr>
            <a:r>
              <a:rPr lang="en-US" dirty="0"/>
              <a:t>Inhibits phagocytic uptake</a:t>
            </a:r>
          </a:p>
          <a:p>
            <a:pPr>
              <a:lnSpc>
                <a:spcPct val="150000"/>
              </a:lnSpc>
            </a:pPr>
            <a:r>
              <a:rPr lang="en-US" dirty="0"/>
              <a:t>M-protein: Virulence factor, anti-phagocytic ( the protein is used to type Grp A strep)</a:t>
            </a:r>
          </a:p>
          <a:p>
            <a:pPr>
              <a:lnSpc>
                <a:spcPct val="150000"/>
              </a:lnSpc>
            </a:pPr>
            <a:r>
              <a:rPr lang="en-US" dirty="0"/>
              <a:t>M12 strains are associated with acute glomerulitis </a:t>
            </a:r>
            <a:endParaRPr lang="en-ZM" dirty="0"/>
          </a:p>
          <a:p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181697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654D-5D71-A410-980A-C19CBBE7F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Toxins </a:t>
            </a:r>
            <a:endParaRPr lang="en-ZM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B7ADD-FEBF-9B88-51AA-1656B8887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Streptolysin O- immunogenic, hemolysin and </a:t>
            </a:r>
            <a:r>
              <a:rPr lang="en-US" dirty="0" err="1"/>
              <a:t>cytolyisin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Streptolysin S- hemolysin, cytolysin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Exotoxins A-C – pyogenic or erythrogenic exotoxins , cause fever and the rash of scarlet fever. </a:t>
            </a:r>
          </a:p>
          <a:p>
            <a:r>
              <a:rPr lang="en-US" dirty="0"/>
              <a:t>Superantigens – activate helper T cell by bridging T-cell receptors and MHC class II markers without processed antigens </a:t>
            </a:r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345434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030A0-227A-4B21-5E4A-82B2867FB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Common characteristics </a:t>
            </a:r>
            <a:endParaRPr lang="en-ZM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26945-20C0-E0EA-F81D-0CE66239D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Among the most pathogenic bacteria for human</a:t>
            </a:r>
          </a:p>
          <a:p>
            <a:endParaRPr lang="en-US" dirty="0"/>
          </a:p>
          <a:p>
            <a:r>
              <a:rPr lang="en-US" dirty="0"/>
              <a:t>Both are Gram positives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Staphylococcus – form clumps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Streptococcus-grow in chains  </a:t>
            </a:r>
            <a:endParaRPr lang="en-ZM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CF81C7-026A-F6C2-AE9F-A8C5C9019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435" y="1690689"/>
            <a:ext cx="375525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13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84356-0297-3CBB-B3E1-EFAC4097D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Enzymes (spreading factors)</a:t>
            </a:r>
            <a:r>
              <a:rPr lang="en-US" dirty="0"/>
              <a:t> </a:t>
            </a:r>
            <a:endParaRPr lang="en-Z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C5ADB-D2D8-9A61-7123-82FC612FF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Streptokinase – breaks down fibrin clot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Streptococcal DNase – liquefies pus and extends the lesion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Hyaluronidase- hydrolyses the ground substance of the connective tissue, imp to spread cellulitis. </a:t>
            </a:r>
          </a:p>
          <a:p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731432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1679D-6F32-F092-705B-6C18E18A7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 err="1"/>
              <a:t>S.Pyogens</a:t>
            </a:r>
            <a:r>
              <a:rPr lang="en-US" b="1" dirty="0"/>
              <a:t> </a:t>
            </a:r>
            <a:r>
              <a:rPr lang="en-US" b="1" dirty="0" err="1"/>
              <a:t>infxns</a:t>
            </a:r>
            <a:r>
              <a:rPr lang="en-US" b="1" dirty="0"/>
              <a:t> </a:t>
            </a:r>
            <a:endParaRPr lang="en-ZM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AE4FE3-CF5E-A77F-2CB8-76BAA400A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1" y="1276350"/>
            <a:ext cx="10601324" cy="509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1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18D45-C10C-135C-1497-578FC03AA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b="1" dirty="0"/>
              <a:t>lab work up</a:t>
            </a:r>
            <a:endParaRPr lang="en-ZM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1C427-96BE-1432-79A1-B9164C276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swab  (pus, throat </a:t>
            </a:r>
            <a:r>
              <a:rPr lang="en-US" dirty="0" err="1"/>
              <a:t>etc</a:t>
            </a:r>
            <a:r>
              <a:rPr lang="en-US" dirty="0"/>
              <a:t>)-M/C/S</a:t>
            </a:r>
          </a:p>
          <a:p>
            <a:pPr marL="0" indent="0">
              <a:buNone/>
            </a:pPr>
            <a:r>
              <a:rPr lang="en-US" dirty="0"/>
              <a:t>Blood culture </a:t>
            </a:r>
          </a:p>
          <a:p>
            <a:pPr marL="0" indent="0">
              <a:buNone/>
            </a:pPr>
            <a:r>
              <a:rPr lang="en-US" dirty="0"/>
              <a:t>Serology – ASO titers ( antibodies to streptolysin O)</a:t>
            </a:r>
          </a:p>
          <a:p>
            <a:pPr marL="0" indent="0">
              <a:buNone/>
            </a:pPr>
            <a:r>
              <a:rPr lang="en-US" dirty="0"/>
              <a:t>ELISA</a:t>
            </a:r>
          </a:p>
          <a:p>
            <a:pPr marL="0" indent="0">
              <a:buNone/>
            </a:pPr>
            <a:r>
              <a:rPr lang="en-US" dirty="0"/>
              <a:t> Tx- based on sensitivity patterns (beta lactam drugs, macrolides)</a:t>
            </a:r>
          </a:p>
        </p:txBody>
      </p:sp>
    </p:spTree>
    <p:extLst>
      <p:ext uri="{BB962C8B-B14F-4D97-AF65-F5344CB8AC3E}">
        <p14:creationId xmlns:p14="http://schemas.microsoft.com/office/powerpoint/2010/main" val="2213161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4FB1-110B-F529-E7A1-D753977CF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Streptococcus agalactiae (GBS)</a:t>
            </a:r>
            <a:endParaRPr lang="en-ZM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CFC7F-F97F-1B74-C365-C46DE6377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Beta hemolytic </a:t>
            </a:r>
          </a:p>
          <a:p>
            <a:pPr>
              <a:lnSpc>
                <a:spcPct val="150000"/>
              </a:lnSpc>
            </a:pPr>
            <a:r>
              <a:rPr lang="en-US" dirty="0"/>
              <a:t>Bacitracin resistant</a:t>
            </a:r>
          </a:p>
          <a:p>
            <a:pPr>
              <a:lnSpc>
                <a:spcPct val="150000"/>
              </a:lnSpc>
            </a:pPr>
            <a:r>
              <a:rPr lang="en-US" dirty="0"/>
              <a:t>CAMP test positive 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Resv</a:t>
            </a:r>
            <a:r>
              <a:rPr lang="en-US" dirty="0"/>
              <a:t>: human vagina(15-25%), GIT</a:t>
            </a:r>
          </a:p>
          <a:p>
            <a:pPr>
              <a:lnSpc>
                <a:spcPct val="150000"/>
              </a:lnSpc>
            </a:pPr>
            <a:r>
              <a:rPr lang="en-US" dirty="0"/>
              <a:t>Transmission: vertical to newborns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416976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9E5C7-261A-56CA-213A-A68DB817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Pathogenesis</a:t>
            </a:r>
            <a:r>
              <a:rPr lang="en-US" dirty="0"/>
              <a:t> </a:t>
            </a:r>
            <a:endParaRPr lang="en-Z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81353-5D5B-CCC0-7B5B-8F63E7027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Capsule </a:t>
            </a:r>
          </a:p>
          <a:p>
            <a:pPr>
              <a:lnSpc>
                <a:spcPct val="200000"/>
              </a:lnSpc>
            </a:pPr>
            <a:r>
              <a:rPr lang="en-US" dirty="0"/>
              <a:t>Beta hemolysin  and CAMP factor </a:t>
            </a:r>
          </a:p>
          <a:p>
            <a:pPr>
              <a:lnSpc>
                <a:spcPct val="200000"/>
              </a:lnSpc>
            </a:pPr>
            <a:r>
              <a:rPr lang="en-US" dirty="0"/>
              <a:t>Disease: neonatal sepsis, meningitis </a:t>
            </a:r>
          </a:p>
          <a:p>
            <a:pPr>
              <a:lnSpc>
                <a:spcPct val="200000"/>
              </a:lnSpc>
            </a:pPr>
            <a:r>
              <a:rPr lang="en-US" dirty="0"/>
              <a:t>TX- antibiotics (penicillin, ampicillin)</a:t>
            </a:r>
          </a:p>
          <a:p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2467991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C3F1-04E6-AFB4-28FE-ED9DADB6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S. Pneumoniae </a:t>
            </a:r>
            <a:endParaRPr lang="en-ZM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05E3F-A7F5-C9EC-DF56-1F801FA42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alpha hemolytic </a:t>
            </a:r>
          </a:p>
          <a:p>
            <a:pPr>
              <a:lnSpc>
                <a:spcPct val="150000"/>
              </a:lnSpc>
            </a:pPr>
            <a:r>
              <a:rPr lang="en-US" dirty="0"/>
              <a:t>Optochin sensitive on blood agar</a:t>
            </a:r>
          </a:p>
          <a:p>
            <a:pPr>
              <a:lnSpc>
                <a:spcPct val="150000"/>
              </a:lnSpc>
            </a:pPr>
            <a:r>
              <a:rPr lang="en-US" dirty="0"/>
              <a:t>Lancet shaped </a:t>
            </a:r>
            <a:r>
              <a:rPr lang="en-US" dirty="0" err="1"/>
              <a:t>diplocococci</a:t>
            </a:r>
            <a:r>
              <a:rPr lang="en-US" dirty="0"/>
              <a:t> (short chains)</a:t>
            </a:r>
          </a:p>
          <a:p>
            <a:pPr>
              <a:lnSpc>
                <a:spcPct val="150000"/>
              </a:lnSpc>
            </a:pPr>
            <a:r>
              <a:rPr lang="en-US" dirty="0"/>
              <a:t>Lysed by bile 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Reservior</a:t>
            </a:r>
            <a:r>
              <a:rPr lang="en-US" dirty="0"/>
              <a:t> – human upper respiratory tract </a:t>
            </a:r>
          </a:p>
          <a:p>
            <a:pPr>
              <a:lnSpc>
                <a:spcPct val="150000"/>
              </a:lnSpc>
            </a:pPr>
            <a:r>
              <a:rPr lang="en-US" dirty="0"/>
              <a:t>Transmission: resp droplets </a:t>
            </a:r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316653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D394E-9335-80E4-F042-3FAD3B978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Pathogenesis</a:t>
            </a:r>
            <a:r>
              <a:rPr lang="en-US" dirty="0"/>
              <a:t> </a:t>
            </a:r>
            <a:endParaRPr lang="en-Z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B9003-FA1E-B838-FBA4-4F66BA1DA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Polysaccharide Capsule is the major virulence factor </a:t>
            </a:r>
          </a:p>
          <a:p>
            <a:pPr>
              <a:lnSpc>
                <a:spcPct val="150000"/>
              </a:lnSpc>
            </a:pPr>
            <a:r>
              <a:rPr lang="en-US" dirty="0"/>
              <a:t>Ig A protease 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Pneumolysin</a:t>
            </a:r>
            <a:r>
              <a:rPr lang="en-US" dirty="0"/>
              <a:t> O :hemolysin/cytolysin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      - damages respiratory epi.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     - inhibits leucocyte resp. burst and inhibits classical complement. </a:t>
            </a:r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3765054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4D4E-3601-4C7F-9F20-42F168BA2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Diseases</a:t>
            </a:r>
            <a:r>
              <a:rPr lang="en-US" dirty="0"/>
              <a:t> </a:t>
            </a:r>
            <a:endParaRPr lang="en-Z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6BF1D-CB2C-3102-BE23-007DFEAB9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Pneumonia </a:t>
            </a:r>
          </a:p>
          <a:p>
            <a:pPr>
              <a:lnSpc>
                <a:spcPct val="100000"/>
              </a:lnSpc>
            </a:pPr>
            <a:r>
              <a:rPr lang="en-US" dirty="0"/>
              <a:t>Meningitis </a:t>
            </a:r>
          </a:p>
          <a:p>
            <a:pPr>
              <a:lnSpc>
                <a:spcPct val="100000"/>
              </a:lnSpc>
            </a:pPr>
            <a:r>
              <a:rPr lang="en-US" dirty="0"/>
              <a:t>Otitis media</a:t>
            </a:r>
          </a:p>
          <a:p>
            <a:pPr>
              <a:lnSpc>
                <a:spcPct val="100000"/>
              </a:lnSpc>
            </a:pPr>
            <a:r>
              <a:rPr lang="en-US" dirty="0"/>
              <a:t>Sinusitis in children </a:t>
            </a:r>
          </a:p>
          <a:p>
            <a:pPr>
              <a:lnSpc>
                <a:spcPct val="100000"/>
              </a:lnSpc>
            </a:pPr>
            <a:r>
              <a:rPr lang="en-US" dirty="0"/>
              <a:t>Lab work up:</a:t>
            </a:r>
          </a:p>
          <a:p>
            <a:pPr>
              <a:lnSpc>
                <a:spcPct val="100000"/>
              </a:lnSpc>
            </a:pPr>
            <a:r>
              <a:rPr lang="en-US" dirty="0"/>
              <a:t> M/C/S</a:t>
            </a:r>
          </a:p>
          <a:p>
            <a:pPr>
              <a:lnSpc>
                <a:spcPct val="100000"/>
              </a:lnSpc>
            </a:pPr>
            <a:r>
              <a:rPr lang="en-US" dirty="0"/>
              <a:t>Serology – agglutination tests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        </a:t>
            </a:r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2046140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FD469-32F1-6BDC-E88E-89459A830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TX and prevention </a:t>
            </a:r>
            <a:endParaRPr lang="en-ZM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D2B3F-1FE2-620A-D101-3DF3553FF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Antibiotics –</a:t>
            </a:r>
            <a:r>
              <a:rPr lang="en-US" dirty="0" err="1"/>
              <a:t>penicillins</a:t>
            </a:r>
            <a:r>
              <a:rPr lang="en-US" dirty="0"/>
              <a:t>, carbapenems, vancomycin </a:t>
            </a:r>
          </a:p>
          <a:p>
            <a:pPr>
              <a:lnSpc>
                <a:spcPct val="200000"/>
              </a:lnSpc>
            </a:pPr>
            <a:r>
              <a:rPr lang="en-US" dirty="0" err="1"/>
              <a:t>Peadiatric</a:t>
            </a:r>
            <a:r>
              <a:rPr lang="en-US" dirty="0"/>
              <a:t> vaccine- PCV ( pneumococcal conjugate vaccine)</a:t>
            </a:r>
          </a:p>
          <a:p>
            <a:pPr>
              <a:lnSpc>
                <a:spcPct val="200000"/>
              </a:lnSpc>
            </a:pPr>
            <a:r>
              <a:rPr lang="en-US" dirty="0"/>
              <a:t>Adults ( PPV- pneumococcal polysaccharide vaccine)</a:t>
            </a:r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1453479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6F462-8C69-820F-D852-2E9F8E99D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Strep.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Viridans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M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4111F-5DB9-29EE-CF81-1ABD2CB3C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Alpha hemolytic </a:t>
            </a:r>
          </a:p>
          <a:p>
            <a:pPr>
              <a:lnSpc>
                <a:spcPct val="200000"/>
              </a:lnSpc>
            </a:pPr>
            <a:r>
              <a:rPr lang="en-US" dirty="0"/>
              <a:t>Resistant to optochin </a:t>
            </a:r>
          </a:p>
          <a:p>
            <a:pPr>
              <a:lnSpc>
                <a:spcPct val="200000"/>
              </a:lnSpc>
            </a:pPr>
            <a:r>
              <a:rPr lang="en-US" dirty="0" err="1"/>
              <a:t>Resv</a:t>
            </a:r>
            <a:r>
              <a:rPr lang="en-US" dirty="0"/>
              <a:t>: oropharynx ( normal Flora)</a:t>
            </a:r>
          </a:p>
          <a:p>
            <a:pPr>
              <a:lnSpc>
                <a:spcPct val="200000"/>
              </a:lnSpc>
            </a:pPr>
            <a:r>
              <a:rPr lang="en-US" dirty="0"/>
              <a:t>Transmission: endogenous </a:t>
            </a:r>
          </a:p>
          <a:p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1521495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8E668-4BB7-0B75-DA7A-8671B800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Staphylococci</a:t>
            </a:r>
            <a:endParaRPr lang="en-ZM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855908-7C0A-67F0-E97B-1B388E865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30" y="1231419"/>
            <a:ext cx="3876165" cy="39634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F563F-D60F-1B30-A52B-EA2892049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31974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600" b="1" u="sng" dirty="0"/>
              <a:t>Morphology</a:t>
            </a:r>
            <a:r>
              <a:rPr lang="en-US" sz="1600" dirty="0"/>
              <a:t> </a:t>
            </a:r>
          </a:p>
          <a:p>
            <a:r>
              <a:rPr lang="en-US" sz="1600" dirty="0"/>
              <a:t> Gram-positive cocci in clusters (grapelike)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 Non-motile, non-spore forming, non-capsulated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They are aerobic organisms</a:t>
            </a:r>
          </a:p>
          <a:p>
            <a:r>
              <a:rPr lang="en-US" sz="1600" dirty="0"/>
              <a:t>pH 7.4-7.6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Species include S. aureus, </a:t>
            </a:r>
            <a:r>
              <a:rPr lang="en-US" sz="1600" dirty="0" err="1"/>
              <a:t>S.epidermidis</a:t>
            </a:r>
            <a:r>
              <a:rPr lang="en-US" sz="1600" dirty="0"/>
              <a:t>, S. saprophyticus</a:t>
            </a:r>
            <a:endParaRPr lang="en-ZM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7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8D8D3-DDE9-0D76-75B9-C12ED4F96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Pathogenesis</a:t>
            </a:r>
            <a:r>
              <a:rPr lang="en-US" dirty="0"/>
              <a:t> </a:t>
            </a:r>
            <a:endParaRPr lang="en-Z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B82B7-F68B-DF69-F397-1A7FFE7EF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Dextran (biofilm)- mediated adherence onto tooth enamel or damaged heart valves and to each other </a:t>
            </a:r>
          </a:p>
          <a:p>
            <a:pPr>
              <a:lnSpc>
                <a:spcPct val="150000"/>
              </a:lnSpc>
            </a:pPr>
            <a:r>
              <a:rPr lang="en-US" dirty="0"/>
              <a:t>DZ;- dental carries- </a:t>
            </a:r>
            <a:r>
              <a:rPr lang="en-US" dirty="0" err="1"/>
              <a:t>S.mutans</a:t>
            </a:r>
            <a:r>
              <a:rPr lang="en-US" dirty="0"/>
              <a:t> dextran mediated adherence glues the oral flora onto teeth forming plaques and causing carries </a:t>
            </a:r>
          </a:p>
          <a:p>
            <a:pPr>
              <a:lnSpc>
                <a:spcPct val="150000"/>
              </a:lnSpc>
            </a:pPr>
            <a:r>
              <a:rPr lang="en-US" dirty="0"/>
              <a:t>Subacute infective endocarditis </a:t>
            </a:r>
          </a:p>
          <a:p>
            <a:pPr>
              <a:lnSpc>
                <a:spcPct val="150000"/>
              </a:lnSpc>
            </a:pPr>
            <a:r>
              <a:rPr lang="en-US" dirty="0"/>
              <a:t>TX- antibiotics (pen G)</a:t>
            </a:r>
          </a:p>
          <a:p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998976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38EAD-B446-DD50-9577-2292F5F8A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955CB-666C-5189-31F8-587F64F90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  <a:endParaRPr lang="en-ZM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425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3883D-6EE4-DC1E-EF8F-29B934768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Staph. Aureus </a:t>
            </a:r>
            <a:endParaRPr lang="en-ZM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4916E-A076-65E6-D7DA-C1D1778EB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Beta- hemolytic yellow colonies of gram-positive cocci in clusters on Blood agar.</a:t>
            </a:r>
          </a:p>
          <a:p>
            <a:r>
              <a:rPr lang="en-US" dirty="0"/>
              <a:t>Catalase +</a:t>
            </a:r>
          </a:p>
          <a:p>
            <a:r>
              <a:rPr lang="en-US" dirty="0"/>
              <a:t>Coagulase +</a:t>
            </a:r>
          </a:p>
          <a:p>
            <a:r>
              <a:rPr lang="en-US" dirty="0"/>
              <a:t>Ferments mannitol on mannitol salt agar</a:t>
            </a:r>
          </a:p>
          <a:p>
            <a:r>
              <a:rPr lang="en-US" dirty="0"/>
              <a:t>Reservoir: N/flora on mucosal and on skin</a:t>
            </a:r>
          </a:p>
          <a:p>
            <a:r>
              <a:rPr lang="en-US" dirty="0"/>
              <a:t>Transmission: spread via hands, sneezing, surgical wounds </a:t>
            </a:r>
            <a:r>
              <a:rPr lang="en-US" dirty="0" err="1"/>
              <a:t>etc</a:t>
            </a:r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1572587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CCE5D-E4D3-5616-7770-AA404D76C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Predisposing factors </a:t>
            </a:r>
            <a:endParaRPr lang="en-Z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EA532-F86E-99BC-4E7E-913539844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Surgery or break in skin.</a:t>
            </a:r>
          </a:p>
          <a:p>
            <a:pPr>
              <a:lnSpc>
                <a:spcPct val="150000"/>
              </a:lnSpc>
            </a:pPr>
            <a:r>
              <a:rPr lang="en-US" dirty="0"/>
              <a:t>Pts with severe neutropenia, </a:t>
            </a:r>
          </a:p>
          <a:p>
            <a:pPr>
              <a:lnSpc>
                <a:spcPct val="150000"/>
              </a:lnSpc>
            </a:pPr>
            <a:r>
              <a:rPr lang="en-US" dirty="0"/>
              <a:t>cystic fibrosis pts, </a:t>
            </a:r>
          </a:p>
          <a:p>
            <a:pPr>
              <a:lnSpc>
                <a:spcPct val="150000"/>
              </a:lnSpc>
            </a:pPr>
            <a:r>
              <a:rPr lang="en-US" dirty="0"/>
              <a:t>IV drug users in general have more </a:t>
            </a:r>
            <a:r>
              <a:rPr lang="en-US" dirty="0" err="1"/>
              <a:t>s.aureus</a:t>
            </a:r>
            <a:r>
              <a:rPr lang="en-US" dirty="0"/>
              <a:t> on their skin than s. epidermidis </a:t>
            </a:r>
          </a:p>
          <a:p>
            <a:pPr marL="0" indent="0">
              <a:buNone/>
            </a:pPr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2136898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59FA3-9A5C-C851-AE77-1663F0A4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Factors for survival  </a:t>
            </a:r>
            <a:endParaRPr lang="en-ZM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B85FA-4A30-CE4B-2B7E-2DCAAA017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Peptidoglycan :</a:t>
            </a:r>
            <a:r>
              <a:rPr lang="en-US" dirty="0"/>
              <a:t>gives rigidity to the cell wall, activates the complement.</a:t>
            </a:r>
          </a:p>
          <a:p>
            <a:r>
              <a:rPr lang="en-US" b="1" dirty="0"/>
              <a:t>Teichoic acid- </a:t>
            </a:r>
            <a:r>
              <a:rPr lang="en-US" dirty="0"/>
              <a:t>major antigenic component , it protects the cell from compliment mediated opsonization. </a:t>
            </a:r>
          </a:p>
          <a:p>
            <a:r>
              <a:rPr lang="en-US" b="1" dirty="0"/>
              <a:t>Protein A</a:t>
            </a:r>
            <a:r>
              <a:rPr lang="en-US" dirty="0"/>
              <a:t>- has chemotactic, antiphagocytic and anti complimentary action. </a:t>
            </a:r>
          </a:p>
          <a:p>
            <a:r>
              <a:rPr lang="en-US" dirty="0"/>
              <a:t>Toxins and enzymes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827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FDA0E-83BA-1F72-A9F0-844F4E7D2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Toxins and enzymes </a:t>
            </a:r>
            <a:endParaRPr lang="en-ZM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6CDC2-41FB-9334-0681-F2CBC6272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Staph aureus produce a number of toxin and extra cellular enzymes </a:t>
            </a:r>
          </a:p>
          <a:p>
            <a:pPr marL="0" indent="0">
              <a:buNone/>
            </a:pPr>
            <a:r>
              <a:rPr lang="en-US" b="1" u="sng" dirty="0"/>
              <a:t>Toxins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Cytolytic toxin (Hemolysin and Leucocidins)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Enterotoxin A-E (food poisoning)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Toxic shock syndrome toxin- TSST-1 ( fatal multi-system </a:t>
            </a:r>
            <a:r>
              <a:rPr lang="en-US" dirty="0" err="1"/>
              <a:t>dz</a:t>
            </a:r>
            <a:r>
              <a:rPr lang="en-US" dirty="0"/>
              <a:t> with fever, hypotension, Myalgia, vomiting, Diarrhea, erythematous rashes)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Exfoliative (</a:t>
            </a:r>
            <a:r>
              <a:rPr lang="en-US" dirty="0" err="1"/>
              <a:t>Epidermolytic</a:t>
            </a:r>
            <a:r>
              <a:rPr lang="en-US" dirty="0"/>
              <a:t> toxin)- scalded skin syndrome (SSS) </a:t>
            </a:r>
          </a:p>
          <a:p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2033507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FE181-FBB9-6B60-07EA-2340438F0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Enzymes </a:t>
            </a:r>
            <a:endParaRPr lang="en-ZM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22D04-BF10-1B8F-38E0-0BE552533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Coagulase –convert fibrinogen to a fibrin clot</a:t>
            </a:r>
          </a:p>
          <a:p>
            <a:pPr>
              <a:lnSpc>
                <a:spcPct val="200000"/>
              </a:lnSpc>
            </a:pPr>
            <a:r>
              <a:rPr lang="en-US" dirty="0"/>
              <a:t>Lipases</a:t>
            </a:r>
          </a:p>
          <a:p>
            <a:pPr>
              <a:lnSpc>
                <a:spcPct val="200000"/>
              </a:lnSpc>
            </a:pPr>
            <a:r>
              <a:rPr lang="en-US" dirty="0"/>
              <a:t>Hyaluronidase</a:t>
            </a:r>
          </a:p>
          <a:p>
            <a:pPr>
              <a:lnSpc>
                <a:spcPct val="200000"/>
              </a:lnSpc>
            </a:pPr>
            <a:r>
              <a:rPr lang="en-US" dirty="0"/>
              <a:t>Nuclease </a:t>
            </a:r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817565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3C5E4-EBBC-7584-91AB-9E6002767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Staphylococcal Disease </a:t>
            </a:r>
            <a:endParaRPr lang="en-ZM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3E367-F2D7-2282-EC7B-B2E3DC89C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/>
              <a:t>Skin and soft tissue infxns</a:t>
            </a:r>
          </a:p>
          <a:p>
            <a:r>
              <a:rPr lang="en-US"/>
              <a:t>Foliculitis </a:t>
            </a:r>
          </a:p>
          <a:p>
            <a:r>
              <a:rPr lang="en-US"/>
              <a:t>Furancles (Boils)</a:t>
            </a:r>
          </a:p>
          <a:p>
            <a:r>
              <a:rPr lang="en-US"/>
              <a:t>Wound infxn</a:t>
            </a:r>
          </a:p>
          <a:p>
            <a:r>
              <a:rPr lang="en-US"/>
              <a:t>Breast abscess</a:t>
            </a:r>
          </a:p>
          <a:p>
            <a:r>
              <a:rPr lang="en-US"/>
              <a:t>Carbuncles </a:t>
            </a:r>
          </a:p>
          <a:p>
            <a:r>
              <a:rPr lang="en-US"/>
              <a:t>Cellulitis </a:t>
            </a:r>
          </a:p>
          <a:p>
            <a:r>
              <a:rPr lang="en-US"/>
              <a:t>Styes </a:t>
            </a:r>
          </a:p>
          <a:p>
            <a:r>
              <a:rPr lang="en-US"/>
              <a:t>Impetigo</a:t>
            </a:r>
          </a:p>
          <a:p>
            <a:r>
              <a:rPr lang="en-US"/>
              <a:t>Toxic shock syndrome</a:t>
            </a:r>
          </a:p>
          <a:p>
            <a:r>
              <a:rPr lang="en-US"/>
              <a:t> </a:t>
            </a:r>
            <a:endParaRPr lang="en-ZM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90DFB0-5089-7DD5-78A1-C8FD1FC65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725" y="1523999"/>
            <a:ext cx="538162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5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837</Words>
  <Application>Microsoft Office PowerPoint</Application>
  <PresentationFormat>Widescreen</PresentationFormat>
  <Paragraphs>184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Staphylococcus and Streptococcus</vt:lpstr>
      <vt:lpstr>Common characteristics </vt:lpstr>
      <vt:lpstr>Staphylococci</vt:lpstr>
      <vt:lpstr>Staph. Aureus </vt:lpstr>
      <vt:lpstr>Predisposing factors </vt:lpstr>
      <vt:lpstr>Factors for survival  </vt:lpstr>
      <vt:lpstr>Toxins and enzymes </vt:lpstr>
      <vt:lpstr>Enzymes </vt:lpstr>
      <vt:lpstr>Staphylococcal Disease </vt:lpstr>
      <vt:lpstr>Soft tissue injuries </vt:lpstr>
      <vt:lpstr>Infections </vt:lpstr>
      <vt:lpstr>INFXN……</vt:lpstr>
      <vt:lpstr>TOXIN ASSOCIATED DZ.</vt:lpstr>
      <vt:lpstr>Diagnosis </vt:lpstr>
      <vt:lpstr>Streptococcus </vt:lpstr>
      <vt:lpstr>Morphology </vt:lpstr>
      <vt:lpstr>S. Pyogenes </vt:lpstr>
      <vt:lpstr>Pathogenesis </vt:lpstr>
      <vt:lpstr>Toxins </vt:lpstr>
      <vt:lpstr>Enzymes (spreading factors) </vt:lpstr>
      <vt:lpstr> S.Pyogens infxns </vt:lpstr>
      <vt:lpstr> lab work up</vt:lpstr>
      <vt:lpstr>Streptococcus agalactiae (GBS)</vt:lpstr>
      <vt:lpstr>Pathogenesis </vt:lpstr>
      <vt:lpstr>S. Pneumoniae </vt:lpstr>
      <vt:lpstr>Pathogenesis </vt:lpstr>
      <vt:lpstr>Diseases </vt:lpstr>
      <vt:lpstr>TX and prevention </vt:lpstr>
      <vt:lpstr>Strep. Viridans </vt:lpstr>
      <vt:lpstr>Pathogenesis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Staphylococcus and Streptococcus</dc:title>
  <dc:creator>bwalya daka</dc:creator>
  <cp:lastModifiedBy>bwalya daka</cp:lastModifiedBy>
  <cp:revision>11</cp:revision>
  <dcterms:created xsi:type="dcterms:W3CDTF">2023-06-27T07:03:41Z</dcterms:created>
  <dcterms:modified xsi:type="dcterms:W3CDTF">2023-07-10T14:39:01Z</dcterms:modified>
</cp:coreProperties>
</file>