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Z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4DB4-BE84-13C7-6E75-4836EC6A1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CD871-79C3-1284-33CE-EFCAC2297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6C6EB-2ADC-6474-C831-9A1917C4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DEB27-2C56-377A-4F16-9FE594C4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EA2D2-6A88-7A39-61F7-7B1890103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6496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6B7BC-85EF-FE81-5820-C8FB4888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57B09-CD61-1C95-71C4-EC310EDEB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48DA4-5825-7113-313A-C80680BB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D98F1-25AA-8B83-11CB-6545FF111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447D9-BDAE-D256-6C87-64D7BAA1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96833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BA239E-7D6A-43DD-A4EF-1E0CF0A54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102DD-271D-293E-6F0F-2713CA49A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3E318-187C-C4ED-4ACA-9B5264CB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4F53E-CD8D-E795-94C3-54678560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0A92E-B5C7-5D5F-E550-F9DAD299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643830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9DAE-DBE1-C017-7CD1-03B9DF81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F29D7-83EC-167A-2985-E0579E170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1C5DD-0E63-C651-4F00-6AC18D36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50459-DE5F-4962-2A35-8000BE0EC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6EE04-5462-BC4A-7344-D0F36F26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16315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3C42-93A6-0CBD-B2A3-D5D8DFB2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A76D8-C3DB-CF28-27D6-752B82442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942EF-D67F-C327-6D04-27F626A0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4837-691B-EB6E-0152-6B45D536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EEDD-55D3-AD43-0DDA-4A57732B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40320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EBF5B-474A-69F2-59B3-0B19EF1B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6A71-FA86-3D37-A282-F5F462567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B584C-D0FA-46E3-3FBB-83ED07450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8998E-A298-586F-0DC1-45B26320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5082E-3DE2-FE1D-6321-AD225826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FDB6E-E50A-26C9-FF0B-DE95992D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44345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BBC7-16DB-84F9-9197-FA8CB8B9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195DD-C2DD-29CA-8666-FAEF0D90D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B7BEE-435A-A156-6346-768E1D475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A1017-4A35-DF9D-DFE4-EA3481006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0FEE1-5980-9FBB-CADE-978BC02D4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82730-2B07-FF1C-1851-41657C03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5C951-A494-8D24-919A-6C7FD4BB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1591BC-7EE4-A07E-13AD-8FBA2206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27364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CB07-671B-5780-ADD0-9E920C6E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C7612-DDB4-FBE1-514C-F281ED6E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E788F-B07F-92AF-D0D9-CAEDCD9D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EF03C-D284-A587-2B83-9608C93D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88135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CE81A-0AD2-BA32-B308-65F1FB4F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DBC4F-9345-9AE1-9E70-557C3744E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4B790-280E-97C3-0613-2CF33885A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00944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F8E3-851D-7E3B-066F-D6DA459F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EB978-B024-16A1-E300-E721CCAB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205AF-6EC0-02FC-410D-CD55BA2ED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99414-476D-E195-8584-134416E2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56C31-B0F3-6F6D-CF54-D9D5006D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B8C22-CA19-C2BF-200E-91BA36C0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7868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C146-E302-75C9-949D-CE6AAC8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6B497A-2AB3-3502-B1AB-348CD8493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9AC1D-623D-6A6A-67E8-E3631B1C0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C06E8-BFE4-DAA6-D7FB-FB66ADB2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B16A6-C8EE-622F-A5E8-85515D50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4EDBE-C6BF-AD11-5A91-316B0A464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99926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94160-EB4F-3BB7-1CC1-FBDB9D830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46B84-B979-837C-9D3C-CBD50C714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5C658-3C38-8EF3-55FC-CDAC86219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9DC0-D24B-415A-B545-B050EA531CCE}" type="datetimeFigureOut">
              <a:rPr lang="en-ZM" smtClean="0"/>
              <a:t>10/07/2023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0C889-F927-9A78-7825-BBD7EC317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90DEE-2561-EFA6-6876-6BAF08746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D7843-A51D-4132-86CB-07A0F1BBBA1D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36890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Z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190A-2CF3-E5DA-1E04-E7FD1DDD7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D6BAC-B85B-E99E-CB81-C62F76B26B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Daka-Lalusha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1981336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F087-0E80-D2A7-C25A-81E4AD3B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C47A-4975-92D0-997A-10CDDF701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Antibiotics – usually 3</a:t>
            </a:r>
            <a:r>
              <a:rPr lang="en-US" baseline="30000" dirty="0"/>
              <a:t>rd</a:t>
            </a:r>
            <a:r>
              <a:rPr lang="en-US" dirty="0"/>
              <a:t> gen cephalosporins (Ceftriaxone IV)</a:t>
            </a:r>
          </a:p>
          <a:p>
            <a:pPr marL="0" indent="0">
              <a:buNone/>
            </a:pPr>
            <a:r>
              <a:rPr lang="en-US" dirty="0"/>
              <a:t>Prevention  </a:t>
            </a:r>
          </a:p>
          <a:p>
            <a:r>
              <a:rPr lang="en-US" dirty="0"/>
              <a:t>Vaccines- conjugate capsular polysaccharide- protein vaccine </a:t>
            </a:r>
          </a:p>
          <a:p>
            <a:r>
              <a:rPr lang="en-US" dirty="0" err="1"/>
              <a:t>Polyribitol</a:t>
            </a:r>
            <a:r>
              <a:rPr lang="en-US" dirty="0"/>
              <a:t> capsule conjugated to protein vaccine 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87698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21B83-1245-2701-E343-E97FFB5A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6133848" cy="1719072"/>
          </a:xfrm>
        </p:spPr>
        <p:txBody>
          <a:bodyPr anchor="b">
            <a:normAutofit/>
          </a:bodyPr>
          <a:lstStyle/>
          <a:p>
            <a:r>
              <a:rPr lang="en-US" sz="4600" dirty="0" err="1"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dirty="0" err="1">
                <a:latin typeface="Arial" panose="020B0604020202020204" pitchFamily="34" charset="0"/>
                <a:cs typeface="Arial" panose="020B0604020202020204" pitchFamily="34" charset="0"/>
              </a:rPr>
              <a:t>ducreyi</a:t>
            </a:r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M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138E-1267-C79C-2E63-79A02E6CC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6497954" cy="3410712"/>
          </a:xfrm>
        </p:spPr>
        <p:txBody>
          <a:bodyPr anchor="t">
            <a:normAutofit/>
          </a:bodyPr>
          <a:lstStyle/>
          <a:p>
            <a:r>
              <a:rPr lang="en-US" sz="1700" dirty="0"/>
              <a:t>Reservoir – human genitals </a:t>
            </a:r>
          </a:p>
          <a:p>
            <a:r>
              <a:rPr lang="en-US" sz="1700" dirty="0"/>
              <a:t>Transmission – direct contact /sexual </a:t>
            </a:r>
          </a:p>
          <a:p>
            <a:r>
              <a:rPr lang="en-US" sz="1700" dirty="0"/>
              <a:t>Diseases- </a:t>
            </a:r>
          </a:p>
          <a:p>
            <a:r>
              <a:rPr lang="en-US" sz="1700" dirty="0"/>
              <a:t>Chancroid </a:t>
            </a:r>
          </a:p>
          <a:p>
            <a:r>
              <a:rPr lang="en-US" sz="1700" dirty="0"/>
              <a:t>Genital ulcers ( enhance the risk of HIV ) </a:t>
            </a:r>
          </a:p>
          <a:p>
            <a:r>
              <a:rPr lang="en-US" sz="1700" dirty="0"/>
              <a:t>Diagnosis –very difficult </a:t>
            </a:r>
          </a:p>
          <a:p>
            <a:r>
              <a:rPr lang="en-US" sz="1700" dirty="0"/>
              <a:t>TX – antibiotics –  azithromycin, ceftriaxone, vancomycin </a:t>
            </a:r>
          </a:p>
          <a:p>
            <a:endParaRPr lang="en-ZM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7DCC5-A391-6FEE-C022-302513DF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4" y="1721357"/>
            <a:ext cx="3795141" cy="42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1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2F0E-932B-E231-9AF8-3C3BA343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5CA86-906C-69BF-2F80-5652446F8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                                             </a:t>
            </a:r>
          </a:p>
          <a:p>
            <a:pPr marL="0" indent="0">
              <a:buNone/>
            </a:pPr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                Thank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endParaRPr lang="en-ZM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3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7A77-3490-ECE7-A29B-D1982DC5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29FCC-FEF1-335F-4B53-92CC73226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12499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61D3-B10D-D5CC-9192-59271F4F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M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2E5E62-F8F4-5000-4F04-C7AAFCDB9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931" y="447675"/>
            <a:ext cx="4351338" cy="5319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87614B-B894-D001-0E72-666E9586E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899" y="600075"/>
            <a:ext cx="6176169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5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9D39-A65A-423C-1937-42CD0E05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Genus features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91D3D-064E-AC8E-E42A-6E125D89B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Gram-negative, pleomorphic rod (coccobacilli) </a:t>
            </a:r>
          </a:p>
          <a:p>
            <a:r>
              <a:rPr lang="en-US" dirty="0"/>
              <a:t>Requires growth factors to grow - factor X- Hemin and factor V (Nicotinamide Adenine Dinucleotide ) for growth on blood agar. </a:t>
            </a:r>
          </a:p>
          <a:p>
            <a:r>
              <a:rPr lang="en-US" dirty="0"/>
              <a:t>Grows well on chocolate agar.</a:t>
            </a:r>
          </a:p>
          <a:p>
            <a:pPr marL="0" indent="0">
              <a:buNone/>
            </a:pPr>
            <a:r>
              <a:rPr lang="en-US" dirty="0"/>
              <a:t>2 species of medical importance </a:t>
            </a:r>
          </a:p>
          <a:p>
            <a:r>
              <a:rPr lang="en-US" dirty="0" err="1"/>
              <a:t>Heamophilus</a:t>
            </a:r>
            <a:r>
              <a:rPr lang="en-US" dirty="0"/>
              <a:t> influenzae </a:t>
            </a:r>
          </a:p>
          <a:p>
            <a:r>
              <a:rPr lang="en-US" dirty="0" err="1"/>
              <a:t>Heamophilus</a:t>
            </a:r>
            <a:r>
              <a:rPr lang="en-US" dirty="0"/>
              <a:t> </a:t>
            </a:r>
            <a:r>
              <a:rPr lang="en-US" dirty="0" err="1"/>
              <a:t>ducreyi</a:t>
            </a:r>
            <a:r>
              <a:rPr lang="en-US" dirty="0"/>
              <a:t>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10148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F5BC0-F729-F788-4453-A698EB87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influenzae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DB4E-8D01-B76A-619A-5BCC30034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Distinguishing features</a:t>
            </a:r>
          </a:p>
          <a:p>
            <a:pPr>
              <a:lnSpc>
                <a:spcPct val="150000"/>
              </a:lnSpc>
            </a:pPr>
            <a:r>
              <a:rPr lang="en-US" dirty="0"/>
              <a:t>Encapsulated (some species do not have a capsule)</a:t>
            </a:r>
          </a:p>
          <a:p>
            <a:pPr>
              <a:lnSpc>
                <a:spcPct val="150000"/>
              </a:lnSpc>
            </a:pPr>
            <a:r>
              <a:rPr lang="en-US" dirty="0"/>
              <a:t>Capsulated are divided in 6 serotypes (a-f) </a:t>
            </a:r>
          </a:p>
          <a:p>
            <a:pPr>
              <a:lnSpc>
                <a:spcPct val="150000"/>
              </a:lnSpc>
            </a:pPr>
            <a:r>
              <a:rPr lang="en-US" dirty="0"/>
              <a:t> Gram –neg rods (coccobacillus) </a:t>
            </a:r>
          </a:p>
          <a:p>
            <a:pPr>
              <a:lnSpc>
                <a:spcPct val="150000"/>
              </a:lnSpc>
            </a:pPr>
            <a:r>
              <a:rPr lang="en-US" dirty="0"/>
              <a:t>Fastidious – requires factors X and V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9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11EC-92AC-8E8F-138D-2C77AC45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Epidemiology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38B0D-5210-9280-AB94-8F0044D09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Strictly human pathogen </a:t>
            </a:r>
          </a:p>
          <a:p>
            <a:pPr>
              <a:lnSpc>
                <a:spcPct val="200000"/>
              </a:lnSpc>
            </a:pPr>
            <a:r>
              <a:rPr lang="en-US" dirty="0"/>
              <a:t>No known animal or environmental </a:t>
            </a:r>
            <a:r>
              <a:rPr lang="en-US" dirty="0" err="1"/>
              <a:t>reserviour</a:t>
            </a:r>
            <a:r>
              <a:rPr lang="en-US" dirty="0"/>
              <a:t> </a:t>
            </a:r>
          </a:p>
          <a:p>
            <a:pPr>
              <a:lnSpc>
                <a:spcPct val="200000"/>
              </a:lnSpc>
            </a:pPr>
            <a:r>
              <a:rPr lang="en-US" dirty="0" err="1"/>
              <a:t>Nasopharygeal</a:t>
            </a:r>
            <a:r>
              <a:rPr lang="en-US" dirty="0"/>
              <a:t> flora of 20-80% of healthy persons </a:t>
            </a:r>
          </a:p>
          <a:p>
            <a:pPr>
              <a:lnSpc>
                <a:spcPct val="200000"/>
              </a:lnSpc>
            </a:pPr>
            <a:r>
              <a:rPr lang="en-US" dirty="0"/>
              <a:t>Spread is via respiratory droplets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62786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5742-ECB0-12AC-86C7-A9FABBAF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Pathogenesis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9D8C5-5D7D-8C8E-C9E1-2A2903060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Only encapsulated are invasive</a:t>
            </a:r>
          </a:p>
          <a:p>
            <a:r>
              <a:rPr lang="en-US" dirty="0"/>
              <a:t>Use pili and adhesins to bind epithelial cells.</a:t>
            </a:r>
          </a:p>
          <a:p>
            <a:r>
              <a:rPr lang="en-US" dirty="0"/>
              <a:t>Virulence factors </a:t>
            </a:r>
          </a:p>
          <a:p>
            <a:pPr marL="0" indent="0">
              <a:buNone/>
            </a:pPr>
            <a:r>
              <a:rPr lang="en-US" dirty="0"/>
              <a:t>– polysaccharide capsule is able to evade the immune system ( antiphagocytic- confers resistance to C3b deposition in the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Ig A protease</a:t>
            </a:r>
          </a:p>
          <a:p>
            <a:r>
              <a:rPr lang="en-US" dirty="0"/>
              <a:t>Lipooligosaccharides (LOS) serve as endotoxin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32773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FBCBB-02B7-60EF-AF07-F9F35166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1F67F1-FD70-B196-ABFD-4091CD67C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49530"/>
            <a:ext cx="6780700" cy="47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1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4980-E4A0-AE24-10D5-EDBA3A28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Diseases</a:t>
            </a:r>
            <a:r>
              <a:rPr lang="en-US" dirty="0"/>
              <a:t> </a:t>
            </a:r>
            <a:endParaRPr lang="en-Z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FE347-05C6-7C1F-4014-9C59370E1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Meningitis</a:t>
            </a:r>
            <a:r>
              <a:rPr lang="en-US" dirty="0"/>
              <a:t> </a:t>
            </a:r>
          </a:p>
          <a:p>
            <a:r>
              <a:rPr lang="en-US" dirty="0"/>
              <a:t>acute purulent meningitis may follow sinusitis or otitis media.</a:t>
            </a:r>
          </a:p>
          <a:p>
            <a:pPr marL="0" indent="0">
              <a:buNone/>
            </a:pPr>
            <a:r>
              <a:rPr lang="en-US" b="1" dirty="0"/>
              <a:t>Acute epiglottitis </a:t>
            </a:r>
          </a:p>
          <a:p>
            <a:r>
              <a:rPr lang="en-US" dirty="0"/>
              <a:t>this is a dramatic infection in which the inflamed epiglottis and surrounding tissues obstruct the airway. </a:t>
            </a:r>
          </a:p>
          <a:p>
            <a:r>
              <a:rPr lang="en-US" dirty="0"/>
              <a:t>Pts present with fever, sore throat, inspiratory stridor, inflamed swollen cherry-red epiglottis with protrudes in the airway</a:t>
            </a:r>
          </a:p>
          <a:p>
            <a:r>
              <a:rPr lang="en-US" dirty="0"/>
              <a:t>Other infections –</a:t>
            </a:r>
            <a:r>
              <a:rPr lang="en-US" dirty="0" err="1"/>
              <a:t>Ottitis</a:t>
            </a:r>
            <a:r>
              <a:rPr lang="en-US" dirty="0"/>
              <a:t> media, cellulitis, bacteremia, Pneumonia </a:t>
            </a:r>
            <a:r>
              <a:rPr lang="en-US" dirty="0" err="1"/>
              <a:t>etc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81273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F532-0E0D-E46B-8B5C-17397CAD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Diagnosis </a:t>
            </a:r>
            <a:endParaRPr lang="en-ZM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3B382-7804-3D82-5881-225566795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picture </a:t>
            </a:r>
          </a:p>
          <a:p>
            <a:r>
              <a:rPr lang="en-US" dirty="0"/>
              <a:t>Gram stain </a:t>
            </a:r>
          </a:p>
          <a:p>
            <a:r>
              <a:rPr lang="en-US" dirty="0"/>
              <a:t>Blood or CSF culture on chocolate media </a:t>
            </a:r>
          </a:p>
          <a:p>
            <a:r>
              <a:rPr lang="en-US" dirty="0"/>
              <a:t>PCR</a:t>
            </a:r>
          </a:p>
          <a:p>
            <a:r>
              <a:rPr lang="en-US" dirty="0"/>
              <a:t>Antigen detection of the capsule </a:t>
            </a:r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424806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307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Haemophilus </vt:lpstr>
      <vt:lpstr>PowerPoint Presentation</vt:lpstr>
      <vt:lpstr>Genus features </vt:lpstr>
      <vt:lpstr>Haemophilus influenzae </vt:lpstr>
      <vt:lpstr>Epidemiology </vt:lpstr>
      <vt:lpstr>Pathogenesis </vt:lpstr>
      <vt:lpstr>Diseases </vt:lpstr>
      <vt:lpstr>Diseases </vt:lpstr>
      <vt:lpstr>Diagnosis </vt:lpstr>
      <vt:lpstr>Treatment </vt:lpstr>
      <vt:lpstr>Haemophilus ducreyi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Hemophilus influenza </dc:title>
  <dc:creator>bwalya daka</dc:creator>
  <cp:lastModifiedBy>bwalya daka</cp:lastModifiedBy>
  <cp:revision>4</cp:revision>
  <dcterms:created xsi:type="dcterms:W3CDTF">2023-07-10T11:15:51Z</dcterms:created>
  <dcterms:modified xsi:type="dcterms:W3CDTF">2023-07-10T14:42:12Z</dcterms:modified>
</cp:coreProperties>
</file>