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59" r:id="rId3"/>
    <p:sldId id="335" r:id="rId4"/>
    <p:sldId id="301" r:id="rId5"/>
    <p:sldId id="310" r:id="rId6"/>
    <p:sldId id="313" r:id="rId7"/>
    <p:sldId id="327" r:id="rId8"/>
    <p:sldId id="328" r:id="rId9"/>
    <p:sldId id="329" r:id="rId10"/>
    <p:sldId id="330" r:id="rId11"/>
    <p:sldId id="288" r:id="rId12"/>
    <p:sldId id="340" r:id="rId13"/>
    <p:sldId id="358" r:id="rId14"/>
    <p:sldId id="346" r:id="rId15"/>
    <p:sldId id="347" r:id="rId16"/>
    <p:sldId id="348" r:id="rId17"/>
    <p:sldId id="360" r:id="rId18"/>
    <p:sldId id="361" r:id="rId19"/>
    <p:sldId id="283" r:id="rId20"/>
    <p:sldId id="277" r:id="rId21"/>
    <p:sldId id="281" r:id="rId22"/>
    <p:sldId id="282" r:id="rId23"/>
    <p:sldId id="362" r:id="rId24"/>
    <p:sldId id="276" r:id="rId25"/>
    <p:sldId id="363" r:id="rId26"/>
    <p:sldId id="275" r:id="rId27"/>
    <p:sldId id="280" r:id="rId28"/>
    <p:sldId id="279" r:id="rId29"/>
    <p:sldId id="256" r:id="rId30"/>
    <p:sldId id="257" r:id="rId31"/>
    <p:sldId id="258" r:id="rId32"/>
    <p:sldId id="259" r:id="rId33"/>
    <p:sldId id="260" r:id="rId34"/>
    <p:sldId id="261" r:id="rId35"/>
    <p:sldId id="364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941C-0F5E-103C-FF64-455AEAFAC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D7EEF0-50A6-DD3A-C31F-2C0A10F9B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76306-93A4-4271-15B8-C0582290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91170-6944-41F4-9B6D-3874848F9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9A77E-8F4C-6AF6-612F-400E6AFD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10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979EE-0857-2D38-7E0D-70AF2ED13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50762-CA5C-9297-B712-9774DB941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A4629-38B1-8569-FE53-27F67E93C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B701C-9FE3-E537-C1F8-74DACDFFD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B70F4-5879-0630-E42A-85AAD3A20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773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B89722-B626-58DA-313F-A128D1F7B1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8C84C-0653-935A-B090-2BC814BB7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6C188-F11D-55DC-DAF2-B2A43B18C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60707-4F34-C48B-8DEF-3B0CACD32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90BD4-0FD9-339F-8170-CD0ABC82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294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A98522-5B3A-BE31-5177-48E81C26BA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AF221C-35B0-26A4-CC46-3DA3CB866C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0A4CFF-621D-8728-1E15-3881797144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C74C1B-EF8A-4D0F-B149-A00B7D060B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791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B50B0E-83E2-82AB-FFFE-BAD18EE04B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AB1141-7F13-CE63-38C8-164E73ED8F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2C116E-2E5D-7A4D-E3C8-608D1457F3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37910-33DC-4990-93D6-1539D06322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4213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480DB7-AFB3-E7BF-9EA4-FAFC3750D5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F11F52-23BC-91E4-0794-05679332AC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976AA-5A46-22A0-A553-A4C08DB9E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443128-3234-41FA-B014-F499CDAF98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00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0ABD19-1089-4982-5C8A-65BA4A6C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F2AA44-A93B-0394-F8D5-8F5E461278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136EDF-DF6A-FEBB-F3CA-6D756D9D37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89A802-597B-4607-9A92-B6F05DF94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007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AB625FD-BBF1-51DD-F378-E297B41E1A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A842D2C-2B3E-BA06-A74C-16CBCDE0CC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8DD9915-E16E-8DE0-1019-4A5CAB9432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154D6E-6312-4E20-AE91-9064E2FB29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855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18482DF-2C26-79B3-8D1A-DD239528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FE77E0-DB27-1CF0-D9CA-E291DC8CF5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DA6333-DC92-15C8-4C64-8BFA2076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F73AB3-456B-4EB1-A9BC-BA8F355C5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412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DAB560-94A2-6A9D-BB5F-16F51382BB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685AE7-452D-545D-03D3-26600B880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033BE4B-89EF-EEA8-DA26-C9709C7F52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5B6D3-1FE2-4FDB-82CF-2D1B69BB01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6591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22E022-147D-82AF-0182-4B342BE25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A22FDD-B2A1-1891-A7E8-E507D87F85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4055D6-4216-95C1-6BF1-372943019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D992B-FAE3-4B23-92F3-CE4AA879FD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383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5BD9-5BC7-DB05-3D6D-00178A667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99250-A5E5-B8BD-D205-0C224FC6B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B10DB-434E-CDC2-868B-4AEC9E252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CF753-C732-3954-DF48-B56F2CA8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8330E-CF7B-8242-00ED-2E2608FD0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82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CD1685-2376-DC29-D7AC-E38A61CF27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C158F1-57A4-241B-1262-5713D2996A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028842-477A-3D31-AADC-844189284D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A900ED-01E3-4C96-9B1B-83B37C3BFD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574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B40A7C-320D-F309-E8A8-01A686512C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7EF7E6-435B-2B9C-BC4F-015EB88AB9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31E0C0-2F9B-6CB3-B36F-7AF08597D7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E6A9AF-51EC-41C8-B7B6-42617C7E3B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3859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0A471D-97B7-77CE-A889-D1C0071A3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677EF5-6F88-ABE9-A4AB-B59C0F5CD3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DF7791-1565-D70F-04CE-B10DBAA726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413F8-8674-4ACF-88C9-26EB57DEFF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60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3A163-FE8A-0C12-0511-754FE27A1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28215-D26E-7A06-80EE-09D0CE06A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A0BD2-758F-73D1-BF93-0F7595022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ECDA6-CA56-8886-186F-40EE9B9DA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BB310-F5C2-3840-76C1-ACC4A58D2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02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EAAC9-7B8A-5144-2829-DEB51A4D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EF1EE-D4BD-A8CA-1452-F8E4D35B87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9761E-91E0-D191-4CB3-CE7278E2A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48BA0-C8DC-C803-426D-6D9EE7D74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4C9D5-5105-8698-7F8D-41A1CAB34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82F066-92E3-C084-39BD-5D072E6D8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6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DC930-301D-C90E-0B96-E5FB98F42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AB85A-CAB7-45F3-B702-05126B0B5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6EF7B-DC4C-17AF-5D37-2EBA96572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ECACC9-F79D-DAF5-9C45-2F0266D208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7AF32-0514-D9A2-CCA8-A2ACEE75C3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45A946-7B3C-CCC5-D9EC-F6C76ADC7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0CD68D-E4D2-6637-304E-1760D9236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121020-EA53-98FC-C4C5-BB219FDB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734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9390E-848B-BD8F-1B8A-55E355DA9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33A65-FDB3-3F82-8C83-7A6EB5131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18AC2-162E-386F-FC99-8AA6350D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56F93-13E6-2D6E-E6AC-789D0052E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4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4469D-4781-3DE9-9270-47C1B181F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7708D-4223-A036-57DC-D87B5CD27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254AB-C122-7EDD-61B4-E7944061C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44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499E4-736E-4646-886E-49E113B51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0AD71-603D-46B6-6923-A4F152D18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139114-39F9-6B2D-3079-F7689E805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959CC-57C0-78BA-ECD8-6817BF0B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38054-9E63-FCD4-987E-8ED1AE46A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14F2C-E3B6-918E-A808-F4540DCC2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26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C9D67-0237-A127-BD76-F6CEE2336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75B3F-DBD3-C48E-B57D-21290B4C9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A05018-2430-6BE7-6B8D-BCB357433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C696C3-D301-154A-07BD-BA7B8B0D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A5EDD-CD55-DFBA-A045-E9F9937B1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7B4675-C387-CB03-506B-E2A89F971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6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CF634F-D6FE-F4D9-BE3E-5C5F8F2B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B9B8F1-970A-A3DF-29D4-AD635DD85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FA1B0-0236-99A0-A3EB-291FEBD9E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4FF0-2CA9-46EB-A746-FE7285227BBC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750B4-473B-AC63-4BB7-98D311DFCF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E62AE-2933-D0F6-FF94-F6E96D738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E8F68-6434-488E-BF05-B8BBC33C88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66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15B82CA-4F68-A3F0-AEB6-C3CAACC47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3CC640D-F04F-AC89-FC3E-4593880118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  <a:endParaRPr lang="en-US" altLang="en-US"/>
          </a:p>
          <a:p>
            <a:pPr lvl="1"/>
            <a:r>
              <a:rPr lang="ar-SA" altLang="en-US"/>
              <a:t>المستوى الثاني</a:t>
            </a:r>
            <a:endParaRPr lang="en-US" altLang="en-US"/>
          </a:p>
          <a:p>
            <a:pPr lvl="2"/>
            <a:r>
              <a:rPr lang="ar-SA" altLang="en-US"/>
              <a:t>المستوى الثالث</a:t>
            </a:r>
            <a:endParaRPr lang="en-US" altLang="en-US"/>
          </a:p>
          <a:p>
            <a:pPr lvl="3"/>
            <a:r>
              <a:rPr lang="ar-SA" altLang="en-US"/>
              <a:t>المستوى الرابع</a:t>
            </a:r>
            <a:endParaRPr lang="en-US" altLang="en-US"/>
          </a:p>
          <a:p>
            <a:pPr lvl="4"/>
            <a:r>
              <a:rPr lang="ar-SA" altLang="en-US"/>
              <a:t>المستوى الخامس</a:t>
            </a:r>
            <a:endParaRPr lang="en-US" altLang="en-US"/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CCAAFB92-A8C6-7A28-0CFA-A636436287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>
            <a:extLst>
              <a:ext uri="{FF2B5EF4-FFF2-40B4-BE49-F238E27FC236}">
                <a16:creationId xmlns:a16="http://schemas.microsoft.com/office/drawing/2014/main" id="{1D484331-ED59-40E8-790B-D9210767E7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0" name="Rectangle 6">
            <a:extLst>
              <a:ext uri="{FF2B5EF4-FFF2-40B4-BE49-F238E27FC236}">
                <a16:creationId xmlns:a16="http://schemas.microsoft.com/office/drawing/2014/main" id="{835285F0-E821-A955-1F4C-1E461B4FCFE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BB1AFEB-8E40-45FB-89A3-734353CAC9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838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73752-927B-CD89-627D-5425D79561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Urinary Tract Infections</a:t>
            </a:r>
          </a:p>
        </p:txBody>
      </p:sp>
    </p:spTree>
    <p:extLst>
      <p:ext uri="{BB962C8B-B14F-4D97-AF65-F5344CB8AC3E}">
        <p14:creationId xmlns:p14="http://schemas.microsoft.com/office/powerpoint/2010/main" val="3195832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85BF76E-88FB-C837-2AE8-D410DE6A5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/>
              <a:t>Treatment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4887562-F11A-7E21-715D-3426C94958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51088" y="1916114"/>
            <a:ext cx="7345362" cy="3673475"/>
          </a:xfrm>
        </p:spPr>
        <p:txBody>
          <a:bodyPr/>
          <a:lstStyle/>
          <a:p>
            <a:r>
              <a:rPr lang="en-AU" altLang="en-US" sz="2800"/>
              <a:t>Management for acute cystitis consists of a short course of oral antibiotics.</a:t>
            </a:r>
            <a:endParaRPr lang="en-US" altLang="en-US" sz="2800"/>
          </a:p>
          <a:p>
            <a:pPr lvl="3" eaLnBrk="1" hangingPunct="1"/>
            <a:r>
              <a:rPr lang="en-US" altLang="en-US" sz="2800"/>
              <a:t>TMP SMX </a:t>
            </a:r>
          </a:p>
          <a:p>
            <a:pPr lvl="3" eaLnBrk="1" hangingPunct="1"/>
            <a:r>
              <a:rPr lang="en-US" altLang="en-US" sz="2800"/>
              <a:t>Nitrofurantoin</a:t>
            </a:r>
          </a:p>
          <a:p>
            <a:pPr lvl="3" eaLnBrk="1" hangingPunct="1"/>
            <a:r>
              <a:rPr lang="en-US" altLang="en-US" sz="2800"/>
              <a:t>Quinolones</a:t>
            </a:r>
          </a:p>
          <a:p>
            <a:pPr eaLnBrk="1" hangingPunct="1">
              <a:buFontTx/>
              <a:buNone/>
            </a:pPr>
            <a:r>
              <a:rPr lang="en-US" altLang="en-US"/>
              <a:t>Short oral course 3-5 d ♀</a:t>
            </a:r>
          </a:p>
          <a:p>
            <a:pPr eaLnBrk="1" hangingPunct="1">
              <a:buFontTx/>
              <a:buNone/>
            </a:pPr>
            <a:r>
              <a:rPr lang="en-US" altLang="en-US"/>
              <a:t> Days for ♂ &amp; child  7 d</a:t>
            </a:r>
          </a:p>
        </p:txBody>
      </p:sp>
      <p:sp>
        <p:nvSpPr>
          <p:cNvPr id="13316" name="Slide Number Placeholder 2">
            <a:extLst>
              <a:ext uri="{FF2B5EF4-FFF2-40B4-BE49-F238E27FC236}">
                <a16:creationId xmlns:a16="http://schemas.microsoft.com/office/drawing/2014/main" id="{17444BB4-51E8-B90C-0F49-FC772384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FF05AA74-4C96-4E5A-964B-B158CB791586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10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A45A8FCF-B227-AFCC-1492-F2D45C0C4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549276"/>
            <a:ext cx="8229600" cy="868363"/>
          </a:xfrm>
        </p:spPr>
        <p:txBody>
          <a:bodyPr/>
          <a:lstStyle/>
          <a:p>
            <a:br>
              <a:rPr lang="en-AU" altLang="en-US" b="1"/>
            </a:br>
            <a:r>
              <a:rPr lang="en-AU" altLang="en-US" b="1"/>
              <a:t>Honeymoon Cystitis</a:t>
            </a:r>
            <a:br>
              <a:rPr lang="en-AU" altLang="en-US" b="1"/>
            </a:br>
            <a:endParaRPr lang="en-AU" altLang="en-US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119E5326-7F7E-FB15-3332-84E0ED3E3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989139"/>
            <a:ext cx="8229600" cy="4137025"/>
          </a:xfrm>
        </p:spPr>
        <p:txBody>
          <a:bodyPr/>
          <a:lstStyle/>
          <a:p>
            <a:r>
              <a:rPr lang="en-AU" altLang="en-US"/>
              <a:t>Is the term for a UTI that often occurs after sexual activity. Sexual activity can push infecting bacteria into the urethra resulting in an infection.</a:t>
            </a:r>
          </a:p>
        </p:txBody>
      </p:sp>
      <p:sp>
        <p:nvSpPr>
          <p:cNvPr id="14340" name="Slide Number Placeholder 2">
            <a:extLst>
              <a:ext uri="{FF2B5EF4-FFF2-40B4-BE49-F238E27FC236}">
                <a16:creationId xmlns:a16="http://schemas.microsoft.com/office/drawing/2014/main" id="{8CCA1C2B-CD8F-0EB7-4ACA-ED043766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CEF3CE69-ABBC-4432-9986-C6B79691592C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11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2">
            <a:extLst>
              <a:ext uri="{FF2B5EF4-FFF2-40B4-BE49-F238E27FC236}">
                <a16:creationId xmlns:a16="http://schemas.microsoft.com/office/drawing/2014/main" id="{25DDA4D1-35A1-3D35-A7E8-B17994BE2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A4E396C6-1C6C-40EE-8BE6-B298B635C4F6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12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C0D8DAAD-B2A6-8115-3A70-F6BF7CC9559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19288" y="549275"/>
            <a:ext cx="8291512" cy="5576888"/>
          </a:xfrm>
        </p:spPr>
        <p:txBody>
          <a:bodyPr/>
          <a:lstStyle/>
          <a:p>
            <a:pPr>
              <a:defRPr/>
            </a:pPr>
            <a:r>
              <a:rPr lang="en-AU" dirty="0"/>
              <a:t>Recurrent UTI may be due to </a:t>
            </a:r>
          </a:p>
          <a:p>
            <a:pPr lvl="1">
              <a:defRPr/>
            </a:pPr>
            <a:r>
              <a:rPr lang="en-AU" u="sng" dirty="0"/>
              <a:t> Reinfection</a:t>
            </a:r>
            <a:r>
              <a:rPr lang="en-AU" dirty="0"/>
              <a:t> (i.e., infection by a different bacteria) or </a:t>
            </a:r>
          </a:p>
          <a:p>
            <a:pPr marL="857250" lvl="1" indent="-457200">
              <a:defRPr/>
            </a:pPr>
            <a:r>
              <a:rPr lang="en-AU" dirty="0"/>
              <a:t> </a:t>
            </a:r>
            <a:r>
              <a:rPr lang="en-AU" u="sng" dirty="0"/>
              <a:t>Bacterial persistence </a:t>
            </a:r>
            <a:r>
              <a:rPr lang="en-AU" dirty="0"/>
              <a:t>(infection by the same organism). </a:t>
            </a:r>
          </a:p>
          <a:p>
            <a:pPr marL="0" indent="0">
              <a:buNone/>
              <a:defRPr/>
            </a:pPr>
            <a:r>
              <a:rPr lang="en-AU" sz="2800" dirty="0"/>
              <a:t>Bacterial persistence is caused by</a:t>
            </a:r>
          </a:p>
          <a:p>
            <a:pPr marL="857250" lvl="1" indent="-457200">
              <a:defRPr/>
            </a:pPr>
            <a:r>
              <a:rPr lang="en-AU" dirty="0"/>
              <a:t>       the presence of bacteria within calculi   </a:t>
            </a:r>
          </a:p>
          <a:p>
            <a:pPr marL="857250" lvl="1" indent="-457200">
              <a:defRPr/>
            </a:pPr>
            <a:r>
              <a:rPr lang="en-AU" dirty="0"/>
              <a:t>      antimicrobial resistance, </a:t>
            </a:r>
          </a:p>
          <a:p>
            <a:pPr marL="857250" lvl="1" indent="-457200">
              <a:defRPr/>
            </a:pPr>
            <a:r>
              <a:rPr lang="en-AU" dirty="0"/>
              <a:t>      patient noncompliance with therapy</a:t>
            </a:r>
          </a:p>
          <a:p>
            <a:pPr marL="857250" lvl="1" indent="-457200">
              <a:defRPr/>
            </a:pPr>
            <a:endParaRPr lang="en-A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87D16A4-A6B4-E918-52AB-116C15887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r>
              <a:rPr lang="en-US" altLang="en-US"/>
              <a:t>Recurrent UTI</a:t>
            </a:r>
            <a:endParaRPr lang="en-AU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14D94-F4BF-7E31-BE4C-6FAE54CDA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3" y="1341439"/>
            <a:ext cx="8229600" cy="47847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AU" b="1" dirty="0"/>
              <a:t>1. Bacterial persistence</a:t>
            </a:r>
          </a:p>
          <a:p>
            <a:pPr marL="0" indent="0">
              <a:buNone/>
              <a:defRPr/>
            </a:pPr>
            <a:r>
              <a:rPr lang="en-AU" dirty="0"/>
              <a:t> presence of bacteria within a site in the urinary tract, leads to repeat episodes of infection. </a:t>
            </a:r>
          </a:p>
          <a:p>
            <a:pPr>
              <a:defRPr/>
            </a:pPr>
            <a:r>
              <a:rPr lang="en-AU" dirty="0"/>
              <a:t>Such sites include</a:t>
            </a:r>
          </a:p>
          <a:p>
            <a:pPr marL="857250" lvl="1" indent="-457200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n-AU" dirty="0" err="1"/>
              <a:t>urolithiasis</a:t>
            </a:r>
            <a:r>
              <a:rPr lang="en-AU" dirty="0"/>
              <a:t> anywhere in the urinary tract,</a:t>
            </a:r>
          </a:p>
          <a:p>
            <a:pPr marL="857250" lvl="1" indent="-457200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n-AU" dirty="0"/>
              <a:t> chronic bacterial prostatitis,</a:t>
            </a:r>
          </a:p>
          <a:p>
            <a:pPr marL="857250" lvl="1" indent="-457200"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en-AU" dirty="0"/>
              <a:t>obstructed or atrophic kidney</a:t>
            </a:r>
          </a:p>
          <a:p>
            <a:pPr marL="0" indent="0">
              <a:buNone/>
              <a:defRPr/>
            </a:pPr>
            <a:endParaRPr lang="en-AU" dirty="0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5BE3AE1C-8BB0-9F4F-B94D-3F90FD13D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2DC51935-0EED-47C1-AF12-5E51BB1A62FB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13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6B1FFB2C-5CA5-BC5C-39B4-F36B9BA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CA3F6563-7FF5-46F2-A509-F03D792C7693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14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094B9F23-DC54-345F-1CD1-9C46F660A58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35189" y="1052513"/>
            <a:ext cx="7921625" cy="5073650"/>
          </a:xfrm>
        </p:spPr>
        <p:txBody>
          <a:bodyPr/>
          <a:lstStyle/>
          <a:p>
            <a:pPr marL="0" indent="0">
              <a:buNone/>
            </a:pPr>
            <a:r>
              <a:rPr lang="en-AU" altLang="en-US" b="1"/>
              <a:t>The recurrent UTIs will not resolve until this underlying problem has been addressed and corrected.</a:t>
            </a:r>
          </a:p>
          <a:p>
            <a:pPr marL="0" indent="0">
              <a:buNone/>
            </a:pPr>
            <a:r>
              <a:rPr lang="en-AU" altLang="en-US"/>
              <a:t>e.g. surgical removal of the infected source (such as urinary calculi)</a:t>
            </a:r>
          </a:p>
          <a:p>
            <a:pPr marL="0" indent="0">
              <a:buNone/>
            </a:pPr>
            <a:endParaRPr lang="en-AU" altLang="en-US"/>
          </a:p>
          <a:p>
            <a:pPr marL="0" indent="0">
              <a:buNone/>
            </a:pPr>
            <a:endParaRPr lang="en-AU" altLang="en-US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076C01F-728B-B50A-7218-13CE1017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Recurrent UTI</a:t>
            </a:r>
            <a:endParaRPr lang="en-AU" altLang="en-US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04DECC58-E8DD-1FE2-3D8D-20FAA5DB3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altLang="en-US" b="1"/>
              <a:t>2. Reinfections</a:t>
            </a:r>
            <a:r>
              <a:rPr lang="en-AU" altLang="en-US"/>
              <a:t> </a:t>
            </a:r>
          </a:p>
          <a:p>
            <a:pPr marL="0" indent="0">
              <a:buNone/>
            </a:pPr>
            <a:r>
              <a:rPr lang="en-AU" altLang="en-US"/>
              <a:t>usually occur after a </a:t>
            </a:r>
            <a:r>
              <a:rPr lang="en-AU" altLang="en-US" i="1"/>
              <a:t>prolonged interval </a:t>
            </a:r>
            <a:r>
              <a:rPr lang="en-AU" altLang="en-US"/>
              <a:t>(months) from the previous infection and are often caused by a </a:t>
            </a:r>
            <a:r>
              <a:rPr lang="en-AU" altLang="en-US" i="1"/>
              <a:t>different </a:t>
            </a:r>
            <a:r>
              <a:rPr lang="en-AU" altLang="en-US"/>
              <a:t>organism than the previous infecting bacterium</a:t>
            </a: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3888587-E6C2-912A-6440-AA85AB200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C6AC9F41-1F7E-44AC-A61A-C751E273777F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15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5">
            <a:extLst>
              <a:ext uri="{FF2B5EF4-FFF2-40B4-BE49-F238E27FC236}">
                <a16:creationId xmlns:a16="http://schemas.microsoft.com/office/drawing/2014/main" id="{DC274149-029D-DCDC-FCB4-24FD0C4964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2BB57FB3-839E-4047-B485-853598EFB16A}" type="slidenum">
              <a:rPr lang="en-US" altLang="en-US">
                <a:solidFill>
                  <a:srgbClr val="898989"/>
                </a:solidFill>
              </a:rPr>
              <a:pPr/>
              <a:t>16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EE6E0A-5557-D126-9093-BD53D08BCEBA}"/>
              </a:ext>
            </a:extLst>
          </p:cNvPr>
          <p:cNvSpPr txBox="1"/>
          <p:nvPr/>
        </p:nvSpPr>
        <p:spPr>
          <a:xfrm>
            <a:off x="2286000" y="2133601"/>
            <a:ext cx="7696200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 </a:t>
            </a:r>
            <a:r>
              <a:rPr lang="en-US" sz="8000" dirty="0" err="1">
                <a:solidFill>
                  <a:srgbClr val="FFC000"/>
                </a:solidFill>
                <a:latin typeface="Bodoni MT" pitchFamily="18" charset="0"/>
              </a:rPr>
              <a:t>Pyelonephritis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62772BD6-41AD-9091-E61E-E31AE03720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52400"/>
            <a:ext cx="8229600" cy="6248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sz="3600" dirty="0">
                <a:solidFill>
                  <a:srgbClr val="FF0066"/>
                </a:solidFill>
                <a:latin typeface="Bodoni MT" pitchFamily="18" charset="0"/>
              </a:rPr>
              <a:t>Definition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Bodoni MT" pitchFamily="18" charset="0"/>
              </a:rPr>
              <a:t>It is Bacterial infection of the renal pelvis, tubules and interstitial tissue of one or both kidneys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B050"/>
                </a:solidFill>
                <a:latin typeface="Bell MT" pitchFamily="18" charset="0"/>
              </a:rPr>
              <a:t>potentially organ- and/or life-threatening infection that characteristically causes some scarring of the kidney with each infection and may lead to significant damage to the kidney </a:t>
            </a:r>
            <a:endParaRPr lang="en-US" sz="3600" dirty="0">
              <a:solidFill>
                <a:srgbClr val="00B050"/>
              </a:solidFill>
              <a:latin typeface="Bell MT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sz="3600" dirty="0" err="1">
                <a:solidFill>
                  <a:srgbClr val="FF0066"/>
                </a:solidFill>
                <a:latin typeface="Bodoni MT" pitchFamily="18" charset="0"/>
              </a:rPr>
              <a:t>Pathophysiology</a:t>
            </a:r>
            <a:r>
              <a:rPr lang="en-US" sz="3600" dirty="0">
                <a:solidFill>
                  <a:srgbClr val="FF0066"/>
                </a:solidFill>
                <a:latin typeface="Bodoni MT" pitchFamily="18" charset="0"/>
              </a:rPr>
              <a:t> and </a:t>
            </a:r>
            <a:r>
              <a:rPr lang="en-US" sz="3600" dirty="0" err="1">
                <a:solidFill>
                  <a:srgbClr val="FF0066"/>
                </a:solidFill>
                <a:latin typeface="Bodoni MT" pitchFamily="18" charset="0"/>
              </a:rPr>
              <a:t>aetiology</a:t>
            </a:r>
            <a:endParaRPr lang="en-US" sz="3600" dirty="0">
              <a:solidFill>
                <a:srgbClr val="FF0066"/>
              </a:solidFill>
              <a:latin typeface="Bodoni MT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Bodoni MT" pitchFamily="18" charset="0"/>
              </a:rPr>
              <a:t>Infection usually ascends from the urethra most bacterial causes </a:t>
            </a:r>
            <a:r>
              <a:rPr lang="en-US" dirty="0">
                <a:latin typeface="Bodoni MT" pitchFamily="18" charset="0"/>
              </a:rPr>
              <a:t>bowel organisms </a:t>
            </a:r>
            <a:r>
              <a:rPr lang="en-US" sz="3600" dirty="0">
                <a:latin typeface="Bodoni MT" pitchFamily="18" charset="0"/>
              </a:rPr>
              <a:t>eg Ecoli </a:t>
            </a:r>
            <a:r>
              <a:rPr lang="en-US" sz="3600" dirty="0">
                <a:solidFill>
                  <a:srgbClr val="00B0F0"/>
                </a:solidFill>
                <a:latin typeface="Bodoni MT" pitchFamily="18" charset="0"/>
              </a:rPr>
              <a:t>(70-80%)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Bodoni MT" pitchFamily="18" charset="0"/>
              </a:rPr>
              <a:t>Hospital-acquired infections may be due to </a:t>
            </a:r>
            <a:r>
              <a:rPr lang="en-US" sz="3600" dirty="0" err="1">
                <a:latin typeface="Bodoni MT" pitchFamily="18" charset="0"/>
              </a:rPr>
              <a:t>coliforms</a:t>
            </a:r>
            <a:r>
              <a:rPr lang="en-US" sz="3600" dirty="0">
                <a:latin typeface="Bodoni MT" pitchFamily="18" charset="0"/>
              </a:rPr>
              <a:t> and </a:t>
            </a:r>
            <a:r>
              <a:rPr lang="en-US" sz="3600" dirty="0" err="1">
                <a:latin typeface="Bodoni MT" pitchFamily="18" charset="0"/>
              </a:rPr>
              <a:t>enterococci</a:t>
            </a:r>
            <a:r>
              <a:rPr lang="en-US" sz="3600" dirty="0">
                <a:latin typeface="Bodoni MT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>
                <a:latin typeface="Bodoni MT" pitchFamily="18" charset="0"/>
              </a:rPr>
              <a:t>Haematogenous</a:t>
            </a:r>
            <a:r>
              <a:rPr lang="en-US" sz="3600" dirty="0">
                <a:latin typeface="Bodoni MT" pitchFamily="18" charset="0"/>
              </a:rPr>
              <a:t> spread is rare eg Staph aureus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Bodoni MT" pitchFamily="18" charset="0"/>
              </a:rPr>
              <a:t>Frequently due to </a:t>
            </a:r>
            <a:r>
              <a:rPr lang="en-US" sz="3600" dirty="0" err="1">
                <a:latin typeface="Bodoni MT" pitchFamily="18" charset="0"/>
              </a:rPr>
              <a:t>ureterovesical</a:t>
            </a:r>
            <a:r>
              <a:rPr lang="en-US" sz="3600" dirty="0">
                <a:latin typeface="Bodoni MT" pitchFamily="18" charset="0"/>
              </a:rPr>
              <a:t> reflux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F6DCFEE-582E-488A-2B56-E62F3FD4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8CE13505-104E-427A-B025-D0A2D8D95259}" type="slidenum">
              <a:rPr lang="en-US" altLang="en-US">
                <a:solidFill>
                  <a:srgbClr val="898989"/>
                </a:solidFill>
              </a:rPr>
              <a:pPr/>
              <a:t>17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6661B-7292-2F75-D2E0-A8C95E971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E325A0AD-6871-46B6-BF0C-EB039092C7EC}" type="slidenum">
              <a:rPr lang="en-US" altLang="en-US">
                <a:solidFill>
                  <a:srgbClr val="898989"/>
                </a:solidFill>
              </a:rPr>
              <a:pPr/>
              <a:t>18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BBB272F-B700-F075-9CAB-75B712C00351}"/>
              </a:ext>
            </a:extLst>
          </p:cNvPr>
          <p:cNvGraphicFramePr>
            <a:graphicFrameLocks noGrp="1"/>
          </p:cNvGraphicFramePr>
          <p:nvPr/>
        </p:nvGraphicFramePr>
        <p:xfrm>
          <a:off x="2438401" y="304800"/>
          <a:ext cx="6934199" cy="6122990"/>
        </p:xfrm>
        <a:graphic>
          <a:graphicData uri="http://schemas.openxmlformats.org/drawingml/2006/table">
            <a:tbl>
              <a:tblPr>
                <a:tableStyleId>{EB9631B5-78F2-41C9-869B-9F39066F8104}</a:tableStyleId>
              </a:tblPr>
              <a:tblGrid>
                <a:gridCol w="2666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403">
                <a:tc>
                  <a:txBody>
                    <a:bodyPr/>
                    <a:lstStyle/>
                    <a:p>
                      <a:pPr algn="ctr"/>
                      <a:r>
                        <a:rPr lang="en-US" sz="100" dirty="0"/>
                        <a:t>53-72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"/>
                        <a:t>18-57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423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Causes of UTI's</a:t>
                      </a:r>
                      <a:endParaRPr lang="en-US" sz="2000" dirty="0"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Outpatients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(%) </a:t>
                      </a:r>
                      <a:endParaRPr lang="en-US" sz="2000" dirty="0">
                        <a:latin typeface="Bodoni MT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Inpatients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(%) </a:t>
                      </a:r>
                      <a:endParaRPr lang="en-US" sz="2000" dirty="0">
                        <a:latin typeface="Bodoni MT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55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Escherichia coli </a:t>
                      </a:r>
                      <a:endParaRPr lang="en-US" sz="2000" dirty="0">
                        <a:solidFill>
                          <a:srgbClr val="FF0000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53-72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18-57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04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/>
                        <a:t>Coagulase</a:t>
                      </a:r>
                      <a:r>
                        <a:rPr lang="en-US" sz="2000" dirty="0"/>
                        <a:t> negative </a:t>
                      </a:r>
                    </a:p>
                    <a:p>
                      <a:pPr algn="l"/>
                      <a:r>
                        <a:rPr lang="en-US" sz="2000" dirty="0"/>
                        <a:t>Staphylococcus </a:t>
                      </a:r>
                      <a:endParaRPr lang="en-US" sz="2000" dirty="0">
                        <a:solidFill>
                          <a:srgbClr val="3366FF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2-8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2-13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26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Klebsiella </a:t>
                      </a:r>
                      <a:endParaRPr lang="en-US" sz="2000">
                        <a:solidFill>
                          <a:srgbClr val="FF0000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6-12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6-15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35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Proteus </a:t>
                      </a:r>
                      <a:endParaRPr lang="en-US" sz="2000">
                        <a:solidFill>
                          <a:srgbClr val="FF0000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4-6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4-8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726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/>
                        <a:t>Morganella</a:t>
                      </a:r>
                      <a:r>
                        <a:rPr lang="en-US" sz="2000" dirty="0"/>
                        <a:t> </a:t>
                      </a:r>
                      <a:endParaRPr lang="en-US" sz="2000" dirty="0">
                        <a:solidFill>
                          <a:srgbClr val="FF0000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3-4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5-6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221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/>
                        <a:t>Enterococcus</a:t>
                      </a:r>
                      <a:r>
                        <a:rPr lang="en-US" sz="2000" dirty="0"/>
                        <a:t> </a:t>
                      </a:r>
                      <a:endParaRPr lang="en-US" sz="2000" dirty="0">
                        <a:solidFill>
                          <a:srgbClr val="FF0000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2-12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7-16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545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Staphylococcus </a:t>
                      </a:r>
                    </a:p>
                    <a:p>
                      <a:pPr algn="l"/>
                      <a:r>
                        <a:rPr lang="en-US" sz="2000" dirty="0"/>
                        <a:t>aureus </a:t>
                      </a:r>
                      <a:endParaRPr lang="en-US" sz="2000" dirty="0">
                        <a:solidFill>
                          <a:srgbClr val="3366FF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2-4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11338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Staphylococcus</a:t>
                      </a:r>
                    </a:p>
                    <a:p>
                      <a:pPr algn="l"/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saprophyticus</a:t>
                      </a:r>
                      <a:r>
                        <a:rPr lang="en-US" sz="2000" dirty="0"/>
                        <a:t> </a:t>
                      </a:r>
                      <a:endParaRPr lang="en-US" sz="2000" dirty="0">
                        <a:solidFill>
                          <a:srgbClr val="3366FF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0-2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0.4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2972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Pseudomonas </a:t>
                      </a:r>
                      <a:endParaRPr lang="en-US" sz="2000" dirty="0">
                        <a:solidFill>
                          <a:srgbClr val="FF0000"/>
                        </a:solidFill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0-4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1-11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35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Candida </a:t>
                      </a:r>
                      <a:endParaRPr lang="en-US" sz="2000" dirty="0">
                        <a:latin typeface="Bodoni MT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3-8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2-26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A2DD4B-4BBA-4504-9C13-F9B01FC26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3100" b="0" dirty="0">
              <a:solidFill>
                <a:srgbClr val="0070C0"/>
              </a:solidFill>
              <a:latin typeface="Bodoni MT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9600" b="0" dirty="0">
                <a:solidFill>
                  <a:srgbClr val="0070C0"/>
                </a:solidFill>
                <a:latin typeface="Bodoni MT" pitchFamily="18" charset="0"/>
              </a:rPr>
              <a:t>Complicated UTI Etiology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3" name="Content Placeholder 3">
            <a:extLst>
              <a:ext uri="{FF2B5EF4-FFF2-40B4-BE49-F238E27FC236}">
                <a16:creationId xmlns:a16="http://schemas.microsoft.com/office/drawing/2014/main" id="{39954D0D-B940-006C-CE7F-A93F4ED7C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81200" y="2133600"/>
            <a:ext cx="4040188" cy="3951288"/>
          </a:xfrm>
        </p:spPr>
        <p:txBody>
          <a:bodyPr/>
          <a:lstStyle/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Escherichia coli</a:t>
            </a:r>
          </a:p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Klebsiella pneumoniae</a:t>
            </a:r>
          </a:p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Enterobacter species</a:t>
            </a:r>
          </a:p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Citrobacter species</a:t>
            </a:r>
          </a:p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Proteus mirabilis</a:t>
            </a:r>
          </a:p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Providencia species</a:t>
            </a:r>
          </a:p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Pseudomonas aeruginosa</a:t>
            </a:r>
          </a:p>
          <a:p>
            <a:pPr eaLnBrk="1" hangingPunct="1"/>
            <a:r>
              <a:rPr lang="en-US" altLang="en-US" i="1">
                <a:latin typeface="Bodoni MT" panose="02070603080606020203" pitchFamily="18" charset="0"/>
              </a:rPr>
              <a:t>Enterococci species</a:t>
            </a:r>
          </a:p>
        </p:txBody>
      </p:sp>
      <p:sp>
        <p:nvSpPr>
          <p:cNvPr id="5124" name="Text Placeholder 6">
            <a:extLst>
              <a:ext uri="{FF2B5EF4-FFF2-40B4-BE49-F238E27FC236}">
                <a16:creationId xmlns:a16="http://schemas.microsoft.com/office/drawing/2014/main" id="{EE9A4A06-E2E6-4DE3-B142-5B67CF2AD1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3600" y="1524000"/>
            <a:ext cx="2438400" cy="533400"/>
          </a:xfrm>
        </p:spPr>
        <p:txBody>
          <a:bodyPr/>
          <a:lstStyle/>
          <a:p>
            <a:pPr eaLnBrk="1" hangingPunct="1"/>
            <a:r>
              <a:rPr lang="en-US" altLang="en-US"/>
              <a:t>        </a:t>
            </a:r>
            <a:r>
              <a:rPr lang="en-US" altLang="en-US" b="0">
                <a:solidFill>
                  <a:srgbClr val="0070C0"/>
                </a:solidFill>
              </a:rPr>
              <a:t>(%) </a:t>
            </a:r>
            <a:r>
              <a:rPr lang="en-US" altLang="en-US"/>
              <a:t> </a:t>
            </a:r>
          </a:p>
        </p:txBody>
      </p:sp>
      <p:sp>
        <p:nvSpPr>
          <p:cNvPr id="5125" name="Content Placeholder 7">
            <a:extLst>
              <a:ext uri="{FF2B5EF4-FFF2-40B4-BE49-F238E27FC236}">
                <a16:creationId xmlns:a16="http://schemas.microsoft.com/office/drawing/2014/main" id="{3FBA14AB-C6E8-62FA-09DA-674544BD3A8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21 – 54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1.9 – 17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1.9 – 9.6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4.7 – 6.1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0.9 – 9.6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18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2 – 19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Bodoni MT" panose="02070603080606020203" pitchFamily="18" charset="0"/>
              </a:rPr>
              <a:t>6.1 – 23</a:t>
            </a:r>
          </a:p>
          <a:p>
            <a:pPr eaLnBrk="1" hangingPunct="1"/>
            <a:endParaRPr lang="en-US" alt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44FF4F-CBFD-D142-EB1E-2CF2C69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A6A1040E-E7B3-45E8-8E12-5B753136EC95}" type="slidenum">
              <a:rPr lang="en-US" altLang="en-US">
                <a:solidFill>
                  <a:srgbClr val="898989"/>
                </a:solidFill>
              </a:rPr>
              <a:pPr/>
              <a:t>19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BF29AACC-BD5D-52FB-01D1-FA5743AC8ABD}"/>
              </a:ext>
            </a:extLst>
          </p:cNvPr>
          <p:cNvSpPr/>
          <p:nvPr/>
        </p:nvSpPr>
        <p:spPr>
          <a:xfrm>
            <a:off x="2514600" y="3276600"/>
            <a:ext cx="3200400" cy="2286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Arial"/>
                <a:cs typeface="Arial"/>
              </a:rPr>
              <a:t>Lower UTI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Arial"/>
                <a:cs typeface="Arial"/>
              </a:rPr>
              <a:t>cystitis</a:t>
            </a:r>
            <a:endParaRPr lang="en-AU" sz="32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17D5DB6-D6BF-48E7-DA5D-BB9D101068D9}"/>
              </a:ext>
            </a:extLst>
          </p:cNvPr>
          <p:cNvSpPr/>
          <p:nvPr/>
        </p:nvSpPr>
        <p:spPr>
          <a:xfrm>
            <a:off x="4724400" y="609600"/>
            <a:ext cx="2667000" cy="299243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600" b="1" dirty="0">
                <a:solidFill>
                  <a:srgbClr val="FFFF00"/>
                </a:solidFill>
                <a:latin typeface="Arial"/>
                <a:cs typeface="Arial"/>
              </a:rPr>
              <a:t>UTI</a:t>
            </a:r>
            <a:endParaRPr lang="en-AU" sz="6600" b="1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D4554D8-9A9A-9481-1E5B-2A8140E2D10A}"/>
              </a:ext>
            </a:extLst>
          </p:cNvPr>
          <p:cNvSpPr/>
          <p:nvPr/>
        </p:nvSpPr>
        <p:spPr>
          <a:xfrm>
            <a:off x="6019800" y="3276600"/>
            <a:ext cx="3505200" cy="2216150"/>
          </a:xfrm>
          <a:prstGeom prst="ellipse">
            <a:avLst/>
          </a:prstGeom>
          <a:ln>
            <a:noFill/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>
                <a:solidFill>
                  <a:srgbClr val="FF0000"/>
                </a:solidFill>
                <a:latin typeface="Arial"/>
                <a:cs typeface="Arial"/>
              </a:rPr>
              <a:t>Upper UTI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0000"/>
                </a:solidFill>
                <a:latin typeface="Arial"/>
                <a:cs typeface="Arial"/>
              </a:rPr>
              <a:t>Pyelonephritis</a:t>
            </a:r>
            <a:endParaRPr lang="en-AU" sz="24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125" name="Slide Number Placeholder 2">
            <a:extLst>
              <a:ext uri="{FF2B5EF4-FFF2-40B4-BE49-F238E27FC236}">
                <a16:creationId xmlns:a16="http://schemas.microsoft.com/office/drawing/2014/main" id="{EA60AEAD-FEA6-E255-FA22-5530C1673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602BCC5C-E6B6-46FD-B434-0AB0549D9C66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2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2D54A55E-B4F5-DBC3-988F-549493816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37600" y="309563"/>
            <a:ext cx="281940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40" name="Group 60">
            <a:extLst>
              <a:ext uri="{FF2B5EF4-FFF2-40B4-BE49-F238E27FC236}">
                <a16:creationId xmlns:a16="http://schemas.microsoft.com/office/drawing/2014/main" id="{BB79CAFF-2C7E-31A9-0CD9-4B95283E25A1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1905000"/>
          <a:ext cx="8229600" cy="2532064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6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0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Children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Adults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3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More frequent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Escherichia coli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Escherichia coli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Staphylococus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  saprophyticus</a:t>
                      </a: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 (young,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  sexually active patient)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2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Less Frequent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Other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Enterobacteriaceae</a:t>
                      </a:r>
                      <a:endParaRPr kumimoji="0" lang="en-US" altLang="ja-JP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Enterococci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Streptococcus agalactiae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Other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Enterobacteriaceae</a:t>
                      </a:r>
                      <a:endParaRPr kumimoji="0" lang="en-US" altLang="ja-JP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Enterococci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164" name="Text Box 21">
            <a:extLst>
              <a:ext uri="{FF2B5EF4-FFF2-40B4-BE49-F238E27FC236}">
                <a16:creationId xmlns:a16="http://schemas.microsoft.com/office/drawing/2014/main" id="{F8C04BB5-7983-3C20-FB52-2C928DA41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800" y="381001"/>
            <a:ext cx="69574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r>
              <a:rPr lang="en-US" altLang="ja-JP" sz="2800">
                <a:solidFill>
                  <a:srgbClr val="990033"/>
                </a:solidFill>
                <a:latin typeface="Verdana" panose="020B0604030504040204" pitchFamily="34" charset="0"/>
              </a:rPr>
              <a:t>Microbiology of Community-Acquired </a:t>
            </a:r>
          </a:p>
          <a:p>
            <a:r>
              <a:rPr lang="en-US" altLang="ja-JP" sz="2800">
                <a:solidFill>
                  <a:srgbClr val="990033"/>
                </a:solidFill>
                <a:latin typeface="Verdana" panose="020B0604030504040204" pitchFamily="34" charset="0"/>
              </a:rPr>
              <a:t>Urinary Tract Infection</a:t>
            </a:r>
          </a:p>
        </p:txBody>
      </p:sp>
      <p:sp>
        <p:nvSpPr>
          <p:cNvPr id="6165" name="Text Box 22">
            <a:extLst>
              <a:ext uri="{FF2B5EF4-FFF2-40B4-BE49-F238E27FC236}">
                <a16:creationId xmlns:a16="http://schemas.microsoft.com/office/drawing/2014/main" id="{15E8BDE2-4865-27C3-56A8-696F0C4DB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447801"/>
            <a:ext cx="754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sz="2000">
                <a:latin typeface="Verdana" panose="020B0604030504040204" pitchFamily="34" charset="0"/>
              </a:rPr>
              <a:t>Dysuria-Pyuria Sydrome in Females</a:t>
            </a:r>
          </a:p>
        </p:txBody>
      </p:sp>
      <p:sp>
        <p:nvSpPr>
          <p:cNvPr id="6166" name="Text Box 58">
            <a:extLst>
              <a:ext uri="{FF2B5EF4-FFF2-40B4-BE49-F238E27FC236}">
                <a16:creationId xmlns:a16="http://schemas.microsoft.com/office/drawing/2014/main" id="{A689E643-4F7F-03EF-D87B-427C5CC5B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24401"/>
            <a:ext cx="754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sz="2000">
                <a:latin typeface="Verdana" panose="020B0604030504040204" pitchFamily="34" charset="0"/>
              </a:rPr>
              <a:t>Other Community-Acquired Infection</a:t>
            </a:r>
          </a:p>
        </p:txBody>
      </p:sp>
      <p:graphicFrame>
        <p:nvGraphicFramePr>
          <p:cNvPr id="71764" name="Group 84">
            <a:extLst>
              <a:ext uri="{FF2B5EF4-FFF2-40B4-BE49-F238E27FC236}">
                <a16:creationId xmlns:a16="http://schemas.microsoft.com/office/drawing/2014/main" id="{A5B372C1-C1A7-8984-99C0-2BF1553F9442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5133976"/>
          <a:ext cx="8229600" cy="1420813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6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0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Children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Adults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More frequent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Escherichia coli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Escherichia coli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Less Frequent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Other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Enterobacteriaceae</a:t>
                      </a:r>
                      <a:endParaRPr kumimoji="0" lang="en-US" altLang="ja-JP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Enterococci</a:t>
                      </a:r>
                      <a:endParaRPr kumimoji="0" lang="en-US" altLang="ja-JP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Other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Enterobacteriaceae</a:t>
                      </a:r>
                      <a:endParaRPr kumimoji="0" lang="en-US" altLang="ja-JP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Enterococci</a:t>
                      </a:r>
                      <a:endParaRPr kumimoji="0" lang="en-US" altLang="ja-JP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72" name="Group 24">
            <a:extLst>
              <a:ext uri="{FF2B5EF4-FFF2-40B4-BE49-F238E27FC236}">
                <a16:creationId xmlns:a16="http://schemas.microsoft.com/office/drawing/2014/main" id="{7253F2D3-9870-1155-0386-536DD062A7E6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2438400"/>
          <a:ext cx="7010400" cy="1382752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7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More frequent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Escherichia coli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Less Frequent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Other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Enterobacteriaceae</a:t>
                      </a:r>
                      <a:endParaRPr kumimoji="0" lang="en-US" altLang="ja-JP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Pseudomonas Spp.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Staphylococcus epidermidis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81" name="Text Box 18">
            <a:extLst>
              <a:ext uri="{FF2B5EF4-FFF2-40B4-BE49-F238E27FC236}">
                <a16:creationId xmlns:a16="http://schemas.microsoft.com/office/drawing/2014/main" id="{C6CDA3DE-C4DB-A898-74B6-2F917EE30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1" y="609601"/>
            <a:ext cx="68898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r>
              <a:rPr lang="en-US" altLang="ja-JP" sz="2400">
                <a:solidFill>
                  <a:srgbClr val="990033"/>
                </a:solidFill>
                <a:latin typeface="Verdana" panose="020B0604030504040204" pitchFamily="34" charset="0"/>
              </a:rPr>
              <a:t>Microbiology of Nosocomial</a:t>
            </a:r>
            <a:r>
              <a:rPr lang="ja-JP" altLang="en-US" sz="2400">
                <a:solidFill>
                  <a:srgbClr val="990033"/>
                </a:solidFill>
                <a:latin typeface="Verdana" panose="020B0604030504040204" pitchFamily="34" charset="0"/>
              </a:rPr>
              <a:t> </a:t>
            </a:r>
            <a:r>
              <a:rPr lang="en-US" altLang="ja-JP" sz="2400">
                <a:solidFill>
                  <a:srgbClr val="990033"/>
                </a:solidFill>
                <a:latin typeface="Verdana" panose="020B0604030504040204" pitchFamily="34" charset="0"/>
              </a:rPr>
              <a:t>Acquired</a:t>
            </a:r>
          </a:p>
          <a:p>
            <a:r>
              <a:rPr lang="en-US" altLang="ja-JP" sz="2400">
                <a:solidFill>
                  <a:srgbClr val="990033"/>
                </a:solidFill>
                <a:latin typeface="Verdana" panose="020B0604030504040204" pitchFamily="34" charset="0"/>
              </a:rPr>
              <a:t>Urinary Tract Infection in </a:t>
            </a:r>
            <a:r>
              <a:rPr lang="en-US" altLang="ja-JP" sz="2400">
                <a:solidFill>
                  <a:schemeClr val="accent2"/>
                </a:solidFill>
                <a:latin typeface="Verdana" panose="020B0604030504040204" pitchFamily="34" charset="0"/>
              </a:rPr>
              <a:t>Children or Adult</a:t>
            </a:r>
            <a:r>
              <a:rPr lang="en-US" altLang="ja-JP" sz="2400">
                <a:solidFill>
                  <a:srgbClr val="990033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7182" name="Text Box 19">
            <a:extLst>
              <a:ext uri="{FF2B5EF4-FFF2-40B4-BE49-F238E27FC236}">
                <a16:creationId xmlns:a16="http://schemas.microsoft.com/office/drawing/2014/main" id="{B1864EEE-05FB-2D07-BC26-BC9F2B62D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981201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r>
              <a:rPr lang="en-US" altLang="ja-JP">
                <a:latin typeface="Verdana" panose="020B0604030504040204" pitchFamily="34" charset="0"/>
              </a:rPr>
              <a:t>Catheter-Associated </a:t>
            </a:r>
            <a:r>
              <a:rPr lang="en-US" altLang="ja-JP">
                <a:solidFill>
                  <a:srgbClr val="990033"/>
                </a:solidFill>
                <a:latin typeface="Verdana" panose="020B0604030504040204" pitchFamily="34" charset="0"/>
              </a:rPr>
              <a:t>Short-Term (&lt; 30 –d)</a:t>
            </a:r>
            <a:r>
              <a:rPr lang="en-US" altLang="ja-JP">
                <a:latin typeface="Verdana" panose="020B0604030504040204" pitchFamily="34" charset="0"/>
              </a:rPr>
              <a:t>  Catheterization</a:t>
            </a:r>
          </a:p>
        </p:txBody>
      </p:sp>
      <p:graphicFrame>
        <p:nvGraphicFramePr>
          <p:cNvPr id="78894" name="Group 46">
            <a:extLst>
              <a:ext uri="{FF2B5EF4-FFF2-40B4-BE49-F238E27FC236}">
                <a16:creationId xmlns:a16="http://schemas.microsoft.com/office/drawing/2014/main" id="{DB98CE0E-3A73-B0FB-C76E-AB943CDB92CD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4724400"/>
          <a:ext cx="7010400" cy="168275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16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More frequent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Providencia stuartii</a:t>
                      </a:r>
                      <a:endParaRPr kumimoji="0" lang="en-US" altLang="ja-JP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Pseudomonas Spp.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Escherichia coli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Other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Enterobacteriaceae</a:t>
                      </a:r>
                      <a:endParaRPr kumimoji="0" lang="en-US" altLang="ja-JP" sz="1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MS PGothic" pitchFamily="34" charset="-128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Less Frequent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. </a:t>
                      </a:r>
                      <a:r>
                        <a:rPr kumimoji="0" lang="en-US" altLang="ja-JP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MS PGothic" pitchFamily="34" charset="-128"/>
                          <a:cs typeface="Arial" charset="0"/>
                        </a:rPr>
                        <a:t>Staphylococcus epidermidis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94" name="Text Box 36">
            <a:extLst>
              <a:ext uri="{FF2B5EF4-FFF2-40B4-BE49-F238E27FC236}">
                <a16:creationId xmlns:a16="http://schemas.microsoft.com/office/drawing/2014/main" id="{B5D8D278-B09D-F01D-7134-523EFB80C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267201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r>
              <a:rPr lang="en-US" altLang="ja-JP">
                <a:latin typeface="Verdana" panose="020B0604030504040204" pitchFamily="34" charset="0"/>
              </a:rPr>
              <a:t>Catheter-Associated </a:t>
            </a:r>
            <a:r>
              <a:rPr lang="en-US" altLang="ja-JP">
                <a:solidFill>
                  <a:srgbClr val="990033"/>
                </a:solidFill>
                <a:latin typeface="Verdana" panose="020B0604030504040204" pitchFamily="34" charset="0"/>
              </a:rPr>
              <a:t>Long-Term (&gt; 30 –d)</a:t>
            </a:r>
            <a:r>
              <a:rPr lang="en-US" altLang="ja-JP">
                <a:latin typeface="Verdana" panose="020B0604030504040204" pitchFamily="34" charset="0"/>
              </a:rPr>
              <a:t>  Catheterization</a:t>
            </a:r>
          </a:p>
        </p:txBody>
      </p:sp>
      <p:pic>
        <p:nvPicPr>
          <p:cNvPr id="7195" name="Picture 2" descr="Collection from sampling_port">
            <a:extLst>
              <a:ext uri="{FF2B5EF4-FFF2-40B4-BE49-F238E27FC236}">
                <a16:creationId xmlns:a16="http://schemas.microsoft.com/office/drawing/2014/main" id="{11A6FB90-6DF5-9710-EE48-DAFFBB4076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A205E6A5-8E9D-7B98-0F13-CF973A1FBD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685800"/>
            <a:ext cx="8229600" cy="5334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</a:t>
            </a:r>
            <a:r>
              <a:rPr lang="en-US" altLang="en-US" dirty="0">
                <a:latin typeface="Bodoni MT" panose="02070603080606020203" pitchFamily="18" charset="0"/>
              </a:rPr>
              <a:t>Pyelonephritis may be acute or chronic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Bodoni MT" panose="02070603080606020203" pitchFamily="18" charset="0"/>
              </a:rPr>
              <a:t>	</a:t>
            </a:r>
            <a:r>
              <a:rPr lang="en-US" altLang="en-US" u="sng" dirty="0">
                <a:solidFill>
                  <a:schemeClr val="accent2"/>
                </a:solidFill>
                <a:latin typeface="Bodoni MT" panose="02070603080606020203" pitchFamily="18" charset="0"/>
              </a:rPr>
              <a:t>Pathology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Bodoni MT" panose="02070603080606020203" pitchFamily="18" charset="0"/>
              </a:rPr>
              <a:t>Kidneys enlarge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Bodoni MT" panose="02070603080606020203" pitchFamily="18" charset="0"/>
              </a:rPr>
              <a:t>Interstitial infiltration of inflammatory cells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Bodoni MT" panose="02070603080606020203" pitchFamily="18" charset="0"/>
              </a:rPr>
              <a:t>Abscesses on the capsule and at corticomedullary junction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Bodoni MT" panose="02070603080606020203" pitchFamily="18" charset="0"/>
              </a:rPr>
              <a:t>Result in destruction of tubules and the glomeruli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Bodoni MT" panose="02070603080606020203" pitchFamily="18" charset="0"/>
              </a:rPr>
              <a:t>When chronic, kidneys become scarred, contracted and nonfunctioning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DB30F16-5CD3-A899-051D-A7BFFB4EE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2202F0CF-7A9A-41AA-8E79-71F41AA4B9BB}" type="slidenum">
              <a:rPr lang="en-US" altLang="en-US">
                <a:solidFill>
                  <a:srgbClr val="898989"/>
                </a:solidFill>
              </a:rPr>
              <a:pPr/>
              <a:t>22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494B4-2AFA-6CE2-96CE-58018157B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0"/>
            <a:ext cx="6096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latin typeface="Bodoni MT" pitchFamily="18" charset="0"/>
              </a:rPr>
              <a:t>Pathogenesis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3D4D5-9BC7-A401-FAF7-C889B5A0D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1143001"/>
            <a:ext cx="4724400" cy="4754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• Rectal and/or vaginal reservoirs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• Colonization of </a:t>
            </a:r>
            <a:r>
              <a:rPr lang="en-US" dirty="0" err="1">
                <a:latin typeface="Bodoni MT" pitchFamily="18" charset="0"/>
              </a:rPr>
              <a:t>perianal</a:t>
            </a:r>
            <a:r>
              <a:rPr lang="en-US" dirty="0">
                <a:latin typeface="Bodoni MT" pitchFamily="18" charset="0"/>
              </a:rPr>
              <a:t> area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• Bacterial migration to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   </a:t>
            </a:r>
            <a:r>
              <a:rPr lang="en-US" dirty="0" err="1">
                <a:latin typeface="Bodoni MT" pitchFamily="18" charset="0"/>
              </a:rPr>
              <a:t>perivaginal</a:t>
            </a:r>
            <a:r>
              <a:rPr lang="en-US" dirty="0">
                <a:latin typeface="Bodoni MT" pitchFamily="18" charset="0"/>
              </a:rPr>
              <a:t> area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• Bacteria ascend through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    urethra to bladder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• Intercourse may contribute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    urethral colonization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     and ascending infection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>
              <a:latin typeface="Bodoni MT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B2E8B-DE31-8039-89B7-D5035851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7E0834AC-9434-473A-ABB8-10AC3EF1CD56}" type="slidenum">
              <a:rPr lang="en-US" altLang="en-US">
                <a:solidFill>
                  <a:srgbClr val="898989"/>
                </a:solidFill>
              </a:rPr>
              <a:pPr/>
              <a:t>23</a:t>
            </a:fld>
            <a:endParaRPr lang="en-US" altLang="en-US">
              <a:solidFill>
                <a:srgbClr val="898989"/>
              </a:solidFill>
            </a:endParaRPr>
          </a:p>
        </p:txBody>
      </p:sp>
      <p:pic>
        <p:nvPicPr>
          <p:cNvPr id="9221" name="Picture 3">
            <a:extLst>
              <a:ext uri="{FF2B5EF4-FFF2-40B4-BE49-F238E27FC236}">
                <a16:creationId xmlns:a16="http://schemas.microsoft.com/office/drawing/2014/main" id="{BEFD15F0-B2CC-BD83-814B-86E0BB6E1D3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228600"/>
            <a:ext cx="2819400" cy="2590800"/>
          </a:xfrm>
          <a:noFill/>
        </p:spPr>
      </p:pic>
      <p:pic>
        <p:nvPicPr>
          <p:cNvPr id="9222" name="Picture 4">
            <a:extLst>
              <a:ext uri="{FF2B5EF4-FFF2-40B4-BE49-F238E27FC236}">
                <a16:creationId xmlns:a16="http://schemas.microsoft.com/office/drawing/2014/main" id="{F398AFE1-8A43-F7B9-29AC-0FB9BF9EC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819400"/>
            <a:ext cx="38481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8762FF39-9682-B8F7-6C0E-07F071FBFB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838200"/>
            <a:ext cx="8001000" cy="5791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4A21AF"/>
                </a:solidFill>
                <a:latin typeface="Bodoni MT" pitchFamily="18" charset="0"/>
              </a:rPr>
              <a:t>Symptoms develop rapidly (&lt;24 hours) and may include:</a:t>
            </a:r>
            <a:endParaRPr lang="en-US" sz="2800" u="sng" dirty="0">
              <a:solidFill>
                <a:srgbClr val="4A21AF"/>
              </a:solidFill>
              <a:latin typeface="Bodoni MT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odoni MT" pitchFamily="18" charset="0"/>
              </a:rPr>
              <a:t>Acutely ill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odoni MT" pitchFamily="18" charset="0"/>
              </a:rPr>
              <a:t>Chills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odoni MT" pitchFamily="18" charset="0"/>
              </a:rPr>
              <a:t>Fever </a:t>
            </a:r>
            <a:r>
              <a:rPr lang="en-US" dirty="0"/>
              <a:t>&gt;38°C</a:t>
            </a:r>
            <a:endParaRPr lang="en-US" dirty="0">
              <a:latin typeface="Bodoni MT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odoni MT" pitchFamily="18" charset="0"/>
              </a:rPr>
              <a:t>Flank pain and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odoni MT" pitchFamily="18" charset="0"/>
              </a:rPr>
              <a:t>Nausea/vomiting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odoni MT" pitchFamily="18" charset="0"/>
              </a:rPr>
              <a:t>Renal angle tenderness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ell MT" pitchFamily="18" charset="0"/>
                <a:cs typeface="Arabic Transparent" pitchFamily="2" charset="-78"/>
              </a:rPr>
              <a:t>Confusion in elderly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err="1">
                <a:latin typeface="Bodoni MT" pitchFamily="18" charset="0"/>
              </a:rPr>
              <a:t>Leukocytosis</a:t>
            </a:r>
            <a:endParaRPr lang="en-US" dirty="0">
              <a:latin typeface="Bodoni MT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err="1">
                <a:latin typeface="Bodoni MT" pitchFamily="18" charset="0"/>
              </a:rPr>
              <a:t>Pyuria</a:t>
            </a:r>
            <a:endParaRPr lang="en-US" dirty="0">
              <a:latin typeface="Bodoni MT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err="1">
                <a:latin typeface="Bodoni MT" pitchFamily="18" charset="0"/>
              </a:rPr>
              <a:t>Bacteriuria</a:t>
            </a:r>
            <a:endParaRPr lang="en-US" dirty="0">
              <a:latin typeface="Bodoni MT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Bodoni MT" pitchFamily="18" charset="0"/>
              </a:rPr>
              <a:t>In addition symptoms of lower tract involvement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err="1">
                <a:latin typeface="Bodoni MT" pitchFamily="18" charset="0"/>
              </a:rPr>
              <a:t>Dysuria</a:t>
            </a:r>
            <a:endParaRPr lang="en-US" dirty="0">
              <a:latin typeface="Bodoni MT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latin typeface="Bodoni MT" pitchFamily="18" charset="0"/>
              </a:rPr>
              <a:t>Frequency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B7D1795-0A1E-25EB-7616-EB2AE0411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21EFA938-8EB4-4A3D-9DC4-6B8155ED4FA7}" type="slidenum">
              <a:rPr lang="en-US" altLang="en-US">
                <a:solidFill>
                  <a:srgbClr val="898989"/>
                </a:solidFill>
              </a:rPr>
              <a:pPr/>
              <a:t>24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10244" name="TextBox 3">
            <a:extLst>
              <a:ext uri="{FF2B5EF4-FFF2-40B4-BE49-F238E27FC236}">
                <a16:creationId xmlns:a16="http://schemas.microsoft.com/office/drawing/2014/main" id="{5F182117-B465-53F2-58C2-0C862B4B4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"/>
            <a:ext cx="81534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r>
              <a:rPr lang="en-US" altLang="en-US" sz="2000">
                <a:latin typeface="Bodoni MT" panose="02070603080606020203" pitchFamily="18" charset="0"/>
              </a:rPr>
              <a:t>	</a:t>
            </a:r>
            <a:r>
              <a:rPr lang="en-US" altLang="en-US" sz="2800">
                <a:solidFill>
                  <a:schemeClr val="accent2"/>
                </a:solidFill>
                <a:latin typeface="Bodoni MT" panose="02070603080606020203" pitchFamily="18" charset="0"/>
              </a:rPr>
              <a:t>Clinical Manifestations  of acute pyelonephritis</a:t>
            </a:r>
            <a:endParaRPr lang="en-US" altLang="en-US" sz="2000">
              <a:solidFill>
                <a:schemeClr val="accent2"/>
              </a:solidFill>
              <a:latin typeface="Bodoni MT" panose="02070603080606020203" pitchFamily="18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2">
            <a:extLst>
              <a:ext uri="{FF2B5EF4-FFF2-40B4-BE49-F238E27FC236}">
                <a16:creationId xmlns:a16="http://schemas.microsoft.com/office/drawing/2014/main" id="{85115B4D-78EB-E28E-8949-8AD87BAEB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Bodoni MT" panose="02070603080606020203" pitchFamily="18" charset="0"/>
              </a:rPr>
              <a:t>Risk factors </a:t>
            </a:r>
          </a:p>
        </p:txBody>
      </p:sp>
      <p:sp>
        <p:nvSpPr>
          <p:cNvPr id="11267" name="Content Placeholder 3">
            <a:extLst>
              <a:ext uri="{FF2B5EF4-FFF2-40B4-BE49-F238E27FC236}">
                <a16:creationId xmlns:a16="http://schemas.microsoft.com/office/drawing/2014/main" id="{7E220E7D-5F3D-A7C5-5F5E-49C70E946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8534400" cy="5638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altLang="en-US" sz="2400" dirty="0">
                <a:solidFill>
                  <a:srgbClr val="4A21AF"/>
                </a:solidFill>
                <a:latin typeface="Bodoni MT" panose="02070603080606020203" pitchFamily="18" charset="0"/>
              </a:rPr>
              <a:t>Mechanical:</a:t>
            </a:r>
          </a:p>
          <a:p>
            <a:pPr lvl="1" eaLnBrk="1" hangingPunct="1"/>
            <a:r>
              <a:rPr lang="en-US" altLang="en-US" sz="2000" dirty="0">
                <a:latin typeface="Bodoni MT" panose="02070603080606020203" pitchFamily="18" charset="0"/>
              </a:rPr>
              <a:t> </a:t>
            </a:r>
            <a:r>
              <a:rPr lang="en-US" altLang="en-US" sz="2000" dirty="0">
                <a:solidFill>
                  <a:srgbClr val="FF0066"/>
                </a:solidFill>
                <a:latin typeface="Bodoni MT" panose="02070603080606020203" pitchFamily="18" charset="0"/>
              </a:rPr>
              <a:t>Structural abnormalities to the kidneys and the urinary tract</a:t>
            </a:r>
          </a:p>
          <a:p>
            <a:pPr lvl="2" eaLnBrk="1" hangingPunct="1"/>
            <a:r>
              <a:rPr lang="en-US" altLang="en-US" sz="1800" dirty="0">
                <a:latin typeface="Bodoni MT" panose="02070603080606020203" pitchFamily="18" charset="0"/>
              </a:rPr>
              <a:t> </a:t>
            </a:r>
            <a:r>
              <a:rPr lang="en-US" altLang="en-US" sz="2000" dirty="0">
                <a:latin typeface="Bodoni MT" panose="02070603080606020203" pitchFamily="18" charset="0"/>
              </a:rPr>
              <a:t>vesicoureteral reflux (VUR) especially in young children,</a:t>
            </a: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 calculi </a:t>
            </a: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urinary tract </a:t>
            </a:r>
            <a:r>
              <a:rPr lang="en-US" altLang="en-US" sz="2000" dirty="0" err="1">
                <a:latin typeface="Bodoni MT" panose="02070603080606020203" pitchFamily="18" charset="0"/>
              </a:rPr>
              <a:t>catheterisation</a:t>
            </a:r>
            <a:endParaRPr lang="en-US" altLang="en-US" sz="2000" dirty="0">
              <a:latin typeface="Bodoni MT" panose="02070603080606020203" pitchFamily="18" charset="0"/>
            </a:endParaRP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nephrostomy</a:t>
            </a: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pregnancy</a:t>
            </a: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neurogenic bladder (e.g. due to spinal cord damage, spina bifida or multiple sclerosis) and </a:t>
            </a: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prostate disease (e.g. benign prostatic hyperplasia) in men</a:t>
            </a: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bladder </a:t>
            </a:r>
            <a:r>
              <a:rPr lang="en-US" altLang="en-US" sz="2000" dirty="0" err="1">
                <a:latin typeface="Bodoni MT" panose="02070603080606020203" pitchFamily="18" charset="0"/>
              </a:rPr>
              <a:t>tumours</a:t>
            </a:r>
            <a:r>
              <a:rPr lang="en-US" altLang="en-US" sz="2000" dirty="0">
                <a:latin typeface="Bodoni MT" panose="02070603080606020203" pitchFamily="18" charset="0"/>
              </a:rPr>
              <a:t> </a:t>
            </a:r>
          </a:p>
          <a:p>
            <a:pPr lvl="2" eaLnBrk="1" hangingPunct="1"/>
            <a:r>
              <a:rPr lang="en-US" altLang="en-US" sz="2000" dirty="0">
                <a:latin typeface="Bodoni MT" panose="02070603080606020203" pitchFamily="18" charset="0"/>
              </a:rPr>
              <a:t>urethral strictures</a:t>
            </a:r>
            <a:endParaRPr lang="en-US" altLang="en-US" sz="1800" dirty="0">
              <a:latin typeface="Bodoni MT" panose="02070603080606020203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4A21AF"/>
                </a:solidFill>
                <a:latin typeface="Bodoni MT" panose="02070603080606020203" pitchFamily="18" charset="0"/>
              </a:rPr>
              <a:t>Constitutional:</a:t>
            </a:r>
          </a:p>
          <a:p>
            <a:pPr lvl="1" eaLnBrk="1" hangingPunct="1"/>
            <a:r>
              <a:rPr lang="en-US" altLang="en-US" sz="2000" dirty="0">
                <a:latin typeface="Bodoni MT" panose="02070603080606020203" pitchFamily="18" charset="0"/>
              </a:rPr>
              <a:t>diabetes mellitus, immunocompromised states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A1038D2-CE95-1170-05A9-B88BA7AC8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Bell MT" panose="02020503060305020303" pitchFamily="18" charset="0"/>
              </a:rPr>
              <a:t>Diagnosis</a:t>
            </a:r>
            <a:r>
              <a:rPr lang="en-US" altLang="en-US"/>
              <a:t> 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49271FF0-467C-2979-5D64-A22758D1F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953000"/>
          </a:xfrm>
          <a:solidFill>
            <a:srgbClr val="D9D4FA"/>
          </a:solidFill>
        </p:spPr>
        <p:txBody>
          <a:bodyPr/>
          <a:lstStyle/>
          <a:p>
            <a:pPr eaLnBrk="1" hangingPunct="1"/>
            <a:r>
              <a:rPr lang="en-US" altLang="en-US" sz="2800" dirty="0">
                <a:latin typeface="Bell MT" panose="02020503060305020303" pitchFamily="18" charset="0"/>
              </a:rPr>
              <a:t>Is not always straightforward</a:t>
            </a:r>
          </a:p>
          <a:p>
            <a:pPr eaLnBrk="1" hangingPunct="1"/>
            <a:r>
              <a:rPr lang="en-US" altLang="en-US" sz="2800" dirty="0">
                <a:latin typeface="Bell MT" panose="02020503060305020303" pitchFamily="18" charset="0"/>
              </a:rPr>
              <a:t>A number of studies using immunochemical markers have shown that many women, who initially present with lower tract symptoms, actually have pyelonephritis</a:t>
            </a:r>
          </a:p>
          <a:p>
            <a:pPr eaLnBrk="1" hangingPunct="1"/>
            <a:r>
              <a:rPr lang="en-US" altLang="en-US" sz="2800" dirty="0">
                <a:latin typeface="Bell MT" panose="02020503060305020303" pitchFamily="18" charset="0"/>
              </a:rPr>
              <a:t>The extremes of age, the presentation may be so atypical (feeding difficulty or fever)</a:t>
            </a:r>
          </a:p>
          <a:p>
            <a:pPr eaLnBrk="1" hangingPunct="1"/>
            <a:r>
              <a:rPr lang="en-US" altLang="en-US" sz="2800" dirty="0">
                <a:latin typeface="Bell MT" panose="02020503060305020303" pitchFamily="18" charset="0"/>
              </a:rPr>
              <a:t>In the elderly presentation may be mental status change or fever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2F7A4-3A23-FF42-DDFB-9AFF9490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5A09DC92-68B2-4B9D-9D8A-ECE818DBAAD8}" type="slidenum">
              <a:rPr lang="en-US" altLang="en-US">
                <a:solidFill>
                  <a:srgbClr val="898989"/>
                </a:solidFill>
              </a:rPr>
              <a:pPr/>
              <a:t>26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03C87-4D87-AEF3-B659-55FCB8595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Bodoni MT" pitchFamily="18" charset="0"/>
              </a:rPr>
              <a:t>Laboratory Diagnosis of </a:t>
            </a:r>
            <a:r>
              <a:rPr lang="en-US" dirty="0" err="1">
                <a:solidFill>
                  <a:srgbClr val="0070C0"/>
                </a:solidFill>
                <a:latin typeface="Bodoni MT" pitchFamily="18" charset="0"/>
              </a:rPr>
              <a:t>pyelonephritis</a:t>
            </a:r>
            <a:r>
              <a:rPr lang="en-US" dirty="0">
                <a:solidFill>
                  <a:srgbClr val="0070C0"/>
                </a:solidFill>
                <a:latin typeface="Bodoni MT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91CFF-1F19-4AE5-918F-813EDE8EE05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solidFill>
                  <a:srgbClr val="FF0000"/>
                </a:solidFill>
                <a:latin typeface="Bodoni MT" pitchFamily="18" charset="0"/>
              </a:rPr>
              <a:t> Urinalysis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Bodoni MT" pitchFamily="18" charset="0"/>
              </a:rPr>
              <a:t> 10 WBC/</a:t>
            </a:r>
            <a:r>
              <a:rPr lang="en-US" dirty="0" err="1">
                <a:latin typeface="Bodoni MT" pitchFamily="18" charset="0"/>
              </a:rPr>
              <a:t>hpf</a:t>
            </a:r>
            <a:r>
              <a:rPr lang="en-US" dirty="0">
                <a:latin typeface="Bodoni MT" pitchFamily="18" charset="0"/>
              </a:rPr>
              <a:t> is the usual upper limit of normal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Bodoni MT" pitchFamily="18" charset="0"/>
              </a:rPr>
              <a:t>Positive nitrate dipstick test result for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     </a:t>
            </a:r>
            <a:r>
              <a:rPr lang="en-US" dirty="0" err="1">
                <a:latin typeface="Bodoni MT" pitchFamily="18" charset="0"/>
              </a:rPr>
              <a:t>bacteriuria</a:t>
            </a:r>
            <a:r>
              <a:rPr lang="en-US" dirty="0">
                <a:latin typeface="Bodoni MT" pitchFamily="18" charset="0"/>
              </a:rPr>
              <a:t> is only moderately reliable;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Bodoni MT" pitchFamily="18" charset="0"/>
              </a:rPr>
              <a:t>     false-negative results are common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Bodoni MT" pitchFamily="18" charset="0"/>
              </a:rPr>
              <a:t>Urine culture and sensitivity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Bodoni MT" pitchFamily="18" charset="0"/>
              </a:rPr>
              <a:t>Blood culture 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>
              <a:latin typeface="Bodoni MT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02B43-C1D2-B434-B63B-1B3085CAB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anose="02040502050505030304" pitchFamily="18" charset="0"/>
              </a:defRPr>
            </a:lvl9pPr>
          </a:lstStyle>
          <a:p>
            <a:fld id="{4F82AE14-71C8-4558-9DC0-D94008164F9E}" type="slidenum">
              <a:rPr lang="en-US" altLang="en-US">
                <a:solidFill>
                  <a:srgbClr val="898989"/>
                </a:solidFill>
              </a:rPr>
              <a:pPr/>
              <a:t>27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3D589-4F19-A021-E6C0-5BBFD5777D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Laboratory Diagnosis of UTIs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0BC33C-A3A0-82CD-A136-3EF0BBFCF5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11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51C69-1656-B7DA-069F-851466B3B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Causes of UTIs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43403A-226F-3352-CE5D-C54AEF1A1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209" y="1690688"/>
            <a:ext cx="8153121" cy="471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511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5504908-F812-DF2C-A160-DA3B41C57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UTI </a:t>
            </a:r>
            <a:endParaRPr lang="en-AU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0C69B825-774D-BBD7-46D0-872E28D57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AU" dirty="0"/>
              <a:t> May also be classified as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AU" dirty="0"/>
              <a:t>Isolated</a:t>
            </a:r>
            <a:r>
              <a:rPr lang="en-AU" i="1" dirty="0"/>
              <a:t> </a:t>
            </a:r>
            <a:r>
              <a:rPr lang="en-AU" dirty="0"/>
              <a:t>UTI</a:t>
            </a:r>
          </a:p>
          <a:p>
            <a:pPr marL="400050" lvl="1" indent="0">
              <a:buNone/>
              <a:defRPr/>
            </a:pPr>
            <a:r>
              <a:rPr lang="en-AU" i="1" dirty="0"/>
              <a:t> </a:t>
            </a:r>
            <a:r>
              <a:rPr lang="en-AU" dirty="0"/>
              <a:t>a single episode of lower tract infection occurs frequently in females and is rarely complicated.</a:t>
            </a:r>
          </a:p>
          <a:p>
            <a:pPr marL="0" indent="0">
              <a:buNone/>
              <a:defRPr/>
            </a:pPr>
            <a:r>
              <a:rPr lang="en-AU" i="1" dirty="0"/>
              <a:t>2. </a:t>
            </a:r>
            <a:r>
              <a:rPr lang="en-AU" dirty="0"/>
              <a:t>Recurrent UTI</a:t>
            </a:r>
          </a:p>
          <a:p>
            <a:pPr marL="400050" lvl="1" indent="0">
              <a:buNone/>
              <a:defRPr/>
            </a:pPr>
            <a:r>
              <a:rPr lang="en-AU" dirty="0"/>
              <a:t> is &gt;2 infections in 6 months, or 3 within 12 months.</a:t>
            </a:r>
          </a:p>
        </p:txBody>
      </p:sp>
      <p:sp>
        <p:nvSpPr>
          <p:cNvPr id="6148" name="Slide Number Placeholder 2">
            <a:extLst>
              <a:ext uri="{FF2B5EF4-FFF2-40B4-BE49-F238E27FC236}">
                <a16:creationId xmlns:a16="http://schemas.microsoft.com/office/drawing/2014/main" id="{446A45D9-FDED-2C64-1F71-7B130054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D72C9A9C-99B9-4049-8CBD-55687AE817A0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3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26162-D3ED-1325-7ACC-37DD0268D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>
                <a:solidFill>
                  <a:srgbClr val="2A2A2A"/>
                </a:solidFill>
                <a:effectLst/>
                <a:latin typeface="inherit"/>
              </a:rPr>
              <a:t>Specimen collection</a:t>
            </a:r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.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7794B-2568-9206-D2FB-0C33BAFC5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Suprapubic aspiration</a:t>
            </a:r>
          </a:p>
          <a:p>
            <a:r>
              <a:rPr lang="en-GB" dirty="0">
                <a:solidFill>
                  <a:srgbClr val="2A2A2A"/>
                </a:solidFill>
                <a:latin typeface="Merriweather" panose="00000500000000000000" pitchFamily="2" charset="0"/>
              </a:rPr>
              <a:t>Midstream</a:t>
            </a:r>
          </a:p>
          <a:p>
            <a:r>
              <a:rPr lang="en-GB" dirty="0">
                <a:solidFill>
                  <a:srgbClr val="2A2A2A"/>
                </a:solidFill>
                <a:latin typeface="Merriweather" panose="00000500000000000000" pitchFamily="2" charset="0"/>
              </a:rPr>
              <a:t>Catheter</a:t>
            </a:r>
          </a:p>
          <a:p>
            <a:r>
              <a:rPr lang="en-GB" dirty="0">
                <a:solidFill>
                  <a:srgbClr val="2A2A2A"/>
                </a:solidFill>
                <a:latin typeface="Merriweather" panose="00000500000000000000" pitchFamily="2" charset="0"/>
              </a:rPr>
              <a:t>Urine Bag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E53E21-8770-B495-90A7-2D8751D29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7756" y="1484243"/>
            <a:ext cx="3957480" cy="311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794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54961-4DB3-1104-BAB2-26CDFF0F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Transportation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B5153-EC64-8BDD-8381-2EAF7EE36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Within 2 hours after collection</a:t>
            </a:r>
          </a:p>
          <a:p>
            <a:pPr lvl="1"/>
            <a:r>
              <a:rPr lang="en-GB" dirty="0"/>
              <a:t>Unless refrigerated</a:t>
            </a:r>
          </a:p>
          <a:p>
            <a:pPr lvl="1"/>
            <a:r>
              <a:rPr lang="en-GB" dirty="0"/>
              <a:t>Or in a preservative</a:t>
            </a:r>
          </a:p>
        </p:txBody>
      </p:sp>
    </p:spTree>
    <p:extLst>
      <p:ext uri="{BB962C8B-B14F-4D97-AF65-F5344CB8AC3E}">
        <p14:creationId xmlns:p14="http://schemas.microsoft.com/office/powerpoint/2010/main" val="3197285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0830-8502-743C-FEBC-3BD2E97C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>
                <a:solidFill>
                  <a:srgbClr val="2A2A2A"/>
                </a:solidFill>
                <a:effectLst/>
                <a:latin typeface="inherit"/>
              </a:rPr>
              <a:t>Specimen processing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C7DD9-9AE8-4792-AFCB-60DBF11CC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plated using calibrated loops for the semiquantitative method.</a:t>
            </a:r>
          </a:p>
          <a:p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 Provide information regarding the number of </a:t>
            </a:r>
            <a:r>
              <a:rPr lang="en-GB" b="0" i="0" dirty="0" err="1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cfu</a:t>
            </a:r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/mL, as well as providing isolated colonies for identification and susceptibility testing. </a:t>
            </a:r>
          </a:p>
          <a:p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blood agar and MacConkey's agar</a:t>
            </a:r>
          </a:p>
          <a:p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Cultures should be incubated overnight at 35°C–37°C in ambient air before being read.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32217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7C16B-8643-66FD-ACDA-F93BAF13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>
                <a:solidFill>
                  <a:srgbClr val="2A2A2A"/>
                </a:solidFill>
                <a:effectLst/>
                <a:latin typeface="inherit"/>
              </a:rPr>
              <a:t>Detection of bacteriuria by urine microscopy</a:t>
            </a:r>
            <a:r>
              <a:rPr lang="en-GB" b="0" i="0" dirty="0">
                <a:solidFill>
                  <a:srgbClr val="2A2A2A"/>
                </a:solidFill>
                <a:effectLst/>
                <a:latin typeface="Merriweather" panose="00000500000000000000" pitchFamily="2" charset="0"/>
              </a:rPr>
              <a:t>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E48B6-0B87-A076-EF4E-D9E0FD93E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Gram staining</a:t>
            </a:r>
          </a:p>
          <a:p>
            <a:pPr lvl="1"/>
            <a:r>
              <a:rPr lang="en-GB" dirty="0"/>
              <a:t>Centrifuged</a:t>
            </a:r>
          </a:p>
          <a:p>
            <a:pPr lvl="1"/>
            <a:r>
              <a:rPr lang="en-GB" dirty="0"/>
              <a:t>Uncentrifuged</a:t>
            </a:r>
          </a:p>
          <a:p>
            <a:r>
              <a:rPr lang="en-GB" dirty="0"/>
              <a:t>Direct wet preparation</a:t>
            </a:r>
          </a:p>
          <a:p>
            <a:pPr lvl="1"/>
            <a:r>
              <a:rPr lang="en-GB" dirty="0"/>
              <a:t>Leukocytes</a:t>
            </a:r>
          </a:p>
          <a:p>
            <a:pPr lvl="1"/>
            <a:r>
              <a:rPr lang="en-GB" dirty="0"/>
              <a:t>RBCs</a:t>
            </a:r>
          </a:p>
          <a:p>
            <a:pPr marL="457200" lvl="1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43571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3B627-196E-9E11-0D6B-CF68B1E15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Critical Points: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0111A-E01E-2391-AC8A-EA5F70F49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Collection </a:t>
            </a:r>
          </a:p>
          <a:p>
            <a:r>
              <a:rPr lang="en-GB" dirty="0"/>
              <a:t>Time to processing</a:t>
            </a:r>
          </a:p>
          <a:p>
            <a:r>
              <a:rPr lang="en-GB" dirty="0"/>
              <a:t>Interpretation of results</a:t>
            </a:r>
          </a:p>
          <a:p>
            <a:pPr lvl="1"/>
            <a:r>
              <a:rPr lang="en-GB" dirty="0"/>
              <a:t>Significant bacteriuria</a:t>
            </a:r>
          </a:p>
          <a:p>
            <a:pPr lvl="1"/>
            <a:r>
              <a:rPr lang="en-GB" dirty="0"/>
              <a:t>Insignificant</a:t>
            </a:r>
          </a:p>
          <a:p>
            <a:pPr lvl="1"/>
            <a:r>
              <a:rPr lang="en-GB" dirty="0"/>
              <a:t>No growth</a:t>
            </a:r>
          </a:p>
          <a:p>
            <a:r>
              <a:rPr lang="en-GB" dirty="0"/>
              <a:t>Sensitivity results</a:t>
            </a:r>
          </a:p>
        </p:txBody>
      </p:sp>
    </p:spTree>
    <p:extLst>
      <p:ext uri="{BB962C8B-B14F-4D97-AF65-F5344CB8AC3E}">
        <p14:creationId xmlns:p14="http://schemas.microsoft.com/office/powerpoint/2010/main" val="168459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B07A3DE-D20C-EDA2-31FD-1AED86197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851" y="260350"/>
            <a:ext cx="8640763" cy="1157288"/>
          </a:xfrm>
        </p:spPr>
        <p:txBody>
          <a:bodyPr/>
          <a:lstStyle/>
          <a:p>
            <a:br>
              <a:rPr lang="en-AU" altLang="en-US" sz="3600" b="1"/>
            </a:br>
            <a:r>
              <a:rPr lang="en-AU" altLang="en-US" sz="3600" b="1"/>
              <a:t>Predisposing causes of urinary tract infection</a:t>
            </a:r>
            <a:br>
              <a:rPr lang="en-AU" altLang="en-US" b="1"/>
            </a:br>
            <a:endParaRPr lang="en-AU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895E8CD7-E7B0-B139-0CF7-0AE79FBAF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AU" dirty="0"/>
              <a:t>• Incomplete emptying of the bladder,           </a:t>
            </a:r>
          </a:p>
          <a:p>
            <a:pPr marL="400050" lvl="1" indent="0">
              <a:buNone/>
              <a:defRPr/>
            </a:pPr>
            <a:r>
              <a:rPr lang="en-AU" dirty="0"/>
              <a:t>        bladder outflow obstruction, </a:t>
            </a:r>
          </a:p>
          <a:p>
            <a:pPr marL="400050" lvl="1" indent="0">
              <a:buNone/>
              <a:defRPr/>
            </a:pPr>
            <a:r>
              <a:rPr lang="en-AU" dirty="0"/>
              <a:t>        bladder diverticulum, </a:t>
            </a:r>
          </a:p>
          <a:p>
            <a:pPr marL="400050" lvl="1" indent="0">
              <a:buNone/>
              <a:defRPr/>
            </a:pPr>
            <a:r>
              <a:rPr lang="en-AU" dirty="0"/>
              <a:t>        neurogenic bladder</a:t>
            </a:r>
          </a:p>
          <a:p>
            <a:pPr marL="0" indent="0">
              <a:buNone/>
              <a:defRPr/>
            </a:pPr>
            <a:r>
              <a:rPr lang="en-AU" dirty="0"/>
              <a:t>• A calculus, foreign body or neoplasm.</a:t>
            </a:r>
          </a:p>
          <a:p>
            <a:pPr>
              <a:defRPr/>
            </a:pPr>
            <a:r>
              <a:rPr lang="en-AU" dirty="0"/>
              <a:t>Incomplete emptying of the upper tract,</a:t>
            </a:r>
          </a:p>
          <a:p>
            <a:pPr marL="1257300" lvl="3" indent="0">
              <a:buNone/>
              <a:defRPr/>
            </a:pPr>
            <a:r>
              <a:rPr lang="en-AU" dirty="0"/>
              <a:t> </a:t>
            </a:r>
            <a:r>
              <a:rPr lang="en-AU" sz="2400" dirty="0"/>
              <a:t>dilatation of the ureters associated with   </a:t>
            </a:r>
          </a:p>
          <a:p>
            <a:pPr marL="1257300" lvl="3" indent="0">
              <a:buNone/>
              <a:defRPr/>
            </a:pPr>
            <a:r>
              <a:rPr lang="en-AU" sz="2400" dirty="0"/>
              <a:t>  pregnancy, or </a:t>
            </a:r>
            <a:r>
              <a:rPr lang="en-AU" sz="2400" dirty="0" err="1"/>
              <a:t>vesicoureteric</a:t>
            </a:r>
            <a:r>
              <a:rPr lang="en-AU" sz="2400" dirty="0"/>
              <a:t> reflux VUR. </a:t>
            </a:r>
          </a:p>
          <a:p>
            <a:pPr marL="400050" lvl="1" indent="0">
              <a:buNone/>
              <a:defRPr/>
            </a:pPr>
            <a:endParaRPr lang="en-AU" dirty="0"/>
          </a:p>
        </p:txBody>
      </p:sp>
      <p:sp>
        <p:nvSpPr>
          <p:cNvPr id="7172" name="Slide Number Placeholder 2">
            <a:extLst>
              <a:ext uri="{FF2B5EF4-FFF2-40B4-BE49-F238E27FC236}">
                <a16:creationId xmlns:a16="http://schemas.microsoft.com/office/drawing/2014/main" id="{6F302371-6AE6-6FE0-FBEB-DC1B5AFB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2DDECA4E-037D-4BE1-9F70-A1F18EEEF810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FF807-D15A-0E8B-B56F-ED8536C46F7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847850" y="620713"/>
            <a:ext cx="8496300" cy="55054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AU" dirty="0"/>
              <a:t> • Oestrogen deficiency, which may give rise to lowered local resistance.</a:t>
            </a:r>
          </a:p>
          <a:p>
            <a:pPr marL="0" indent="0">
              <a:buNone/>
              <a:defRPr/>
            </a:pPr>
            <a:r>
              <a:rPr lang="en-AU" dirty="0"/>
              <a:t>• Colonisation of the </a:t>
            </a:r>
            <a:r>
              <a:rPr lang="en-AU" dirty="0" err="1"/>
              <a:t>perineal</a:t>
            </a:r>
            <a:r>
              <a:rPr lang="en-AU" dirty="0"/>
              <a:t> skin by strains of </a:t>
            </a:r>
            <a:r>
              <a:rPr lang="en-AU" i="1" dirty="0"/>
              <a:t>Escherichia coli </a:t>
            </a:r>
            <a:r>
              <a:rPr lang="en-AU" dirty="0"/>
              <a:t>expressing molecules that facilitate adherence to mucosa</a:t>
            </a:r>
          </a:p>
          <a:p>
            <a:pPr>
              <a:defRPr/>
            </a:pPr>
            <a:r>
              <a:rPr lang="en-AU" dirty="0"/>
              <a:t>Diabetes.</a:t>
            </a:r>
          </a:p>
          <a:p>
            <a:pPr marL="0" indent="0">
              <a:buNone/>
              <a:defRPr/>
            </a:pPr>
            <a:r>
              <a:rPr lang="en-AU" dirty="0"/>
              <a:t>• Immunosuppression</a:t>
            </a:r>
            <a:endParaRPr lang="en-AU" i="1" dirty="0"/>
          </a:p>
          <a:p>
            <a:pPr marL="0" indent="0">
              <a:buNone/>
              <a:defRPr/>
            </a:pPr>
            <a:endParaRPr lang="en-AU" dirty="0"/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CD723DCE-FE78-CAB0-693C-1388833B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34272DF7-8B24-4B06-97F7-EBB0BC65ED42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CDAB592-B844-752F-D1C5-AF33EB0A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77875"/>
          </a:xfrm>
          <a:solidFill>
            <a:srgbClr val="FFFF00"/>
          </a:solidFill>
        </p:spPr>
        <p:txBody>
          <a:bodyPr/>
          <a:lstStyle/>
          <a:p>
            <a:r>
              <a:rPr lang="en-AU" altLang="en-US" b="1"/>
              <a:t>Acute cystitis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BF4E8014-159F-E155-1156-21CBE3BE8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341439"/>
            <a:ext cx="8229600" cy="4784725"/>
          </a:xfrm>
        </p:spPr>
        <p:txBody>
          <a:bodyPr/>
          <a:lstStyle/>
          <a:p>
            <a:r>
              <a:rPr lang="en-AU" altLang="en-US"/>
              <a:t> urinary infection of the lower urinary tract, principally the bladder. </a:t>
            </a:r>
          </a:p>
          <a:p>
            <a:r>
              <a:rPr lang="en-AU" altLang="en-US"/>
              <a:t>Acute cystitis ♀ &gt; ♂. </a:t>
            </a:r>
          </a:p>
          <a:p>
            <a:r>
              <a:rPr lang="en-AU" altLang="en-US"/>
              <a:t>The primary mode of infection is ascending from the periurethral / vaginal and fecal flora. </a:t>
            </a:r>
          </a:p>
          <a:p>
            <a:r>
              <a:rPr lang="en-AU" altLang="en-US"/>
              <a:t>The diagnosis is made clinically. </a:t>
            </a:r>
          </a:p>
        </p:txBody>
      </p:sp>
      <p:sp>
        <p:nvSpPr>
          <p:cNvPr id="9220" name="Slide Number Placeholder 2">
            <a:extLst>
              <a:ext uri="{FF2B5EF4-FFF2-40B4-BE49-F238E27FC236}">
                <a16:creationId xmlns:a16="http://schemas.microsoft.com/office/drawing/2014/main" id="{03C15310-C200-EC2D-53D7-8CBC9E44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D007133E-DB96-4FA6-812C-CACD7761A503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6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8CCC8959-0EA6-4C16-E742-3D0066B55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4000" b="1"/>
              <a:t>PRESENTATION</a:t>
            </a:r>
            <a:endParaRPr lang="en-AU" altLang="en-US" sz="400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B2222EF-0D7C-2E0B-77B6-66B622A19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There is frequent voiding of small volumes, dysuria, urgency, suprapubic pain, hematuria.</a:t>
            </a:r>
          </a:p>
          <a:p>
            <a:endParaRPr lang="en-US" altLang="en-US" sz="2800"/>
          </a:p>
          <a:p>
            <a:r>
              <a:rPr lang="en-US" altLang="en-US" sz="2800"/>
              <a:t> 50% of women will have an episode of cystitis  in their lifetime</a:t>
            </a:r>
            <a:endParaRPr lang="en-AU" altLang="en-US" sz="2400"/>
          </a:p>
          <a:p>
            <a:pPr lvl="1"/>
            <a:r>
              <a:rPr lang="en-AU" altLang="en-US"/>
              <a:t>Fever and systemic symptoms are rare. </a:t>
            </a:r>
          </a:p>
        </p:txBody>
      </p:sp>
      <p:sp>
        <p:nvSpPr>
          <p:cNvPr id="10244" name="Slide Number Placeholder 2">
            <a:extLst>
              <a:ext uri="{FF2B5EF4-FFF2-40B4-BE49-F238E27FC236}">
                <a16:creationId xmlns:a16="http://schemas.microsoft.com/office/drawing/2014/main" id="{AEE6E2E1-815C-C439-E8BD-F1F59A5FA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7FFA7D6A-040E-4697-81C7-F4E28D47A285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7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88DDC7F-09B4-659A-9830-961C3DDE5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INVESTIGATIONS</a:t>
            </a:r>
            <a:endParaRPr lang="en-AU" altLang="en-US" sz="4000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054388C5-1B32-316D-2ABD-413608AD7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Urinalysis  WBCs in the urine &amp; </a:t>
            </a:r>
            <a:r>
              <a:rPr lang="en-AU" dirty="0" err="1"/>
              <a:t>hematuria</a:t>
            </a:r>
            <a:r>
              <a:rPr lang="en-AU" dirty="0"/>
              <a:t>  </a:t>
            </a:r>
          </a:p>
          <a:p>
            <a:pPr marL="0" indent="0">
              <a:buNone/>
              <a:defRPr/>
            </a:pPr>
            <a:r>
              <a:rPr lang="en-AU" dirty="0"/>
              <a:t>                     may be present.</a:t>
            </a:r>
          </a:p>
          <a:p>
            <a:pPr>
              <a:defRPr/>
            </a:pPr>
            <a:r>
              <a:rPr lang="en-AU" dirty="0"/>
              <a:t>Urine culture is required to confirm the </a:t>
            </a:r>
            <a:r>
              <a:rPr lang="en-AU" sz="2800" dirty="0"/>
              <a:t>diagnosis &amp; identify the causative organism. </a:t>
            </a:r>
            <a:endParaRPr lang="en-AU" dirty="0"/>
          </a:p>
          <a:p>
            <a:pPr>
              <a:defRPr/>
            </a:pPr>
            <a:endParaRPr lang="en-AU" dirty="0"/>
          </a:p>
          <a:p>
            <a:pPr>
              <a:defRPr/>
            </a:pPr>
            <a:endParaRPr lang="en-AU" dirty="0"/>
          </a:p>
        </p:txBody>
      </p:sp>
      <p:pic>
        <p:nvPicPr>
          <p:cNvPr id="11268" name="Picture 2">
            <a:extLst>
              <a:ext uri="{FF2B5EF4-FFF2-40B4-BE49-F238E27FC236}">
                <a16:creationId xmlns:a16="http://schemas.microsoft.com/office/drawing/2014/main" id="{6483E844-7574-D89A-CFF3-FC48FF982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1" y="5300664"/>
            <a:ext cx="3478213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9" name="Slide Number Placeholder 2">
            <a:extLst>
              <a:ext uri="{FF2B5EF4-FFF2-40B4-BE49-F238E27FC236}">
                <a16:creationId xmlns:a16="http://schemas.microsoft.com/office/drawing/2014/main" id="{CFF2CB07-3750-0772-D357-7F486C3FC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0C1D0562-805A-438C-994C-2D7484922760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8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83F95E0F-216A-3260-35F4-2B67F0EC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b="1"/>
              <a:t>RADIOGRAPHIC IMAGING</a:t>
            </a:r>
            <a:endParaRPr lang="en-AU" altLang="en-US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6E1F21C6-1D9A-E394-D5C6-DC3AF59A4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/>
              <a:t>In uncomplicated infection of the bladder, radiologic evaluation is often not necessary</a:t>
            </a:r>
          </a:p>
          <a:p>
            <a:endParaRPr lang="en-US" altLang="en-US"/>
          </a:p>
          <a:p>
            <a:r>
              <a:rPr lang="en-US" altLang="en-US"/>
              <a:t>recurrent UTI, Fever, UTI in children</a:t>
            </a:r>
          </a:p>
          <a:p>
            <a:r>
              <a:rPr lang="en-US" altLang="en-US"/>
              <a:t>U\S</a:t>
            </a:r>
          </a:p>
          <a:p>
            <a:r>
              <a:rPr lang="en-US" altLang="en-US"/>
              <a:t>VCUG</a:t>
            </a:r>
            <a:endParaRPr lang="en-AU" altLang="en-US"/>
          </a:p>
        </p:txBody>
      </p:sp>
      <p:sp>
        <p:nvSpPr>
          <p:cNvPr id="12292" name="Slide Number Placeholder 2">
            <a:extLst>
              <a:ext uri="{FF2B5EF4-FFF2-40B4-BE49-F238E27FC236}">
                <a16:creationId xmlns:a16="http://schemas.microsoft.com/office/drawing/2014/main" id="{EFA2C574-84A6-020A-313B-B1A1911F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D5B906AA-FCBD-4522-9057-C03E41D9CFCC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9</a:t>
            </a:fld>
            <a:endParaRPr lang="en-US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1270</Words>
  <Application>Microsoft Office PowerPoint</Application>
  <PresentationFormat>Widescreen</PresentationFormat>
  <Paragraphs>299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6" baseType="lpstr">
      <vt:lpstr>Arial</vt:lpstr>
      <vt:lpstr>Bell MT</vt:lpstr>
      <vt:lpstr>Bodoni MT</vt:lpstr>
      <vt:lpstr>Calibri</vt:lpstr>
      <vt:lpstr>Calibri Light</vt:lpstr>
      <vt:lpstr>inherit</vt:lpstr>
      <vt:lpstr>Merriweather</vt:lpstr>
      <vt:lpstr>Palatino Linotype</vt:lpstr>
      <vt:lpstr>Verdana</vt:lpstr>
      <vt:lpstr>Wingdings</vt:lpstr>
      <vt:lpstr>Office Theme</vt:lpstr>
      <vt:lpstr>تصميم افتراضي</vt:lpstr>
      <vt:lpstr>Urinary Tract Infections</vt:lpstr>
      <vt:lpstr>PowerPoint Presentation</vt:lpstr>
      <vt:lpstr>UTI </vt:lpstr>
      <vt:lpstr> Predisposing causes of urinary tract infection </vt:lpstr>
      <vt:lpstr>PowerPoint Presentation</vt:lpstr>
      <vt:lpstr>Acute cystitis</vt:lpstr>
      <vt:lpstr>PRESENTATION</vt:lpstr>
      <vt:lpstr>INVESTIGATIONS</vt:lpstr>
      <vt:lpstr>RADIOGRAPHIC IMAGING</vt:lpstr>
      <vt:lpstr>Treatment </vt:lpstr>
      <vt:lpstr> Honeymoon Cystitis </vt:lpstr>
      <vt:lpstr>PowerPoint Presentation</vt:lpstr>
      <vt:lpstr>Recurrent UTI</vt:lpstr>
      <vt:lpstr>PowerPoint Presentation</vt:lpstr>
      <vt:lpstr>Recurrent UTI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Pathogenesis </vt:lpstr>
      <vt:lpstr>PowerPoint Presentation</vt:lpstr>
      <vt:lpstr>Risk factors </vt:lpstr>
      <vt:lpstr>Diagnosis </vt:lpstr>
      <vt:lpstr>Laboratory Diagnosis of pyelonephritis </vt:lpstr>
      <vt:lpstr>Laboratory Diagnosis of UTIs</vt:lpstr>
      <vt:lpstr>Causes of UTIs</vt:lpstr>
      <vt:lpstr>Specimen collection. </vt:lpstr>
      <vt:lpstr>Transportation</vt:lpstr>
      <vt:lpstr>Specimen processing</vt:lpstr>
      <vt:lpstr>Detection of bacteriuria by urine microscopy.</vt:lpstr>
      <vt:lpstr>Critical Points: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Tract Infections</dc:title>
  <dc:creator>user</dc:creator>
  <cp:lastModifiedBy>user</cp:lastModifiedBy>
  <cp:revision>1</cp:revision>
  <dcterms:created xsi:type="dcterms:W3CDTF">2023-05-31T09:54:25Z</dcterms:created>
  <dcterms:modified xsi:type="dcterms:W3CDTF">2023-05-31T09:56:38Z</dcterms:modified>
</cp:coreProperties>
</file>