
<file path=[Content_Types].xml><?xml version="1.0" encoding="utf-8"?>
<Types xmlns="http://schemas.openxmlformats.org/package/2006/content-types">
  <Default Extension="png" ContentType="image/pn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62" r:id="rId5"/>
    <p:sldId id="258" r:id="rId6"/>
    <p:sldId id="259" r:id="rId7"/>
    <p:sldId id="261" r:id="rId8"/>
    <p:sldId id="260" r:id="rId9"/>
    <p:sldId id="263" r:id="rId10"/>
    <p:sldId id="267" r:id="rId11"/>
    <p:sldId id="268" r:id="rId12"/>
    <p:sldId id="275" r:id="rId13"/>
    <p:sldId id="264" r:id="rId14"/>
    <p:sldId id="270" r:id="rId15"/>
    <p:sldId id="265" r:id="rId16"/>
    <p:sldId id="266" r:id="rId17"/>
    <p:sldId id="269"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89051" autoAdjust="0"/>
  </p:normalViewPr>
  <p:slideViewPr>
    <p:cSldViewPr snapToGrid="0">
      <p:cViewPr varScale="1">
        <p:scale>
          <a:sx n="65" d="100"/>
          <a:sy n="65" d="100"/>
        </p:scale>
        <p:origin x="80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D04C6-662A-4F15-AAA7-72E59530B3C5}" type="datetimeFigureOut">
              <a:rPr lang="en-US" smtClean="0"/>
              <a:t>8/4/2023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45272-B770-4D41-AD9D-BF599DD6D436}" type="slidenum">
              <a:rPr lang="en-US" smtClean="0"/>
              <a:t>‹#›</a:t>
            </a:fld>
            <a:endParaRPr lang="en-US"/>
          </a:p>
        </p:txBody>
      </p:sp>
    </p:spTree>
    <p:extLst>
      <p:ext uri="{BB962C8B-B14F-4D97-AF65-F5344CB8AC3E}">
        <p14:creationId xmlns:p14="http://schemas.microsoft.com/office/powerpoint/2010/main" val="42791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3</a:t>
            </a:fld>
            <a:endParaRPr lang="en-US"/>
          </a:p>
        </p:txBody>
      </p:sp>
    </p:spTree>
    <p:extLst>
      <p:ext uri="{BB962C8B-B14F-4D97-AF65-F5344CB8AC3E}">
        <p14:creationId xmlns:p14="http://schemas.microsoft.com/office/powerpoint/2010/main" val="35958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err="1" smtClean="0">
                <a:solidFill>
                  <a:schemeClr val="tx1"/>
                </a:solidFill>
                <a:latin typeface="+mn-lt"/>
                <a:ea typeface="+mn-ea"/>
                <a:cs typeface="+mn-cs"/>
              </a:rPr>
              <a:t>Bacteroides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species constitute an important part of the normal microbial flora, and because infections result from endogenous spread of the organisms, disease is virtually impossible to control. It is important to recognize, however, that disruption of the natural barriers around the mucosal surfaces by diagnostic or surgical procedures can introduce these organisms into normally sterile sites. If the barriers are invaded, prophylactic treatment with antibiotics may be indicated</a:t>
            </a:r>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20</a:t>
            </a:fld>
            <a:endParaRPr lang="en-US"/>
          </a:p>
        </p:txBody>
      </p:sp>
    </p:spTree>
    <p:extLst>
      <p:ext uri="{BB962C8B-B14F-4D97-AF65-F5344CB8AC3E}">
        <p14:creationId xmlns:p14="http://schemas.microsoft.com/office/powerpoint/2010/main" val="22673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prevent colonization by pathogenic organisms from exogenous sources, aid in the digestion of food, and stimulate host immunity</a:t>
            </a:r>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4</a:t>
            </a:fld>
            <a:endParaRPr lang="en-US"/>
          </a:p>
        </p:txBody>
      </p:sp>
    </p:spTree>
    <p:extLst>
      <p:ext uri="{BB962C8B-B14F-4D97-AF65-F5344CB8AC3E}">
        <p14:creationId xmlns:p14="http://schemas.microsoft.com/office/powerpoint/2010/main" val="52184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is because the lipid A component of LPS lacks phosphate groups on the glucosamine residues, and the number of fatty acids linked to the amino sugars is reduced; both factors are correlated with the loss of pyrogenic activity. Many enteric Gram-negative bacteria synthesize a </a:t>
            </a:r>
            <a:r>
              <a:rPr lang="en-US" sz="1200" b="1" i="0" u="none" strike="noStrike" kern="1200" baseline="0" dirty="0" smtClean="0">
                <a:solidFill>
                  <a:schemeClr val="tx1"/>
                </a:solidFill>
                <a:latin typeface="+mn-lt"/>
                <a:ea typeface="+mn-ea"/>
                <a:cs typeface="+mn-cs"/>
              </a:rPr>
              <a:t>lipopolysaccharide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LPS</a:t>
            </a:r>
            <a:r>
              <a:rPr lang="en-US" sz="1200" b="0" i="0" u="none" strike="noStrike" kern="1200" baseline="0" dirty="0" smtClean="0">
                <a:solidFill>
                  <a:schemeClr val="tx1"/>
                </a:solidFill>
                <a:latin typeface="+mn-lt"/>
                <a:ea typeface="+mn-ea"/>
                <a:cs typeface="+mn-cs"/>
              </a:rPr>
              <a:t>) that is </a:t>
            </a:r>
            <a:r>
              <a:rPr lang="en-US" sz="1200" b="0" i="0" u="none" strike="noStrike" kern="1200" baseline="0" dirty="0" err="1" smtClean="0">
                <a:solidFill>
                  <a:schemeClr val="tx1"/>
                </a:solidFill>
                <a:latin typeface="+mn-lt"/>
                <a:ea typeface="+mn-ea"/>
                <a:cs typeface="+mn-cs"/>
              </a:rPr>
              <a:t>endotoxic</a:t>
            </a:r>
            <a:r>
              <a:rPr lang="en-US" sz="1200" b="0" i="0" u="none" strike="noStrike" kern="1200" baseline="0" dirty="0" smtClean="0">
                <a:solidFill>
                  <a:schemeClr val="tx1"/>
                </a:solidFill>
                <a:latin typeface="+mn-lt"/>
                <a:ea typeface="+mn-ea"/>
                <a:cs typeface="+mn-cs"/>
              </a:rPr>
              <a:t>. The LPS of </a:t>
            </a:r>
            <a:r>
              <a:rPr lang="en-US" sz="1200" b="0" i="1" u="none" strike="noStrike" kern="1200" baseline="0" dirty="0" smtClean="0">
                <a:solidFill>
                  <a:schemeClr val="tx1"/>
                </a:solidFill>
                <a:latin typeface="+mn-lt"/>
                <a:ea typeface="+mn-ea"/>
                <a:cs typeface="+mn-cs"/>
              </a:rPr>
              <a:t>B. </a:t>
            </a:r>
            <a:r>
              <a:rPr lang="en-US" sz="1200" b="0" i="1" u="none" strike="noStrike" kern="1200" baseline="0" dirty="0" err="1" smtClean="0">
                <a:solidFill>
                  <a:schemeClr val="tx1"/>
                </a:solidFill>
                <a:latin typeface="+mn-lt"/>
                <a:ea typeface="+mn-ea"/>
                <a:cs typeface="+mn-cs"/>
              </a:rPr>
              <a:t>fragilis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contains a lipid A component that has a significantly different structure compared with that of </a:t>
            </a:r>
            <a:r>
              <a:rPr lang="en-US" sz="1200" b="0" i="1" u="none" strike="noStrike" kern="1200" baseline="0" dirty="0" smtClean="0">
                <a:solidFill>
                  <a:schemeClr val="tx1"/>
                </a:solidFill>
                <a:latin typeface="+mn-lt"/>
                <a:ea typeface="+mn-ea"/>
                <a:cs typeface="+mn-cs"/>
              </a:rPr>
              <a:t>E. coli</a:t>
            </a:r>
            <a:r>
              <a:rPr lang="en-US" sz="1200" b="0" i="0" u="none" strike="noStrike" kern="1200" baseline="0" dirty="0" smtClean="0">
                <a:solidFill>
                  <a:schemeClr val="tx1"/>
                </a:solidFill>
                <a:latin typeface="+mn-lt"/>
                <a:ea typeface="+mn-ea"/>
                <a:cs typeface="+mn-cs"/>
              </a:rPr>
              <a:t>. This structural difference accounts for the </a:t>
            </a:r>
            <a:r>
              <a:rPr lang="en-US" sz="1200" b="1" i="0" u="none" strike="noStrike" kern="1200" baseline="0" dirty="0" smtClean="0">
                <a:solidFill>
                  <a:schemeClr val="tx1"/>
                </a:solidFill>
                <a:latin typeface="+mn-lt"/>
                <a:ea typeface="+mn-ea"/>
                <a:cs typeface="+mn-cs"/>
              </a:rPr>
              <a:t>low </a:t>
            </a:r>
            <a:r>
              <a:rPr lang="en-US" sz="1200" b="1" i="0" u="none" strike="noStrike" kern="1200" baseline="0" dirty="0" err="1" smtClean="0">
                <a:solidFill>
                  <a:schemeClr val="tx1"/>
                </a:solidFill>
                <a:latin typeface="+mn-lt"/>
                <a:ea typeface="+mn-ea"/>
                <a:cs typeface="+mn-cs"/>
              </a:rPr>
              <a:t>endotoxicity</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a:t>
            </a:r>
            <a:r>
              <a:rPr lang="en-US" sz="1200" b="0" i="1" u="none" strike="noStrike" kern="1200" baseline="0" dirty="0" smtClean="0">
                <a:solidFill>
                  <a:schemeClr val="tx1"/>
                </a:solidFill>
                <a:latin typeface="+mn-lt"/>
                <a:ea typeface="+mn-ea"/>
                <a:cs typeface="+mn-cs"/>
              </a:rPr>
              <a:t>B. </a:t>
            </a:r>
            <a:r>
              <a:rPr lang="en-US" sz="1200" b="0" i="1" u="none" strike="noStrike" kern="1200" baseline="0" dirty="0" err="1" smtClean="0">
                <a:solidFill>
                  <a:schemeClr val="tx1"/>
                </a:solidFill>
                <a:latin typeface="+mn-lt"/>
                <a:ea typeface="+mn-ea"/>
                <a:cs typeface="+mn-cs"/>
              </a:rPr>
              <a:t>fragilis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LPS compared with that of </a:t>
            </a:r>
            <a:r>
              <a:rPr lang="en-US" sz="1200" b="0" i="1" u="none" strike="noStrike" kern="1200" baseline="0" dirty="0" smtClean="0">
                <a:solidFill>
                  <a:schemeClr val="tx1"/>
                </a:solidFill>
                <a:latin typeface="+mn-lt"/>
                <a:ea typeface="+mn-ea"/>
                <a:cs typeface="+mn-cs"/>
              </a:rPr>
              <a:t>E. coli </a:t>
            </a:r>
            <a:r>
              <a:rPr lang="en-US" sz="1200" b="0" i="0" u="none" strike="noStrike" kern="1200" baseline="0" dirty="0" smtClean="0">
                <a:solidFill>
                  <a:schemeClr val="tx1"/>
                </a:solidFill>
                <a:latin typeface="+mn-lt"/>
                <a:ea typeface="+mn-ea"/>
                <a:cs typeface="+mn-cs"/>
              </a:rPr>
              <a:t>and many other Gram-negative organisms</a:t>
            </a:r>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5</a:t>
            </a:fld>
            <a:endParaRPr lang="en-US"/>
          </a:p>
        </p:txBody>
      </p:sp>
    </p:spTree>
    <p:extLst>
      <p:ext uri="{BB962C8B-B14F-4D97-AF65-F5344CB8AC3E}">
        <p14:creationId xmlns:p14="http://schemas.microsoft.com/office/powerpoint/2010/main" val="271260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A645272-B770-4D41-AD9D-BF599DD6D436}" type="slidenum">
              <a:rPr lang="en-US" smtClean="0"/>
              <a:t>6</a:t>
            </a:fld>
            <a:endParaRPr lang="en-US"/>
          </a:p>
        </p:txBody>
      </p:sp>
    </p:spTree>
    <p:extLst>
      <p:ext uri="{BB962C8B-B14F-4D97-AF65-F5344CB8AC3E}">
        <p14:creationId xmlns:p14="http://schemas.microsoft.com/office/powerpoint/2010/main" val="215574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Toxin causes morphologic changes</a:t>
            </a:r>
            <a:r>
              <a:rPr lang="en-US" baseline="0" dirty="0" smtClean="0"/>
              <a:t> in the epithelium, </a:t>
            </a:r>
          </a:p>
          <a:p>
            <a:r>
              <a:rPr lang="en-US" baseline="0" dirty="0" smtClean="0"/>
              <a:t> </a:t>
            </a:r>
            <a:endParaRPr lang="en-US" baseline="0" dirty="0" smtClean="0"/>
          </a:p>
          <a:p>
            <a:r>
              <a:rPr lang="en-US" baseline="0" dirty="0" smtClean="0"/>
              <a:t>IL-8 responsible for neutrophil chemotaxis contribute to inflammatory damage </a:t>
            </a:r>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7</a:t>
            </a:fld>
            <a:endParaRPr lang="en-US"/>
          </a:p>
        </p:txBody>
      </p:sp>
    </p:spTree>
    <p:extLst>
      <p:ext uri="{BB962C8B-B14F-4D97-AF65-F5344CB8AC3E}">
        <p14:creationId xmlns:p14="http://schemas.microsoft.com/office/powerpoint/2010/main" val="3861319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Phagocytes are mobilized rapidly to the infected site and, to a point, dispose of large numbers of bacteria and debris</a:t>
            </a:r>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9</a:t>
            </a:fld>
            <a:endParaRPr lang="en-US"/>
          </a:p>
        </p:txBody>
      </p:sp>
    </p:spTree>
    <p:extLst>
      <p:ext uri="{BB962C8B-B14F-4D97-AF65-F5344CB8AC3E}">
        <p14:creationId xmlns:p14="http://schemas.microsoft.com/office/powerpoint/2010/main" val="21168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10</a:t>
            </a:fld>
            <a:endParaRPr lang="en-US"/>
          </a:p>
        </p:txBody>
      </p:sp>
    </p:spTree>
    <p:extLst>
      <p:ext uri="{BB962C8B-B14F-4D97-AF65-F5344CB8AC3E}">
        <p14:creationId xmlns:p14="http://schemas.microsoft.com/office/powerpoint/2010/main" val="800481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45272-B770-4D41-AD9D-BF599DD6D436}" type="slidenum">
              <a:rPr lang="en-US" smtClean="0"/>
              <a:t>14</a:t>
            </a:fld>
            <a:endParaRPr lang="en-US"/>
          </a:p>
        </p:txBody>
      </p:sp>
    </p:spTree>
    <p:extLst>
      <p:ext uri="{BB962C8B-B14F-4D97-AF65-F5344CB8AC3E}">
        <p14:creationId xmlns:p14="http://schemas.microsoft.com/office/powerpoint/2010/main" val="247170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Most aerobic and anaerobic bacteria are inhibited by bile and gentamicin in this medium, whereas the </a:t>
            </a:r>
            <a:r>
              <a:rPr lang="en-US" sz="1200" b="0" i="1" u="none" strike="noStrike" kern="1200" baseline="0" dirty="0" smtClean="0">
                <a:solidFill>
                  <a:schemeClr val="tx1"/>
                </a:solidFill>
                <a:latin typeface="+mn-lt"/>
                <a:ea typeface="+mn-ea"/>
                <a:cs typeface="+mn-cs"/>
              </a:rPr>
              <a:t>B. </a:t>
            </a:r>
            <a:r>
              <a:rPr lang="en-US" sz="1200" b="0" i="1" u="none" strike="noStrike" kern="1200" baseline="0" dirty="0" err="1" smtClean="0">
                <a:solidFill>
                  <a:schemeClr val="tx1"/>
                </a:solidFill>
                <a:latin typeface="+mn-lt"/>
                <a:ea typeface="+mn-ea"/>
                <a:cs typeface="+mn-cs"/>
              </a:rPr>
              <a:t>fragilis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group of organisms is stimulated by bile, resistant to gentamicin, and able to hydrolyze </a:t>
            </a:r>
            <a:r>
              <a:rPr lang="en-US" sz="1200" b="0" i="0" u="none" strike="noStrike" kern="1200" baseline="0" dirty="0" err="1" smtClean="0">
                <a:solidFill>
                  <a:schemeClr val="tx1"/>
                </a:solidFill>
                <a:latin typeface="+mn-lt"/>
                <a:ea typeface="+mn-ea"/>
                <a:cs typeface="+mn-cs"/>
              </a:rPr>
              <a:t>esculin</a:t>
            </a:r>
            <a:r>
              <a:rPr lang="en-US" sz="1200" b="0" i="0" u="none" strike="noStrike" kern="1200" baseline="0" dirty="0" smtClean="0">
                <a:solidFill>
                  <a:schemeClr val="tx1"/>
                </a:solidFill>
                <a:latin typeface="+mn-lt"/>
                <a:ea typeface="+mn-ea"/>
                <a:cs typeface="+mn-cs"/>
              </a:rPr>
              <a:t>, producing a black precipitate.</a:t>
            </a:r>
            <a:endParaRPr lang="en-US" dirty="0"/>
          </a:p>
        </p:txBody>
      </p:sp>
      <p:sp>
        <p:nvSpPr>
          <p:cNvPr id="4" name="Slide Number Placeholder 3"/>
          <p:cNvSpPr>
            <a:spLocks noGrp="1"/>
          </p:cNvSpPr>
          <p:nvPr>
            <p:ph type="sldNum" sz="quarter" idx="10"/>
          </p:nvPr>
        </p:nvSpPr>
        <p:spPr/>
        <p:txBody>
          <a:bodyPr/>
          <a:lstStyle/>
          <a:p>
            <a:fld id="{1A645272-B770-4D41-AD9D-BF599DD6D436}" type="slidenum">
              <a:rPr lang="en-US" smtClean="0"/>
              <a:t>19</a:t>
            </a:fld>
            <a:endParaRPr lang="en-US"/>
          </a:p>
        </p:txBody>
      </p:sp>
    </p:spTree>
    <p:extLst>
      <p:ext uri="{BB962C8B-B14F-4D97-AF65-F5344CB8AC3E}">
        <p14:creationId xmlns:p14="http://schemas.microsoft.com/office/powerpoint/2010/main" val="3330355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27F08E-877C-4350-9AF6-2E4363C909E2}"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10977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7F08E-877C-4350-9AF6-2E4363C909E2}"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38301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7F08E-877C-4350-9AF6-2E4363C909E2}"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69027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7F08E-877C-4350-9AF6-2E4363C909E2}"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248999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27F08E-877C-4350-9AF6-2E4363C909E2}"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1980070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27F08E-877C-4350-9AF6-2E4363C909E2}"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114784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27F08E-877C-4350-9AF6-2E4363C909E2}"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57105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27F08E-877C-4350-9AF6-2E4363C909E2}"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144324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7F08E-877C-4350-9AF6-2E4363C909E2}"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25838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27F08E-877C-4350-9AF6-2E4363C909E2}"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3718635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27F08E-877C-4350-9AF6-2E4363C909E2}"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B213D-4C34-45D8-9DA4-D155D4AA90FB}" type="slidenum">
              <a:rPr lang="en-US" smtClean="0"/>
              <a:t>‹#›</a:t>
            </a:fld>
            <a:endParaRPr lang="en-US"/>
          </a:p>
        </p:txBody>
      </p:sp>
    </p:spTree>
    <p:extLst>
      <p:ext uri="{BB962C8B-B14F-4D97-AF65-F5344CB8AC3E}">
        <p14:creationId xmlns:p14="http://schemas.microsoft.com/office/powerpoint/2010/main" val="276849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7F08E-877C-4350-9AF6-2E4363C909E2}" type="datetimeFigureOut">
              <a:rPr lang="en-US" smtClean="0"/>
              <a:t>8/4/2023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B213D-4C34-45D8-9DA4-D155D4AA90FB}" type="slidenum">
              <a:rPr lang="en-US" smtClean="0"/>
              <a:t>‹#›</a:t>
            </a:fld>
            <a:endParaRPr lang="en-US"/>
          </a:p>
        </p:txBody>
      </p:sp>
    </p:spTree>
    <p:extLst>
      <p:ext uri="{BB962C8B-B14F-4D97-AF65-F5344CB8AC3E}">
        <p14:creationId xmlns:p14="http://schemas.microsoft.com/office/powerpoint/2010/main" val="150055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BACTERIODES AND ABSCESSES </a:t>
            </a:r>
            <a:r>
              <a:rPr lang="en-US" sz="5400" dirty="0" smtClean="0"/>
              <a:t/>
            </a:r>
            <a:br>
              <a:rPr lang="en-US" sz="5400" dirty="0" smtClean="0"/>
            </a:br>
            <a:endParaRPr lang="en-US" sz="5400" dirty="0"/>
          </a:p>
        </p:txBody>
      </p:sp>
      <p:sp>
        <p:nvSpPr>
          <p:cNvPr id="3" name="Subtitle 2"/>
          <p:cNvSpPr>
            <a:spLocks noGrp="1"/>
          </p:cNvSpPr>
          <p:nvPr>
            <p:ph type="subTitle" idx="1"/>
          </p:nvPr>
        </p:nvSpPr>
        <p:spPr/>
        <p:txBody>
          <a:bodyPr/>
          <a:lstStyle/>
          <a:p>
            <a:endParaRPr lang="en-US" dirty="0" smtClean="0"/>
          </a:p>
          <a:p>
            <a:r>
              <a:rPr lang="en-US" dirty="0" smtClean="0"/>
              <a:t>MULENGA NONDE </a:t>
            </a:r>
          </a:p>
          <a:p>
            <a:endParaRPr lang="en-US" dirty="0"/>
          </a:p>
          <a:p>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96963901"/>
      </p:ext>
    </p:extLst>
  </p:cSld>
  <p:clrMapOvr>
    <a:masterClrMapping/>
  </p:clrMapOvr>
  <mc:AlternateContent xmlns:mc="http://schemas.openxmlformats.org/markup-compatibility/2006" xmlns:p14="http://schemas.microsoft.com/office/powerpoint/2010/main">
    <mc:Choice Requires="p14">
      <p:transition spd="slow" p14:dur="2000" advTm="6904"/>
    </mc:Choice>
    <mc:Fallback xmlns="">
      <p:transition spd="slow" advTm="6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ABSCESS FORMATION</a:t>
            </a:r>
            <a:endParaRPr lang="en-US" b="1" dirty="0"/>
          </a:p>
        </p:txBody>
      </p:sp>
      <p:sp>
        <p:nvSpPr>
          <p:cNvPr id="3" name="Content Placeholder 2"/>
          <p:cNvSpPr>
            <a:spLocks noGrp="1"/>
          </p:cNvSpPr>
          <p:nvPr>
            <p:ph idx="1"/>
          </p:nvPr>
        </p:nvSpPr>
        <p:spPr/>
        <p:txBody>
          <a:bodyPr>
            <a:normAutofit/>
          </a:bodyPr>
          <a:lstStyle/>
          <a:p>
            <a:r>
              <a:rPr lang="en-US" dirty="0"/>
              <a:t>Bacterial contamination triggers an increase in </a:t>
            </a:r>
            <a:r>
              <a:rPr lang="en-US" dirty="0" smtClean="0"/>
              <a:t>vascular permeability</a:t>
            </a:r>
            <a:r>
              <a:rPr lang="en-US" dirty="0"/>
              <a:t>, resulting in the </a:t>
            </a:r>
            <a:r>
              <a:rPr lang="en-US" dirty="0" smtClean="0"/>
              <a:t>influx </a:t>
            </a:r>
            <a:r>
              <a:rPr lang="en-US" dirty="0"/>
              <a:t>of plasma and </a:t>
            </a:r>
            <a:r>
              <a:rPr lang="en-US" b="1" dirty="0" smtClean="0"/>
              <a:t>fibrin deposition</a:t>
            </a:r>
          </a:p>
          <a:p>
            <a:pPr marL="0" indent="0">
              <a:buNone/>
            </a:pPr>
            <a:endParaRPr lang="en-US" b="1" dirty="0"/>
          </a:p>
          <a:p>
            <a:pPr marL="0" indent="0">
              <a:buNone/>
            </a:pPr>
            <a:endParaRPr lang="en-US" b="1" dirty="0" smtClean="0"/>
          </a:p>
          <a:p>
            <a:r>
              <a:rPr lang="en-US" dirty="0"/>
              <a:t>Bacteria that are adherent to or </a:t>
            </a:r>
            <a:r>
              <a:rPr lang="en-US" dirty="0" smtClean="0"/>
              <a:t>near the </a:t>
            </a:r>
            <a:r>
              <a:rPr lang="en-US" dirty="0"/>
              <a:t>peritoneal mesothelium become trapped in </a:t>
            </a:r>
            <a:r>
              <a:rPr lang="en-US" dirty="0" smtClean="0"/>
              <a:t>fibrin matrices </a:t>
            </a:r>
            <a:r>
              <a:rPr lang="en-US" dirty="0"/>
              <a:t>that develop to </a:t>
            </a:r>
            <a:r>
              <a:rPr lang="en-US" dirty="0" smtClean="0"/>
              <a:t>mark out </a:t>
            </a:r>
            <a:r>
              <a:rPr lang="en-US" dirty="0"/>
              <a:t>the necrotic material </a:t>
            </a:r>
            <a:r>
              <a:rPr lang="en-US" dirty="0" smtClean="0"/>
              <a:t>and </a:t>
            </a:r>
            <a:r>
              <a:rPr lang="en-US" dirty="0"/>
              <a:t>residual </a:t>
            </a:r>
            <a:r>
              <a:rPr lang="en-US" dirty="0" smtClean="0"/>
              <a:t>bacteria</a:t>
            </a:r>
          </a:p>
        </p:txBody>
      </p:sp>
    </p:spTree>
    <p:extLst>
      <p:ext uri="{BB962C8B-B14F-4D97-AF65-F5344CB8AC3E}">
        <p14:creationId xmlns:p14="http://schemas.microsoft.com/office/powerpoint/2010/main" val="3752091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Cont’d</a:t>
            </a:r>
            <a:endParaRPr lang="en-US" b="1" dirty="0"/>
          </a:p>
        </p:txBody>
      </p:sp>
      <p:sp>
        <p:nvSpPr>
          <p:cNvPr id="3" name="Content Placeholder 2"/>
          <p:cNvSpPr>
            <a:spLocks noGrp="1"/>
          </p:cNvSpPr>
          <p:nvPr>
            <p:ph idx="1"/>
          </p:nvPr>
        </p:nvSpPr>
        <p:spPr/>
        <p:txBody>
          <a:bodyPr>
            <a:normAutofit lnSpcReduction="10000"/>
          </a:bodyPr>
          <a:lstStyle/>
          <a:p>
            <a:r>
              <a:rPr lang="en-US" dirty="0"/>
              <a:t>These areas become surrounded by a thick, fibrous collagen containing capsule</a:t>
            </a:r>
            <a:r>
              <a:rPr lang="en-US" dirty="0" smtClean="0"/>
              <a:t>.</a:t>
            </a:r>
          </a:p>
          <a:p>
            <a:pPr marL="0" indent="0">
              <a:buNone/>
            </a:pPr>
            <a:endParaRPr lang="en-US" dirty="0"/>
          </a:p>
          <a:p>
            <a:r>
              <a:rPr lang="en-US" dirty="0"/>
              <a:t>Inside the capsule are live and dead white blood cells, bacteria, and cell debris. In general, these abscesses resemble those caused by </a:t>
            </a:r>
            <a:r>
              <a:rPr lang="en-US" dirty="0" smtClean="0"/>
              <a:t>staphylococci</a:t>
            </a:r>
          </a:p>
          <a:p>
            <a:endParaRPr lang="en-US" dirty="0" smtClean="0"/>
          </a:p>
          <a:p>
            <a:r>
              <a:rPr lang="en-US" dirty="0" smtClean="0"/>
              <a:t>Inside </a:t>
            </a:r>
            <a:r>
              <a:rPr lang="en-US" dirty="0"/>
              <a:t>peritoneal abscesses, the dominant </a:t>
            </a:r>
            <a:r>
              <a:rPr lang="en-US" i="1" dirty="0"/>
              <a:t>B. </a:t>
            </a:r>
            <a:r>
              <a:rPr lang="en-US" i="1" dirty="0" err="1"/>
              <a:t>fragilis</a:t>
            </a:r>
            <a:r>
              <a:rPr lang="en-US" i="1" dirty="0"/>
              <a:t> </a:t>
            </a:r>
            <a:r>
              <a:rPr lang="en-US" dirty="0" smtClean="0"/>
              <a:t>is often </a:t>
            </a:r>
            <a:r>
              <a:rPr lang="en-US" dirty="0"/>
              <a:t>accompanied not only by facultative </a:t>
            </a:r>
            <a:r>
              <a:rPr lang="en-US" dirty="0" smtClean="0"/>
              <a:t>anaerobes but </a:t>
            </a:r>
            <a:r>
              <a:rPr lang="en-US" dirty="0"/>
              <a:t>also by other strict anaerobes, such as clostridia </a:t>
            </a:r>
            <a:r>
              <a:rPr lang="en-US" dirty="0" smtClean="0"/>
              <a:t>or anaerobic streptococci</a:t>
            </a:r>
          </a:p>
          <a:p>
            <a:endParaRPr lang="en-US" dirty="0"/>
          </a:p>
        </p:txBody>
      </p:sp>
    </p:spTree>
    <p:extLst>
      <p:ext uri="{BB962C8B-B14F-4D97-AF65-F5344CB8AC3E}">
        <p14:creationId xmlns:p14="http://schemas.microsoft.com/office/powerpoint/2010/main" val="2328716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Cont’d</a:t>
            </a:r>
            <a:endParaRPr lang="en-US" b="1" dirty="0"/>
          </a:p>
        </p:txBody>
      </p:sp>
      <p:sp>
        <p:nvSpPr>
          <p:cNvPr id="3" name="Content Placeholder 2"/>
          <p:cNvSpPr>
            <a:spLocks noGrp="1"/>
          </p:cNvSpPr>
          <p:nvPr>
            <p:ph idx="1"/>
          </p:nvPr>
        </p:nvSpPr>
        <p:spPr/>
        <p:txBody>
          <a:bodyPr/>
          <a:lstStyle/>
          <a:p>
            <a:r>
              <a:rPr lang="en-US" dirty="0"/>
              <a:t>Intra-abdominal abscesses exact a high toll on the host because they can extend to nearby sites and cause necrosis of adjacent </a:t>
            </a:r>
            <a:r>
              <a:rPr lang="en-US" dirty="0" smtClean="0"/>
              <a:t>tissue</a:t>
            </a:r>
          </a:p>
          <a:p>
            <a:pPr marL="0" indent="0">
              <a:buNone/>
            </a:pPr>
            <a:endParaRPr lang="en-US" dirty="0"/>
          </a:p>
          <a:p>
            <a:r>
              <a:rPr lang="en-US" dirty="0" smtClean="0"/>
              <a:t>They </a:t>
            </a:r>
            <a:r>
              <a:rPr lang="en-US" dirty="0"/>
              <a:t>serve as a focus of bacterial contamination from which organisms can enter the bloodstream. </a:t>
            </a:r>
            <a:endParaRPr lang="en-US" dirty="0" smtClean="0"/>
          </a:p>
          <a:p>
            <a:pPr marL="0" indent="0">
              <a:buNone/>
            </a:pPr>
            <a:endParaRPr lang="en-US" dirty="0"/>
          </a:p>
          <a:p>
            <a:r>
              <a:rPr lang="en-US" dirty="0"/>
              <a:t>The resulting bacteremia may produce septic shock or cause metastatic infections and abscesses at distant sites.</a:t>
            </a:r>
          </a:p>
          <a:p>
            <a:endParaRPr lang="en-US" dirty="0"/>
          </a:p>
        </p:txBody>
      </p:sp>
    </p:spTree>
    <p:extLst>
      <p:ext uri="{BB962C8B-B14F-4D97-AF65-F5344CB8AC3E}">
        <p14:creationId xmlns:p14="http://schemas.microsoft.com/office/powerpoint/2010/main" val="4283319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Liver abscesses caused by </a:t>
            </a:r>
            <a:r>
              <a:rPr lang="en-US" i="1" dirty="0" err="1"/>
              <a:t>Bacteroides</a:t>
            </a:r>
            <a:r>
              <a:rPr lang="en-US" i="1" dirty="0"/>
              <a:t> </a:t>
            </a:r>
            <a:r>
              <a:rPr lang="en-US" i="1" dirty="0" err="1"/>
              <a:t>fragilis</a:t>
            </a:r>
            <a:endParaRPr lang="en-US" dirty="0"/>
          </a:p>
        </p:txBody>
      </p:sp>
      <p:pic>
        <p:nvPicPr>
          <p:cNvPr id="4" name="Content Placeholder 3"/>
          <p:cNvPicPr>
            <a:picLocks noGrp="1" noChangeAspect="1"/>
          </p:cNvPicPr>
          <p:nvPr>
            <p:ph idx="1"/>
          </p:nvPr>
        </p:nvPicPr>
        <p:blipFill>
          <a:blip r:embed="rId2"/>
          <a:stretch>
            <a:fillRect/>
          </a:stretch>
        </p:blipFill>
        <p:spPr>
          <a:xfrm>
            <a:off x="2520349" y="1955990"/>
            <a:ext cx="6047715" cy="3775295"/>
          </a:xfrm>
          <a:prstGeom prst="rect">
            <a:avLst/>
          </a:prstGeom>
        </p:spPr>
      </p:pic>
    </p:spTree>
    <p:extLst>
      <p:ext uri="{BB962C8B-B14F-4D97-AF65-F5344CB8AC3E}">
        <p14:creationId xmlns:p14="http://schemas.microsoft.com/office/powerpoint/2010/main" val="3520749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0" i="0" u="none" strike="noStrike" baseline="0" dirty="0" smtClean="0">
                <a:latin typeface="MinionPro-Regular"/>
              </a:rPr>
              <a:t>Synergistic </a:t>
            </a:r>
            <a:r>
              <a:rPr lang="en-US" sz="2400" b="0" i="0" u="none" strike="noStrike" baseline="0" dirty="0" err="1" smtClean="0">
                <a:latin typeface="MinionPro-Regular"/>
              </a:rPr>
              <a:t>polymicrobial</a:t>
            </a:r>
            <a:r>
              <a:rPr lang="en-US" sz="2400" b="0" i="0" u="none" strike="noStrike" baseline="0" dirty="0" smtClean="0">
                <a:latin typeface="MinionPro-Regular"/>
              </a:rPr>
              <a:t> infection involving </a:t>
            </a:r>
            <a:r>
              <a:rPr lang="en-US" sz="2400" b="0" i="1" u="none" strike="noStrike" baseline="0" dirty="0" err="1" smtClean="0">
                <a:latin typeface="MinionPro-It"/>
              </a:rPr>
              <a:t>Bacteroides</a:t>
            </a:r>
            <a:r>
              <a:rPr lang="en-US" sz="2400" i="1" dirty="0">
                <a:latin typeface="MinionPro-It"/>
              </a:rPr>
              <a:t> </a:t>
            </a:r>
            <a:r>
              <a:rPr lang="en-US" sz="2400" i="1" dirty="0" err="1" smtClean="0">
                <a:latin typeface="MinionPro-It"/>
              </a:rPr>
              <a:t>f</a:t>
            </a:r>
            <a:r>
              <a:rPr lang="en-US" sz="2400" b="0" i="1" u="none" strike="noStrike" baseline="0" dirty="0" err="1" smtClean="0">
                <a:latin typeface="MinionPro-It"/>
              </a:rPr>
              <a:t>ragilis</a:t>
            </a:r>
            <a:r>
              <a:rPr lang="en-US" sz="2400" b="0" i="1" u="none" strike="noStrike" baseline="0" dirty="0" smtClean="0">
                <a:latin typeface="MinionPro-It"/>
              </a:rPr>
              <a:t> </a:t>
            </a:r>
            <a:r>
              <a:rPr lang="en-US" sz="2400" b="0" i="0" u="none" strike="noStrike" baseline="0" dirty="0" smtClean="0">
                <a:latin typeface="MinionPro-Regular"/>
              </a:rPr>
              <a:t>and other anaerobes. </a:t>
            </a:r>
            <a:endParaRPr lang="en-US" sz="2400" dirty="0"/>
          </a:p>
        </p:txBody>
      </p:sp>
      <p:pic>
        <p:nvPicPr>
          <p:cNvPr id="4" name="Content Placeholder 3"/>
          <p:cNvPicPr>
            <a:picLocks noGrp="1" noChangeAspect="1"/>
          </p:cNvPicPr>
          <p:nvPr>
            <p:ph idx="1"/>
          </p:nvPr>
        </p:nvPicPr>
        <p:blipFill>
          <a:blip r:embed="rId3"/>
          <a:stretch>
            <a:fillRect/>
          </a:stretch>
        </p:blipFill>
        <p:spPr>
          <a:xfrm>
            <a:off x="2914487" y="1847713"/>
            <a:ext cx="6047715" cy="4227968"/>
          </a:xfrm>
          <a:prstGeom prst="rect">
            <a:avLst/>
          </a:prstGeom>
        </p:spPr>
      </p:pic>
    </p:spTree>
    <p:extLst>
      <p:ext uri="{BB962C8B-B14F-4D97-AF65-F5344CB8AC3E}">
        <p14:creationId xmlns:p14="http://schemas.microsoft.com/office/powerpoint/2010/main" val="1197037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GYNECOLOGIC INFECTIONS </a:t>
            </a:r>
            <a:endParaRPr lang="en-US" b="1" dirty="0"/>
          </a:p>
        </p:txBody>
      </p:sp>
      <p:sp>
        <p:nvSpPr>
          <p:cNvPr id="3" name="Content Placeholder 2"/>
          <p:cNvSpPr>
            <a:spLocks noGrp="1"/>
          </p:cNvSpPr>
          <p:nvPr>
            <p:ph idx="1"/>
          </p:nvPr>
        </p:nvSpPr>
        <p:spPr/>
        <p:txBody>
          <a:bodyPr/>
          <a:lstStyle/>
          <a:p>
            <a:r>
              <a:rPr lang="en-US" dirty="0"/>
              <a:t>Mixtures of anaerobes are often responsible for </a:t>
            </a:r>
            <a:r>
              <a:rPr lang="en-US" dirty="0" smtClean="0"/>
              <a:t>causing infections </a:t>
            </a:r>
            <a:r>
              <a:rPr lang="en-US" dirty="0"/>
              <a:t>of the female genital </a:t>
            </a:r>
            <a:r>
              <a:rPr lang="en-US" dirty="0" smtClean="0"/>
              <a:t>tract</a:t>
            </a:r>
          </a:p>
          <a:p>
            <a:r>
              <a:rPr lang="en-US" dirty="0" smtClean="0"/>
              <a:t>Examples of these include  </a:t>
            </a:r>
            <a:r>
              <a:rPr lang="en-US" dirty="0"/>
              <a:t>pelvic </a:t>
            </a:r>
            <a:r>
              <a:rPr lang="en-US" dirty="0" smtClean="0"/>
              <a:t>inflammatory disease</a:t>
            </a:r>
            <a:r>
              <a:rPr lang="en-US" dirty="0"/>
              <a:t>, abscesses, </a:t>
            </a:r>
            <a:r>
              <a:rPr lang="en-US" dirty="0" err="1"/>
              <a:t>endometritis</a:t>
            </a:r>
            <a:r>
              <a:rPr lang="en-US" dirty="0"/>
              <a:t>, surgical wound </a:t>
            </a:r>
            <a:r>
              <a:rPr lang="en-US" dirty="0" smtClean="0"/>
              <a:t>infections</a:t>
            </a:r>
            <a:endParaRPr lang="en-US" dirty="0"/>
          </a:p>
          <a:p>
            <a:r>
              <a:rPr lang="en-US" dirty="0"/>
              <a:t>V</a:t>
            </a:r>
            <a:r>
              <a:rPr lang="en-US" dirty="0" smtClean="0"/>
              <a:t>ariety </a:t>
            </a:r>
            <a:r>
              <a:rPr lang="en-US" dirty="0"/>
              <a:t>of anaerobes can be isolated </a:t>
            </a:r>
            <a:r>
              <a:rPr lang="en-US" dirty="0" smtClean="0"/>
              <a:t>in patients </a:t>
            </a:r>
            <a:r>
              <a:rPr lang="en-US" dirty="0"/>
              <a:t>with these </a:t>
            </a:r>
            <a:r>
              <a:rPr lang="en-US" dirty="0" smtClean="0"/>
              <a:t>infections</a:t>
            </a:r>
          </a:p>
          <a:p>
            <a:r>
              <a:rPr lang="en-US" i="1" dirty="0"/>
              <a:t>B. </a:t>
            </a:r>
            <a:r>
              <a:rPr lang="en-US" i="1" dirty="0" err="1"/>
              <a:t>fragilis</a:t>
            </a:r>
            <a:r>
              <a:rPr lang="en-US" i="1" dirty="0"/>
              <a:t> </a:t>
            </a:r>
            <a:r>
              <a:rPr lang="en-US" dirty="0"/>
              <a:t>is </a:t>
            </a:r>
            <a:r>
              <a:rPr lang="en-US" dirty="0" smtClean="0"/>
              <a:t>commonly responsible </a:t>
            </a:r>
            <a:r>
              <a:rPr lang="en-US" dirty="0"/>
              <a:t>for abscess </a:t>
            </a:r>
            <a:r>
              <a:rPr lang="en-US" dirty="0" smtClean="0"/>
              <a:t>formation in uterus and genital tract.</a:t>
            </a:r>
            <a:endParaRPr lang="en-US" dirty="0"/>
          </a:p>
        </p:txBody>
      </p:sp>
    </p:spTree>
    <p:extLst>
      <p:ext uri="{BB962C8B-B14F-4D97-AF65-F5344CB8AC3E}">
        <p14:creationId xmlns:p14="http://schemas.microsoft.com/office/powerpoint/2010/main" val="266257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GASTEROENTERISTIS</a:t>
            </a:r>
            <a:r>
              <a:rPr lang="en-US" dirty="0" smtClean="0"/>
              <a:t> </a:t>
            </a:r>
            <a:br>
              <a:rPr lang="en-US" dirty="0" smtClean="0"/>
            </a:br>
            <a:endParaRPr lang="en-US" dirty="0"/>
          </a:p>
        </p:txBody>
      </p:sp>
      <p:sp>
        <p:nvSpPr>
          <p:cNvPr id="3" name="Content Placeholder 2"/>
          <p:cNvSpPr>
            <a:spLocks noGrp="1"/>
          </p:cNvSpPr>
          <p:nvPr>
            <p:ph idx="1"/>
          </p:nvPr>
        </p:nvSpPr>
        <p:spPr/>
        <p:txBody>
          <a:bodyPr/>
          <a:lstStyle/>
          <a:p>
            <a:r>
              <a:rPr lang="en-US" dirty="0" smtClean="0"/>
              <a:t>Strains </a:t>
            </a:r>
            <a:r>
              <a:rPr lang="en-US" dirty="0"/>
              <a:t>of enterotoxin-producing </a:t>
            </a:r>
            <a:r>
              <a:rPr lang="en-US" i="1" dirty="0"/>
              <a:t>B. </a:t>
            </a:r>
            <a:r>
              <a:rPr lang="en-US" i="1" dirty="0" err="1"/>
              <a:t>fragilis</a:t>
            </a:r>
            <a:r>
              <a:rPr lang="en-US" i="1" dirty="0"/>
              <a:t> </a:t>
            </a:r>
            <a:r>
              <a:rPr lang="en-US" dirty="0"/>
              <a:t>can produce </a:t>
            </a:r>
            <a:r>
              <a:rPr lang="en-US" dirty="0" smtClean="0"/>
              <a:t>a </a:t>
            </a:r>
            <a:r>
              <a:rPr lang="en-US" dirty="0" smtClean="0"/>
              <a:t>self-limiting </a:t>
            </a:r>
            <a:r>
              <a:rPr lang="en-US" dirty="0"/>
              <a:t>watery diarrhea. </a:t>
            </a:r>
            <a:endParaRPr lang="en-US" dirty="0" smtClean="0"/>
          </a:p>
          <a:p>
            <a:pPr marL="0" indent="0">
              <a:buNone/>
            </a:pPr>
            <a:endParaRPr lang="en-US" dirty="0" smtClean="0"/>
          </a:p>
          <a:p>
            <a:r>
              <a:rPr lang="en-US" dirty="0"/>
              <a:t>M</a:t>
            </a:r>
            <a:r>
              <a:rPr lang="en-US" dirty="0" smtClean="0"/>
              <a:t>ajority </a:t>
            </a:r>
            <a:r>
              <a:rPr lang="en-US" dirty="0"/>
              <a:t>of infections </a:t>
            </a:r>
            <a:r>
              <a:rPr lang="en-US" dirty="0" smtClean="0"/>
              <a:t>have been </a:t>
            </a:r>
            <a:r>
              <a:rPr lang="en-US" dirty="0"/>
              <a:t>observed in children younger than 5 years, </a:t>
            </a:r>
            <a:r>
              <a:rPr lang="en-US" dirty="0" smtClean="0"/>
              <a:t>although disease </a:t>
            </a:r>
            <a:r>
              <a:rPr lang="en-US" dirty="0"/>
              <a:t>has also been reported in adults.</a:t>
            </a:r>
          </a:p>
        </p:txBody>
      </p:sp>
    </p:spTree>
    <p:extLst>
      <p:ext uri="{BB962C8B-B14F-4D97-AF65-F5344CB8AC3E}">
        <p14:creationId xmlns:p14="http://schemas.microsoft.com/office/powerpoint/2010/main" val="844446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a:t>Intra-abdominal abscesses should be suspected </a:t>
            </a:r>
            <a:r>
              <a:rPr lang="en-US" dirty="0" smtClean="0"/>
              <a:t>in patients </a:t>
            </a:r>
            <a:r>
              <a:rPr lang="en-US" dirty="0"/>
              <a:t>with prior history of appendicitis, </a:t>
            </a:r>
            <a:r>
              <a:rPr lang="en-US" dirty="0" smtClean="0"/>
              <a:t>diverticulitis, abdominal </a:t>
            </a:r>
            <a:r>
              <a:rPr lang="en-US" dirty="0"/>
              <a:t>surgery patients, or other predisposing </a:t>
            </a:r>
            <a:r>
              <a:rPr lang="en-US" dirty="0" smtClean="0"/>
              <a:t>conditions who </a:t>
            </a:r>
            <a:r>
              <a:rPr lang="en-US" dirty="0"/>
              <a:t>present with abdominal </a:t>
            </a:r>
            <a:r>
              <a:rPr lang="en-US" dirty="0" smtClean="0"/>
              <a:t>pain</a:t>
            </a:r>
          </a:p>
          <a:p>
            <a:pPr marL="0" indent="0">
              <a:buNone/>
            </a:pPr>
            <a:endParaRPr lang="en-US" dirty="0" smtClean="0"/>
          </a:p>
          <a:p>
            <a:r>
              <a:rPr lang="en-US" dirty="0"/>
              <a:t>Various </a:t>
            </a:r>
            <a:r>
              <a:rPr lang="en-US" dirty="0" smtClean="0"/>
              <a:t>imaging procedures </a:t>
            </a:r>
            <a:r>
              <a:rPr lang="en-US" dirty="0"/>
              <a:t>are used to </a:t>
            </a:r>
            <a:r>
              <a:rPr lang="en-US" dirty="0" smtClean="0"/>
              <a:t>confirm </a:t>
            </a:r>
            <a:r>
              <a:rPr lang="en-US" dirty="0"/>
              <a:t>and localize </a:t>
            </a:r>
            <a:r>
              <a:rPr lang="en-US" dirty="0" smtClean="0"/>
              <a:t>the abscesses</a:t>
            </a:r>
            <a:r>
              <a:rPr lang="en-US" dirty="0"/>
              <a:t>.</a:t>
            </a:r>
            <a:endParaRPr lang="en-US" dirty="0" smtClean="0"/>
          </a:p>
          <a:p>
            <a:endParaRPr lang="en-US" dirty="0"/>
          </a:p>
          <a:p>
            <a:endParaRPr lang="en-US" dirty="0" smtClean="0"/>
          </a:p>
        </p:txBody>
      </p:sp>
    </p:spTree>
    <p:extLst>
      <p:ext uri="{BB962C8B-B14F-4D97-AF65-F5344CB8AC3E}">
        <p14:creationId xmlns:p14="http://schemas.microsoft.com/office/powerpoint/2010/main" val="407793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Laboratory Diagnosis </a:t>
            </a:r>
            <a:endParaRPr lang="en-US" b="1" dirty="0"/>
          </a:p>
        </p:txBody>
      </p:sp>
      <p:sp>
        <p:nvSpPr>
          <p:cNvPr id="3" name="Content Placeholder 2"/>
          <p:cNvSpPr>
            <a:spLocks noGrp="1"/>
          </p:cNvSpPr>
          <p:nvPr>
            <p:ph idx="1"/>
          </p:nvPr>
        </p:nvSpPr>
        <p:spPr/>
        <p:txBody>
          <a:bodyPr/>
          <a:lstStyle/>
          <a:p>
            <a:r>
              <a:rPr lang="en-US" b="1" dirty="0" smtClean="0"/>
              <a:t>Culture</a:t>
            </a:r>
          </a:p>
          <a:p>
            <a:pPr marL="0" indent="0">
              <a:buNone/>
            </a:pPr>
            <a:r>
              <a:rPr lang="en-US" dirty="0" smtClean="0"/>
              <a:t>Specimens </a:t>
            </a:r>
            <a:r>
              <a:rPr lang="en-US" dirty="0"/>
              <a:t>should be collected and transported to the </a:t>
            </a:r>
            <a:r>
              <a:rPr lang="en-US" dirty="0" smtClean="0"/>
              <a:t>laboratory in </a:t>
            </a:r>
            <a:r>
              <a:rPr lang="en-US" dirty="0"/>
              <a:t>an oxygen-free system, promptly inoculated </a:t>
            </a:r>
            <a:r>
              <a:rPr lang="en-US" dirty="0" smtClean="0"/>
              <a:t>onto specific </a:t>
            </a:r>
            <a:r>
              <a:rPr lang="en-US" dirty="0"/>
              <a:t>media for the recovery of anaerobes, and </a:t>
            </a:r>
            <a:r>
              <a:rPr lang="en-US" dirty="0" smtClean="0"/>
              <a:t>incubated in </a:t>
            </a:r>
            <a:r>
              <a:rPr lang="en-US" dirty="0"/>
              <a:t>an anaerobic </a:t>
            </a:r>
            <a:r>
              <a:rPr lang="en-US" dirty="0" smtClean="0"/>
              <a:t>environment</a:t>
            </a:r>
          </a:p>
          <a:p>
            <a:endParaRPr lang="en-US" dirty="0" smtClean="0"/>
          </a:p>
          <a:p>
            <a:r>
              <a:rPr lang="en-US" b="1" dirty="0"/>
              <a:t>Sequence analysis of </a:t>
            </a:r>
            <a:r>
              <a:rPr lang="en-US" b="1" dirty="0" smtClean="0"/>
              <a:t>species-specific genes </a:t>
            </a:r>
            <a:r>
              <a:rPr lang="en-US" dirty="0"/>
              <a:t>(e.g., 16S ribosomal RNA gene) is a reliable but </a:t>
            </a:r>
            <a:r>
              <a:rPr lang="en-US" dirty="0" smtClean="0"/>
              <a:t>time consuming and </a:t>
            </a:r>
            <a:r>
              <a:rPr lang="en-US" dirty="0"/>
              <a:t>expensive </a:t>
            </a:r>
            <a:r>
              <a:rPr lang="en-US" dirty="0" smtClean="0"/>
              <a:t>approach.</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66814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Growth of </a:t>
            </a:r>
            <a:r>
              <a:rPr lang="en-US" sz="3600" b="1" i="1" dirty="0" err="1"/>
              <a:t>Bacteroides</a:t>
            </a:r>
            <a:r>
              <a:rPr lang="en-US" sz="3600" b="1" i="1" dirty="0"/>
              <a:t> </a:t>
            </a:r>
            <a:r>
              <a:rPr lang="en-US" sz="3600" b="1" i="1" dirty="0" err="1"/>
              <a:t>fragilis</a:t>
            </a:r>
            <a:r>
              <a:rPr lang="en-US" sz="3600" b="1" i="1" dirty="0"/>
              <a:t> </a:t>
            </a:r>
            <a:r>
              <a:rPr lang="en-US" sz="3600" dirty="0"/>
              <a:t>on </a:t>
            </a:r>
            <a:r>
              <a:rPr lang="en-US" sz="3600" i="1" dirty="0" err="1"/>
              <a:t>Bacteroides</a:t>
            </a:r>
            <a:r>
              <a:rPr lang="en-US" sz="3600" i="1" dirty="0"/>
              <a:t> </a:t>
            </a:r>
            <a:r>
              <a:rPr lang="en-US" sz="3600" dirty="0" smtClean="0"/>
              <a:t>bile </a:t>
            </a:r>
            <a:r>
              <a:rPr lang="en-US" sz="3600" dirty="0" err="1" smtClean="0"/>
              <a:t>esculin</a:t>
            </a:r>
            <a:r>
              <a:rPr lang="en-US" sz="3600" dirty="0"/>
              <a:t/>
            </a:r>
            <a:br>
              <a:rPr lang="en-US" sz="3600" dirty="0"/>
            </a:br>
            <a:r>
              <a:rPr lang="en-US" sz="3600" dirty="0"/>
              <a:t>agar.</a:t>
            </a:r>
          </a:p>
        </p:txBody>
      </p:sp>
      <p:pic>
        <p:nvPicPr>
          <p:cNvPr id="4" name="Content Placeholder 3"/>
          <p:cNvPicPr>
            <a:picLocks noGrp="1" noChangeAspect="1"/>
          </p:cNvPicPr>
          <p:nvPr>
            <p:ph idx="1"/>
          </p:nvPr>
        </p:nvPicPr>
        <p:blipFill>
          <a:blip r:embed="rId3"/>
          <a:stretch>
            <a:fillRect/>
          </a:stretch>
        </p:blipFill>
        <p:spPr>
          <a:xfrm>
            <a:off x="3072142" y="1887310"/>
            <a:ext cx="6047715" cy="4227968"/>
          </a:xfrm>
          <a:prstGeom prst="rect">
            <a:avLst/>
          </a:prstGeom>
        </p:spPr>
      </p:pic>
    </p:spTree>
    <p:extLst>
      <p:ext uri="{BB962C8B-B14F-4D97-AF65-F5344CB8AC3E}">
        <p14:creationId xmlns:p14="http://schemas.microsoft.com/office/powerpoint/2010/main" val="397243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OUTLINE </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INTRODUCTION</a:t>
            </a:r>
          </a:p>
          <a:p>
            <a:pPr marL="514350" indent="-514350">
              <a:buAutoNum type="arabicPeriod"/>
            </a:pPr>
            <a:r>
              <a:rPr lang="en-US" dirty="0" smtClean="0"/>
              <a:t>EPIDIEMIOLOGY</a:t>
            </a:r>
          </a:p>
          <a:p>
            <a:pPr marL="514350" indent="-514350">
              <a:buAutoNum type="arabicPeriod"/>
            </a:pPr>
            <a:r>
              <a:rPr lang="en-US" dirty="0" smtClean="0"/>
              <a:t>MAIN CHARACTERISTISCS</a:t>
            </a:r>
          </a:p>
          <a:p>
            <a:pPr marL="514350" indent="-514350">
              <a:buAutoNum type="arabicPeriod"/>
            </a:pPr>
            <a:r>
              <a:rPr lang="en-US" dirty="0" smtClean="0"/>
              <a:t>PATHOGENESIS</a:t>
            </a:r>
          </a:p>
          <a:p>
            <a:pPr marL="514350" indent="-514350">
              <a:buAutoNum type="arabicPeriod"/>
            </a:pPr>
            <a:r>
              <a:rPr lang="en-US" dirty="0" smtClean="0"/>
              <a:t>CLINICAL DISEASES </a:t>
            </a:r>
          </a:p>
          <a:p>
            <a:pPr marL="514350" indent="-514350">
              <a:buAutoNum type="arabicPeriod"/>
            </a:pPr>
            <a:r>
              <a:rPr lang="en-US" dirty="0" smtClean="0"/>
              <a:t>DIAGNOSIS</a:t>
            </a:r>
          </a:p>
          <a:p>
            <a:pPr marL="514350" indent="-514350">
              <a:buAutoNum type="arabicPeriod"/>
            </a:pPr>
            <a:r>
              <a:rPr lang="en-US" dirty="0" smtClean="0"/>
              <a:t>TREATMENT</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741588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a:t>
            </a:r>
            <a:r>
              <a:rPr lang="en-US" dirty="0" smtClean="0"/>
              <a:t> </a:t>
            </a:r>
            <a:endParaRPr lang="en-US" dirty="0"/>
          </a:p>
        </p:txBody>
      </p:sp>
      <p:sp>
        <p:nvSpPr>
          <p:cNvPr id="3" name="Content Placeholder 2"/>
          <p:cNvSpPr>
            <a:spLocks noGrp="1"/>
          </p:cNvSpPr>
          <p:nvPr>
            <p:ph idx="1"/>
          </p:nvPr>
        </p:nvSpPr>
        <p:spPr/>
        <p:txBody>
          <a:bodyPr/>
          <a:lstStyle/>
          <a:p>
            <a:r>
              <a:rPr lang="en-US" dirty="0"/>
              <a:t>Antibiotic therapy combined with surgical intervention </a:t>
            </a:r>
            <a:r>
              <a:rPr lang="en-US" dirty="0" smtClean="0"/>
              <a:t>is the </a:t>
            </a:r>
            <a:r>
              <a:rPr lang="en-US" dirty="0"/>
              <a:t>main </a:t>
            </a:r>
            <a:r>
              <a:rPr lang="en-US" dirty="0" smtClean="0"/>
              <a:t>approach </a:t>
            </a:r>
            <a:r>
              <a:rPr lang="en-US" dirty="0"/>
              <a:t>for managing serious anaerobic </a:t>
            </a:r>
            <a:r>
              <a:rPr lang="en-US" dirty="0" smtClean="0"/>
              <a:t>infections</a:t>
            </a:r>
          </a:p>
          <a:p>
            <a:pPr marL="0" indent="0">
              <a:buNone/>
            </a:pPr>
            <a:endParaRPr lang="en-US" dirty="0" smtClean="0"/>
          </a:p>
          <a:p>
            <a:r>
              <a:rPr lang="en-US" i="1" dirty="0"/>
              <a:t>B. </a:t>
            </a:r>
            <a:r>
              <a:rPr lang="en-US" i="1" dirty="0" err="1"/>
              <a:t>fragilis</a:t>
            </a:r>
            <a:r>
              <a:rPr lang="en-US" i="1" dirty="0"/>
              <a:t> </a:t>
            </a:r>
            <a:r>
              <a:rPr lang="en-US" dirty="0" smtClean="0"/>
              <a:t>group and other anaerobes produce </a:t>
            </a:r>
            <a:r>
              <a:rPr lang="el-GR" dirty="0"/>
              <a:t>β-</a:t>
            </a:r>
            <a:r>
              <a:rPr lang="en-US" dirty="0"/>
              <a:t>lactamases</a:t>
            </a:r>
            <a:r>
              <a:rPr lang="en-US" dirty="0" smtClean="0"/>
              <a:t>.</a:t>
            </a:r>
          </a:p>
          <a:p>
            <a:pPr marL="0" indent="0">
              <a:buNone/>
            </a:pPr>
            <a:endParaRPr lang="en-US" dirty="0" smtClean="0"/>
          </a:p>
          <a:p>
            <a:r>
              <a:rPr lang="en-US" dirty="0" smtClean="0"/>
              <a:t>The best against these gram-negative anaerobic </a:t>
            </a:r>
            <a:r>
              <a:rPr lang="en-US" dirty="0"/>
              <a:t>rods </a:t>
            </a:r>
            <a:r>
              <a:rPr lang="en-US" dirty="0" smtClean="0"/>
              <a:t>is </a:t>
            </a:r>
            <a:r>
              <a:rPr lang="en-US" b="1" dirty="0" smtClean="0"/>
              <a:t>metronidazole</a:t>
            </a:r>
            <a:r>
              <a:rPr lang="en-US" dirty="0"/>
              <a:t>, </a:t>
            </a:r>
            <a:r>
              <a:rPr lang="en-US" b="1" dirty="0" err="1"/>
              <a:t>carbapenems</a:t>
            </a:r>
            <a:r>
              <a:rPr lang="en-US" b="1" dirty="0"/>
              <a:t> </a:t>
            </a:r>
            <a:r>
              <a:rPr lang="en-US" dirty="0"/>
              <a:t>(e.g., </a:t>
            </a:r>
            <a:r>
              <a:rPr lang="en-US" dirty="0" err="1" smtClean="0"/>
              <a:t>imipenem,meropenem</a:t>
            </a:r>
            <a:r>
              <a:rPr lang="en-US" dirty="0"/>
              <a:t>), and </a:t>
            </a:r>
            <a:r>
              <a:rPr lang="el-GR" b="1" dirty="0"/>
              <a:t>β-</a:t>
            </a:r>
            <a:r>
              <a:rPr lang="en-US" b="1" dirty="0"/>
              <a:t>lactam–</a:t>
            </a:r>
            <a:r>
              <a:rPr lang="el-GR" b="1" dirty="0"/>
              <a:t>β-</a:t>
            </a:r>
            <a:r>
              <a:rPr lang="en-US" b="1" dirty="0"/>
              <a:t>lactamase </a:t>
            </a:r>
            <a:r>
              <a:rPr lang="en-US" b="1" dirty="0" smtClean="0"/>
              <a:t>inhibitors </a:t>
            </a:r>
            <a:r>
              <a:rPr lang="en-US" dirty="0" smtClean="0"/>
              <a:t>(e.g</a:t>
            </a:r>
            <a:r>
              <a:rPr lang="en-US" dirty="0"/>
              <a:t>., piperacillin-</a:t>
            </a:r>
            <a:r>
              <a:rPr lang="en-US" dirty="0" err="1"/>
              <a:t>tazobactam</a:t>
            </a:r>
            <a:r>
              <a:rPr lang="en-US" dirty="0"/>
              <a:t>).</a:t>
            </a:r>
          </a:p>
        </p:txBody>
      </p:sp>
    </p:spTree>
    <p:extLst>
      <p:ext uri="{BB962C8B-B14F-4D97-AF65-F5344CB8AC3E}">
        <p14:creationId xmlns:p14="http://schemas.microsoft.com/office/powerpoint/2010/main" val="1232554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t>The genus </a:t>
            </a:r>
            <a:r>
              <a:rPr lang="en-US" i="1" dirty="0" err="1"/>
              <a:t>Bacteroides</a:t>
            </a:r>
            <a:r>
              <a:rPr lang="en-US" i="1" dirty="0"/>
              <a:t> </a:t>
            </a:r>
            <a:r>
              <a:rPr lang="en-US" dirty="0"/>
              <a:t>is composed of more than </a:t>
            </a:r>
            <a:r>
              <a:rPr lang="en-US" dirty="0" smtClean="0"/>
              <a:t>90 species </a:t>
            </a:r>
            <a:r>
              <a:rPr lang="en-US" dirty="0"/>
              <a:t>and subspecies</a:t>
            </a:r>
            <a:endParaRPr lang="en-US" dirty="0" smtClean="0"/>
          </a:p>
          <a:p>
            <a:r>
              <a:rPr lang="en-US" dirty="0" smtClean="0"/>
              <a:t>GIT is full of anaerobes, there are more anaerobes than aerobes </a:t>
            </a:r>
          </a:p>
          <a:p>
            <a:r>
              <a:rPr lang="en-US" dirty="0" smtClean="0"/>
              <a:t>Most do not cause infection but </a:t>
            </a:r>
            <a:r>
              <a:rPr lang="en-US" dirty="0" err="1" smtClean="0"/>
              <a:t>Bacteriodes</a:t>
            </a:r>
            <a:r>
              <a:rPr lang="en-US" dirty="0" smtClean="0"/>
              <a:t> is the culprit</a:t>
            </a:r>
            <a:endParaRPr lang="en-US" dirty="0"/>
          </a:p>
          <a:p>
            <a:r>
              <a:rPr lang="en-US" dirty="0"/>
              <a:t>These bacteria are common in </a:t>
            </a:r>
            <a:r>
              <a:rPr lang="en-US" dirty="0" smtClean="0"/>
              <a:t>the human </a:t>
            </a:r>
            <a:r>
              <a:rPr lang="en-US" dirty="0"/>
              <a:t>body and are the most frequent members of </a:t>
            </a:r>
            <a:r>
              <a:rPr lang="en-US" dirty="0" smtClean="0"/>
              <a:t>the intestinal </a:t>
            </a:r>
            <a:r>
              <a:rPr lang="en-US" dirty="0"/>
              <a:t>microbiota</a:t>
            </a:r>
            <a:endParaRPr lang="en-US" dirty="0" smtClean="0"/>
          </a:p>
          <a:p>
            <a:r>
              <a:rPr lang="en-US" dirty="0" smtClean="0"/>
              <a:t>Most important disease causing species of the Genus is </a:t>
            </a:r>
            <a:r>
              <a:rPr lang="en-US" i="1" dirty="0" err="1" smtClean="0"/>
              <a:t>Bacteriodes</a:t>
            </a:r>
            <a:r>
              <a:rPr lang="en-US" i="1" dirty="0" smtClean="0"/>
              <a:t> </a:t>
            </a:r>
            <a:r>
              <a:rPr lang="en-US" i="1" dirty="0" err="1"/>
              <a:t>f</a:t>
            </a:r>
            <a:r>
              <a:rPr lang="en-US" i="1" dirty="0" err="1" smtClean="0"/>
              <a:t>ragilis</a:t>
            </a:r>
            <a:endParaRPr lang="en-US" i="1" dirty="0" smtClean="0"/>
          </a:p>
          <a:p>
            <a:endParaRPr lang="en-US" dirty="0" smtClean="0"/>
          </a:p>
          <a:p>
            <a:endParaRPr lang="en-US" dirty="0"/>
          </a:p>
        </p:txBody>
      </p:sp>
    </p:spTree>
    <p:extLst>
      <p:ext uri="{BB962C8B-B14F-4D97-AF65-F5344CB8AC3E}">
        <p14:creationId xmlns:p14="http://schemas.microsoft.com/office/powerpoint/2010/main" val="2082218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EPIDEMIOLGY</a:t>
            </a:r>
            <a:r>
              <a:rPr lang="en-US" dirty="0" smtClean="0"/>
              <a:t> </a:t>
            </a:r>
            <a:endParaRPr lang="en-US" dirty="0"/>
          </a:p>
        </p:txBody>
      </p:sp>
      <p:sp>
        <p:nvSpPr>
          <p:cNvPr id="3" name="Content Placeholder 2"/>
          <p:cNvSpPr>
            <a:spLocks noGrp="1"/>
          </p:cNvSpPr>
          <p:nvPr>
            <p:ph idx="1"/>
          </p:nvPr>
        </p:nvSpPr>
        <p:spPr/>
        <p:txBody>
          <a:bodyPr/>
          <a:lstStyle/>
          <a:p>
            <a:r>
              <a:rPr lang="en-US" dirty="0"/>
              <a:t>A</a:t>
            </a:r>
            <a:r>
              <a:rPr lang="en-US" dirty="0" smtClean="0"/>
              <a:t>naerobes </a:t>
            </a:r>
            <a:r>
              <a:rPr lang="en-US" dirty="0"/>
              <a:t>colonize the human body in </a:t>
            </a:r>
            <a:r>
              <a:rPr lang="en-US" dirty="0" smtClean="0"/>
              <a:t>large numbers </a:t>
            </a:r>
            <a:r>
              <a:rPr lang="en-US" dirty="0"/>
              <a:t>(functioning to stabilize the resident bacterial flora</a:t>
            </a:r>
            <a:r>
              <a:rPr lang="en-US" dirty="0" smtClean="0"/>
              <a:t>)</a:t>
            </a:r>
          </a:p>
          <a:p>
            <a:r>
              <a:rPr lang="en-US" dirty="0"/>
              <a:t>These normal protective organisms </a:t>
            </a:r>
            <a:r>
              <a:rPr lang="en-US" dirty="0" smtClean="0"/>
              <a:t>produce disease </a:t>
            </a:r>
            <a:r>
              <a:rPr lang="en-US" dirty="0"/>
              <a:t>only when they move from their endogenous </a:t>
            </a:r>
            <a:r>
              <a:rPr lang="en-US" dirty="0" smtClean="0"/>
              <a:t>homes to </a:t>
            </a:r>
            <a:r>
              <a:rPr lang="en-US" dirty="0"/>
              <a:t>normally sterile </a:t>
            </a:r>
            <a:r>
              <a:rPr lang="en-US" dirty="0" smtClean="0"/>
              <a:t>sites</a:t>
            </a:r>
          </a:p>
          <a:p>
            <a:r>
              <a:rPr lang="en-US" dirty="0"/>
              <a:t>E</a:t>
            </a:r>
            <a:r>
              <a:rPr lang="en-US" dirty="0" smtClean="0"/>
              <a:t>ndogenous </a:t>
            </a:r>
            <a:r>
              <a:rPr lang="en-US" dirty="0"/>
              <a:t>infections are characterized </a:t>
            </a:r>
            <a:r>
              <a:rPr lang="en-US" dirty="0" smtClean="0"/>
              <a:t>by the </a:t>
            </a:r>
            <a:r>
              <a:rPr lang="en-US" dirty="0"/>
              <a:t>presence of a </a:t>
            </a:r>
            <a:r>
              <a:rPr lang="en-US" dirty="0" err="1"/>
              <a:t>polymicrobial</a:t>
            </a:r>
            <a:r>
              <a:rPr lang="en-US" dirty="0"/>
              <a:t> mixture of organisms.</a:t>
            </a:r>
            <a:endParaRPr lang="en-US" dirty="0" smtClean="0"/>
          </a:p>
          <a:p>
            <a:r>
              <a:rPr lang="en-US" i="1" dirty="0"/>
              <a:t>B. </a:t>
            </a:r>
            <a:r>
              <a:rPr lang="en-US" i="1" dirty="0" err="1"/>
              <a:t>fragilis</a:t>
            </a:r>
            <a:r>
              <a:rPr lang="en-US" i="1" dirty="0"/>
              <a:t> </a:t>
            </a:r>
            <a:r>
              <a:rPr lang="en-US" dirty="0"/>
              <a:t>is </a:t>
            </a:r>
            <a:r>
              <a:rPr lang="en-US" dirty="0" smtClean="0"/>
              <a:t>commonly associated with intra abdominal and genital </a:t>
            </a:r>
            <a:r>
              <a:rPr lang="en-US" dirty="0"/>
              <a:t>infections.</a:t>
            </a:r>
            <a:endParaRPr lang="en-US" dirty="0" smtClean="0"/>
          </a:p>
          <a:p>
            <a:endParaRPr lang="en-US" dirty="0" smtClean="0"/>
          </a:p>
          <a:p>
            <a:endParaRPr lang="en-US" dirty="0"/>
          </a:p>
        </p:txBody>
      </p:sp>
    </p:spTree>
    <p:extLst>
      <p:ext uri="{BB962C8B-B14F-4D97-AF65-F5344CB8AC3E}">
        <p14:creationId xmlns:p14="http://schemas.microsoft.com/office/powerpoint/2010/main" val="105597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352" y="977462"/>
            <a:ext cx="10234448" cy="713226"/>
          </a:xfrm>
        </p:spPr>
        <p:txBody>
          <a:bodyPr>
            <a:normAutofit fontScale="90000"/>
          </a:bodyPr>
          <a:lstStyle/>
          <a:p>
            <a:r>
              <a:rPr lang="en-US" b="1" dirty="0" smtClean="0"/>
              <a:t>MAIN CHARACTERISTICS</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Gram negative cell wall </a:t>
            </a:r>
            <a:r>
              <a:rPr lang="en-US" dirty="0"/>
              <a:t>surrounded by a </a:t>
            </a:r>
            <a:r>
              <a:rPr lang="en-US" b="1" dirty="0"/>
              <a:t>polysaccharide capsule.</a:t>
            </a:r>
            <a:endParaRPr lang="en-US" dirty="0" smtClean="0"/>
          </a:p>
          <a:p>
            <a:r>
              <a:rPr lang="en-US" dirty="0" smtClean="0"/>
              <a:t>Cell wall contains Lipopolysaccharide but has little to </a:t>
            </a:r>
            <a:r>
              <a:rPr lang="en-US" b="1" dirty="0" smtClean="0"/>
              <a:t>no endotoxin activity </a:t>
            </a:r>
          </a:p>
          <a:p>
            <a:r>
              <a:rPr lang="en-US" dirty="0" smtClean="0"/>
              <a:t>Pleomorphic rod </a:t>
            </a:r>
            <a:r>
              <a:rPr lang="en-US" dirty="0"/>
              <a:t>s</a:t>
            </a:r>
            <a:r>
              <a:rPr lang="en-US" dirty="0" smtClean="0"/>
              <a:t>hape</a:t>
            </a:r>
          </a:p>
          <a:p>
            <a:r>
              <a:rPr lang="en-US" dirty="0" smtClean="0"/>
              <a:t>Anaerobic</a:t>
            </a:r>
          </a:p>
          <a:p>
            <a:r>
              <a:rPr lang="en-US" dirty="0" smtClean="0"/>
              <a:t>Stimulated by bile able to grow on bile </a:t>
            </a:r>
            <a:r>
              <a:rPr lang="en-US" dirty="0" err="1" smtClean="0"/>
              <a:t>esculin</a:t>
            </a:r>
            <a:r>
              <a:rPr lang="en-US" dirty="0" smtClean="0"/>
              <a:t> agar</a:t>
            </a:r>
          </a:p>
          <a:p>
            <a:r>
              <a:rPr lang="en-US" dirty="0" smtClean="0"/>
              <a:t>Gentamicin resistant </a:t>
            </a:r>
          </a:p>
          <a:p>
            <a:r>
              <a:rPr lang="en-US" dirty="0" smtClean="0"/>
              <a:t>Grows rapidly in cultures, grows on blood agar</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48554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PATHOGENESIS</a:t>
            </a:r>
            <a:endParaRPr lang="en-US" b="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smtClean="0"/>
              <a:t>i</a:t>
            </a:r>
            <a:r>
              <a:rPr lang="en-US" dirty="0" smtClean="0"/>
              <a:t>) Adhere to epithelial </a:t>
            </a:r>
            <a:r>
              <a:rPr lang="en-US" dirty="0"/>
              <a:t>cells and extracellular </a:t>
            </a:r>
            <a:r>
              <a:rPr lang="en-US" dirty="0" smtClean="0"/>
              <a:t>molecules like fibrinogen</a:t>
            </a:r>
            <a:r>
              <a:rPr lang="en-US" dirty="0"/>
              <a:t>, fibronectin, </a:t>
            </a:r>
            <a:r>
              <a:rPr lang="en-US" dirty="0" err="1" smtClean="0"/>
              <a:t>lactoferrin</a:t>
            </a:r>
            <a:r>
              <a:rPr lang="en-US" dirty="0" smtClean="0"/>
              <a:t> </a:t>
            </a:r>
            <a:r>
              <a:rPr lang="en-US" dirty="0"/>
              <a:t>by means </a:t>
            </a:r>
            <a:r>
              <a:rPr lang="en-US" dirty="0" smtClean="0"/>
              <a:t>of fimbriae </a:t>
            </a:r>
          </a:p>
          <a:p>
            <a:pPr marL="0" indent="0">
              <a:buNone/>
            </a:pPr>
            <a:endParaRPr lang="en-US" dirty="0" smtClean="0"/>
          </a:p>
          <a:p>
            <a:pPr marL="0" indent="0">
              <a:buNone/>
            </a:pPr>
            <a:r>
              <a:rPr lang="en-US" dirty="0" smtClean="0"/>
              <a:t>ii) Adheres to peritoneal surfaces more successfully than other anaerobes due to </a:t>
            </a:r>
            <a:r>
              <a:rPr lang="en-US" b="1" dirty="0" smtClean="0"/>
              <a:t>polysaccharide capsule </a:t>
            </a:r>
          </a:p>
          <a:p>
            <a:pPr marL="0" indent="0">
              <a:buNone/>
            </a:pPr>
            <a:endParaRPr lang="en-US" b="1" dirty="0" smtClean="0"/>
          </a:p>
          <a:p>
            <a:pPr marL="0" indent="0">
              <a:buNone/>
            </a:pPr>
            <a:r>
              <a:rPr lang="en-US" dirty="0"/>
              <a:t>i</a:t>
            </a:r>
            <a:r>
              <a:rPr lang="en-US" dirty="0" smtClean="0"/>
              <a:t>ii</a:t>
            </a:r>
            <a:r>
              <a:rPr lang="en-US" dirty="0" smtClean="0"/>
              <a:t>) Polysaccharide capsule is anti phagocytic</a:t>
            </a:r>
            <a:r>
              <a:rPr lang="en-US" dirty="0"/>
              <a:t>, similar to </a:t>
            </a:r>
            <a:r>
              <a:rPr lang="en-US" dirty="0" smtClean="0"/>
              <a:t>other bacterial </a:t>
            </a:r>
            <a:r>
              <a:rPr lang="en-US" dirty="0"/>
              <a:t>capsules, </a:t>
            </a:r>
            <a:r>
              <a:rPr lang="en-US" dirty="0" smtClean="0"/>
              <a:t>major </a:t>
            </a:r>
            <a:r>
              <a:rPr lang="en-US" dirty="0"/>
              <a:t>virulence factor in </a:t>
            </a:r>
            <a:r>
              <a:rPr lang="en-US" i="1" dirty="0" smtClean="0"/>
              <a:t>B. </a:t>
            </a:r>
            <a:r>
              <a:rPr lang="en-US" i="1" dirty="0" err="1" smtClean="0"/>
              <a:t>fragilis</a:t>
            </a:r>
            <a:r>
              <a:rPr lang="en-US" dirty="0" smtClean="0"/>
              <a:t>.</a:t>
            </a:r>
          </a:p>
          <a:p>
            <a:endParaRPr lang="en-US" dirty="0" smtClean="0"/>
          </a:p>
          <a:p>
            <a:pPr marL="0" indent="0">
              <a:buNone/>
            </a:pPr>
            <a:r>
              <a:rPr lang="en-US" dirty="0"/>
              <a:t>i</a:t>
            </a:r>
            <a:r>
              <a:rPr lang="en-US" dirty="0" smtClean="0"/>
              <a:t>v) </a:t>
            </a:r>
            <a:r>
              <a:rPr lang="en-US" dirty="0"/>
              <a:t>The short-chain fatty acids (e.g., succinic acid) </a:t>
            </a:r>
            <a:r>
              <a:rPr lang="en-US" dirty="0" smtClean="0"/>
              <a:t>produced during </a:t>
            </a:r>
            <a:r>
              <a:rPr lang="en-US" dirty="0"/>
              <a:t>anaerobic metabolism inhibit </a:t>
            </a:r>
            <a:r>
              <a:rPr lang="en-US" dirty="0" smtClean="0"/>
              <a:t>phagocytosis and </a:t>
            </a:r>
            <a:r>
              <a:rPr lang="en-US" dirty="0"/>
              <a:t>intracellular killing.</a:t>
            </a:r>
          </a:p>
        </p:txBody>
      </p:sp>
    </p:spTree>
    <p:extLst>
      <p:ext uri="{BB962C8B-B14F-4D97-AF65-F5344CB8AC3E}">
        <p14:creationId xmlns:p14="http://schemas.microsoft.com/office/powerpoint/2010/main" val="87324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Cont’d</a:t>
            </a:r>
            <a:endParaRPr lang="en-US" b="1" dirty="0"/>
          </a:p>
        </p:txBody>
      </p:sp>
      <p:sp>
        <p:nvSpPr>
          <p:cNvPr id="3" name="Content Placeholder 2"/>
          <p:cNvSpPr>
            <a:spLocks noGrp="1"/>
          </p:cNvSpPr>
          <p:nvPr>
            <p:ph idx="1"/>
          </p:nvPr>
        </p:nvSpPr>
        <p:spPr/>
        <p:txBody>
          <a:bodyPr/>
          <a:lstStyle/>
          <a:p>
            <a:pPr marL="0" indent="0">
              <a:buNone/>
            </a:pPr>
            <a:r>
              <a:rPr lang="en-US" i="1" dirty="0">
                <a:solidFill>
                  <a:prstClr val="black"/>
                </a:solidFill>
              </a:rPr>
              <a:t>B. </a:t>
            </a:r>
            <a:r>
              <a:rPr lang="en-US" i="1" dirty="0" err="1" smtClean="0">
                <a:solidFill>
                  <a:prstClr val="black"/>
                </a:solidFill>
              </a:rPr>
              <a:t>fragilis</a:t>
            </a:r>
            <a:r>
              <a:rPr lang="en-US" i="1" dirty="0" smtClean="0">
                <a:solidFill>
                  <a:prstClr val="black"/>
                </a:solidFill>
              </a:rPr>
              <a:t> </a:t>
            </a:r>
            <a:r>
              <a:rPr lang="en-US" dirty="0" smtClean="0">
                <a:solidFill>
                  <a:prstClr val="black"/>
                </a:solidFill>
              </a:rPr>
              <a:t>Toxin </a:t>
            </a:r>
          </a:p>
          <a:p>
            <a:r>
              <a:rPr lang="en-US" dirty="0" smtClean="0"/>
              <a:t>heat-labile </a:t>
            </a:r>
            <a:r>
              <a:rPr lang="en-US" dirty="0"/>
              <a:t>zinc metalloprotease </a:t>
            </a:r>
            <a:r>
              <a:rPr lang="en-US" dirty="0" smtClean="0"/>
              <a:t>toxin</a:t>
            </a:r>
          </a:p>
          <a:p>
            <a:pPr marL="571500" indent="-571500">
              <a:buAutoNum type="romanLcParenR"/>
            </a:pPr>
            <a:r>
              <a:rPr lang="en-US" dirty="0" smtClean="0"/>
              <a:t>Chloride secretion and fluid loss </a:t>
            </a:r>
          </a:p>
          <a:p>
            <a:pPr marL="571500" indent="-571500">
              <a:buAutoNum type="romanLcParenR"/>
            </a:pPr>
            <a:r>
              <a:rPr lang="en-US" dirty="0"/>
              <a:t> </a:t>
            </a:r>
            <a:r>
              <a:rPr lang="en-US" dirty="0" smtClean="0"/>
              <a:t>IL – 8 secretion</a:t>
            </a:r>
            <a:endParaRPr lang="en-US" dirty="0"/>
          </a:p>
        </p:txBody>
      </p:sp>
    </p:spTree>
    <p:extLst>
      <p:ext uri="{BB962C8B-B14F-4D97-AF65-F5344CB8AC3E}">
        <p14:creationId xmlns:p14="http://schemas.microsoft.com/office/powerpoint/2010/main" val="2263185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DISEASES </a:t>
            </a:r>
            <a:endParaRPr lang="en-US" b="1" dirty="0"/>
          </a:p>
        </p:txBody>
      </p:sp>
      <p:sp>
        <p:nvSpPr>
          <p:cNvPr id="3" name="Content Placeholder 2"/>
          <p:cNvSpPr>
            <a:spLocks noGrp="1"/>
          </p:cNvSpPr>
          <p:nvPr>
            <p:ph idx="1"/>
          </p:nvPr>
        </p:nvSpPr>
        <p:spPr/>
        <p:txBody>
          <a:bodyPr/>
          <a:lstStyle/>
          <a:p>
            <a:r>
              <a:rPr lang="en-US" dirty="0" smtClean="0"/>
              <a:t>INTRA ABDOMINAL INFECTIONS</a:t>
            </a:r>
          </a:p>
          <a:p>
            <a:r>
              <a:rPr lang="en-US" dirty="0" smtClean="0"/>
              <a:t>GYNECOLOGIC INFECTIONS </a:t>
            </a:r>
          </a:p>
          <a:p>
            <a:r>
              <a:rPr lang="en-US" dirty="0" smtClean="0"/>
              <a:t>GATROENTERITIS</a:t>
            </a:r>
          </a:p>
          <a:p>
            <a:endParaRPr lang="en-US" dirty="0"/>
          </a:p>
        </p:txBody>
      </p:sp>
    </p:spTree>
    <p:extLst>
      <p:ext uri="{BB962C8B-B14F-4D97-AF65-F5344CB8AC3E}">
        <p14:creationId xmlns:p14="http://schemas.microsoft.com/office/powerpoint/2010/main" val="2879927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INTRA ABDOMINAL INFECTIONS</a:t>
            </a:r>
            <a:endParaRPr lang="en-US" b="1" dirty="0"/>
          </a:p>
        </p:txBody>
      </p:sp>
      <p:sp>
        <p:nvSpPr>
          <p:cNvPr id="3" name="Content Placeholder 2"/>
          <p:cNvSpPr>
            <a:spLocks noGrp="1"/>
          </p:cNvSpPr>
          <p:nvPr>
            <p:ph idx="1"/>
          </p:nvPr>
        </p:nvSpPr>
        <p:spPr/>
        <p:txBody>
          <a:bodyPr/>
          <a:lstStyle/>
          <a:p>
            <a:r>
              <a:rPr lang="en-US" dirty="0" smtClean="0"/>
              <a:t>Once there is a leakage of bacteria, immediate host response is mounted</a:t>
            </a:r>
          </a:p>
          <a:p>
            <a:pPr marL="0" indent="0">
              <a:buNone/>
            </a:pPr>
            <a:endParaRPr lang="en-US" dirty="0" smtClean="0"/>
          </a:p>
          <a:p>
            <a:r>
              <a:rPr lang="en-US" dirty="0"/>
              <a:t>Much of the contaminating </a:t>
            </a:r>
            <a:r>
              <a:rPr lang="en-US" dirty="0" smtClean="0"/>
              <a:t>bacteria are </a:t>
            </a:r>
            <a:r>
              <a:rPr lang="en-US" dirty="0"/>
              <a:t>removed by the diaphragmatic </a:t>
            </a:r>
            <a:r>
              <a:rPr lang="en-US" dirty="0" smtClean="0"/>
              <a:t>lymphatics</a:t>
            </a:r>
          </a:p>
          <a:p>
            <a:pPr marL="0" indent="0">
              <a:buNone/>
            </a:pPr>
            <a:endParaRPr lang="en-US" dirty="0" smtClean="0"/>
          </a:p>
          <a:p>
            <a:r>
              <a:rPr lang="en-US" dirty="0"/>
              <a:t>If the peritoneal defenses are unable to </a:t>
            </a:r>
            <a:r>
              <a:rPr lang="en-US" dirty="0" smtClean="0"/>
              <a:t>eradicate spilled </a:t>
            </a:r>
            <a:r>
              <a:rPr lang="en-US" dirty="0"/>
              <a:t>intestinal content, an </a:t>
            </a:r>
            <a:r>
              <a:rPr lang="en-US" b="1" dirty="0"/>
              <a:t>abscess</a:t>
            </a:r>
            <a:r>
              <a:rPr lang="en-US" dirty="0"/>
              <a:t> usually develops.</a:t>
            </a:r>
          </a:p>
        </p:txBody>
      </p:sp>
    </p:spTree>
    <p:extLst>
      <p:ext uri="{BB962C8B-B14F-4D97-AF65-F5344CB8AC3E}">
        <p14:creationId xmlns:p14="http://schemas.microsoft.com/office/powerpoint/2010/main" val="2360378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8232</TotalTime>
  <Words>1084</Words>
  <Application>Microsoft Office PowerPoint</Application>
  <PresentationFormat>Widescreen</PresentationFormat>
  <Paragraphs>117</Paragraphs>
  <Slides>20</Slides>
  <Notes>10</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MinionPro-It</vt:lpstr>
      <vt:lpstr>MinionPro-Regular</vt:lpstr>
      <vt:lpstr>Office Theme</vt:lpstr>
      <vt:lpstr>BACTERIODES AND ABSCESSES  </vt:lpstr>
      <vt:lpstr>LECTURE OUTLINE </vt:lpstr>
      <vt:lpstr>INTRODUCTION </vt:lpstr>
      <vt:lpstr>EPIDEMIOLGY </vt:lpstr>
      <vt:lpstr>MAIN CHARACTERISTICS </vt:lpstr>
      <vt:lpstr>PATHOGENESIS</vt:lpstr>
      <vt:lpstr>Cont’d</vt:lpstr>
      <vt:lpstr>CLINICAL DISEASES </vt:lpstr>
      <vt:lpstr>INTRA ABDOMINAL INFECTIONS</vt:lpstr>
      <vt:lpstr>ABSCESS FORMATION</vt:lpstr>
      <vt:lpstr>Cont’d</vt:lpstr>
      <vt:lpstr>Cont’d</vt:lpstr>
      <vt:lpstr>Liver abscesses caused by Bacteroides fragilis</vt:lpstr>
      <vt:lpstr>Synergistic polymicrobial infection involving Bacteroides fragilis and other anaerobes. </vt:lpstr>
      <vt:lpstr>GYNECOLOGIC INFECTIONS </vt:lpstr>
      <vt:lpstr>GASTEROENTERISTIS  </vt:lpstr>
      <vt:lpstr>DIAGNOSIS </vt:lpstr>
      <vt:lpstr>Laboratory Diagnosis </vt:lpstr>
      <vt:lpstr>Growth of Bacteroides fragilis on Bacteroides bile esculin agar.</vt:lpstr>
      <vt:lpstr>TREATMENT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BACTERIODES AND ABCESSES</dc:title>
  <dc:creator>USER</dc:creator>
  <cp:lastModifiedBy>USER</cp:lastModifiedBy>
  <cp:revision>56</cp:revision>
  <dcterms:created xsi:type="dcterms:W3CDTF">2023-07-12T09:38:41Z</dcterms:created>
  <dcterms:modified xsi:type="dcterms:W3CDTF">2023-08-04T06:56:53Z</dcterms:modified>
</cp:coreProperties>
</file>