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32" r:id="rId1"/>
    <p:sldMasterId id="2147483744" r:id="rId2"/>
    <p:sldMasterId id="2147483756" r:id="rId3"/>
  </p:sldMasterIdLst>
  <p:notesMasterIdLst>
    <p:notesMasterId r:id="rId40"/>
  </p:notesMasterIdLst>
  <p:handoutMasterIdLst>
    <p:handoutMasterId r:id="rId41"/>
  </p:handoutMasterIdLst>
  <p:sldIdLst>
    <p:sldId id="272" r:id="rId4"/>
    <p:sldId id="265" r:id="rId5"/>
    <p:sldId id="282" r:id="rId6"/>
    <p:sldId id="283" r:id="rId7"/>
    <p:sldId id="284" r:id="rId8"/>
    <p:sldId id="275" r:id="rId9"/>
    <p:sldId id="285" r:id="rId10"/>
    <p:sldId id="286" r:id="rId11"/>
    <p:sldId id="287" r:id="rId12"/>
    <p:sldId id="288" r:id="rId13"/>
    <p:sldId id="289" r:id="rId14"/>
    <p:sldId id="290" r:id="rId15"/>
    <p:sldId id="278" r:id="rId16"/>
    <p:sldId id="291" r:id="rId17"/>
    <p:sldId id="292" r:id="rId18"/>
    <p:sldId id="293" r:id="rId19"/>
    <p:sldId id="294" r:id="rId20"/>
    <p:sldId id="295" r:id="rId21"/>
    <p:sldId id="297" r:id="rId22"/>
    <p:sldId id="298" r:id="rId23"/>
    <p:sldId id="299" r:id="rId24"/>
    <p:sldId id="300" r:id="rId25"/>
    <p:sldId id="327" r:id="rId26"/>
    <p:sldId id="302" r:id="rId27"/>
    <p:sldId id="316" r:id="rId28"/>
    <p:sldId id="317" r:id="rId29"/>
    <p:sldId id="318" r:id="rId30"/>
    <p:sldId id="319" r:id="rId31"/>
    <p:sldId id="320" r:id="rId32"/>
    <p:sldId id="323" r:id="rId33"/>
    <p:sldId id="322" r:id="rId34"/>
    <p:sldId id="324" r:id="rId35"/>
    <p:sldId id="325" r:id="rId36"/>
    <p:sldId id="326" r:id="rId37"/>
    <p:sldId id="301" r:id="rId38"/>
    <p:sldId id="328" r:id="rId3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Peter Hangoma" initials="PH [7]" lastIdx="1" clrIdx="6"/>
  <p:cmAuthor id="1" name="Peter Hangoma" initials="PH" lastIdx="1" clrIdx="0"/>
  <p:cmAuthor id="8" name="Peter Hangoma" initials="PH [8]" lastIdx="1" clrIdx="7"/>
  <p:cmAuthor id="2" name="Peter Hangoma" initials="PH [2]" lastIdx="1" clrIdx="1"/>
  <p:cmAuthor id="3" name="Peter Hangoma" initials="PH [3]" lastIdx="1" clrIdx="2"/>
  <p:cmAuthor id="4" name="Peter Hangoma" initials="PH [4]" lastIdx="1" clrIdx="3"/>
  <p:cmAuthor id="5" name="Peter Hangoma" initials="PH [5]" lastIdx="1" clrIdx="4"/>
  <p:cmAuthor id="6" name="Peter Hangoma" initials="PH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4"/>
    <a:srgbClr val="06007A"/>
    <a:srgbClr val="062888"/>
    <a:srgbClr val="070153"/>
    <a:srgbClr val="000082"/>
    <a:srgbClr val="000054"/>
    <a:srgbClr val="0000CC"/>
    <a:srgbClr val="907DFF"/>
    <a:srgbClr val="603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0588" autoAdjust="0"/>
  </p:normalViewPr>
  <p:slideViewPr>
    <p:cSldViewPr>
      <p:cViewPr varScale="1">
        <p:scale>
          <a:sx n="73" d="100"/>
          <a:sy n="73" d="100"/>
        </p:scale>
        <p:origin x="13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commentAuthors" Target="commentAuthor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C2B98-B98F-4371-8505-0D87B194F232}" type="datetimeFigureOut">
              <a:rPr lang="en-US" smtClean="0"/>
              <a:pPr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C36D0-AA87-4C70-8B62-4F52741F9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66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02925-C852-48AC-8258-BCA658B3E2B8}" type="datetimeFigureOut">
              <a:rPr lang="en-US" smtClean="0"/>
              <a:pPr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61AEB-E762-4130-B689-60AF931A8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9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461AEB-E762-4130-B689-60AF931A8D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A999A-71E9-654C-8A76-2A6611D8F3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334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65DB0-47FB-4F4C-8229-3249B948C8F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0527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B03672-203E-45FB-8574-D6EBE90C0FF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120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626FE7-6340-4D70-A5E6-4FD4DB3154C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76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A33DF5-DAB7-4AF3-A6B7-0576A8F06BA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44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740255-CF6A-4DF1-BADA-FA5F9E087D9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2396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BF501A-6A7F-4395-A212-BEDDB1AE0CB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279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23BBC0-7574-4B0C-AC11-1638277A054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73098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B7B86-DAAE-4DC5-885B-462061C6554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125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D59B21-6222-406C-8328-4CF37C886C1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338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768FF4-B4B5-4DA9-BAB6-3B5DF1F6830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03829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EB9A29-5555-4DBB-9895-B82F36BA66C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150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2ECD9-27DC-B649-9DFE-59BBEE32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F95AE4-06F8-4847-9FBA-DD9B94CAE07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17E41-D1DD-544D-869E-7FD43FFFF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97F8B-33C3-3D4A-8F38-AD6F645C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B2535-1EA7-194E-8AB2-F08E491C823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546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8B518-1390-FF46-B645-8006D943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D0D64-E702-4236-9176-08C4D24A71A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09D45-928E-094E-9C82-945042A89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D2678-2182-6148-B095-AF392412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82A31B-F6D2-E247-98D7-AD7000C47FF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65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43F4F-7DA4-4345-80E3-7D8181CF7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56B410-EA64-47CB-9901-32B3155E781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EDA1E-6BA0-624F-B2C6-A5706E1E9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3A929-921F-2347-81FD-7CBF21C9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227BD0-8368-7845-AA11-B86053F0A0B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5720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DD4973-44FF-8A46-A9CF-05E7C3A8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78206A-305A-4B83-96D1-5AB82ACAC25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F07D05-8CEB-7249-B5F7-872B29950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4CCE46-E3F8-1F47-989E-1FEE6F62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15EBFF-B4C0-2849-9C39-C59E399B899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511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73DE2A-033D-9D47-B131-F08F1E79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4C8A67-3EFB-4AFD-8D0D-5ED5675057E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D4FD548-F9C8-6B4E-A519-2F99BCA31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C19FBDD-C005-5E4C-9FCD-D81831B0C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BCFA66-738B-B640-9E74-2BD1D065534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365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394DD23-C26C-3F4C-B52A-C9D15DFE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482908-0670-4A33-AD01-5D4EDAD0D7B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78BCA80-7F5B-C045-81A1-1383CE15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1910183-A102-C24A-A08B-BDEE6803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112BFB-BED5-1B4E-BD5F-1BE01D19E09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7728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2E172F-DC38-694E-BA93-A8A639F95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8E9690-4B9C-455E-8D3C-5D922C57A40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06A510-C830-C845-A8FB-C2C134DD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21078F-A045-4D49-9930-EC46A9CC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DEE881-D4F3-0747-9F40-768BAC7103B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9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B3B3E6-C975-0E41-BB25-03F856D09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0F4752-5A46-48F1-A9E3-C5FA4512E5E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8A18A1-EE98-E04B-A322-CE72CB24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7B1C7A-1770-B74A-814C-4CA9C7E1E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5DE1E3-39CA-7148-B8BE-97732958BB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594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D85A3F-2009-D444-BC10-2FBE1D9E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6C5164-D61B-48FC-B4CE-31E18E3AD05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9182D-5BDC-A845-BE4F-EDD7825A2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3FB1B9-2D6F-AF42-A1D4-265D669F7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27143A-77E2-DD45-961F-C2589F32868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4505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FF2F5-A4BE-2044-B0CE-043675E2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BCAE8-7F12-4762-A9EE-A08D1D2467C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3E8AC-4FDB-EC4F-96B9-99ABE257D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D95A5-A7C8-F342-8C15-98BF6062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C522C9-5239-944D-902C-1F6723919D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9872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03926-1D58-EB4E-989A-EB5F7F44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F337CA-121B-4CF4-AA48-7FC039D68BA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456F3-6592-A94A-84C1-DC6E50C47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8A4B9-3449-B546-9142-56DD3140B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114010-F84F-284A-B414-9465B9D7DBC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47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7/10/2012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7/10/2012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DBF2-094B-4CA4-965C-FB22D307D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D9EF73-0292-44FD-B7F4-FC659D0F341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DDBF2-094B-4CA4-965C-FB22D307DB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68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">
            <a:extLst>
              <a:ext uri="{FF2B5EF4-FFF2-40B4-BE49-F238E27FC236}">
                <a16:creationId xmlns:a16="http://schemas.microsoft.com/office/drawing/2014/main" id="{6786AB6D-FDCA-754D-B07B-893A9C488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6323" name="Text Placeholder 2">
            <a:extLst>
              <a:ext uri="{FF2B5EF4-FFF2-40B4-BE49-F238E27FC236}">
                <a16:creationId xmlns:a16="http://schemas.microsoft.com/office/drawing/2014/main" id="{9DFED25D-975B-2748-9BF4-284CC7C2D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7407C-A21D-5C4B-A5A3-9C89DD657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B17DB9-2476-42CF-86D0-26653D241D46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5/11/2023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9A5A2-A52F-7440-AD82-37446BAD9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C270F-E1F9-364C-B8F4-A9341D6C3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820D4D-1BCB-7249-8D59-6B422859E92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86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ndalus" panose="02020603050405020304" pitchFamily="18" charset="-78"/>
          <a:ea typeface="ＭＳ Ｐゴシック" charset="0"/>
          <a:cs typeface="Andalus" panose="02020603050405020304" pitchFamily="18" charset="-7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ndalus" pitchFamily="18" charset="-78"/>
          <a:ea typeface="ＭＳ Ｐゴシック" charset="0"/>
          <a:cs typeface="Andalus" pitchFamily="18" charset="-7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ndalus" pitchFamily="18" charset="-78"/>
          <a:ea typeface="ＭＳ Ｐゴシック" charset="0"/>
          <a:cs typeface="Andalus" pitchFamily="18" charset="-7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ndalus" pitchFamily="18" charset="-78"/>
          <a:ea typeface="ＭＳ Ｐゴシック" charset="0"/>
          <a:cs typeface="Andalus" pitchFamily="18" charset="-7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ndalus" pitchFamily="18" charset="-78"/>
          <a:ea typeface="ＭＳ Ｐゴシック" charset="0"/>
          <a:cs typeface="Andalus" pitchFamily="18" charset="-7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ndalus" panose="02020603050405020304" pitchFamily="18" charset="-78"/>
          <a:ea typeface="ＭＳ Ｐゴシック" charset="0"/>
          <a:cs typeface="Andalus" panose="02020603050405020304" pitchFamily="18" charset="-7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ndalus" panose="02020603050405020304" pitchFamily="18" charset="-78"/>
          <a:ea typeface="Andalus" charset="0"/>
          <a:cs typeface="Andalus" panose="02020603050405020304" pitchFamily="18" charset="-7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ndalus" panose="02020603050405020304" pitchFamily="18" charset="-78"/>
          <a:ea typeface="Andalus" charset="0"/>
          <a:cs typeface="Andalus" panose="02020603050405020304" pitchFamily="18" charset="-7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ndalus" panose="02020603050405020304" pitchFamily="18" charset="-78"/>
          <a:ea typeface="Andalus" charset="0"/>
          <a:cs typeface="Andalus" panose="02020603050405020304" pitchFamily="18" charset="-7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ndalus" panose="02020603050405020304" pitchFamily="18" charset="-78"/>
          <a:ea typeface="Andalus" charset="0"/>
          <a:cs typeface="Andalus" panose="02020603050405020304" pitchFamily="18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610600" cy="2209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UNIVERSITY OF ZAMBIA </a:t>
            </a:r>
            <a:b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SCHOOL OF MEDICINE </a:t>
            </a:r>
            <a:b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DEPARTMENT OF MEDICAL EDUCATION </a:t>
            </a:r>
            <a:br>
              <a:rPr lang="en-US" sz="3200" dirty="0" smtClean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/>
            </a:r>
            <a:b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STATISTICS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/>
            </a:r>
            <a:b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r>
              <a:rPr lang="en-US" altLang="en-US" sz="3200" b="1" dirty="0" smtClean="0">
                <a:solidFill>
                  <a:schemeClr val="bg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@2023</a:t>
            </a:r>
            <a:r>
              <a:rPr lang="en-US" sz="3200" dirty="0" smtClean="0">
                <a:solidFill>
                  <a:schemeClr val="bg1"/>
                </a:solidFill>
                <a:latin typeface="Myriad Pro" pitchFamily="34" charset="0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Myriad Pro" pitchFamily="34" charset="0"/>
              </a:rPr>
            </a:b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667000"/>
            <a:ext cx="8458200" cy="2209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ISAAC </a:t>
            </a:r>
            <a:r>
              <a:rPr lang="en-US" sz="2800" b="1" dirty="0">
                <a:solidFill>
                  <a:schemeClr val="bg1"/>
                </a:solidFill>
              </a:rPr>
              <a:t>FWEMBA, </a:t>
            </a:r>
            <a:r>
              <a:rPr lang="en-US" sz="2800" b="1" dirty="0" smtClean="0">
                <a:solidFill>
                  <a:schemeClr val="bg1"/>
                </a:solidFill>
              </a:rPr>
              <a:t>PhD</a:t>
            </a:r>
            <a:endParaRPr lang="en-US" sz="28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BSc(ZAM), MPH(UK), PhD(GH)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LECTURER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SCHOOL OF MEDICINE </a:t>
            </a:r>
            <a:endParaRPr lang="en-US" sz="28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UNIVERSITY OF ZAMBIA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D45E7-AFE3-CE4E-9E7F-6A19D6AABB5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" y="4628827"/>
            <a:ext cx="9144000" cy="20764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FFFF00"/>
                </a:solidFill>
                <a:latin typeface="Wide Latin" pitchFamily="18" charset="0"/>
              </a:rPr>
              <a:t>Principles of Statistics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8447" y="4628827"/>
            <a:ext cx="18288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17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endParaRPr lang="en-US" sz="3200" dirty="0" smtClean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77724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7575" indent="-463550">
              <a:lnSpc>
                <a:spcPct val="110000"/>
              </a:lnSpc>
              <a:spcAft>
                <a:spcPct val="50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3000" dirty="0" smtClean="0"/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1137557" y="337185"/>
            <a:ext cx="7162800" cy="9906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Census versus Sample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061357" y="1819003"/>
            <a:ext cx="7315200" cy="39395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39725" indent="-339725" algn="l" rtl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3600" dirty="0">
                <a:solidFill>
                  <a:schemeClr val="hlink"/>
                </a:solidFill>
              </a:rPr>
              <a:t>Census</a:t>
            </a:r>
          </a:p>
          <a:p>
            <a:pPr marL="339725" indent="-339725" algn="l" rtl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dirty="0"/>
              <a:t>     </a:t>
            </a:r>
            <a:r>
              <a:rPr lang="en-US" sz="3200" dirty="0"/>
              <a:t>Collection of data from </a:t>
            </a:r>
            <a:r>
              <a:rPr lang="en-US" sz="3200" i="1" dirty="0"/>
              <a:t>every</a:t>
            </a:r>
            <a:r>
              <a:rPr lang="en-US" sz="3200" dirty="0"/>
              <a:t> member of a population</a:t>
            </a:r>
          </a:p>
          <a:p>
            <a:pPr marL="339725" indent="-339725" algn="l" rtl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3600" dirty="0">
                <a:solidFill>
                  <a:schemeClr val="hlink"/>
                </a:solidFill>
              </a:rPr>
              <a:t>Sample</a:t>
            </a:r>
          </a:p>
          <a:p>
            <a:pPr marL="339725" indent="-339725" algn="l" rtl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dirty="0"/>
              <a:t>     </a:t>
            </a:r>
            <a:r>
              <a:rPr lang="en-US" sz="3200" i="1" dirty="0" err="1"/>
              <a:t>Subcollection</a:t>
            </a:r>
            <a:r>
              <a:rPr lang="en-US" sz="3200" dirty="0"/>
              <a:t> of members selected from a population</a:t>
            </a:r>
          </a:p>
        </p:txBody>
      </p:sp>
    </p:spTree>
    <p:extLst>
      <p:ext uri="{BB962C8B-B14F-4D97-AF65-F5344CB8AC3E}">
        <p14:creationId xmlns:p14="http://schemas.microsoft.com/office/powerpoint/2010/main" val="12960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endParaRPr lang="en-US" sz="3200" dirty="0" smtClean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77724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7575" indent="-463550">
              <a:lnSpc>
                <a:spcPct val="110000"/>
              </a:lnSpc>
              <a:spcAft>
                <a:spcPct val="50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3000" dirty="0" smtClean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28662" y="214290"/>
            <a:ext cx="71628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rtl="0"/>
            <a:r>
              <a:rPr lang="en-US" sz="4000" dirty="0" smtClean="0">
                <a:solidFill>
                  <a:schemeClr val="bg1"/>
                </a:solidFill>
              </a:rPr>
              <a:t>Parameter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57200" y="1576388"/>
            <a:ext cx="8229600" cy="18379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808038" indent="-808038" algn="l" rtl="0"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hlink"/>
                </a:solidFill>
              </a:rPr>
              <a:t>Parameter</a:t>
            </a:r>
            <a:endParaRPr lang="en-US" sz="3200" dirty="0"/>
          </a:p>
          <a:p>
            <a:pPr marL="808038" indent="-808038" algn="l" rtl="0">
              <a:spcBef>
                <a:spcPct val="30000"/>
              </a:spcBef>
            </a:pPr>
            <a:r>
              <a:rPr lang="en-US" sz="3200" dirty="0"/>
              <a:t>	a numerical measurement describing some characteristic of a </a:t>
            </a:r>
            <a:r>
              <a:rPr lang="en-US" sz="3600" dirty="0" smtClean="0">
                <a:solidFill>
                  <a:schemeClr val="hlink"/>
                </a:solidFill>
              </a:rPr>
              <a:t>population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3571868" y="3765550"/>
            <a:ext cx="2466975" cy="2305050"/>
            <a:chOff x="2279" y="2372"/>
            <a:chExt cx="1554" cy="1452"/>
          </a:xfrm>
        </p:grpSpPr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2291" y="2372"/>
              <a:ext cx="1542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l" rtl="0"/>
              <a:r>
                <a:rPr lang="en-US" sz="4000" dirty="0" smtClean="0"/>
                <a:t>population</a:t>
              </a:r>
              <a:endParaRPr lang="en-US" sz="4000" dirty="0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2279" y="3380"/>
              <a:ext cx="1496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l" rtl="0"/>
              <a:r>
                <a:rPr lang="en-US" sz="4000" dirty="0" smtClean="0"/>
                <a:t>parameter</a:t>
              </a:r>
              <a:endParaRPr lang="en-US" sz="4000" dirty="0"/>
            </a:p>
          </p:txBody>
        </p:sp>
        <p:grpSp>
          <p:nvGrpSpPr>
            <p:cNvPr id="15" name="Group 12"/>
            <p:cNvGrpSpPr>
              <a:grpSpLocks/>
            </p:cNvGrpSpPr>
            <p:nvPr/>
          </p:nvGrpSpPr>
          <p:grpSpPr bwMode="auto">
            <a:xfrm>
              <a:off x="2806" y="2788"/>
              <a:ext cx="328" cy="544"/>
              <a:chOff x="2806" y="2788"/>
              <a:chExt cx="328" cy="544"/>
            </a:xfrm>
          </p:grpSpPr>
          <p:sp>
            <p:nvSpPr>
              <p:cNvPr id="16" name="AutoShape 13"/>
              <p:cNvSpPr>
                <a:spLocks noChangeArrowheads="1"/>
              </p:cNvSpPr>
              <p:nvPr/>
            </p:nvSpPr>
            <p:spPr bwMode="auto">
              <a:xfrm rot="16200000">
                <a:off x="2809" y="2785"/>
                <a:ext cx="322" cy="328"/>
              </a:xfrm>
              <a:prstGeom prst="rightArrow">
                <a:avLst>
                  <a:gd name="adj1" fmla="val 50000"/>
                  <a:gd name="adj2" fmla="val 50005"/>
                </a:avLst>
              </a:prstGeom>
              <a:solidFill>
                <a:schemeClr val="hlink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 rtl="0"/>
                <a:endParaRPr lang="ar-SA"/>
              </a:p>
            </p:txBody>
          </p:sp>
          <p:sp>
            <p:nvSpPr>
              <p:cNvPr id="17" name="AutoShape 14"/>
              <p:cNvSpPr>
                <a:spLocks noChangeArrowheads="1"/>
              </p:cNvSpPr>
              <p:nvPr/>
            </p:nvSpPr>
            <p:spPr bwMode="auto">
              <a:xfrm rot="16200000" flipH="1">
                <a:off x="2809" y="3007"/>
                <a:ext cx="322" cy="328"/>
              </a:xfrm>
              <a:prstGeom prst="rightArrow">
                <a:avLst>
                  <a:gd name="adj1" fmla="val 50000"/>
                  <a:gd name="adj2" fmla="val 50005"/>
                </a:avLst>
              </a:prstGeom>
              <a:solidFill>
                <a:schemeClr val="hlink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 rtl="0"/>
                <a:endParaRPr lang="ar-SA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923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endParaRPr lang="en-US" sz="3200" dirty="0" smtClean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77724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7575" indent="-463550">
              <a:lnSpc>
                <a:spcPct val="110000"/>
              </a:lnSpc>
              <a:spcAft>
                <a:spcPct val="50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3000" dirty="0" smtClean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928662" y="214290"/>
            <a:ext cx="71628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rtl="0"/>
            <a:r>
              <a:rPr lang="en-US" sz="4000" dirty="0">
                <a:solidFill>
                  <a:schemeClr val="bg1"/>
                </a:solidFill>
              </a:rPr>
              <a:t>Statistic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57200" y="1576388"/>
            <a:ext cx="8229600" cy="18379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808038" indent="-808038" algn="l" rtl="0"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>
                <a:solidFill>
                  <a:schemeClr val="hlink"/>
                </a:solidFill>
              </a:rPr>
              <a:t>Statistic</a:t>
            </a:r>
            <a:r>
              <a:rPr lang="en-US" sz="3200" dirty="0"/>
              <a:t> </a:t>
            </a:r>
          </a:p>
          <a:p>
            <a:pPr marL="808038" indent="-808038" algn="l" rtl="0">
              <a:spcBef>
                <a:spcPct val="30000"/>
              </a:spcBef>
            </a:pPr>
            <a:r>
              <a:rPr lang="en-US" sz="3200" dirty="0"/>
              <a:t>	a numerical measurement describing some characteristic of a </a:t>
            </a:r>
            <a:r>
              <a:rPr lang="en-US" sz="3600" dirty="0">
                <a:solidFill>
                  <a:schemeClr val="hlink"/>
                </a:solidFill>
              </a:rPr>
              <a:t>sample</a:t>
            </a:r>
            <a:r>
              <a:rPr lang="en-US" sz="3600" dirty="0"/>
              <a:t>.</a:t>
            </a:r>
          </a:p>
        </p:txBody>
      </p:sp>
      <p:grpSp>
        <p:nvGrpSpPr>
          <p:cNvPr id="21" name="Group 9"/>
          <p:cNvGrpSpPr>
            <a:grpSpLocks/>
          </p:cNvGrpSpPr>
          <p:nvPr/>
        </p:nvGrpSpPr>
        <p:grpSpPr bwMode="auto">
          <a:xfrm>
            <a:off x="3617914" y="3765550"/>
            <a:ext cx="1771650" cy="2305050"/>
            <a:chOff x="2279" y="2372"/>
            <a:chExt cx="1116" cy="1452"/>
          </a:xfrm>
        </p:grpSpPr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291" y="2372"/>
              <a:ext cx="1058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l" rtl="0"/>
              <a:r>
                <a:rPr lang="en-US" sz="4000"/>
                <a:t>sample</a:t>
              </a:r>
            </a:p>
          </p:txBody>
        </p:sp>
        <p:sp>
          <p:nvSpPr>
            <p:cNvPr id="23" name="Rectangle 11"/>
            <p:cNvSpPr>
              <a:spLocks noChangeArrowheads="1"/>
            </p:cNvSpPr>
            <p:nvPr/>
          </p:nvSpPr>
          <p:spPr bwMode="auto">
            <a:xfrm>
              <a:off x="2279" y="3380"/>
              <a:ext cx="1116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l" rtl="0"/>
              <a:r>
                <a:rPr lang="en-US" sz="4000" dirty="0"/>
                <a:t>statistic</a:t>
              </a:r>
            </a:p>
          </p:txBody>
        </p:sp>
        <p:grpSp>
          <p:nvGrpSpPr>
            <p:cNvPr id="24" name="Group 12"/>
            <p:cNvGrpSpPr>
              <a:grpSpLocks/>
            </p:cNvGrpSpPr>
            <p:nvPr/>
          </p:nvGrpSpPr>
          <p:grpSpPr bwMode="auto">
            <a:xfrm>
              <a:off x="2740" y="2788"/>
              <a:ext cx="328" cy="544"/>
              <a:chOff x="2740" y="2788"/>
              <a:chExt cx="328" cy="544"/>
            </a:xfrm>
          </p:grpSpPr>
          <p:sp>
            <p:nvSpPr>
              <p:cNvPr id="25" name="AutoShape 13"/>
              <p:cNvSpPr>
                <a:spLocks noChangeArrowheads="1"/>
              </p:cNvSpPr>
              <p:nvPr/>
            </p:nvSpPr>
            <p:spPr bwMode="auto">
              <a:xfrm rot="-5400000">
                <a:off x="2743" y="2785"/>
                <a:ext cx="322" cy="328"/>
              </a:xfrm>
              <a:prstGeom prst="rightArrow">
                <a:avLst>
                  <a:gd name="adj1" fmla="val 50000"/>
                  <a:gd name="adj2" fmla="val 50005"/>
                </a:avLst>
              </a:prstGeom>
              <a:solidFill>
                <a:schemeClr val="hlink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 rtl="0"/>
                <a:endParaRPr lang="ar-SA"/>
              </a:p>
            </p:txBody>
          </p:sp>
          <p:sp>
            <p:nvSpPr>
              <p:cNvPr id="26" name="AutoShape 14"/>
              <p:cNvSpPr>
                <a:spLocks noChangeArrowheads="1"/>
              </p:cNvSpPr>
              <p:nvPr/>
            </p:nvSpPr>
            <p:spPr bwMode="auto">
              <a:xfrm rot="16200000" flipH="1">
                <a:off x="2743" y="3007"/>
                <a:ext cx="322" cy="328"/>
              </a:xfrm>
              <a:prstGeom prst="rightArrow">
                <a:avLst>
                  <a:gd name="adj1" fmla="val 50000"/>
                  <a:gd name="adj2" fmla="val 50005"/>
                </a:avLst>
              </a:prstGeom>
              <a:solidFill>
                <a:schemeClr val="hlink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 rtl="0"/>
                <a:endParaRPr lang="ar-SA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5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729258" y="533400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Types of Data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332633" y="2463800"/>
            <a:ext cx="1978025" cy="469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Qualitative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6471246" y="2463800"/>
            <a:ext cx="1997075" cy="4699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Quantitative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862608" y="3732212"/>
            <a:ext cx="1827213" cy="469900"/>
          </a:xfrm>
          <a:prstGeom prst="rect">
            <a:avLst/>
          </a:prstGeom>
          <a:gradFill rotWithShape="0">
            <a:gsLst>
              <a:gs pos="0">
                <a:srgbClr val="9900FF">
                  <a:gamma/>
                  <a:shade val="46275"/>
                  <a:invGamma/>
                </a:srgbClr>
              </a:gs>
              <a:gs pos="50000">
                <a:srgbClr val="9900FF"/>
              </a:gs>
              <a:gs pos="100000">
                <a:srgbClr val="9900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Numerical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790333" y="3730625"/>
            <a:ext cx="1779588" cy="469900"/>
          </a:xfrm>
          <a:prstGeom prst="rect">
            <a:avLst/>
          </a:prstGeom>
          <a:gradFill rotWithShape="0">
            <a:gsLst>
              <a:gs pos="0">
                <a:srgbClr val="9900FF">
                  <a:gamma/>
                  <a:shade val="46275"/>
                  <a:invGamma/>
                </a:srgbClr>
              </a:gs>
              <a:gs pos="50000">
                <a:srgbClr val="9900FF"/>
              </a:gs>
              <a:gs pos="100000">
                <a:srgbClr val="9900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Numerical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723283" y="3732212"/>
            <a:ext cx="2382838" cy="469900"/>
          </a:xfrm>
          <a:prstGeom prst="rect">
            <a:avLst/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Non-numerical</a:t>
            </a:r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4596408" y="1630362"/>
            <a:ext cx="1485900" cy="4953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</a:t>
            </a: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43426" y="4987932"/>
            <a:ext cx="1395413" cy="469900"/>
          </a:xfrm>
          <a:prstGeom prst="rect">
            <a:avLst/>
          </a:prstGeom>
          <a:gradFill rotWithShape="0">
            <a:gsLst>
              <a:gs pos="0">
                <a:srgbClr val="808000">
                  <a:gamma/>
                  <a:shade val="46275"/>
                  <a:invGamma/>
                </a:srgbClr>
              </a:gs>
              <a:gs pos="50000">
                <a:srgbClr val="808000"/>
              </a:gs>
              <a:gs pos="100000">
                <a:srgbClr val="8080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Nominal</a:t>
            </a:r>
          </a:p>
        </p:txBody>
      </p:sp>
      <p:cxnSp>
        <p:nvCxnSpPr>
          <p:cNvPr id="13" name="AutoShape 45"/>
          <p:cNvCxnSpPr>
            <a:cxnSpLocks noChangeShapeType="1"/>
            <a:stCxn id="11" idx="2"/>
            <a:endCxn id="6" idx="0"/>
          </p:cNvCxnSpPr>
          <p:nvPr/>
        </p:nvCxnSpPr>
        <p:spPr bwMode="auto">
          <a:xfrm rot="10800000" flipV="1">
            <a:off x="3321646" y="1878012"/>
            <a:ext cx="1274762" cy="585788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28398" dir="3806097" algn="ctr" rotWithShape="0">
              <a:schemeClr val="bg2"/>
            </a:outerShdw>
          </a:effectLst>
        </p:spPr>
      </p:cxnSp>
      <p:cxnSp>
        <p:nvCxnSpPr>
          <p:cNvPr id="14" name="AutoShape 47"/>
          <p:cNvCxnSpPr>
            <a:cxnSpLocks noChangeShapeType="1"/>
            <a:stCxn id="11" idx="6"/>
            <a:endCxn id="7" idx="0"/>
          </p:cNvCxnSpPr>
          <p:nvPr/>
        </p:nvCxnSpPr>
        <p:spPr bwMode="auto">
          <a:xfrm>
            <a:off x="6082308" y="1878012"/>
            <a:ext cx="1387475" cy="585788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28398" dir="3806097" algn="ctr" rotWithShape="0">
              <a:schemeClr val="bg2"/>
            </a:outerShdw>
          </a:effectLst>
        </p:spPr>
      </p:cxnSp>
      <p:cxnSp>
        <p:nvCxnSpPr>
          <p:cNvPr id="15" name="AutoShape 49"/>
          <p:cNvCxnSpPr>
            <a:cxnSpLocks noChangeShapeType="1"/>
            <a:stCxn id="6" idx="2"/>
            <a:endCxn id="8" idx="0"/>
          </p:cNvCxnSpPr>
          <p:nvPr/>
        </p:nvCxnSpPr>
        <p:spPr bwMode="auto">
          <a:xfrm rot="5400000">
            <a:off x="2150071" y="2560637"/>
            <a:ext cx="798512" cy="1544638"/>
          </a:xfrm>
          <a:prstGeom prst="bentConnector3">
            <a:avLst>
              <a:gd name="adj1" fmla="val 49903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</p:cxnSp>
      <p:sp>
        <p:nvSpPr>
          <p:cNvPr id="16" name="Text Box 51"/>
          <p:cNvSpPr txBox="1">
            <a:spLocks noChangeArrowheads="1"/>
          </p:cNvSpPr>
          <p:nvPr/>
        </p:nvSpPr>
        <p:spPr bwMode="auto">
          <a:xfrm>
            <a:off x="1615062" y="5002212"/>
            <a:ext cx="1270000" cy="469900"/>
          </a:xfrm>
          <a:prstGeom prst="rect">
            <a:avLst/>
          </a:prstGeom>
          <a:gradFill rotWithShape="0">
            <a:gsLst>
              <a:gs pos="0">
                <a:srgbClr val="009900">
                  <a:gamma/>
                  <a:shade val="46275"/>
                  <a:invGamma/>
                </a:srgbClr>
              </a:gs>
              <a:gs pos="50000">
                <a:srgbClr val="009900"/>
              </a:gs>
              <a:gs pos="100000">
                <a:srgbClr val="00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Ordinal</a:t>
            </a:r>
          </a:p>
        </p:txBody>
      </p:sp>
      <p:sp>
        <p:nvSpPr>
          <p:cNvPr id="17" name="Text Box 52"/>
          <p:cNvSpPr txBox="1">
            <a:spLocks noChangeArrowheads="1"/>
          </p:cNvSpPr>
          <p:nvPr/>
        </p:nvSpPr>
        <p:spPr bwMode="auto">
          <a:xfrm>
            <a:off x="3115260" y="5002212"/>
            <a:ext cx="1395413" cy="469900"/>
          </a:xfrm>
          <a:prstGeom prst="rect">
            <a:avLst/>
          </a:prstGeom>
          <a:gradFill rotWithShape="0">
            <a:gsLst>
              <a:gs pos="0">
                <a:srgbClr val="808000">
                  <a:gamma/>
                  <a:shade val="46275"/>
                  <a:invGamma/>
                </a:srgbClr>
              </a:gs>
              <a:gs pos="50000">
                <a:srgbClr val="808000"/>
              </a:gs>
              <a:gs pos="100000">
                <a:srgbClr val="8080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Nominal</a:t>
            </a:r>
          </a:p>
        </p:txBody>
      </p:sp>
      <p:sp>
        <p:nvSpPr>
          <p:cNvPr id="18" name="Text Box 53"/>
          <p:cNvSpPr txBox="1">
            <a:spLocks noChangeArrowheads="1"/>
          </p:cNvSpPr>
          <p:nvPr/>
        </p:nvSpPr>
        <p:spPr bwMode="auto">
          <a:xfrm>
            <a:off x="4615458" y="5002212"/>
            <a:ext cx="1250950" cy="469900"/>
          </a:xfrm>
          <a:prstGeom prst="rect">
            <a:avLst/>
          </a:prstGeom>
          <a:gradFill rotWithShape="0">
            <a:gsLst>
              <a:gs pos="0">
                <a:srgbClr val="009900">
                  <a:gamma/>
                  <a:shade val="46275"/>
                  <a:invGamma/>
                </a:srgbClr>
              </a:gs>
              <a:gs pos="50000">
                <a:srgbClr val="009900"/>
              </a:gs>
              <a:gs pos="100000">
                <a:srgbClr val="00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Ordinal</a:t>
            </a:r>
          </a:p>
        </p:txBody>
      </p:sp>
      <p:sp>
        <p:nvSpPr>
          <p:cNvPr id="19" name="Text Box 54"/>
          <p:cNvSpPr txBox="1">
            <a:spLocks noChangeArrowheads="1"/>
          </p:cNvSpPr>
          <p:nvPr/>
        </p:nvSpPr>
        <p:spPr bwMode="auto">
          <a:xfrm>
            <a:off x="6115656" y="5002212"/>
            <a:ext cx="1245855" cy="461665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 rtl="0"/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discrete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0" name="Text Box 55"/>
          <p:cNvSpPr txBox="1">
            <a:spLocks noChangeArrowheads="1"/>
          </p:cNvSpPr>
          <p:nvPr/>
        </p:nvSpPr>
        <p:spPr bwMode="auto">
          <a:xfrm>
            <a:off x="7472978" y="5002212"/>
            <a:ext cx="1709122" cy="461665"/>
          </a:xfrm>
          <a:prstGeom prst="rect">
            <a:avLst/>
          </a:prstGeom>
          <a:gradFill rotWithShape="0">
            <a:gsLst>
              <a:gs pos="0">
                <a:srgbClr val="00CC99">
                  <a:gamma/>
                  <a:shade val="46275"/>
                  <a:invGamma/>
                </a:srgbClr>
              </a:gs>
              <a:gs pos="50000">
                <a:srgbClr val="00CC99"/>
              </a:gs>
              <a:gs pos="100000">
                <a:srgbClr val="00CC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 rtl="0"/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continuous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cxnSp>
        <p:nvCxnSpPr>
          <p:cNvPr id="21" name="AutoShape 63"/>
          <p:cNvCxnSpPr>
            <a:cxnSpLocks noChangeShapeType="1"/>
            <a:stCxn id="6" idx="2"/>
            <a:endCxn id="10" idx="0"/>
          </p:cNvCxnSpPr>
          <p:nvPr/>
        </p:nvCxnSpPr>
        <p:spPr bwMode="auto">
          <a:xfrm rot="16200000" flipH="1">
            <a:off x="3719315" y="2536031"/>
            <a:ext cx="798512" cy="1593850"/>
          </a:xfrm>
          <a:prstGeom prst="bentConnector3">
            <a:avLst>
              <a:gd name="adj1" fmla="val 49903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2" name="AutoShape 64"/>
          <p:cNvCxnSpPr>
            <a:cxnSpLocks noChangeShapeType="1"/>
            <a:stCxn id="8" idx="2"/>
            <a:endCxn id="12" idx="0"/>
          </p:cNvCxnSpPr>
          <p:nvPr/>
        </p:nvCxnSpPr>
        <p:spPr bwMode="auto">
          <a:xfrm rot="5400000">
            <a:off x="865764" y="4077481"/>
            <a:ext cx="785820" cy="103508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3" name="AutoShape 65"/>
          <p:cNvCxnSpPr>
            <a:cxnSpLocks noChangeShapeType="1"/>
            <a:stCxn id="8" idx="2"/>
            <a:endCxn id="16" idx="0"/>
          </p:cNvCxnSpPr>
          <p:nvPr/>
        </p:nvCxnSpPr>
        <p:spPr bwMode="auto">
          <a:xfrm rot="16200000" flipH="1">
            <a:off x="1613088" y="4365238"/>
            <a:ext cx="800100" cy="47384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4" name="AutoShape 66"/>
          <p:cNvCxnSpPr>
            <a:cxnSpLocks noChangeShapeType="1"/>
            <a:stCxn id="10" idx="2"/>
            <a:endCxn id="17" idx="0"/>
          </p:cNvCxnSpPr>
          <p:nvPr/>
        </p:nvCxnSpPr>
        <p:spPr bwMode="auto">
          <a:xfrm rot="5400000">
            <a:off x="3963785" y="4051295"/>
            <a:ext cx="800100" cy="110173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5" name="AutoShape 67"/>
          <p:cNvCxnSpPr>
            <a:cxnSpLocks noChangeShapeType="1"/>
            <a:stCxn id="10" idx="2"/>
            <a:endCxn id="18" idx="0"/>
          </p:cNvCxnSpPr>
          <p:nvPr/>
        </p:nvCxnSpPr>
        <p:spPr bwMode="auto">
          <a:xfrm rot="16200000" flipH="1">
            <a:off x="4677767" y="4439046"/>
            <a:ext cx="800100" cy="326231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6" name="AutoShape 68"/>
          <p:cNvCxnSpPr>
            <a:cxnSpLocks noChangeShapeType="1"/>
            <a:stCxn id="9" idx="2"/>
            <a:endCxn id="19" idx="0"/>
          </p:cNvCxnSpPr>
          <p:nvPr/>
        </p:nvCxnSpPr>
        <p:spPr bwMode="auto">
          <a:xfrm rot="5400000">
            <a:off x="6808513" y="4130597"/>
            <a:ext cx="801687" cy="94154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cxnSp>
        <p:nvCxnSpPr>
          <p:cNvPr id="27" name="AutoShape 69"/>
          <p:cNvCxnSpPr>
            <a:cxnSpLocks noChangeShapeType="1"/>
            <a:stCxn id="9" idx="2"/>
            <a:endCxn id="20" idx="0"/>
          </p:cNvCxnSpPr>
          <p:nvPr/>
        </p:nvCxnSpPr>
        <p:spPr bwMode="auto">
          <a:xfrm rot="16200000" flipH="1">
            <a:off x="7602990" y="4277662"/>
            <a:ext cx="801687" cy="64741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</p:cxnSp>
      <p:sp>
        <p:nvSpPr>
          <p:cNvPr id="28" name="Line 71"/>
          <p:cNvSpPr>
            <a:spLocks noChangeShapeType="1"/>
          </p:cNvSpPr>
          <p:nvPr/>
        </p:nvSpPr>
        <p:spPr bwMode="auto">
          <a:xfrm>
            <a:off x="7671424" y="2919297"/>
            <a:ext cx="0" cy="800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pPr algn="ctr" rtl="0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620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500"/>
                            </p:stCondLst>
                            <p:childTnLst>
                              <p:par>
                                <p:cTn id="49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500"/>
                            </p:stCondLst>
                            <p:childTnLst>
                              <p:par>
                                <p:cTn id="57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45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6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9000"/>
                            </p:stCondLst>
                            <p:childTnLst>
                              <p:par>
                                <p:cTn id="77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2000"/>
                            </p:stCondLst>
                            <p:childTnLst>
                              <p:par>
                                <p:cTn id="85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3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0"/>
                            </p:stCondLst>
                            <p:childTnLst>
                              <p:par>
                                <p:cTn id="9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 autoUpdateAnimBg="0"/>
      <p:bldP spid="20" grpId="0" animBg="1" autoUpdateAnimBg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990600" y="177800"/>
            <a:ext cx="71628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Quantitative Data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5787" y="1981200"/>
            <a:ext cx="7972425" cy="32814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746125" indent="-746125" algn="l" rtl="0">
              <a:lnSpc>
                <a:spcPct val="95000"/>
              </a:lnSpc>
              <a:spcBef>
                <a:spcPct val="35000"/>
              </a:spcBef>
              <a:spcAft>
                <a:spcPct val="350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>
                <a:solidFill>
                  <a:schemeClr val="hlink"/>
                </a:solidFill>
              </a:rPr>
              <a:t>Quantitative (or numerical) data</a:t>
            </a:r>
            <a:r>
              <a:rPr lang="en-US" sz="4000" dirty="0">
                <a:solidFill>
                  <a:schemeClr val="hlink"/>
                </a:solidFill>
              </a:rPr>
              <a:t> </a:t>
            </a:r>
            <a:endParaRPr lang="en-US" sz="2800" dirty="0"/>
          </a:p>
          <a:p>
            <a:pPr marL="746125" indent="-746125" algn="l" rtl="0">
              <a:lnSpc>
                <a:spcPct val="95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800" dirty="0"/>
              <a:t>	consists of </a:t>
            </a:r>
            <a:r>
              <a:rPr lang="en-US" sz="2800" i="1" dirty="0"/>
              <a:t>numbers</a:t>
            </a:r>
            <a:r>
              <a:rPr lang="en-US" sz="2800" dirty="0"/>
              <a:t> representing counts or measurements.</a:t>
            </a:r>
          </a:p>
          <a:p>
            <a:pPr marL="746125" indent="-746125" algn="l" rtl="0">
              <a:lnSpc>
                <a:spcPct val="95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800" dirty="0"/>
              <a:t>	Example:  The weights of </a:t>
            </a:r>
            <a:r>
              <a:rPr lang="en-US" sz="2800" dirty="0" smtClean="0"/>
              <a:t>students</a:t>
            </a:r>
            <a:endParaRPr lang="en-US" sz="2800" dirty="0"/>
          </a:p>
          <a:p>
            <a:pPr marL="746125" indent="-746125" algn="l" rtl="0">
              <a:lnSpc>
                <a:spcPct val="95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800" dirty="0"/>
              <a:t>	Example:  The ages of respondents</a:t>
            </a:r>
          </a:p>
        </p:txBody>
      </p:sp>
    </p:spTree>
    <p:extLst>
      <p:ext uri="{BB962C8B-B14F-4D97-AF65-F5344CB8AC3E}">
        <p14:creationId xmlns:p14="http://schemas.microsoft.com/office/powerpoint/2010/main" val="14211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90600" y="457200"/>
            <a:ext cx="71628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rtl="0"/>
            <a:r>
              <a:rPr lang="en-US" sz="4000" dirty="0" smtClean="0">
                <a:solidFill>
                  <a:schemeClr val="bg1"/>
                </a:solidFill>
              </a:rPr>
              <a:t>Qualitative </a:t>
            </a:r>
            <a:r>
              <a:rPr lang="en-US" sz="40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98689" y="1905000"/>
            <a:ext cx="8364311" cy="315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marL="457200" algn="l" rtl="0">
              <a:lnSpc>
                <a:spcPct val="95000"/>
              </a:lnSpc>
              <a:spcBef>
                <a:spcPct val="35000"/>
              </a:spcBef>
              <a:spcAft>
                <a:spcPct val="350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hlink"/>
                </a:solidFill>
              </a:rPr>
              <a:t> </a:t>
            </a:r>
            <a:r>
              <a:rPr lang="en-US" sz="3600" dirty="0">
                <a:solidFill>
                  <a:schemeClr val="hlink"/>
                </a:solidFill>
              </a:rPr>
              <a:t>qualitative </a:t>
            </a:r>
            <a:r>
              <a:rPr lang="en-US" sz="3600" dirty="0" smtClean="0">
                <a:solidFill>
                  <a:schemeClr val="hlink"/>
                </a:solidFill>
              </a:rPr>
              <a:t>     data</a:t>
            </a:r>
            <a:r>
              <a:rPr lang="en-US" sz="3600" dirty="0">
                <a:solidFill>
                  <a:schemeClr val="hlink"/>
                </a:solidFill>
              </a:rPr>
              <a:t>			</a:t>
            </a:r>
          </a:p>
          <a:p>
            <a:pPr marL="457200" algn="l" rtl="0">
              <a:lnSpc>
                <a:spcPct val="95000"/>
              </a:lnSpc>
              <a:spcAft>
                <a:spcPct val="35000"/>
              </a:spcAft>
            </a:pPr>
            <a:r>
              <a:rPr lang="en-US" sz="2800" dirty="0"/>
              <a:t>	consists of names or labels </a:t>
            </a:r>
          </a:p>
          <a:p>
            <a:pPr marL="457200" algn="l" rtl="0">
              <a:lnSpc>
                <a:spcPct val="95000"/>
              </a:lnSpc>
              <a:spcAft>
                <a:spcPct val="35000"/>
              </a:spcAft>
            </a:pPr>
            <a:r>
              <a:rPr lang="en-US" sz="2800" dirty="0" smtClean="0"/>
              <a:t>Example</a:t>
            </a:r>
            <a:r>
              <a:rPr lang="en-US" sz="2800" dirty="0"/>
              <a:t>:  The genders (male/female) of professional athletes</a:t>
            </a:r>
          </a:p>
          <a:p>
            <a:pPr marL="457200" algn="l" rtl="0">
              <a:lnSpc>
                <a:spcPct val="95000"/>
              </a:lnSpc>
              <a:spcAft>
                <a:spcPct val="35000"/>
              </a:spcAft>
            </a:pPr>
            <a:r>
              <a:rPr lang="en-US" sz="2800" dirty="0"/>
              <a:t>Example:  Shirt numbers on professional athletes uniforms - substitutes for names.</a:t>
            </a:r>
          </a:p>
        </p:txBody>
      </p:sp>
    </p:spTree>
    <p:extLst>
      <p:ext uri="{BB962C8B-B14F-4D97-AF65-F5344CB8AC3E}">
        <p14:creationId xmlns:p14="http://schemas.microsoft.com/office/powerpoint/2010/main" val="101888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62000" y="1745117"/>
            <a:ext cx="7677150" cy="102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elements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 the entities on which data are</a:t>
            </a:r>
          </a:p>
          <a:p>
            <a:pPr algn="l" rtl="0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collected.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9214" y="2676525"/>
            <a:ext cx="7658100" cy="93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variable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 characteristic of interest for the elements.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3900" y="3616779"/>
            <a:ext cx="763905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set of measurements collected for a particular</a:t>
            </a:r>
          </a:p>
          <a:p>
            <a:pPr algn="l" rtl="0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element is called an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observation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742950" y="4876800"/>
            <a:ext cx="7600950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total number of data values in a data set is the</a:t>
            </a:r>
          </a:p>
          <a:p>
            <a:pPr algn="l" rtl="0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number of elements multiplied by the number of</a:t>
            </a:r>
          </a:p>
          <a:p>
            <a:pPr algn="l" rtl="0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variables.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713014" y="52931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Elements, Variables, and Observations</a:t>
            </a:r>
          </a:p>
        </p:txBody>
      </p:sp>
    </p:spTree>
    <p:extLst>
      <p:ext uri="{BB962C8B-B14F-4D97-AF65-F5344CB8AC3E}">
        <p14:creationId xmlns:p14="http://schemas.microsoft.com/office/powerpoint/2010/main" val="1594638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0" y="1459706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685800" y="265680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Data, Data Sets, </a:t>
            </a:r>
            <a:b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Elements, Variables, and Observations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3577430" y="3472656"/>
            <a:ext cx="4880769" cy="23622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endParaRPr lang="ar-SA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543300" y="1866900"/>
            <a:ext cx="5219700" cy="9525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endParaRPr lang="ar-SA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1286102" y="2736850"/>
            <a:ext cx="1733550" cy="323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District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3455194" y="3502819"/>
            <a:ext cx="4395787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HIV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13.10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0.86</a:t>
            </a: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HIV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16.00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1.67</a:t>
            </a: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HIV             23.70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0.86  </a:t>
            </a: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HIV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1.400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0.33</a:t>
            </a: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ENT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0.60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0.13</a:t>
            </a: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>
            <a:off x="5024437" y="1243130"/>
            <a:ext cx="1563687" cy="409575"/>
          </a:xfrm>
          <a:prstGeom prst="wedgeRoundRectCallout">
            <a:avLst>
              <a:gd name="adj1" fmla="val 53755"/>
              <a:gd name="adj2" fmla="val 116278"/>
              <a:gd name="adj3" fmla="val 16667"/>
            </a:avLst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 rtl="0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Variables</a:t>
            </a:r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>
            <a:off x="585788" y="1670050"/>
            <a:ext cx="1346200" cy="660400"/>
          </a:xfrm>
          <a:prstGeom prst="wedgeRoundRectCallout">
            <a:avLst>
              <a:gd name="adj1" fmla="val -5306"/>
              <a:gd name="adj2" fmla="val 163944"/>
              <a:gd name="adj3" fmla="val 16667"/>
            </a:avLst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Element</a:t>
            </a:r>
          </a:p>
          <a:p>
            <a:pPr algn="l" rtl="0">
              <a:lnSpc>
                <a:spcPct val="8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Names</a:t>
            </a: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5943600" y="6254750"/>
            <a:ext cx="1563687" cy="450850"/>
          </a:xfrm>
          <a:prstGeom prst="wedgeRoundRectCallout">
            <a:avLst>
              <a:gd name="adj1" fmla="val -66954"/>
              <a:gd name="adj2" fmla="val -116551"/>
              <a:gd name="adj3" fmla="val 16667"/>
            </a:avLst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 rtl="0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 Set</a:t>
            </a: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 rot="-5456">
            <a:off x="1806575" y="1244600"/>
            <a:ext cx="1852613" cy="430213"/>
          </a:xfrm>
          <a:prstGeom prst="wedgeRoundRectCallout">
            <a:avLst>
              <a:gd name="adj1" fmla="val 52551"/>
              <a:gd name="adj2" fmla="val 498051"/>
              <a:gd name="adj3" fmla="val 16667"/>
            </a:avLst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 rtl="0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Observation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586370" y="3365118"/>
            <a:ext cx="2747380" cy="246973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endParaRPr lang="ar-SA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585788" y="3391017"/>
            <a:ext cx="2852737" cy="241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Kafue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Lusaka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Chilanga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Chongwe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Rufunsa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3565071" y="1965893"/>
            <a:ext cx="5354637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</a:t>
            </a: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Disease         Rates        Mortality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80000"/>
              <a:buFont typeface="Monotype Sorts" pitchFamily="2" charset="2"/>
              <a:buNone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7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utoUpdateAnimBg="0"/>
      <p:bldP spid="21" grpId="0" autoUpdateAnimBg="0"/>
      <p:bldP spid="22" grpId="0" animBg="1" autoUpdateAnimBg="0"/>
      <p:bldP spid="23" grpId="0" animBg="1" autoUpdateAnimBg="0"/>
      <p:bldP spid="24" grpId="0" animBg="1" autoUpdateAnimBg="0"/>
      <p:bldP spid="25" grpId="0" animBg="1" autoUpdateAnimBg="0"/>
      <p:bldP spid="28" grpId="0" animBg="1"/>
      <p:bldP spid="29" grpId="0" autoUpdateAnimBg="0"/>
      <p:bldP spid="3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en-US" sz="3600" smtClean="0">
                <a:solidFill>
                  <a:schemeClr val="hlink"/>
                </a:solidFill>
              </a:rPr>
              <a:t>Discrete</a:t>
            </a:r>
            <a:r>
              <a:rPr lang="en-US" sz="3600" smtClean="0">
                <a:solidFill>
                  <a:schemeClr val="folHlink"/>
                </a:solidFill>
              </a:rPr>
              <a:t> </a:t>
            </a:r>
            <a:r>
              <a:rPr lang="en-US" sz="3600" smtClean="0">
                <a:solidFill>
                  <a:schemeClr val="hlink"/>
                </a:solidFill>
              </a:rPr>
              <a:t>data</a:t>
            </a:r>
          </a:p>
          <a:p>
            <a:pPr marL="914400" indent="-914400">
              <a:buFontTx/>
              <a:buNone/>
            </a:pPr>
            <a:r>
              <a:rPr lang="en-US" sz="2000" smtClean="0"/>
              <a:t>            </a:t>
            </a:r>
            <a:r>
              <a:rPr lang="en-US" smtClean="0"/>
              <a:t> result when the number of possible values is either a finite number or a ‘countable’ number  </a:t>
            </a:r>
          </a:p>
          <a:p>
            <a:pPr marL="914400" indent="-914400">
              <a:buFontTx/>
              <a:buNone/>
            </a:pPr>
            <a:r>
              <a:rPr lang="en-US" smtClean="0"/>
              <a:t>	(i.e. the number of possible values is</a:t>
            </a:r>
          </a:p>
          <a:p>
            <a:pPr marL="914400" indent="-914400">
              <a:buFontTx/>
              <a:buNone/>
            </a:pPr>
            <a:r>
              <a:rPr lang="en-US" sz="1800" smtClean="0"/>
              <a:t>				</a:t>
            </a:r>
            <a:r>
              <a:rPr lang="en-US" smtClean="0">
                <a:solidFill>
                  <a:schemeClr val="hlink"/>
                </a:solidFill>
              </a:rPr>
              <a:t>0, 1, 2, 3, . . .</a:t>
            </a:r>
            <a:r>
              <a:rPr lang="en-US" smtClean="0"/>
              <a:t>)</a:t>
            </a:r>
          </a:p>
          <a:p>
            <a:pPr marL="914400" indent="-914400">
              <a:buFontTx/>
              <a:buNone/>
            </a:pPr>
            <a:endParaRPr lang="en-US" smtClean="0">
              <a:solidFill>
                <a:schemeClr val="hlink"/>
              </a:solidFill>
            </a:endParaRPr>
          </a:p>
          <a:p>
            <a:pPr marL="914400" indent="-914400"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	</a:t>
            </a:r>
            <a:r>
              <a:rPr lang="en-US" smtClean="0"/>
              <a:t>Example:  The number of eggs that a hen lays</a:t>
            </a:r>
            <a:endParaRPr lang="en-US" dirty="0" smtClean="0"/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1066800" y="550863"/>
            <a:ext cx="71628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Discrete Data</a:t>
            </a:r>
          </a:p>
        </p:txBody>
      </p:sp>
    </p:spTree>
    <p:extLst>
      <p:ext uri="{BB962C8B-B14F-4D97-AF65-F5344CB8AC3E}">
        <p14:creationId xmlns:p14="http://schemas.microsoft.com/office/powerpoint/2010/main" val="423303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hlink"/>
                </a:solidFill>
                <a:latin typeface="Century Gothic" panose="020B0502020202020204" pitchFamily="34" charset="0"/>
              </a:rPr>
              <a:t>Continuous (numerical) data</a:t>
            </a:r>
          </a:p>
          <a:p>
            <a:pPr marL="625475" indent="-625475">
              <a:buFontTx/>
              <a:buNone/>
            </a:pPr>
            <a:r>
              <a:rPr lang="en-US" dirty="0" smtClean="0">
                <a:latin typeface="Century Gothic" panose="020B0502020202020204" pitchFamily="34" charset="0"/>
              </a:rPr>
              <a:t>  	result from infinitely many possible values that correspond to some continuous scale that covers a range of values without gaps, interruptions, or jumps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90600" y="466725"/>
            <a:ext cx="71628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Continuous Data</a:t>
            </a:r>
          </a:p>
        </p:txBody>
      </p:sp>
    </p:spTree>
    <p:extLst>
      <p:ext uri="{BB962C8B-B14F-4D97-AF65-F5344CB8AC3E}">
        <p14:creationId xmlns:p14="http://schemas.microsoft.com/office/powerpoint/2010/main" val="39267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chemeClr val="bg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Objective</a:t>
            </a:r>
            <a:endParaRPr lang="en-US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914400" lvl="1" indent="-514350" algn="just">
              <a:buFont typeface="Calibri" panose="020F0502020204030204" pitchFamily="34" charset="0"/>
              <a:buAutoNum type="arabicPeriod"/>
            </a:pPr>
            <a:r>
              <a:rPr lang="en-US" altLang="en-US" dirty="0" smtClean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Introduce students to statistical concepts </a:t>
            </a:r>
          </a:p>
          <a:p>
            <a:pPr marL="914400" lvl="1" indent="-514350" algn="just">
              <a:buFont typeface="Calibri" panose="020F0502020204030204" pitchFamily="34" charset="0"/>
              <a:buAutoNum type="arabicPeriod"/>
            </a:pPr>
            <a:endParaRPr lang="en-US" altLang="en-US" dirty="0"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  <a:p>
            <a:pPr marL="914400" lvl="1" indent="-514350" algn="just">
              <a:buFont typeface="Calibri" panose="020F0502020204030204" pitchFamily="34" charset="0"/>
              <a:buAutoNum type="arabicPeriod"/>
            </a:pPr>
            <a:r>
              <a:rPr lang="en-US" altLang="en-US" dirty="0" smtClean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Students able to use basic inference terms such as population, statistic</a:t>
            </a:r>
            <a:endParaRPr lang="en-US" altLang="en-US" dirty="0"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  <a:p>
            <a:pPr marL="914400" lvl="1" indent="-514350" algn="just">
              <a:buFont typeface="Calibri" panose="020F0502020204030204" pitchFamily="34" charset="0"/>
              <a:buAutoNum type="arabicPeriod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Be able to describe data using central tendency, dispersion and </a:t>
            </a: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2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51139" y="1706335"/>
            <a:ext cx="7296150" cy="11049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Data can be further classified as being qualitative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or quantitative.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23925" y="3084739"/>
            <a:ext cx="7296150" cy="14478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statistical analysis that is appropriate depends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on whether the data for the variable are qualitative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or quantitative.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000125" y="4800600"/>
            <a:ext cx="7296150" cy="11049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In general, there are more alternatives for statistical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analysis when the data are quantitative.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Qualitative and Quantitative Data</a:t>
            </a:r>
          </a:p>
        </p:txBody>
      </p:sp>
    </p:spTree>
    <p:extLst>
      <p:ext uri="{BB962C8B-B14F-4D97-AF65-F5344CB8AC3E}">
        <p14:creationId xmlns:p14="http://schemas.microsoft.com/office/powerpoint/2010/main" val="135488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10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Qualitative Data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29343" y="1571174"/>
            <a:ext cx="7639050" cy="9715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Labels or names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used to identify an attribute of each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element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729343" y="2729821"/>
            <a:ext cx="7639050" cy="6096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Often referred to as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categorical data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729343" y="3639007"/>
            <a:ext cx="7639050" cy="10096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Use either the nominal or ordinal scale of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measurement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29343" y="4835754"/>
            <a:ext cx="7639050" cy="647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be either numeric or nonnumeric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729343" y="5734957"/>
            <a:ext cx="7639050" cy="6858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Appropriate statistical analyses are rather limited</a:t>
            </a:r>
          </a:p>
        </p:txBody>
      </p:sp>
    </p:spTree>
    <p:extLst>
      <p:ext uri="{BB962C8B-B14F-4D97-AF65-F5344CB8AC3E}">
        <p14:creationId xmlns:p14="http://schemas.microsoft.com/office/powerpoint/2010/main" val="163175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80357" y="495300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Quantitative Data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834118" y="1938338"/>
            <a:ext cx="7639050" cy="1028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Quantitative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 indicate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how many or how much: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 rtl="0"/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781050" y="3492954"/>
            <a:ext cx="7639050" cy="647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Quantitative data are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always numeric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828675" y="4924425"/>
            <a:ext cx="7639050" cy="1028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Ordinary arithmetic operations are meaningful for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quantitative data.</a:t>
            </a:r>
          </a:p>
        </p:txBody>
      </p:sp>
    </p:spTree>
    <p:extLst>
      <p:ext uri="{BB962C8B-B14F-4D97-AF65-F5344CB8AC3E}">
        <p14:creationId xmlns:p14="http://schemas.microsoft.com/office/powerpoint/2010/main" val="29203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autoUpdateAnimBg="0"/>
      <p:bldP spid="19" grpId="0" animBg="1" autoUpdateAnimBg="0"/>
      <p:bldP spid="21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>
                <a:srgbClr val="C0504D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96919"/>
            <a:ext cx="7772400" cy="509588"/>
          </a:xfrm>
          <a:noFill/>
          <a:ln/>
        </p:spPr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chemeClr val="bg1"/>
                </a:solidFill>
              </a:rPr>
              <a:t>Descriptive Statistics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67884" y="2071677"/>
            <a:ext cx="7772400" cy="4137015"/>
          </a:xfrm>
          <a:noFill/>
          <a:ln/>
        </p:spPr>
        <p:txBody>
          <a:bodyPr>
            <a:normAutofit lnSpcReduction="10000"/>
          </a:bodyPr>
          <a:lstStyle/>
          <a:p>
            <a:pPr algn="l" rtl="0"/>
            <a:r>
              <a:rPr lang="en-US" u="sng" dirty="0">
                <a:latin typeface="Century Gothic" panose="020B0502020202020204" pitchFamily="34" charset="0"/>
              </a:rPr>
              <a:t>Descriptive statistics</a:t>
            </a:r>
            <a:r>
              <a:rPr lang="en-US" dirty="0">
                <a:latin typeface="Century Gothic" panose="020B0502020202020204" pitchFamily="34" charset="0"/>
              </a:rPr>
              <a:t> are the tabular, graphical, and numerical methods used to </a:t>
            </a:r>
            <a:r>
              <a:rPr lang="en-US" u="sng" dirty="0">
                <a:latin typeface="Century Gothic" panose="020B0502020202020204" pitchFamily="34" charset="0"/>
              </a:rPr>
              <a:t>summarize</a:t>
            </a:r>
            <a:r>
              <a:rPr lang="en-US" dirty="0">
                <a:latin typeface="Century Gothic" panose="020B0502020202020204" pitchFamily="34" charset="0"/>
              </a:rPr>
              <a:t> data</a:t>
            </a:r>
            <a:r>
              <a:rPr lang="en-US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altLang="en-US" dirty="0">
                <a:latin typeface="Century Gothic" panose="020B0502020202020204" pitchFamily="34" charset="0"/>
              </a:rPr>
              <a:t>A measure of central tendency is a </a:t>
            </a:r>
            <a:r>
              <a:rPr lang="en-US" altLang="en-US" u="sng" dirty="0">
                <a:latin typeface="Century Gothic" panose="020B0502020202020204" pitchFamily="34" charset="0"/>
              </a:rPr>
              <a:t>descriptive statistic</a:t>
            </a:r>
            <a:r>
              <a:rPr lang="en-US" altLang="en-US" dirty="0">
                <a:latin typeface="Century Gothic" panose="020B0502020202020204" pitchFamily="34" charset="0"/>
              </a:rPr>
              <a:t> that indicates;</a:t>
            </a:r>
          </a:p>
          <a:p>
            <a:pPr lvl="1"/>
            <a:r>
              <a:rPr lang="en-US" altLang="en-US" dirty="0">
                <a:latin typeface="Century Gothic" panose="020B0502020202020204" pitchFamily="34" charset="0"/>
              </a:rPr>
              <a:t>The </a:t>
            </a:r>
            <a:r>
              <a:rPr lang="en-US" altLang="en-US" b="1" i="1" dirty="0">
                <a:latin typeface="Century Gothic" panose="020B0502020202020204" pitchFamily="34" charset="0"/>
              </a:rPr>
              <a:t>average</a:t>
            </a:r>
            <a:r>
              <a:rPr lang="en-US" altLang="en-US" dirty="0">
                <a:latin typeface="Century Gothic" panose="020B0502020202020204" pitchFamily="34" charset="0"/>
              </a:rPr>
              <a:t> or </a:t>
            </a:r>
            <a:r>
              <a:rPr lang="en-US" altLang="en-US" b="1" i="1" dirty="0">
                <a:latin typeface="Century Gothic" panose="020B0502020202020204" pitchFamily="34" charset="0"/>
              </a:rPr>
              <a:t>typical observed </a:t>
            </a:r>
            <a:r>
              <a:rPr lang="en-US" altLang="en-US" dirty="0">
                <a:latin typeface="Century Gothic" panose="020B0502020202020204" pitchFamily="34" charset="0"/>
              </a:rPr>
              <a:t>value of a variable in a data set.</a:t>
            </a:r>
          </a:p>
          <a:p>
            <a:r>
              <a:rPr lang="en-US" altLang="en-US" dirty="0">
                <a:latin typeface="Century Gothic" panose="020B0502020202020204" pitchFamily="34" charset="0"/>
              </a:rPr>
              <a:t>It gives an indication of where most of the data lies</a:t>
            </a:r>
          </a:p>
          <a:p>
            <a:pPr lvl="1"/>
            <a:r>
              <a:rPr lang="en-US" altLang="en-US" dirty="0">
                <a:latin typeface="Century Gothic" panose="020B0502020202020204" pitchFamily="34" charset="0"/>
              </a:rPr>
              <a:t>or where most of the data is clustered.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25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/>
          <a:lstStyle/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 measurement is a summary measure of the overall level of a dataset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used methods are mean, median, mode, geometric mean etc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Summing up all the observation and dividing by number of observations. Mean of 20, 30, 40 is (20+30+40)/3 = 30</a:t>
            </a:r>
            <a:r>
              <a:rPr lang="en-US" dirty="0"/>
              <a:t>. </a:t>
            </a:r>
          </a:p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418680"/>
              </p:ext>
            </p:extLst>
          </p:nvPr>
        </p:nvGraphicFramePr>
        <p:xfrm>
          <a:off x="1447800" y="4651375"/>
          <a:ext cx="6629400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4" imgW="3403600" imgH="1079500" progId="Equation.3">
                  <p:embed/>
                </p:oleObj>
              </mc:Choice>
              <mc:Fallback>
                <p:oleObj name="Equation" r:id="rId4" imgW="3403600" imgH="1079500" progId="Equation.3">
                  <p:embed/>
                  <p:pic>
                    <p:nvPicPr>
                      <p:cNvPr id="13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51375"/>
                        <a:ext cx="6629400" cy="159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751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ndalus" panose="02020603050405020304" pitchFamily="18" charset="-78"/>
                <a:ea typeface="ＭＳ Ｐゴシック" charset="0"/>
                <a:cs typeface="Andalus" panose="02020603050405020304" pitchFamily="18" charset="-7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 mean =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 of value</a:t>
            </a: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of observations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57200" y="1981200"/>
            <a:ext cx="8686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2800" b="1" dirty="0" smtClean="0">
                <a:latin typeface="Calibri" panose="020F0502020204030204" pitchFamily="34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xample: age (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yrs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of children (8, 11, 10, 8, 9)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2800" b="1" dirty="0" smtClean="0">
              <a:latin typeface="+mn-lt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600" b="1" dirty="0" smtClean="0">
                <a:latin typeface="+mn-lt"/>
              </a:rPr>
              <a:t>			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Mean: 	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sum 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800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2800" b="1" dirty="0" smtClean="0">
                <a:latin typeface="+mn-lt"/>
              </a:rPr>
              <a:t>		          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obs.  </a:t>
            </a:r>
            <a:r>
              <a:rPr lang="en-US" altLang="en-US" sz="2800" b="1" dirty="0" smtClean="0">
                <a:latin typeface="+mn-lt"/>
              </a:rPr>
              <a:t>	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000" b="1" dirty="0" smtClean="0">
              <a:latin typeface="+mn-lt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276600" y="3717131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28575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8+8+9+10+11 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740275" y="4233863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3962400" y="4267200"/>
            <a:ext cx="2209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6629400" y="373380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6705600" y="42672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6999968" y="3776990"/>
            <a:ext cx="1997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285750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latin typeface="Calibri" panose="020F0502020204030204" pitchFamily="34" charset="0"/>
              </a:rPr>
              <a:t>=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yrs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1066800" y="5257800"/>
            <a:ext cx="7924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22300" indent="-271463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Adding an outlier (age = 56) changes the mean dramatically!</a:t>
            </a:r>
          </a:p>
        </p:txBody>
      </p:sp>
    </p:spTree>
    <p:extLst>
      <p:ext uri="{BB962C8B-B14F-4D97-AF65-F5344CB8AC3E}">
        <p14:creationId xmlns:p14="http://schemas.microsoft.com/office/powerpoint/2010/main" val="366675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3" grpId="0" build="p"/>
      <p:bldP spid="22" grpId="0"/>
      <p:bldP spid="23" grpId="0"/>
      <p:bldP spid="24" grpId="0"/>
      <p:bldP spid="2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= Middle value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75000"/>
              </a:lnSpc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age (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yrs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of children (8,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10, 8, 9) 				  	</a:t>
            </a:r>
          </a:p>
          <a:p>
            <a:pPr eaLnBrk="1" hangingPunct="1">
              <a:lnSpc>
                <a:spcPct val="75000"/>
              </a:lnSpc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Median: 	-Order data: 8,8,9,10,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-Pick the middle value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Here it is the 3</a:t>
            </a:r>
            <a:r>
              <a:rPr lang="en-US" alt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years</a:t>
            </a:r>
          </a:p>
        </p:txBody>
      </p:sp>
    </p:spTree>
    <p:extLst>
      <p:ext uri="{BB962C8B-B14F-4D97-AF65-F5344CB8AC3E}">
        <p14:creationId xmlns:p14="http://schemas.microsoft.com/office/powerpoint/2010/main" val="79595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The middle value in an ordered sequence of observations. That is, to find the median we need to order the data set and then find the middle value.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 case of an even number of observations the average of the two middle most values is the median.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For example, to find the median of {9, 3, 6, 7, 5}, we first sort the data giving {3, 5, 6, 7, 9}, then choose the middle value 6. If the number of observations is even, e.g., {9, 3, 6, 7, 5, 2}, then the median is the average of the two middle values from the sorted sequence, in this case,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(5 + 6) / 2 = 5.5.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66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or Median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lvl="1" algn="just">
              <a:spcBef>
                <a:spcPct val="50000"/>
              </a:spcBef>
            </a:pPr>
            <a:r>
              <a:rPr lang="en-US" altLang="en-US" sz="2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of median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is less sensitive to outliers (extreme scores) than the mean and thus a better measure than the mean for highly skewed distributions, e.g. family income. For example mean of 20, 30, 40, and 990 </a:t>
            </a: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</a:p>
          <a:p>
            <a:pPr lvl="1" algn="just">
              <a:spcBef>
                <a:spcPct val="50000"/>
              </a:spcBef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(20+30+40+990)/4=270. </a:t>
            </a:r>
          </a:p>
          <a:p>
            <a:pPr lvl="1" algn="just">
              <a:spcBef>
                <a:spcPct val="50000"/>
              </a:spcBef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median of these four observations is (30+40)/2 =35. Here 3 observations out of 4 lie between 20-40.  So, the mean 270 really fails to give a realistic picture of the major part of the data. It is influenced by extreme value 990. </a:t>
            </a:r>
          </a:p>
          <a:p>
            <a:pPr lvl="1" algn="just">
              <a:spcBef>
                <a:spcPct val="50000"/>
              </a:spcBef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altLang="en-US" sz="2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weakness of mean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does not work well for skewed data and is not robust to outliers.</a:t>
            </a:r>
          </a:p>
          <a:p>
            <a:pPr lvl="1" algn="just">
              <a:spcBef>
                <a:spcPct val="50000"/>
              </a:spcBef>
            </a:pP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Weakness of median: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only relies on the central values and ignores all the other data.</a:t>
            </a:r>
          </a:p>
          <a:p>
            <a:pPr algn="just">
              <a:spcBef>
                <a:spcPct val="50000"/>
              </a:spcBef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0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Mean or Median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3600" b="1" dirty="0">
                <a:latin typeface="Century Gothic" panose="020B0502020202020204" pitchFamily="34" charset="0"/>
              </a:rPr>
              <a:t>Mode</a:t>
            </a:r>
            <a:r>
              <a:rPr lang="en-US" altLang="en-US" sz="3600" dirty="0">
                <a:latin typeface="Century Gothic" panose="020B0502020202020204" pitchFamily="34" charset="0"/>
              </a:rPr>
              <a:t>: The value that is observed most frequently. </a:t>
            </a:r>
          </a:p>
          <a:p>
            <a:pPr marL="0" indent="0">
              <a:buNone/>
            </a:pPr>
            <a:r>
              <a:rPr lang="en-US" altLang="en-US" sz="3600" b="1" dirty="0">
                <a:latin typeface="Century Gothic" panose="020B0502020202020204" pitchFamily="34" charset="0"/>
              </a:rPr>
              <a:t>Problems with mode: </a:t>
            </a:r>
          </a:p>
          <a:p>
            <a:r>
              <a:rPr lang="en-US" altLang="en-US" sz="3600" dirty="0">
                <a:latin typeface="Century Gothic" panose="020B0502020202020204" pitchFamily="34" charset="0"/>
              </a:rPr>
              <a:t>The mode is undefined for sequences in which no observation is repeated.</a:t>
            </a:r>
          </a:p>
          <a:p>
            <a:r>
              <a:rPr lang="en-US" altLang="en-US" sz="3600" dirty="0">
                <a:latin typeface="Century Gothic" panose="020B0502020202020204" pitchFamily="34" charset="0"/>
              </a:rPr>
              <a:t>At times it might be nowhere near the center of a data set.</a:t>
            </a:r>
          </a:p>
          <a:p>
            <a:r>
              <a:rPr lang="en-US" altLang="en-US" sz="3600" dirty="0">
                <a:latin typeface="Century Gothic" panose="020B0502020202020204" pitchFamily="34" charset="0"/>
              </a:rPr>
              <a:t>Sometimes there is more than one mode.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4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2043E1"/>
                </a:solidFill>
                <a:latin typeface="Century Gothic" panose="020B0502020202020204" pitchFamily="34" charset="0"/>
              </a:rPr>
              <a:t>Key bio statistical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Imagine this (hypothetical) conversation with a man on the taxi cab</a:t>
            </a:r>
          </a:p>
          <a:p>
            <a:pPr marL="0" indent="0" algn="just">
              <a:buNone/>
            </a:pPr>
            <a:endParaRPr lang="en-US" altLang="en-US" dirty="0"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Man: what do you do?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You: I’m a statistician.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Man: what does that mean? What do you actually do?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You:…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dirty="0"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…what would you say?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287D7928-1FEF-C14F-B8FB-7D17BC867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40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Lets begin the concepts by asking “What is Statistics?”</a:t>
            </a:r>
            <a:endParaRPr lang="en-US" alt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Mean or Median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E7ACD761-D8D4-F24E-9C3B-730F9156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 that occurs most frequently</a:t>
            </a:r>
          </a:p>
          <a:p>
            <a:pPr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9  12  15  15  15  16  16  20  26 </a:t>
            </a:r>
          </a:p>
          <a:p>
            <a:pPr marL="0" indent="0">
              <a:buNone/>
            </a:pPr>
            <a:endParaRPr lang="en-US" altLang="en-US" sz="36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74778"/>
              </p:ext>
            </p:extLst>
          </p:nvPr>
        </p:nvGraphicFramePr>
        <p:xfrm>
          <a:off x="1447800" y="3044032"/>
          <a:ext cx="5715000" cy="3209925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occurrences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0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of  Variability Measurement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Grp="1" noChangeArrowheads="1"/>
          </p:cNvSpPr>
          <p:nvPr>
            <p:ph idx="1"/>
          </p:nvPr>
        </p:nvSpPr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Variability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(or dispersion) measures the amount of scatter in a dataset.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46050" y="2860675"/>
            <a:ext cx="87852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used methods: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variance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deviation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interquartile range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coefficient of variation etc</a:t>
            </a:r>
            <a:r>
              <a:rPr lang="en-US" altLang="en-US" sz="3200" dirty="0"/>
              <a:t>.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46050" y="4673600"/>
            <a:ext cx="87852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difference between the largest and the smallest observations. The range of 10, 5, 2, 100 is (100-2) = 98. It’s a crude measure of variability.</a:t>
            </a:r>
          </a:p>
        </p:txBody>
      </p:sp>
    </p:spTree>
    <p:extLst>
      <p:ext uri="{BB962C8B-B14F-4D97-AF65-F5344CB8AC3E}">
        <p14:creationId xmlns:p14="http://schemas.microsoft.com/office/powerpoint/2010/main" val="249828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  <p:bldP spid="9" grpId="0" build="p"/>
      <p:bldP spid="10" grpId="0" build="p"/>
      <p:bldP spid="1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85800" y="581591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of  Variability Measurement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28600" y="1537063"/>
            <a:ext cx="868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Variance: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variance of a set of observations is the average of the squares of the deviations of the observations from their mean.  In symbols, the variance of the n observations x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28600" y="3886200"/>
            <a:ext cx="8626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Variance of 5, 7, 3?  Mean is (5+7+3)/3 = 5 and the variance is  </a:t>
            </a:r>
          </a:p>
        </p:txBody>
      </p:sp>
      <p:graphicFrame>
        <p:nvGraphicFramePr>
          <p:cNvPr id="18" name="Object 1024"/>
          <p:cNvGraphicFramePr>
            <a:graphicFrameLocks noChangeAspect="1"/>
          </p:cNvGraphicFramePr>
          <p:nvPr>
            <p:extLst/>
          </p:nvPr>
        </p:nvGraphicFramePr>
        <p:xfrm>
          <a:off x="3429000" y="4658813"/>
          <a:ext cx="3695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4" imgW="1905000" imgH="419100" progId="Equation.3">
                  <p:embed/>
                </p:oleObj>
              </mc:Choice>
              <mc:Fallback>
                <p:oleObj name="Equation" r:id="rId4" imgW="1905000" imgH="419100" progId="Equation.3">
                  <p:embed/>
                  <p:pic>
                    <p:nvPicPr>
                      <p:cNvPr id="13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658813"/>
                        <a:ext cx="3695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25"/>
          <p:cNvGraphicFramePr>
            <a:graphicFrameLocks noChangeAspect="1"/>
          </p:cNvGraphicFramePr>
          <p:nvPr>
            <p:extLst/>
          </p:nvPr>
        </p:nvGraphicFramePr>
        <p:xfrm>
          <a:off x="3429000" y="3063376"/>
          <a:ext cx="3124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name="Equation" r:id="rId6" imgW="1841500" imgH="419100" progId="Equation.3">
                  <p:embed/>
                </p:oleObj>
              </mc:Choice>
              <mc:Fallback>
                <p:oleObj name="Equation" r:id="rId6" imgW="1841500" imgH="419100" progId="Equation.3">
                  <p:embed/>
                  <p:pic>
                    <p:nvPicPr>
                      <p:cNvPr id="14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063376"/>
                        <a:ext cx="31242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0" y="56388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Standard Deviation (s)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Square root of the variance. The standard deviation of the above example is 2.</a:t>
            </a:r>
          </a:p>
        </p:txBody>
      </p:sp>
    </p:spTree>
    <p:extLst>
      <p:ext uri="{BB962C8B-B14F-4D97-AF65-F5344CB8AC3E}">
        <p14:creationId xmlns:p14="http://schemas.microsoft.com/office/powerpoint/2010/main" val="113841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  <p:bldP spid="15" grpId="0" build="p"/>
      <p:bldP spid="17" grpId="0" build="p"/>
      <p:bldP spid="2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13E3D07F-D9CF-0A4F-93F9-A4B4C0915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51656"/>
            <a:ext cx="8229600" cy="49688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Deviation (s)</a:t>
            </a:r>
            <a:endParaRPr lang="en-US" altLang="en-US" sz="3200" b="1" dirty="0">
              <a:solidFill>
                <a:srgbClr val="0055FF"/>
              </a:solidFill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sp>
        <p:nvSpPr>
          <p:cNvPr id="14" name="Rectangle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28600" y="1295399"/>
            <a:ext cx="8915400" cy="5426075"/>
          </a:xfrm>
          <a:prstGeom prst="rect">
            <a:avLst/>
          </a:prstGeom>
          <a:blipFill rotWithShape="0">
            <a:blip r:embed="rId3"/>
            <a:stretch>
              <a:fillRect t="-145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ndalus" panose="02020603050405020304" pitchFamily="18" charset="-78"/>
                <a:ea typeface="ＭＳ Ｐゴシック" charset="0"/>
                <a:cs typeface="Andalus" panose="02020603050405020304" pitchFamily="18" charset="-7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ndalus" panose="02020603050405020304" pitchFamily="18" charset="-78"/>
                <a:ea typeface="Andalus" charset="0"/>
                <a:cs typeface="Andalus" panose="02020603050405020304" pitchFamily="18" charset="-7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>
                <a:noFill/>
              </a:rPr>
              <a:t> </a:t>
            </a:r>
            <a:endParaRPr lang="en-US">
              <a:noFill/>
            </a:endParaRPr>
          </a:p>
        </p:txBody>
      </p:sp>
      <p:sp>
        <p:nvSpPr>
          <p:cNvPr id="22" name="Text 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295400" y="3733800"/>
            <a:ext cx="7848600" cy="3185167"/>
          </a:xfrm>
          <a:prstGeom prst="rect">
            <a:avLst/>
          </a:prstGeom>
          <a:blipFill rotWithShape="0">
            <a:blip r:embed="rId4"/>
            <a:stretch>
              <a:fillRect r="-78"/>
            </a:stretch>
          </a:blip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6584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5257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3E3D07F-D9CF-0A4F-93F9-A4B4C0915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50863"/>
            <a:ext cx="8229600" cy="4984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of Variability Measurement</a:t>
            </a:r>
            <a:endParaRPr lang="en-US" altLang="en-US" sz="3200" b="1" dirty="0">
              <a:solidFill>
                <a:srgbClr val="0055FF"/>
              </a:solidFill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37341" y="1448480"/>
            <a:ext cx="86106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Quartiles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Data can be divided into four regions that cover the total range of observed values. Cut points for these regions are known as quartiles.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53216" y="3998005"/>
            <a:ext cx="86106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quartile (Q1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the first 25% of the data. The 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 quartile (Q2)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between the 25</a:t>
            </a:r>
            <a:r>
              <a:rPr lang="en-US" altLang="en-US" sz="2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50</a:t>
            </a:r>
            <a:r>
              <a:rPr lang="en-US" altLang="en-US" sz="2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percentage points in the data. The upper bound of Q2 is the median. The 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 quartile (Q3)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25% of the data lying between the median and the 75% cut point in the data.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8583" y="6049055"/>
            <a:ext cx="8839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median of the first half of the ordered observations and 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Q3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median of the second half of the ordered observations.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10354" y="2762930"/>
            <a:ext cx="8915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notations, quartiles of a data is the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(n+1)/4)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4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 of the data, where q is the desired quartile and n is the number of observations of data. </a:t>
            </a:r>
          </a:p>
        </p:txBody>
      </p:sp>
    </p:spTree>
    <p:extLst>
      <p:ext uri="{BB962C8B-B14F-4D97-AF65-F5344CB8AC3E}">
        <p14:creationId xmlns:p14="http://schemas.microsoft.com/office/powerpoint/2010/main" val="343695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  <p:bldP spid="10" grpId="0" build="p"/>
      <p:bldP spid="11" grpId="0" build="p"/>
      <p:bldP spid="13" grpId="0" build="p"/>
      <p:bldP spid="1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3E3D07F-D9CF-0A4F-93F9-A4B4C0915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49688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of Variability Measurement</a:t>
            </a:r>
            <a:endParaRPr lang="en-US" altLang="en-US" sz="3200" b="1" dirty="0">
              <a:solidFill>
                <a:srgbClr val="0055FF"/>
              </a:solidFill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sp>
        <p:nvSpPr>
          <p:cNvPr id="10" name="Text Box 1028"/>
          <p:cNvSpPr txBox="1">
            <a:spLocks noChangeArrowheads="1"/>
          </p:cNvSpPr>
          <p:nvPr/>
        </p:nvSpPr>
        <p:spPr bwMode="auto">
          <a:xfrm>
            <a:off x="381000" y="2590800"/>
            <a:ext cx="8763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with 15 numbers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3 6 7 11 13 22 30 40 44 50 52 61 68 80 94                                       		          	        Q1              Q2               Q3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quartile is   Q1=11. The second quartile is  Q2=40  (This is also the Median.)  The third quartile is Q3=61. </a:t>
            </a:r>
          </a:p>
        </p:txBody>
      </p:sp>
      <p:sp>
        <p:nvSpPr>
          <p:cNvPr id="11" name="Text Box 1029"/>
          <p:cNvSpPr txBox="1">
            <a:spLocks noChangeArrowheads="1"/>
          </p:cNvSpPr>
          <p:nvPr/>
        </p:nvSpPr>
        <p:spPr bwMode="auto">
          <a:xfrm>
            <a:off x="304800" y="5105400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Inter-quartile Range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Difference between Q3 and Q1. Inter-quartile range of the previous example is 61- 11=50. The middle half of the ordered data lie between 40 and 61.</a:t>
            </a:r>
          </a:p>
        </p:txBody>
      </p:sp>
      <p:sp>
        <p:nvSpPr>
          <p:cNvPr id="12" name="Text Box 1032"/>
          <p:cNvSpPr txBox="1">
            <a:spLocks noChangeArrowheads="1"/>
          </p:cNvSpPr>
          <p:nvPr/>
        </p:nvSpPr>
        <p:spPr bwMode="auto">
          <a:xfrm>
            <a:off x="228600" y="1676400"/>
            <a:ext cx="891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following example Q1= ((15+1)/4)1 =4</a:t>
            </a:r>
            <a:r>
              <a:rPr lang="en-US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observation of the data. The 4</a:t>
            </a:r>
            <a:r>
              <a:rPr lang="en-US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observation is 11. So Q1 of this data is 11.   </a:t>
            </a:r>
          </a:p>
        </p:txBody>
      </p:sp>
    </p:spTree>
    <p:extLst>
      <p:ext uri="{BB962C8B-B14F-4D97-AF65-F5344CB8AC3E}">
        <p14:creationId xmlns:p14="http://schemas.microsoft.com/office/powerpoint/2010/main" val="297294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3820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Clr>
                <a:schemeClr val="accent2"/>
              </a:buClr>
              <a:buNone/>
            </a:pP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625475">
              <a:lnSpc>
                <a:spcPct val="125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3E3D07F-D9CF-0A4F-93F9-A4B4C0915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49688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BOX PLOT</a:t>
            </a:r>
            <a:endParaRPr lang="en-US" altLang="en-US" sz="3200" b="1" dirty="0">
              <a:solidFill>
                <a:srgbClr val="0055FF"/>
              </a:solidFill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pic>
        <p:nvPicPr>
          <p:cNvPr id="36868" name="Picture 4" descr="labelled diagram of a box pl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620000" cy="481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68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2043E1"/>
                </a:solidFill>
                <a:latin typeface="Century Gothic" panose="020B0502020202020204" pitchFamily="34" charset="0"/>
              </a:rPr>
              <a:t>Key bio statistical concepts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287D7928-1FEF-C14F-B8FB-7D17BC867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40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anose="020F05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E40AF7-A529-FF43-854B-D1E4F206DE92}"/>
              </a:ext>
            </a:extLst>
          </p:cNvPr>
          <p:cNvSpPr txBox="1">
            <a:spLocks noGrp="1" noChangeArrowheads="1"/>
          </p:cNvSpPr>
          <p:nvPr>
            <p:ph sz="half" idx="1"/>
          </p:nvPr>
        </p:nvSpPr>
        <p:spPr bwMode="auto">
          <a:xfrm>
            <a:off x="0" y="1524000"/>
            <a:ext cx="9144000" cy="531222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9pPr>
          </a:lstStyle>
          <a:p>
            <a:pPr marL="0" indent="0" algn="just">
              <a:lnSpc>
                <a:spcPct val="80000"/>
              </a:lnSpc>
              <a:buNone/>
              <a:defRPr/>
            </a:pPr>
            <a:endParaRPr lang="en-US" altLang="en-US" sz="2400" b="1" dirty="0" smtClean="0">
              <a:latin typeface="Andalus"/>
              <a:cs typeface="Andalus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altLang="en-US" sz="2400" b="1" dirty="0" smtClean="0">
              <a:latin typeface="Andalus"/>
              <a:cs typeface="Andalus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altLang="en-US" sz="2400" b="1" dirty="0" smtClean="0">
                <a:latin typeface="Andalus"/>
                <a:cs typeface="Andalus"/>
              </a:rPr>
              <a:t>What </a:t>
            </a:r>
            <a:r>
              <a:rPr lang="en-US" altLang="en-US" sz="2400" b="1" dirty="0">
                <a:latin typeface="Andalus"/>
                <a:cs typeface="Andalus"/>
              </a:rPr>
              <a:t>I would say…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altLang="en-US" sz="2400" b="1" dirty="0">
              <a:latin typeface="Andalus"/>
              <a:cs typeface="Andalus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Andalus"/>
                <a:cs typeface="Andalus"/>
              </a:rPr>
              <a:t>A statistician uses mathematical techniques (sometimes simple, sometimes more complex) to </a:t>
            </a:r>
            <a:r>
              <a:rPr lang="en-US" altLang="en-US" sz="2400" dirty="0">
                <a:solidFill>
                  <a:srgbClr val="FF0000"/>
                </a:solidFill>
                <a:latin typeface="Andalus"/>
                <a:cs typeface="Andalus"/>
              </a:rPr>
              <a:t>summarize data </a:t>
            </a:r>
            <a:r>
              <a:rPr lang="en-US" altLang="en-US" sz="2400" dirty="0">
                <a:latin typeface="Andalus"/>
                <a:cs typeface="Andalus"/>
              </a:rPr>
              <a:t>in a way that can be used to answer (or at least attempt to answer) a </a:t>
            </a:r>
            <a:r>
              <a:rPr lang="en-US" altLang="en-US" sz="2400" b="1" i="1" u="sng" dirty="0">
                <a:latin typeface="Andalus"/>
                <a:cs typeface="Andalus"/>
              </a:rPr>
              <a:t>scientific question of interest</a:t>
            </a:r>
            <a:r>
              <a:rPr lang="en-US" altLang="en-US" sz="2400" i="1" dirty="0">
                <a:latin typeface="Andalus"/>
                <a:cs typeface="Andalus"/>
              </a:rPr>
              <a:t>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US" altLang="en-US" sz="2400" i="1" dirty="0">
              <a:latin typeface="Andalus"/>
              <a:cs typeface="Andalus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Andalus"/>
                <a:cs typeface="Andalus"/>
              </a:rPr>
              <a:t>As well as attempting to give the most accurate answer that we can, we also attempt to quantify our </a:t>
            </a:r>
            <a:r>
              <a:rPr lang="en-US" altLang="en-US" sz="2400" dirty="0">
                <a:solidFill>
                  <a:srgbClr val="FF0000"/>
                </a:solidFill>
                <a:latin typeface="Andalus"/>
                <a:cs typeface="Andalus"/>
              </a:rPr>
              <a:t>degree of confidence</a:t>
            </a:r>
            <a:r>
              <a:rPr lang="en-US" altLang="en-US" sz="2400" dirty="0">
                <a:latin typeface="Andalus"/>
                <a:cs typeface="Andalus"/>
              </a:rPr>
              <a:t> in this answer. In other words,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latin typeface="Andalus"/>
                <a:ea typeface="ＭＳ Ｐゴシック" panose="020B0600070205080204" pitchFamily="34" charset="-128"/>
                <a:cs typeface="Andalus"/>
              </a:rPr>
              <a:t>How strong do our data support our conclusion?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latin typeface="Andalus"/>
                <a:ea typeface="ＭＳ Ｐゴシック" panose="020B0600070205080204" pitchFamily="34" charset="-128"/>
                <a:cs typeface="Andalus"/>
              </a:rPr>
              <a:t>What range of other conclusions are supported almost  as strongly?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latin typeface="Andalus"/>
                <a:ea typeface="ＭＳ Ｐゴシック" panose="020B0600070205080204" pitchFamily="34" charset="-128"/>
                <a:cs typeface="Andalus"/>
              </a:rPr>
              <a:t>How well-suited are these data to answering the question in the first place?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000" dirty="0">
                <a:latin typeface="Andalus"/>
                <a:cs typeface="Andalus"/>
              </a:rPr>
              <a:t>	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E8786063-5C79-2348-9B02-519ABB3E7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067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 pitchFamily="18" charset="0"/>
                <a:ea typeface="Andalus" panose="02020603050405020304" pitchFamily="18" charset="0"/>
                <a:cs typeface="Andalu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Lets begin the concepts by asking “What is Statistics?”</a:t>
            </a:r>
            <a:endParaRPr lang="en-US" alt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8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0055FF"/>
                </a:solidFill>
              </a:rPr>
              <a:t>Some Scientific Questions Of Interest</a:t>
            </a:r>
            <a:endParaRPr lang="en-US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The scientific questions can differ quite substantially in their nature</a:t>
            </a:r>
          </a:p>
          <a:p>
            <a:pPr algn="just"/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For example: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What is the mean systolic blood pressure for all men between the ages of 35 and 60 in Zambia? –</a:t>
            </a:r>
          </a:p>
          <a:p>
            <a:pPr marL="914400" lvl="2" indent="0" algn="ctr">
              <a:buNone/>
            </a:pPr>
            <a:r>
              <a:rPr lang="en-US" altLang="en-US" b="1" i="1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Descriptive</a:t>
            </a:r>
          </a:p>
          <a:p>
            <a:pPr lvl="1" algn="ctr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What is the effect of alcohol consumption on blood pressure? – </a:t>
            </a:r>
            <a:r>
              <a:rPr lang="en-US" altLang="en-US" b="1" i="1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Effect estimation</a:t>
            </a:r>
          </a:p>
          <a:p>
            <a:pPr lvl="2" algn="ctr">
              <a:buFont typeface="Wingdings" panose="05000000000000000000" pitchFamily="2" charset="2"/>
              <a:buChar char="§"/>
            </a:pPr>
            <a:r>
              <a:rPr lang="en-US" altLang="en-US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Is drug A better than drug B in lowering blood pressure? – </a:t>
            </a:r>
            <a:r>
              <a:rPr lang="en-US" altLang="en-US" b="1" dirty="0"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Hypothesis</a:t>
            </a:r>
          </a:p>
          <a:p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0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0055FF"/>
                </a:solidFill>
              </a:rPr>
              <a:t>Some Scientific Questions Of Interest</a:t>
            </a:r>
            <a:endParaRPr lang="en-US" altLang="en-US" sz="3200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The study of </a:t>
            </a:r>
            <a:r>
              <a:rPr lang="en-US" i="1" dirty="0">
                <a:latin typeface="Century Gothic" panose="020B0502020202020204" pitchFamily="34" charset="0"/>
              </a:rPr>
              <a:t>statistics </a:t>
            </a:r>
            <a:r>
              <a:rPr lang="en-US" dirty="0">
                <a:latin typeface="Century Gothic" panose="020B0502020202020204" pitchFamily="34" charset="0"/>
              </a:rPr>
              <a:t>explores the collection, organization, analysis, and </a:t>
            </a:r>
            <a:r>
              <a:rPr lang="en-US" dirty="0" smtClean="0">
                <a:latin typeface="Century Gothic" panose="020B0502020202020204" pitchFamily="34" charset="0"/>
              </a:rPr>
              <a:t>interpretation of </a:t>
            </a:r>
            <a:r>
              <a:rPr lang="en-US" dirty="0">
                <a:latin typeface="Century Gothic" panose="020B0502020202020204" pitchFamily="34" charset="0"/>
              </a:rPr>
              <a:t>numerical data. </a:t>
            </a:r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The </a:t>
            </a:r>
            <a:r>
              <a:rPr lang="en-US" dirty="0">
                <a:latin typeface="Century Gothic" panose="020B0502020202020204" pitchFamily="34" charset="0"/>
              </a:rPr>
              <a:t>concepts of statistics may be applied to a number </a:t>
            </a:r>
            <a:r>
              <a:rPr lang="en-US" dirty="0" smtClean="0">
                <a:latin typeface="Century Gothic" panose="020B0502020202020204" pitchFamily="34" charset="0"/>
              </a:rPr>
              <a:t>of fields </a:t>
            </a:r>
            <a:r>
              <a:rPr lang="en-US" dirty="0">
                <a:latin typeface="Century Gothic" panose="020B0502020202020204" pitchFamily="34" charset="0"/>
              </a:rPr>
              <a:t>that include </a:t>
            </a:r>
            <a:r>
              <a:rPr lang="en-US" dirty="0" smtClean="0">
                <a:latin typeface="Century Gothic" panose="020B0502020202020204" pitchFamily="34" charset="0"/>
              </a:rPr>
              <a:t>business</a:t>
            </a:r>
            <a:r>
              <a:rPr lang="en-US" dirty="0">
                <a:latin typeface="Century Gothic" panose="020B0502020202020204" pitchFamily="34" charset="0"/>
              </a:rPr>
              <a:t>, psychology, and agriculture. </a:t>
            </a:r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When </a:t>
            </a:r>
            <a:r>
              <a:rPr lang="en-US" dirty="0">
                <a:latin typeface="Century Gothic" panose="020B0502020202020204" pitchFamily="34" charset="0"/>
              </a:rPr>
              <a:t>the focus is on the </a:t>
            </a:r>
            <a:r>
              <a:rPr lang="en-US" dirty="0" smtClean="0">
                <a:latin typeface="Century Gothic" panose="020B0502020202020204" pitchFamily="34" charset="0"/>
              </a:rPr>
              <a:t>biological and </a:t>
            </a:r>
            <a:r>
              <a:rPr lang="en-US" dirty="0">
                <a:latin typeface="Century Gothic" panose="020B0502020202020204" pitchFamily="34" charset="0"/>
              </a:rPr>
              <a:t>health sciences, we use the term </a:t>
            </a:r>
            <a:r>
              <a:rPr lang="en-US" i="1" dirty="0">
                <a:latin typeface="Century Gothic" panose="020B0502020202020204" pitchFamily="34" charset="0"/>
              </a:rPr>
              <a:t>biostatistics</a:t>
            </a:r>
            <a:r>
              <a:rPr lang="en-US" i="1" dirty="0" smtClean="0">
                <a:latin typeface="Century Gothic" panose="020B0502020202020204" pitchFamily="34" charset="0"/>
              </a:rPr>
              <a:t>.</a:t>
            </a:r>
          </a:p>
          <a:p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609600"/>
            <a:ext cx="7772400" cy="661987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8925">
              <a:lnSpc>
                <a:spcPct val="120000"/>
              </a:lnSpc>
              <a:buClr>
                <a:schemeClr val="accent2"/>
              </a:buClr>
            </a:pPr>
            <a:r>
              <a:rPr lang="en-US" dirty="0">
                <a:solidFill>
                  <a:schemeClr val="hlink"/>
                </a:solidFill>
              </a:rPr>
              <a:t>Statistics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hlink"/>
                </a:solidFill>
              </a:rPr>
              <a:t>Statistics</a:t>
            </a:r>
          </a:p>
          <a:p>
            <a:pPr marL="914400" indent="-625475">
              <a:buFontTx/>
              <a:buNone/>
            </a:pPr>
            <a:r>
              <a:rPr lang="en-US" sz="2700" dirty="0" smtClean="0"/>
              <a:t>	</a:t>
            </a:r>
            <a:r>
              <a:rPr lang="en-US" sz="3200" dirty="0" smtClean="0"/>
              <a:t>is the science of planning studies and experiments, obtaining data, and then organizing, summarizing, presenting, analyzing, interpreting, and drawing conclusions based on the data</a:t>
            </a:r>
          </a:p>
        </p:txBody>
      </p:sp>
    </p:spTree>
    <p:extLst>
      <p:ext uri="{BB962C8B-B14F-4D97-AF65-F5344CB8AC3E}">
        <p14:creationId xmlns:p14="http://schemas.microsoft.com/office/powerpoint/2010/main" val="74745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endParaRPr lang="en-US" sz="3200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90600" y="590550"/>
            <a:ext cx="777240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rtl="0"/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Statistical Inference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73327" y="1676400"/>
            <a:ext cx="1809750" cy="5715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73327" y="2609850"/>
            <a:ext cx="1314450" cy="5715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73327" y="3295650"/>
            <a:ext cx="2876550" cy="5715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Statistical inference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73327" y="4953000"/>
            <a:ext cx="1295400" cy="5715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Census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73327" y="5638800"/>
            <a:ext cx="2305050" cy="5715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survey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540227" y="1676400"/>
            <a:ext cx="5448300" cy="93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set of all elements of interest in a</a:t>
            </a: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particular study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987777" y="2609850"/>
            <a:ext cx="428625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 subset of the population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549877" y="3295650"/>
            <a:ext cx="5067300" cy="161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process of using data obtained</a:t>
            </a:r>
          </a:p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from a sample to make estimates</a:t>
            </a:r>
          </a:p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and test hypotheses about the</a:t>
            </a:r>
          </a:p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characteristics of a population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968727" y="4953000"/>
            <a:ext cx="48006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collecting data for a population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978377" y="5638800"/>
            <a:ext cx="41910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collecting data for a sample</a:t>
            </a:r>
          </a:p>
        </p:txBody>
      </p:sp>
    </p:spTree>
    <p:extLst>
      <p:ext uri="{BB962C8B-B14F-4D97-AF65-F5344CB8AC3E}">
        <p14:creationId xmlns:p14="http://schemas.microsoft.com/office/powerpoint/2010/main" val="102116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utoUpdateAnimBg="0"/>
      <p:bldP spid="13" grpId="0" autoUpdateAnimBg="0"/>
      <p:bldP spid="14" grpId="0" autoUpdateAnimBg="0"/>
      <p:bldP spid="15" grpId="0" autoUpdateAnimBg="0"/>
      <p:bldP spid="1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33400" y="1676400"/>
            <a:ext cx="8077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625475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Ø"/>
            </a:pPr>
            <a:endParaRPr lang="en-US" sz="3200" dirty="0" smtClean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42900"/>
            <a:ext cx="7162800" cy="990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4000" dirty="0" smtClean="0"/>
              <a:t>Population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77724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7575" indent="-463550">
              <a:lnSpc>
                <a:spcPct val="110000"/>
              </a:lnSpc>
              <a:spcAft>
                <a:spcPct val="50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hlink"/>
                </a:solidFill>
              </a:rPr>
              <a:t> Population</a:t>
            </a:r>
            <a:r>
              <a:rPr lang="en-US" sz="4000" dirty="0" smtClean="0"/>
              <a:t> </a:t>
            </a:r>
            <a:endParaRPr lang="en-US" sz="3000" dirty="0" smtClean="0"/>
          </a:p>
          <a:p>
            <a:pPr marL="917575" indent="-463550">
              <a:buFontTx/>
              <a:buNone/>
            </a:pPr>
            <a:r>
              <a:rPr lang="en-US" sz="3000" dirty="0" smtClean="0"/>
              <a:t>   	the complete collection of all individuals (scores, people, measurements, and so on) to be studied; the collection is complete in the sense that it includes </a:t>
            </a:r>
            <a:r>
              <a:rPr lang="en-US" sz="3000" i="1" dirty="0" smtClean="0"/>
              <a:t>all</a:t>
            </a:r>
            <a:r>
              <a:rPr lang="en-US" sz="3000" dirty="0" smtClean="0"/>
              <a:t> of the individuals to be studied</a:t>
            </a:r>
          </a:p>
        </p:txBody>
      </p:sp>
    </p:spTree>
    <p:extLst>
      <p:ext uri="{BB962C8B-B14F-4D97-AF65-F5344CB8AC3E}">
        <p14:creationId xmlns:p14="http://schemas.microsoft.com/office/powerpoint/2010/main" val="367333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PH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H" id="{D59C1366-0352-4474-B647-B7912026472C}" vid="{58F53714-3E3A-43D6-8A11-A05F47A479C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53864</TotalTime>
  <Words>1714</Words>
  <Application>Microsoft Office PowerPoint</Application>
  <PresentationFormat>On-screen Show (4:3)</PresentationFormat>
  <Paragraphs>402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55" baseType="lpstr">
      <vt:lpstr>ＭＳ Ｐゴシック</vt:lpstr>
      <vt:lpstr>Andalus</vt:lpstr>
      <vt:lpstr>Arial</vt:lpstr>
      <vt:lpstr>Book Antiqua</vt:lpstr>
      <vt:lpstr>Calibri</vt:lpstr>
      <vt:lpstr>Century Gothic</vt:lpstr>
      <vt:lpstr>Garamond</vt:lpstr>
      <vt:lpstr>Monotype Sorts</vt:lpstr>
      <vt:lpstr>Myriad Pro</vt:lpstr>
      <vt:lpstr>Perpetua</vt:lpstr>
      <vt:lpstr>Symbol</vt:lpstr>
      <vt:lpstr>Times</vt:lpstr>
      <vt:lpstr>Times New Roman</vt:lpstr>
      <vt:lpstr>Wide Latin</vt:lpstr>
      <vt:lpstr>Wingdings</vt:lpstr>
      <vt:lpstr>Office Theme</vt:lpstr>
      <vt:lpstr>2_Office Theme</vt:lpstr>
      <vt:lpstr>SPH Theme</vt:lpstr>
      <vt:lpstr>Equation</vt:lpstr>
      <vt:lpstr> UNIVERSITY OF ZAMBIA  SCHOOL OF MEDICINE  DEPARTMENT OF MEDICAL EDUCATION   STATISTICS @2023 </vt:lpstr>
      <vt:lpstr>Objective</vt:lpstr>
      <vt:lpstr>Key bio statistical concepts</vt:lpstr>
      <vt:lpstr>Key bio statistical concepts</vt:lpstr>
      <vt:lpstr>Some Scientific Questions Of Interest</vt:lpstr>
      <vt:lpstr>Some Scientific Questions Of Interest</vt:lpstr>
      <vt:lpstr>PowerPoint Presentation</vt:lpstr>
      <vt:lpstr>PowerPoint Presentation</vt:lpstr>
      <vt:lpstr>Population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Qualitative Data</vt:lpstr>
      <vt:lpstr>PowerPoint Presentation</vt:lpstr>
      <vt:lpstr>Descriptive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Standard Deviation (s)</vt:lpstr>
      <vt:lpstr>Methods of Variability Measurement</vt:lpstr>
      <vt:lpstr>Methods of Variability Measurement</vt:lpstr>
      <vt:lpstr>BOX 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communication within families and influence of sexual behaviours and contraception among young people in the Brong Ahafo region</dc:title>
  <dc:creator>AbuManu</dc:creator>
  <cp:lastModifiedBy>Dr Isaac Fwemba</cp:lastModifiedBy>
  <cp:revision>572</cp:revision>
  <cp:lastPrinted>2017-08-01T12:44:58Z</cp:lastPrinted>
  <dcterms:created xsi:type="dcterms:W3CDTF">2012-06-29T11:15:42Z</dcterms:created>
  <dcterms:modified xsi:type="dcterms:W3CDTF">2023-05-11T08:49:30Z</dcterms:modified>
</cp:coreProperties>
</file>