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32" r:id="rId1"/>
    <p:sldMasterId id="2147483744" r:id="rId2"/>
    <p:sldMasterId id="2147483756" r:id="rId3"/>
  </p:sldMasterIdLst>
  <p:notesMasterIdLst>
    <p:notesMasterId r:id="rId33"/>
  </p:notesMasterIdLst>
  <p:handoutMasterIdLst>
    <p:handoutMasterId r:id="rId34"/>
  </p:handoutMasterIdLst>
  <p:sldIdLst>
    <p:sldId id="272" r:id="rId4"/>
    <p:sldId id="265" r:id="rId5"/>
    <p:sldId id="288" r:id="rId6"/>
    <p:sldId id="320" r:id="rId7"/>
    <p:sldId id="321" r:id="rId8"/>
    <p:sldId id="322" r:id="rId9"/>
    <p:sldId id="323" r:id="rId10"/>
    <p:sldId id="274" r:id="rId11"/>
    <p:sldId id="275" r:id="rId12"/>
    <p:sldId id="289" r:id="rId13"/>
    <p:sldId id="276" r:id="rId14"/>
    <p:sldId id="277" r:id="rId15"/>
    <p:sldId id="291" r:id="rId16"/>
    <p:sldId id="278" r:id="rId17"/>
    <p:sldId id="279" r:id="rId18"/>
    <p:sldId id="296" r:id="rId19"/>
    <p:sldId id="297" r:id="rId20"/>
    <p:sldId id="298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08" r:id="rId31"/>
    <p:sldId id="309" r:id="rId3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Peter Hangoma" initials="PH [7]" lastIdx="1" clrIdx="6"/>
  <p:cmAuthor id="1" name="Peter Hangoma" initials="PH" lastIdx="1" clrIdx="0"/>
  <p:cmAuthor id="8" name="Peter Hangoma" initials="PH [8]" lastIdx="1" clrIdx="7"/>
  <p:cmAuthor id="2" name="Peter Hangoma" initials="PH [2]" lastIdx="1" clrIdx="1"/>
  <p:cmAuthor id="3" name="Peter Hangoma" initials="PH [3]" lastIdx="1" clrIdx="2"/>
  <p:cmAuthor id="4" name="Peter Hangoma" initials="PH [4]" lastIdx="1" clrIdx="3"/>
  <p:cmAuthor id="5" name="Peter Hangoma" initials="PH [5]" lastIdx="1" clrIdx="4"/>
  <p:cmAuthor id="6" name="Peter Hangoma" initials="PH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64"/>
    <a:srgbClr val="06007A"/>
    <a:srgbClr val="062888"/>
    <a:srgbClr val="070153"/>
    <a:srgbClr val="000082"/>
    <a:srgbClr val="000054"/>
    <a:srgbClr val="0000CC"/>
    <a:srgbClr val="907DFF"/>
    <a:srgbClr val="603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80588" autoAdjust="0"/>
  </p:normalViewPr>
  <p:slideViewPr>
    <p:cSldViewPr>
      <p:cViewPr varScale="1">
        <p:scale>
          <a:sx n="73" d="100"/>
          <a:sy n="73" d="100"/>
        </p:scale>
        <p:origin x="12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C2B98-B98F-4371-8505-0D87B194F232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C36D0-AA87-4C70-8B62-4F52741F9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60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02925-C852-48AC-8258-BCA658B3E2B8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61AEB-E762-4130-B689-60AF931A8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99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461AEB-E762-4130-B689-60AF931A8D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A999A-71E9-654C-8A76-2A6611D8F3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334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7/10/2012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DBF2-094B-4CA4-965C-FB22D307D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7/10/2012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DBF2-094B-4CA4-965C-FB22D307D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7/10/2012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DBF2-094B-4CA4-965C-FB22D307D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5DB0-47FB-4F4C-8229-3249B948C8F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DDBF2-094B-4CA4-965C-FB22D307DB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527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03672-203E-45FB-8574-D6EBE90C0FF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DDBF2-094B-4CA4-965C-FB22D307DB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120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26FE7-6340-4D70-A5E6-4FD4DB3154C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DDBF2-094B-4CA4-965C-FB22D307DB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76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33DF5-DAB7-4AF3-A6B7-0576A8F06BA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DDBF2-094B-4CA4-965C-FB22D307DB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447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40255-CF6A-4DF1-BADA-FA5F9E087D9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DDBF2-094B-4CA4-965C-FB22D307DB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396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BF501A-6A7F-4395-A212-BEDDB1AE0CB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DDBF2-094B-4CA4-965C-FB22D307DB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279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3BBC0-7574-4B0C-AC11-1638277A054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DDBF2-094B-4CA4-965C-FB22D307DB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309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EB7B86-DAAE-4DC5-885B-462061C6554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DDBF2-094B-4CA4-965C-FB22D307DB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25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7/10/2012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DBF2-094B-4CA4-965C-FB22D307D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59B21-6222-406C-8328-4CF37C886C1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DDBF2-094B-4CA4-965C-FB22D307DB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338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68FF4-B4B5-4DA9-BAB6-3B5DF1F6830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DDBF2-094B-4CA4-965C-FB22D307DB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382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B9A29-5555-4DBB-9895-B82F36BA66C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DDBF2-094B-4CA4-965C-FB22D307DB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150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2ECD9-27DC-B649-9DFE-59BBEE32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F95AE4-06F8-4847-9FBA-DD9B94CAE07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17E41-D1DD-544D-869E-7FD43FFFF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97F8B-33C3-3D4A-8F38-AD6F645C6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B2535-1EA7-194E-8AB2-F08E491C82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5465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8B518-1390-FF46-B645-8006D943F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2D0D64-E702-4236-9176-08C4D24A71A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09D45-928E-094E-9C82-945042A89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D2678-2182-6148-B095-AF3924125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2A31B-F6D2-E247-98D7-AD7000C47F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1650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43F4F-7DA4-4345-80E3-7D8181CF7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56B410-EA64-47CB-9901-32B3155E781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EDA1E-6BA0-624F-B2C6-A5706E1E9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3A929-921F-2347-81FD-7CBF21C97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27BD0-8368-7845-AA11-B86053F0A0B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72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DD4973-44FF-8A46-A9CF-05E7C3A84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78206A-305A-4B83-96D1-5AB82ACAC25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F07D05-8CEB-7249-B5F7-872B2995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4CCE46-E3F8-1F47-989E-1FEE6F620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15EBFF-B4C0-2849-9C39-C59E399B899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051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D73DE2A-033D-9D47-B131-F08F1E796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4C8A67-3EFB-4AFD-8D0D-5ED5675057E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4FD548-F9C8-6B4E-A519-2F99BCA31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C19FBDD-C005-5E4C-9FCD-D81831B0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BCFA66-738B-B640-9E74-2BD1D06553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736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394DD23-C26C-3F4C-B52A-C9D15DFE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482908-0670-4A33-AD01-5D4EDAD0D7B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78BCA80-7F5B-C045-81A1-1383CE156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1910183-A102-C24A-A08B-BDEE6803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112BFB-BED5-1B4E-BD5F-1BE01D19E09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772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62E172F-DC38-694E-BA93-A8A639F95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8E9690-4B9C-455E-8D3C-5D922C57A40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506A510-C830-C845-A8FB-C2C134DD9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21078F-A045-4D49-9930-EC46A9CC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DEE881-D4F3-0747-9F40-768BAC7103B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9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7/10/2012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DBF2-094B-4CA4-965C-FB22D307D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6B3B3E6-C975-0E41-BB25-03F856D09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F4752-5A46-48F1-A9E3-C5FA4512E5E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8A18A1-EE98-E04B-A322-CE72CB24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7B1C7A-1770-B74A-814C-4CA9C7E1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5DE1E3-39CA-7148-B8BE-97732958BB6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59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D85A3F-2009-D444-BC10-2FBE1D9E0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6C5164-D61B-48FC-B4CE-31E18E3AD05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99182D-5BDC-A845-BE4F-EDD7825A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3FB1B9-2D6F-AF42-A1D4-265D669F7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27143A-77E2-DD45-961F-C2589F32868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450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FF2F5-A4BE-2044-B0CE-043675E26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FBCAE8-7F12-4762-A9EE-A08D1D2467C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3E8AC-4FDB-EC4F-96B9-99ABE257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D95A5-A7C8-F342-8C15-98BF6062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522C9-5239-944D-902C-1F6723919D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987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03926-1D58-EB4E-989A-EB5F7F44C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F337CA-121B-4CF4-AA48-7FC039D68BA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456F3-6592-A94A-84C1-DC6E50C47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8A4B9-3449-B546-9142-56DD3140B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114010-F84F-284A-B414-9465B9D7DBC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47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7/10/2012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DBF2-094B-4CA4-965C-FB22D307D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7/10/2012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DBF2-094B-4CA4-965C-FB22D307D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7/10/2012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DBF2-094B-4CA4-965C-FB22D307D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7/10/2012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DBF2-094B-4CA4-965C-FB22D307D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7/10/2012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DBF2-094B-4CA4-965C-FB22D307D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7/10/2012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DBF2-094B-4CA4-965C-FB22D307D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7/10/2012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DDBF2-094B-4CA4-965C-FB22D307D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D9EF73-0292-44FD-B7F4-FC659D0F341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DDBF2-094B-4CA4-965C-FB22D307DB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68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Placeholder 1">
            <a:extLst>
              <a:ext uri="{FF2B5EF4-FFF2-40B4-BE49-F238E27FC236}">
                <a16:creationId xmlns:a16="http://schemas.microsoft.com/office/drawing/2014/main" id="{6786AB6D-FDCA-754D-B07B-893A9C488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6323" name="Text Placeholder 2">
            <a:extLst>
              <a:ext uri="{FF2B5EF4-FFF2-40B4-BE49-F238E27FC236}">
                <a16:creationId xmlns:a16="http://schemas.microsoft.com/office/drawing/2014/main" id="{9DFED25D-975B-2748-9BF4-284CC7C2D6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7407C-A21D-5C4B-A5A3-9C89DD657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B17DB9-2476-42CF-86D0-26653D241D46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5/12/2023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9A5A2-A52F-7440-AD82-37446BAD9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C270F-E1F9-364C-B8F4-A9341D6C3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820D4D-1BCB-7249-8D59-6B422859E92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86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ndalus" panose="02020603050405020304" pitchFamily="18" charset="-78"/>
          <a:ea typeface="ＭＳ Ｐゴシック" charset="0"/>
          <a:cs typeface="Andalus" panose="02020603050405020304" pitchFamily="18" charset="-7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ndalus" pitchFamily="18" charset="-78"/>
          <a:ea typeface="ＭＳ Ｐゴシック" charset="0"/>
          <a:cs typeface="Andalus" pitchFamily="18" charset="-7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ndalus" pitchFamily="18" charset="-78"/>
          <a:ea typeface="ＭＳ Ｐゴシック" charset="0"/>
          <a:cs typeface="Andalus" pitchFamily="18" charset="-7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ndalus" pitchFamily="18" charset="-78"/>
          <a:ea typeface="ＭＳ Ｐゴシック" charset="0"/>
          <a:cs typeface="Andalus" pitchFamily="18" charset="-7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ndalus" pitchFamily="18" charset="-78"/>
          <a:ea typeface="ＭＳ Ｐゴシック" charset="0"/>
          <a:cs typeface="Andalus" pitchFamily="18" charset="-7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ndalus" panose="02020603050405020304" pitchFamily="18" charset="-78"/>
          <a:ea typeface="ＭＳ Ｐゴシック" charset="0"/>
          <a:cs typeface="Andalus" panose="02020603050405020304" pitchFamily="18" charset="-7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ndalus" panose="02020603050405020304" pitchFamily="18" charset="-78"/>
          <a:ea typeface="Andalus" charset="0"/>
          <a:cs typeface="Andalus" panose="02020603050405020304" pitchFamily="18" charset="-7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ndalus" panose="02020603050405020304" pitchFamily="18" charset="-78"/>
          <a:ea typeface="Andalus" charset="0"/>
          <a:cs typeface="Andalus" panose="02020603050405020304" pitchFamily="18" charset="-7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ndalus" panose="02020603050405020304" pitchFamily="18" charset="-78"/>
          <a:ea typeface="Andalus" charset="0"/>
          <a:cs typeface="Andalus" panose="02020603050405020304" pitchFamily="18" charset="-7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ndalus" panose="02020603050405020304" pitchFamily="18" charset="-78"/>
          <a:ea typeface="Andalus" charset="0"/>
          <a:cs typeface="Andalus" panose="02020603050405020304" pitchFamily="18" charset="-7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610600" cy="2209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UNIVERSITY OF ZAMBIA </a:t>
            </a:r>
            <a:br>
              <a:rPr lang="en-US" sz="3200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SCHOOL OF MEDICINE </a:t>
            </a:r>
            <a:br>
              <a:rPr lang="en-US" sz="3200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DEPARTMENT OF MEDICAL EDUCATION </a:t>
            </a:r>
            <a:br>
              <a:rPr lang="en-US" sz="3200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</a:b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IMPLEMENTATION RESEARCH</a:t>
            </a:r>
            <a:b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en-US" altLang="en-US" sz="3200" b="1" dirty="0" smtClean="0">
                <a:solidFill>
                  <a:schemeClr val="bg1"/>
                </a:solidFill>
                <a:latin typeface="Andalus" panose="02020603050405020304" pitchFamily="18" charset="0"/>
                <a:ea typeface="ＭＳ Ｐゴシック" panose="020B0600070205080204" pitchFamily="34" charset="-128"/>
                <a:cs typeface="Andalus" panose="02020603050405020304" pitchFamily="18" charset="0"/>
              </a:rPr>
              <a:t>@2023</a:t>
            </a:r>
            <a:r>
              <a:rPr lang="en-US" sz="3200" dirty="0" smtClean="0">
                <a:solidFill>
                  <a:schemeClr val="bg1"/>
                </a:solidFill>
                <a:latin typeface="Myriad Pro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Myriad Pro" pitchFamily="34" charset="0"/>
              </a:rPr>
            </a:b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668254"/>
            <a:ext cx="8458200" cy="15717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ISAAC </a:t>
            </a:r>
            <a:r>
              <a:rPr lang="en-US" sz="1600" b="1" dirty="0">
                <a:solidFill>
                  <a:schemeClr val="bg1"/>
                </a:solidFill>
              </a:rPr>
              <a:t>FWEMBA, </a:t>
            </a:r>
            <a:r>
              <a:rPr lang="en-US" sz="1600" b="1" dirty="0" smtClean="0">
                <a:solidFill>
                  <a:schemeClr val="bg1"/>
                </a:solidFill>
              </a:rPr>
              <a:t>PhD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BSc(ZAM), MPH(UK), PhD(GH)</a:t>
            </a:r>
          </a:p>
          <a:p>
            <a:pPr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LECTURER</a:t>
            </a:r>
          </a:p>
          <a:p>
            <a:pPr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SCHOOL OF MEDICINE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UNIVERSITY OF ZAMBIA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6D45E7-AFE3-CE4E-9E7F-6A19D6AABB5A}"/>
              </a:ext>
            </a:extLst>
          </p:cNvPr>
          <p:cNvSpPr txBox="1">
            <a:spLocks noChangeArrowheads="1"/>
          </p:cNvSpPr>
          <p:nvPr/>
        </p:nvSpPr>
        <p:spPr>
          <a:xfrm>
            <a:off x="38100" y="4628827"/>
            <a:ext cx="9144000" cy="20764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IMPLEMENTATION RESEARCH</a:t>
            </a:r>
            <a:endParaRPr lang="en-US" sz="3200" dirty="0">
              <a:latin typeface="Wide Lati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447" y="4628827"/>
            <a:ext cx="18288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7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SO, WHY DO WE NEED IMPLEMENTATION RESEARCH?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9144000" cy="518160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i="1" dirty="0">
                <a:latin typeface="Century Gothic" panose="020B0502020202020204" pitchFamily="34" charset="0"/>
              </a:rPr>
              <a:t>Only ~50% of patients in the US receive recommended/EB </a:t>
            </a:r>
            <a:r>
              <a:rPr lang="en-US" i="1" dirty="0" smtClean="0">
                <a:latin typeface="Century Gothic" panose="020B0502020202020204" pitchFamily="34" charset="0"/>
              </a:rPr>
              <a:t>care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i="1" dirty="0"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tx2"/>
                </a:solidFill>
                <a:latin typeface="Century Gothic" panose="020B0502020202020204" pitchFamily="34" charset="0"/>
              </a:rPr>
              <a:t>Wide variability across conditions and treatment: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tx2"/>
                </a:solidFill>
                <a:latin typeface="Century Gothic" panose="020B0502020202020204" pitchFamily="34" charset="0"/>
              </a:rPr>
              <a:t>79% of patients receive recommended care for an age-related cataract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tx2"/>
                </a:solidFill>
                <a:latin typeface="Century Gothic" panose="020B0502020202020204" pitchFamily="34" charset="0"/>
              </a:rPr>
              <a:t>11% of patients receive recommended care for alcohol use </a:t>
            </a:r>
            <a:r>
              <a:rPr lang="en-US" i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disorder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i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i="1" dirty="0">
                <a:latin typeface="Century Gothic" panose="020B0502020202020204" pitchFamily="34" charset="0"/>
              </a:rPr>
              <a:t>20–25% patients get care that is not needed or potentially </a:t>
            </a:r>
            <a:r>
              <a:rPr lang="en-US" i="1" dirty="0" smtClean="0">
                <a:latin typeface="Century Gothic" panose="020B0502020202020204" pitchFamily="34" charset="0"/>
              </a:rPr>
              <a:t>harmful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i="1" dirty="0"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tx2"/>
                </a:solidFill>
                <a:latin typeface="Century Gothic" panose="020B0502020202020204" pitchFamily="34" charset="0"/>
              </a:rPr>
              <a:t>So, we also need to DE-implement…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i="1" dirty="0">
                <a:latin typeface="Century Gothic" panose="020B0502020202020204" pitchFamily="34" charset="0"/>
              </a:rPr>
              <a:t>1.3 million people are injured annually by medication </a:t>
            </a:r>
            <a:r>
              <a:rPr lang="en-US" i="1" dirty="0" smtClean="0">
                <a:latin typeface="Century Gothic" panose="020B0502020202020204" pitchFamily="34" charset="0"/>
              </a:rPr>
              <a:t>errors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i="1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i="1" dirty="0">
                <a:latin typeface="Century Gothic" panose="020B0502020202020204" pitchFamily="34" charset="0"/>
              </a:rPr>
              <a:t>Most chronic conditions have solid, evidence-based guidelines for treatment, management, and prevention, but rates of conditions such diabetes continue to rise</a:t>
            </a:r>
          </a:p>
          <a:p>
            <a:endParaRPr lang="en-US" dirty="0"/>
          </a:p>
          <a:p>
            <a:pPr marL="0" indent="0">
              <a:buNone/>
            </a:pPr>
            <a:endParaRPr lang="en-US" sz="32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2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IMPORTANCE OF IMPLEMENTATION RESEARCH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WHY IS IMPLEMENTATION RESEARCH IMPORTANT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600200"/>
            <a:ext cx="914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0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MORE… WHY WE NEED THIS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9144000" cy="51816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17 years </a:t>
            </a:r>
            <a:r>
              <a:rPr lang="en-US" i="1" dirty="0">
                <a:latin typeface="Century Gothic" panose="020B0502020202020204" pitchFamily="34" charset="0"/>
              </a:rPr>
              <a:t>on average </a:t>
            </a:r>
            <a:r>
              <a:rPr lang="en-US" dirty="0">
                <a:latin typeface="Century Gothic" panose="020B0502020202020204" pitchFamily="34" charset="0"/>
              </a:rPr>
              <a:t>from “</a:t>
            </a:r>
            <a:r>
              <a:rPr lang="en-US" i="1" dirty="0">
                <a:latin typeface="Century Gothic" panose="020B0502020202020204" pitchFamily="34" charset="0"/>
              </a:rPr>
              <a:t>we know this works</a:t>
            </a:r>
            <a:r>
              <a:rPr lang="en-US" dirty="0">
                <a:latin typeface="Century Gothic" panose="020B0502020202020204" pitchFamily="34" charset="0"/>
              </a:rPr>
              <a:t>” to “</a:t>
            </a:r>
            <a:r>
              <a:rPr lang="en-US" i="1" dirty="0">
                <a:latin typeface="Century Gothic" panose="020B0502020202020204" pitchFamily="34" charset="0"/>
              </a:rPr>
              <a:t>routine delivery of it</a:t>
            </a:r>
            <a:r>
              <a:rPr lang="en-US" dirty="0">
                <a:latin typeface="Century Gothic" panose="020B0502020202020204" pitchFamily="34" charset="0"/>
              </a:rPr>
              <a:t>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We have been citing this same figure for years</a:t>
            </a:r>
            <a:r>
              <a:rPr lang="en-US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…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i="1" u="sng" dirty="0">
                <a:latin typeface="Century Gothic" panose="020B0502020202020204" pitchFamily="34" charset="0"/>
              </a:rPr>
              <a:t>Dissemination ONLY</a:t>
            </a:r>
            <a:r>
              <a:rPr lang="en-US" b="1" i="1" dirty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of research results, clinical practice guidelines (usually driven by research findings), etc., don’t seem to do much on their own to improve practice delivery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Except in some simpler cases</a:t>
            </a:r>
            <a:r>
              <a:rPr lang="en-US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…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Implementation of research findings/EBPs is a </a:t>
            </a:r>
            <a:r>
              <a:rPr lang="en-US" b="1" i="1" u="sng" dirty="0">
                <a:latin typeface="Century Gothic" panose="020B0502020202020204" pitchFamily="34" charset="0"/>
              </a:rPr>
              <a:t>fundamental challenge for healthcare systems to optimize care</a:t>
            </a:r>
            <a:r>
              <a:rPr lang="en-US" dirty="0">
                <a:latin typeface="Century Gothic" panose="020B0502020202020204" pitchFamily="34" charset="0"/>
              </a:rPr>
              <a:t>, outcomes and costs</a:t>
            </a:r>
          </a:p>
          <a:p>
            <a:endParaRPr lang="en-US" sz="32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94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IMPLEMENTATION RESEARCH ON THE INCREASE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IMPLEMENTATION RESEARCH  ON THE INCREASE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303" y="1524000"/>
            <a:ext cx="9172303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2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WHAT ARE THE </a:t>
            </a:r>
            <a:r>
              <a:rPr lang="en-US" sz="3200" b="1" u="sng" dirty="0" smtClean="0">
                <a:solidFill>
                  <a:schemeClr val="bg1"/>
                </a:solidFill>
              </a:rPr>
              <a:t>OUTCOMES</a:t>
            </a:r>
            <a:r>
              <a:rPr lang="en-US" sz="3200" b="1" dirty="0" smtClean="0">
                <a:solidFill>
                  <a:schemeClr val="bg1"/>
                </a:solidFill>
              </a:rPr>
              <a:t> WE CARE ABOUT THEN?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9144000" cy="51816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We are trying to measure changes in the </a:t>
            </a:r>
            <a:r>
              <a:rPr lang="en-US" b="1" u="sng" dirty="0"/>
              <a:t>delivery of care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2"/>
                </a:solidFill>
              </a:rPr>
              <a:t>Did the place/people implement the intervention?</a:t>
            </a:r>
          </a:p>
          <a:p>
            <a:pPr lvl="2"/>
            <a:r>
              <a:rPr lang="en-US" b="1" dirty="0"/>
              <a:t>Did they get started?  Did they start and stop?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2"/>
                </a:solidFill>
              </a:rPr>
              <a:t>Did everyone get it who should have gotten it?</a:t>
            </a:r>
          </a:p>
          <a:p>
            <a:pPr lvl="2"/>
            <a:r>
              <a:rPr lang="en-US" b="1" dirty="0"/>
              <a:t>Was the intervention/practice delivered as much as it should have been?</a:t>
            </a:r>
          </a:p>
          <a:p>
            <a:pPr lvl="2"/>
            <a:r>
              <a:rPr lang="en-US" b="1" dirty="0"/>
              <a:t>Were all indicated patients approached?  Given intervention/practice?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2"/>
                </a:solidFill>
              </a:rPr>
              <a:t>Did they do it right when the were delivering the intervention?  </a:t>
            </a:r>
          </a:p>
          <a:p>
            <a:pPr lvl="2"/>
            <a:r>
              <a:rPr lang="en-US" b="1" dirty="0"/>
              <a:t>Did they deliver the intervention as intended… with “fidelity”?</a:t>
            </a:r>
          </a:p>
          <a:p>
            <a:pPr lvl="2"/>
            <a:r>
              <a:rPr lang="en-US" b="1" dirty="0"/>
              <a:t>How close did they get?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Do we also look at the “effectiveness” of the intervention?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2"/>
                </a:solidFill>
              </a:rPr>
              <a:t>Among those who got it, did they get better?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Symptoms, functioning</a:t>
            </a:r>
          </a:p>
          <a:p>
            <a:pPr lvl="2"/>
            <a:r>
              <a:rPr lang="en-US" b="1" dirty="0"/>
              <a:t>If the field does not have “enough” evidence on THE THING, then yes…</a:t>
            </a:r>
          </a:p>
          <a:p>
            <a:endParaRPr lang="en-US" sz="32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COMMON MEASURES IN IMPLEMENTATION RESEARCH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9144000" cy="51816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  <a:latin typeface="Century Gothic" panose="020B0502020202020204" pitchFamily="34" charset="0"/>
              </a:rPr>
              <a:t>Adoption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tx2"/>
                </a:solidFill>
                <a:latin typeface="Century Gothic" panose="020B0502020202020204" pitchFamily="34" charset="0"/>
              </a:rPr>
              <a:t>“Counts and amounts”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Raw count of delivery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Rates of delivery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  <a:latin typeface="Century Gothic" panose="020B0502020202020204" pitchFamily="34" charset="0"/>
              </a:rPr>
              <a:t>Fidelity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tx2"/>
                </a:solidFill>
                <a:latin typeface="Century Gothic" panose="020B0502020202020204" pitchFamily="34" charset="0"/>
              </a:rPr>
              <a:t>“How well performed”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LOTS of different ways to measure this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Checklist; Expert rating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  <a:latin typeface="Century Gothic" panose="020B0502020202020204" pitchFamily="34" charset="0"/>
              </a:rPr>
              <a:t>Sustainability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tx2"/>
                </a:solidFill>
                <a:latin typeface="Century Gothic" panose="020B0502020202020204" pitchFamily="34" charset="0"/>
              </a:rPr>
              <a:t>“Stick with it or dropped it?”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Adoption and Fidelity measures </a:t>
            </a:r>
            <a:r>
              <a:rPr lang="en-US" i="1" dirty="0">
                <a:latin typeface="Century Gothic" panose="020B0502020202020204" pitchFamily="34" charset="0"/>
              </a:rPr>
              <a:t>over 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If we are doing pilot/early work, then also look at</a:t>
            </a:r>
          </a:p>
          <a:p>
            <a:pPr lvl="1"/>
            <a:endParaRPr lang="en-US" b="1" dirty="0"/>
          </a:p>
          <a:p>
            <a:endParaRPr lang="en-US" sz="32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6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IMPLEMENTATION STRATEGIES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9144000" cy="51816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Depending on the characteristics of the practice, context, and people… </a:t>
            </a:r>
            <a:r>
              <a:rPr lang="en-US" i="1" dirty="0">
                <a:latin typeface="Century Gothic" panose="020B0502020202020204" pitchFamily="34" charset="0"/>
              </a:rPr>
              <a:t>uptake interventions</a:t>
            </a:r>
            <a:r>
              <a:rPr lang="en-US" dirty="0">
                <a:latin typeface="Century Gothic" panose="020B0502020202020204" pitchFamily="34" charset="0"/>
              </a:rPr>
              <a:t> of some kind are usually necessary to support adoption– we call those </a:t>
            </a:r>
            <a:r>
              <a:rPr lang="en-US" b="1" i="1" u="sng" dirty="0">
                <a:latin typeface="Century Gothic" panose="020B0502020202020204" pitchFamily="34" charset="0"/>
              </a:rPr>
              <a:t>implementation </a:t>
            </a:r>
            <a:r>
              <a:rPr lang="en-US" b="1" i="1" u="sng" dirty="0" smtClean="0">
                <a:latin typeface="Century Gothic" panose="020B0502020202020204" pitchFamily="34" charset="0"/>
              </a:rPr>
              <a:t>strategies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u="sng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There are numerous types of implementation strategies available, many with research evidence supporting their use across </a:t>
            </a:r>
            <a:r>
              <a:rPr lang="en-US" dirty="0" smtClean="0">
                <a:latin typeface="Century Gothic" panose="020B0502020202020204" pitchFamily="34" charset="0"/>
              </a:rPr>
              <a:t>contexts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Century Gothic" panose="020B0502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2"/>
                </a:solidFill>
              </a:rPr>
              <a:t>We will now discuss a taxonomy presented by Powell et al., and Waltz et al., 2015, </a:t>
            </a:r>
            <a:r>
              <a:rPr lang="en-US" b="1" i="1" dirty="0">
                <a:solidFill>
                  <a:schemeClr val="tx2"/>
                </a:solidFill>
              </a:rPr>
              <a:t>Implementation Science</a:t>
            </a:r>
          </a:p>
          <a:p>
            <a:pPr lvl="1"/>
            <a:r>
              <a:rPr lang="en-US" dirty="0"/>
              <a:t>They cover 73 strategies… </a:t>
            </a:r>
          </a:p>
          <a:p>
            <a:pPr lvl="1"/>
            <a:r>
              <a:rPr lang="en-US" dirty="0"/>
              <a:t>We’ll hit some highlights (only about 26</a:t>
            </a:r>
            <a:r>
              <a:rPr lang="en-US" dirty="0" smtClean="0"/>
              <a:t>!)</a:t>
            </a:r>
            <a:endParaRPr lang="en-US" dirty="0"/>
          </a:p>
          <a:p>
            <a:endParaRPr lang="en-US" sz="32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TAXONOMY OF IMPLEMENTED STRATS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9144000" cy="51816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5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Train and educate stakeholders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Develop educational materials		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Conduct educational meetings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Conduct educational outreach visits (academic detailing)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tx2"/>
                </a:solidFill>
                <a:latin typeface="Century Gothic" panose="020B0502020202020204" pitchFamily="34" charset="0"/>
              </a:rPr>
              <a:t>Personalized 1 on 1 sessions on intervention;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Provide ongoing consultation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tx2"/>
                </a:solidFill>
                <a:latin typeface="Century Gothic" panose="020B0502020202020204" pitchFamily="34" charset="0"/>
              </a:rPr>
              <a:t>In person, telephone, </a:t>
            </a:r>
            <a:r>
              <a:rPr lang="en-US" i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tele video…; </a:t>
            </a:r>
            <a:r>
              <a:rPr lang="en-US" i="1" dirty="0">
                <a:solidFill>
                  <a:schemeClr val="tx2"/>
                </a:solidFill>
                <a:latin typeface="Century Gothic" panose="020B0502020202020204" pitchFamily="34" charset="0"/>
              </a:rPr>
              <a:t>usually about implementation progress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Use “train-the-trainer” strategies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tx2"/>
                </a:solidFill>
                <a:latin typeface="Century Gothic" panose="020B0502020202020204" pitchFamily="34" charset="0"/>
              </a:rPr>
              <a:t>More for widespread “roll-outs”; Train local trainers/mentors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Create a learning collaborative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tx2"/>
                </a:solidFill>
                <a:latin typeface="Century Gothic" panose="020B0502020202020204" pitchFamily="34" charset="0"/>
              </a:rPr>
              <a:t>Groupings of learners/practitioners supported by trainers/experts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tx2"/>
                </a:solidFill>
                <a:latin typeface="Century Gothic" panose="020B0502020202020204" pitchFamily="34" charset="0"/>
              </a:rPr>
              <a:t>Over time, experienced users teach new users (self-sustaining)</a:t>
            </a:r>
          </a:p>
          <a:p>
            <a:endParaRPr lang="en-US" sz="32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8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838200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Objective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9144000" cy="5181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/>
              <a:t>What is “implementation”? 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Defining </a:t>
            </a:r>
            <a:r>
              <a:rPr lang="en-US" sz="3200" dirty="0"/>
              <a:t>implementation science 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What </a:t>
            </a:r>
            <a:r>
              <a:rPr lang="en-US" sz="3200" dirty="0"/>
              <a:t>determines implementation success? 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Implementation science outcome and strategies</a:t>
            </a:r>
            <a:endParaRPr lang="en-US" sz="32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TAXONOMY OF IMPLEMENTED STRATS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9144000" cy="518160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Provide interactive assistance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Provide clinical </a:t>
            </a:r>
            <a:r>
              <a:rPr lang="en-US" dirty="0" smtClean="0">
                <a:latin typeface="Century Gothic" panose="020B0502020202020204" pitchFamily="34" charset="0"/>
              </a:rPr>
              <a:t>supervision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latin typeface="Century Gothic" panose="020B0502020202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Expert supervision focused on the intervention/practice being </a:t>
            </a:r>
            <a:r>
              <a:rPr lang="en-US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adopted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Provide local technical </a:t>
            </a:r>
            <a:r>
              <a:rPr lang="en-US" dirty="0" smtClean="0">
                <a:latin typeface="Century Gothic" panose="020B0502020202020204" pitchFamily="34" charset="0"/>
              </a:rPr>
              <a:t>assistance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latin typeface="Century Gothic" panose="020B0502020202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Needed usually for medical record, dispensing software tools</a:t>
            </a:r>
            <a:r>
              <a:rPr lang="en-US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…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Provide facilitation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Interactive problem-solving; recommend and supply additional strategies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Support </a:t>
            </a:r>
            <a:r>
              <a:rPr lang="en-US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clinicians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entury Gothic" panose="020B0502020202020204" pitchFamily="34" charset="0"/>
              </a:rPr>
              <a:t>Remind </a:t>
            </a:r>
            <a:r>
              <a:rPr lang="en-US" dirty="0">
                <a:latin typeface="Century Gothic" panose="020B0502020202020204" pitchFamily="34" charset="0"/>
              </a:rPr>
              <a:t>clinicians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Electronic reminders in EMR or dispensing software; or manual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“This patient due for screening</a:t>
            </a:r>
            <a:r>
              <a:rPr lang="en-US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…”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Revise professional </a:t>
            </a:r>
            <a:r>
              <a:rPr lang="en-US" dirty="0" smtClean="0">
                <a:latin typeface="Century Gothic" panose="020B0502020202020204" pitchFamily="34" charset="0"/>
              </a:rPr>
              <a:t>roles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latin typeface="Century Gothic" panose="020B0502020202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E.g., expand role of pharmacists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Create new clinical teams</a:t>
            </a:r>
          </a:p>
          <a:p>
            <a:endParaRPr lang="en-US" sz="32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75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TAXONOMY OF IMPLEMENTED STRATS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9144000" cy="51816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Change infrastructure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Change physical structure and equipment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Need new tech?  Record system?  Adequate space to provide interventions to patients??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Mandate change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Create policies supportive of adoption of intervention/practice; </a:t>
            </a:r>
            <a:r>
              <a:rPr lang="en-US" i="1" dirty="0">
                <a:solidFill>
                  <a:schemeClr val="tx2"/>
                </a:solidFill>
                <a:latin typeface="Century Gothic" panose="020B0502020202020204" pitchFamily="34" charset="0"/>
              </a:rPr>
              <a:t>Make people…?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Change credentialing/licensing standards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Make way for changing scope of practice, e.g., prescribing </a:t>
            </a:r>
            <a:r>
              <a:rPr lang="en-US" b="1" dirty="0">
                <a:solidFill>
                  <a:schemeClr val="tx2"/>
                </a:solidFill>
                <a:latin typeface="Century Gothic" panose="020B0502020202020204" pitchFamily="34" charset="0"/>
              </a:rPr>
              <a:t>privileges to PharmDs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Utilize financial strategies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Place intervention on formulary/”covered” list</a:t>
            </a:r>
            <a:endParaRPr lang="en-US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Alter incentive/allowance structure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E.g., pay for performance of practice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Penalize for not doing the intervention/practice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Make billing easier</a:t>
            </a:r>
          </a:p>
        </p:txBody>
      </p:sp>
    </p:spTree>
    <p:extLst>
      <p:ext uri="{BB962C8B-B14F-4D97-AF65-F5344CB8AC3E}">
        <p14:creationId xmlns:p14="http://schemas.microsoft.com/office/powerpoint/2010/main" val="38021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TAXONOMY OF IMPLEMENTED STRATS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9144000" cy="533400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Engage </a:t>
            </a:r>
            <a:r>
              <a:rPr lang="en-US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consumers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entury Gothic" panose="020B0502020202020204" pitchFamily="34" charset="0"/>
              </a:rPr>
              <a:t>Prepare </a:t>
            </a:r>
            <a:r>
              <a:rPr lang="en-US" dirty="0">
                <a:latin typeface="Century Gothic" panose="020B0502020202020204" pitchFamily="34" charset="0"/>
              </a:rPr>
              <a:t>patients/consumers to be </a:t>
            </a:r>
            <a:r>
              <a:rPr lang="en-US" dirty="0" smtClean="0">
                <a:latin typeface="Century Gothic" panose="020B0502020202020204" pitchFamily="34" charset="0"/>
              </a:rPr>
              <a:t>participants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Educate </a:t>
            </a: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and prompt them to act; “ask your pharmacist about</a:t>
            </a:r>
            <a:r>
              <a:rPr lang="en-US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…”</a:t>
            </a:r>
          </a:p>
          <a:p>
            <a:pPr marL="914400" lvl="2" indent="0">
              <a:buNone/>
            </a:pPr>
            <a:endParaRPr lang="en-US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Intervene with patients/consumers to enhance </a:t>
            </a:r>
            <a:r>
              <a:rPr lang="en-US" dirty="0" smtClean="0">
                <a:latin typeface="Century Gothic" panose="020B0502020202020204" pitchFamily="34" charset="0"/>
              </a:rPr>
              <a:t>uptake/adherence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latin typeface="Century Gothic" panose="020B0502020202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Proactively approach patients; “Let’s talk about your adherence to this medication</a:t>
            </a:r>
            <a:r>
              <a:rPr lang="en-US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…”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Use mass media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2"/>
                </a:solidFill>
                <a:latin typeface="Century Gothic" panose="020B0502020202020204" pitchFamily="34" charset="0"/>
              </a:rPr>
              <a:t>Spread the word… TV, posters, etc</a:t>
            </a:r>
            <a:r>
              <a:rPr lang="en-US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.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Develop stakeholder </a:t>
            </a:r>
            <a:r>
              <a:rPr lang="en-US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relationships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entury Gothic" panose="020B0502020202020204" pitchFamily="34" charset="0"/>
              </a:rPr>
              <a:t>Identify </a:t>
            </a:r>
            <a:r>
              <a:rPr lang="en-US" dirty="0">
                <a:latin typeface="Century Gothic" panose="020B0502020202020204" pitchFamily="34" charset="0"/>
              </a:rPr>
              <a:t>and prepare </a:t>
            </a:r>
            <a:r>
              <a:rPr lang="en-US" dirty="0" smtClean="0">
                <a:latin typeface="Century Gothic" panose="020B0502020202020204" pitchFamily="34" charset="0"/>
              </a:rPr>
              <a:t>champions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latin typeface="Century Gothic" panose="020B0502020202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Champion = local an enthusiastic supporter of intervention; driver of change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Inform and use local opinion leaders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Recruit “influential” practitioners to support the </a:t>
            </a:r>
            <a:r>
              <a:rPr lang="en-US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implementation</a:t>
            </a:r>
          </a:p>
          <a:p>
            <a:pPr marL="914400" lvl="2" indent="0">
              <a:buNone/>
            </a:pPr>
            <a:endParaRPr lang="en-US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Recruit, designate, and train for leadership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Build a coalition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Make a team that works together on the implementation</a:t>
            </a:r>
          </a:p>
          <a:p>
            <a:pPr lvl="1"/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84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TAXONOMY OF IMPLEMENTED STRATS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9144000" cy="51816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Adapt and tailor to context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Promote adaptability of the intervention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tx2"/>
                </a:solidFill>
                <a:latin typeface="Century Gothic" panose="020B0502020202020204" pitchFamily="34" charset="0"/>
              </a:rPr>
              <a:t>Adapt intervention to match local needs, but don’t sway from evidence-based-ness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Tailor implementation strategies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tx2"/>
                </a:solidFill>
                <a:latin typeface="Century Gothic" panose="020B0502020202020204" pitchFamily="34" charset="0"/>
              </a:rPr>
              <a:t>Tailor implementation strategies for local needs too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Use evaluative and iterative strategies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Audit and feedback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tx2"/>
                </a:solidFill>
                <a:latin typeface="Century Gothic" panose="020B0502020202020204" pitchFamily="34" charset="0"/>
              </a:rPr>
              <a:t>Measure and feedback performance of practitioners/sites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Conduct local needs assessment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tx2"/>
                </a:solidFill>
                <a:latin typeface="Century Gothic" panose="020B0502020202020204" pitchFamily="34" charset="0"/>
              </a:rPr>
              <a:t>Before you start; identify barriers/facilitators to change and target strategies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Conduct small cyclical tests of change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tx2"/>
                </a:solidFill>
                <a:latin typeface="Century Gothic" panose="020B0502020202020204" pitchFamily="34" charset="0"/>
              </a:rPr>
              <a:t>Iterate your change process based on data (Plan/Do/Study/Act anyone?)</a:t>
            </a:r>
          </a:p>
        </p:txBody>
      </p:sp>
    </p:spTree>
    <p:extLst>
      <p:ext uri="{BB962C8B-B14F-4D97-AF65-F5344CB8AC3E}">
        <p14:creationId xmlns:p14="http://schemas.microsoft.com/office/powerpoint/2010/main" val="263837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838200"/>
          </a:xfrm>
        </p:spPr>
        <p:txBody>
          <a:bodyPr>
            <a:normAutofit/>
          </a:bodyPr>
          <a:lstStyle/>
          <a:p>
            <a:r>
              <a:rPr lang="en-US" altLang="en-US" sz="3200" b="1" dirty="0" smtClean="0">
                <a:solidFill>
                  <a:schemeClr val="bg1"/>
                </a:solidFill>
              </a:rPr>
              <a:t>STRATEGIES:  WHAT DO WE KNOW?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9144000" cy="5181600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Century Gothic" panose="020B0502020202020204" pitchFamily="34" charset="0"/>
              </a:rPr>
              <a:t>Disseminating </a:t>
            </a:r>
            <a:r>
              <a:rPr lang="en-US" altLang="en-US" dirty="0">
                <a:latin typeface="Century Gothic" panose="020B0502020202020204" pitchFamily="34" charset="0"/>
              </a:rPr>
              <a:t>and Training… not so great on their </a:t>
            </a:r>
            <a:r>
              <a:rPr lang="en-US" altLang="en-US" dirty="0" smtClean="0">
                <a:latin typeface="Century Gothic" panose="020B0502020202020204" pitchFamily="34" charset="0"/>
              </a:rPr>
              <a:t>own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Century Gothic" panose="020B0502020202020204" pitchFamily="34" charset="0"/>
              </a:rPr>
              <a:t>Many </a:t>
            </a:r>
            <a:r>
              <a:rPr lang="en-US" altLang="en-US" dirty="0">
                <a:latin typeface="Century Gothic" panose="020B0502020202020204" pitchFamily="34" charset="0"/>
              </a:rPr>
              <a:t>work “OK” (</a:t>
            </a:r>
            <a:r>
              <a:rPr lang="en-US" altLang="en-US" i="1" dirty="0">
                <a:latin typeface="Century Gothic" panose="020B0502020202020204" pitchFamily="34" charset="0"/>
              </a:rPr>
              <a:t>5-10% change in adoption</a:t>
            </a:r>
            <a:r>
              <a:rPr lang="en-US" altLang="en-US" dirty="0">
                <a:latin typeface="Century Gothic" panose="020B050202020202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b="1" i="1" dirty="0">
                <a:latin typeface="Century Gothic" panose="020B0502020202020204" pitchFamily="34" charset="0"/>
              </a:rPr>
              <a:t>Reminders, Audit &amp; Feedback, Academic detailing, Facilitation</a:t>
            </a:r>
            <a:r>
              <a:rPr lang="en-US" altLang="en-US" b="1" i="1" dirty="0" smtClean="0">
                <a:latin typeface="Century Gothic" panose="020B0502020202020204" pitchFamily="34" charset="0"/>
              </a:rPr>
              <a:t>…</a:t>
            </a:r>
            <a:endParaRPr lang="en-US" altLang="en-US" b="1" i="1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latin typeface="Century Gothic" panose="020B0502020202020204" pitchFamily="34" charset="0"/>
              </a:rPr>
              <a:t>No combo offers a guarantee of </a:t>
            </a:r>
            <a:r>
              <a:rPr lang="en-US" altLang="en-US" dirty="0" smtClean="0">
                <a:latin typeface="Century Gothic" panose="020B0502020202020204" pitchFamily="34" charset="0"/>
              </a:rPr>
              <a:t>success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Century Gothic" panose="020B0502020202020204" pitchFamily="34" charset="0"/>
              </a:rPr>
              <a:t>Many </a:t>
            </a:r>
            <a:r>
              <a:rPr lang="en-US" altLang="en-US" dirty="0">
                <a:latin typeface="Century Gothic" panose="020B0502020202020204" pitchFamily="34" charset="0"/>
              </a:rPr>
              <a:t>studies support the use of multi-component </a:t>
            </a:r>
            <a:r>
              <a:rPr lang="en-US" altLang="en-US" dirty="0" smtClean="0">
                <a:latin typeface="Century Gothic" panose="020B0502020202020204" pitchFamily="34" charset="0"/>
              </a:rPr>
              <a:t>strategies</a:t>
            </a:r>
            <a:endParaRPr lang="en-US" altLang="en-US" dirty="0"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i="1" dirty="0">
                <a:solidFill>
                  <a:schemeClr val="tx2"/>
                </a:solidFill>
                <a:latin typeface="Century Gothic" panose="020B0502020202020204" pitchFamily="34" charset="0"/>
              </a:rPr>
              <a:t>But some do not</a:t>
            </a:r>
            <a:r>
              <a:rPr lang="en-US" altLang="en-US" i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!</a:t>
            </a:r>
            <a:endParaRPr lang="en-US" altLang="en-US" i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latin typeface="Century Gothic" panose="020B0502020202020204" pitchFamily="34" charset="0"/>
              </a:rPr>
              <a:t>Most multifaceted strategies involve 2 or more of these: education/training, prompts of some kind, audit and </a:t>
            </a:r>
            <a:r>
              <a:rPr lang="en-US" altLang="en-US" dirty="0" smtClean="0">
                <a:latin typeface="Century Gothic" panose="020B0502020202020204" pitchFamily="34" charset="0"/>
              </a:rPr>
              <a:t>feedback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Century Gothic" panose="020B0502020202020204" pitchFamily="34" charset="0"/>
              </a:rPr>
              <a:t>Highly </a:t>
            </a:r>
            <a:r>
              <a:rPr lang="en-US" altLang="en-US" dirty="0">
                <a:latin typeface="Century Gothic" panose="020B0502020202020204" pitchFamily="34" charset="0"/>
              </a:rPr>
              <a:t>regarded, only somewhat supported, is the idea that strategies work better when matched to barriers/needs identified through diagnostic analysis</a:t>
            </a:r>
          </a:p>
          <a:p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3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838200"/>
          </a:xfrm>
        </p:spPr>
        <p:txBody>
          <a:bodyPr>
            <a:normAutofit/>
          </a:bodyPr>
          <a:lstStyle/>
          <a:p>
            <a:r>
              <a:rPr lang="en-US" alt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STRATEGIES:  WHAT DO WE KNOW?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9144000" cy="51816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latin typeface="Century Gothic" panose="020B0502020202020204" pitchFamily="34" charset="0"/>
              </a:rPr>
              <a:t>Why don’t the strategies we have now work better?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latin typeface="Century Gothic" panose="020B0502020202020204" pitchFamily="34" charset="0"/>
              </a:rPr>
              <a:t>Which strategies work best under what conditions/contexts?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latin typeface="Century Gothic" panose="020B0502020202020204" pitchFamily="34" charset="0"/>
              </a:rPr>
              <a:t>Which strategies are </a:t>
            </a:r>
            <a:r>
              <a:rPr lang="en-US" altLang="en-US" b="1" i="1" u="sng" dirty="0">
                <a:latin typeface="Century Gothic" panose="020B0502020202020204" pitchFamily="34" charset="0"/>
              </a:rPr>
              <a:t>cost-effective</a:t>
            </a:r>
            <a:r>
              <a:rPr lang="en-US" altLang="en-US" i="1" dirty="0">
                <a:latin typeface="Century Gothic" panose="020B0502020202020204" pitchFamily="34" charset="0"/>
              </a:rPr>
              <a:t> </a:t>
            </a:r>
            <a:r>
              <a:rPr lang="en-US" altLang="en-US" dirty="0">
                <a:latin typeface="Century Gothic" panose="020B0502020202020204" pitchFamily="34" charset="0"/>
              </a:rPr>
              <a:t>(in which context…)?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latin typeface="Century Gothic" panose="020B0502020202020204" pitchFamily="34" charset="0"/>
              </a:rPr>
              <a:t>How do we get EBPs to low resource counties and countries?  Rural US?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latin typeface="Century Gothic" panose="020B0502020202020204" pitchFamily="34" charset="0"/>
              </a:rPr>
              <a:t>How best to </a:t>
            </a:r>
            <a:r>
              <a:rPr lang="en-US" altLang="en-US" b="1" i="1" u="sng" dirty="0">
                <a:latin typeface="Century Gothic" panose="020B0502020202020204" pitchFamily="34" charset="0"/>
              </a:rPr>
              <a:t>feasibly</a:t>
            </a:r>
            <a:r>
              <a:rPr lang="en-US" altLang="en-US" b="1" dirty="0">
                <a:latin typeface="Century Gothic" panose="020B0502020202020204" pitchFamily="34" charset="0"/>
              </a:rPr>
              <a:t> </a:t>
            </a:r>
            <a:r>
              <a:rPr lang="en-US" altLang="en-US" dirty="0">
                <a:latin typeface="Century Gothic" panose="020B0502020202020204" pitchFamily="34" charset="0"/>
              </a:rPr>
              <a:t>measure fidelity?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latin typeface="Century Gothic" panose="020B0502020202020204" pitchFamily="34" charset="0"/>
              </a:rPr>
              <a:t>How much does fidelity matter to effectiveness outcomes?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latin typeface="Century Gothic" panose="020B0502020202020204" pitchFamily="34" charset="0"/>
              </a:rPr>
              <a:t>De-adoption strategies?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latin typeface="Century Gothic" panose="020B0502020202020204" pitchFamily="34" charset="0"/>
              </a:rPr>
              <a:t>Sustainability?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These are just a few… </a:t>
            </a:r>
          </a:p>
          <a:p>
            <a:endParaRPr lang="en-US" altLang="en-US" dirty="0">
              <a:latin typeface="Century Gothic" panose="020B0502020202020204" pitchFamily="34" charset="0"/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07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MODELS, THEORIES, FRAMEWORKS…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9144000" cy="518160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altLang="en-US" b="1" dirty="0"/>
          </a:p>
          <a:p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086" y="2133600"/>
            <a:ext cx="5000625" cy="3021806"/>
          </a:xfrm>
        </p:spPr>
      </p:pic>
      <p:sp>
        <p:nvSpPr>
          <p:cNvPr id="5" name="TextBox 4"/>
          <p:cNvSpPr txBox="1"/>
          <p:nvPr/>
        </p:nvSpPr>
        <p:spPr>
          <a:xfrm>
            <a:off x="5706611" y="4273667"/>
            <a:ext cx="27306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i="1" dirty="0">
                <a:solidFill>
                  <a:schemeClr val="tx2"/>
                </a:solidFill>
              </a:rPr>
              <a:t>Yeah, I know…</a:t>
            </a:r>
          </a:p>
        </p:txBody>
      </p:sp>
    </p:spTree>
    <p:extLst>
      <p:ext uri="{BB962C8B-B14F-4D97-AF65-F5344CB8AC3E}">
        <p14:creationId xmlns:p14="http://schemas.microsoft.com/office/powerpoint/2010/main" val="248143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MODELS, THEORIES, FRAMEWORKS…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9144000" cy="518160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altLang="en-US" b="1" dirty="0"/>
          </a:p>
          <a:p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1" y="2603235"/>
            <a:ext cx="7814345" cy="3743493"/>
          </a:xfrm>
          <a:ln w="31750">
            <a:solidFill>
              <a:schemeClr val="accent1">
                <a:shade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5791200" cy="72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DETERMINANT FRAMEWORKS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4648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b="1" i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b="1" i="1" dirty="0" smtClean="0">
                <a:latin typeface="Century Gothic" panose="020B0502020202020204" pitchFamily="34" charset="0"/>
              </a:rPr>
              <a:t>“…</a:t>
            </a:r>
            <a:r>
              <a:rPr lang="en-US" b="1" i="1" dirty="0" smtClean="0">
                <a:latin typeface="Century Gothic" panose="020B0502020202020204" pitchFamily="34" charset="0"/>
              </a:rPr>
              <a:t>understand or explain influences on implementation.”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1" dirty="0" smtClean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Century Gothic" panose="020B0502020202020204" pitchFamily="34" charset="0"/>
              </a:rPr>
              <a:t>Consolidated </a:t>
            </a:r>
            <a:r>
              <a:rPr lang="en-US" b="1" dirty="0" smtClean="0">
                <a:latin typeface="Century Gothic" panose="020B0502020202020204" pitchFamily="34" charset="0"/>
              </a:rPr>
              <a:t>Framework for Implementation Research </a:t>
            </a:r>
            <a:r>
              <a:rPr lang="en-US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(CFIR)</a:t>
            </a:r>
          </a:p>
          <a:p>
            <a:endParaRPr lang="en-US" b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Characteristics of the intervention</a:t>
            </a:r>
          </a:p>
          <a:p>
            <a:pPr lvl="2"/>
            <a:r>
              <a:rPr lang="en-US" b="1" i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Complexity, cost, relative advantage…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Outer setting</a:t>
            </a:r>
          </a:p>
          <a:p>
            <a:pPr lvl="2"/>
            <a:r>
              <a:rPr lang="en-US" b="1" i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External policies, guidelines, incentives... </a:t>
            </a:r>
            <a:endParaRPr lang="en-US" b="1" i="1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r>
              <a:rPr lang="en-US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 </a:t>
            </a:r>
            <a:endParaRPr lang="en-US" b="1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Inner Setting</a:t>
            </a:r>
          </a:p>
          <a:p>
            <a:pPr lvl="2"/>
            <a:r>
              <a:rPr lang="en-US" b="1" i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Organizational culture and climate, readiness for implementation, infrastructure</a:t>
            </a:r>
            <a:r>
              <a:rPr lang="en-US" b="1" i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…</a:t>
            </a:r>
          </a:p>
          <a:p>
            <a:pPr lvl="2"/>
            <a:endParaRPr lang="en-US" b="1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Characteristics of Individuals</a:t>
            </a:r>
          </a:p>
          <a:p>
            <a:pPr lvl="2"/>
            <a:r>
              <a:rPr lang="en-US" b="1" i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Knowledge, beliefs, self-efficacy…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Process</a:t>
            </a:r>
          </a:p>
          <a:p>
            <a:pPr lvl="2"/>
            <a:r>
              <a:rPr lang="en-US" b="1" i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Planning, executing, reflecting…</a:t>
            </a:r>
          </a:p>
          <a:p>
            <a:pPr lvl="1"/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2362200"/>
            <a:ext cx="2747554" cy="1323439"/>
          </a:xfrm>
          <a:prstGeom prst="rect">
            <a:avLst/>
          </a:prstGeom>
          <a:solidFill>
            <a:schemeClr val="accent1"/>
          </a:solidFill>
          <a:ln>
            <a:solidFill>
              <a:schemeClr val="tx1">
                <a:alpha val="77000"/>
              </a:schemeClr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b="1" i="1" dirty="0">
                <a:latin typeface="Century Gothic" panose="020B0502020202020204" pitchFamily="34" charset="0"/>
              </a:rPr>
              <a:t>Used a lot to study </a:t>
            </a:r>
            <a:r>
              <a:rPr lang="en-US" sz="1600" b="1" i="1" u="sng" dirty="0">
                <a:latin typeface="Century Gothic" panose="020B0502020202020204" pitchFamily="34" charset="0"/>
              </a:rPr>
              <a:t>barriers/facilitators</a:t>
            </a:r>
            <a:r>
              <a:rPr lang="en-US" sz="1600" b="1" i="1" dirty="0">
                <a:latin typeface="Century Gothic" panose="020B0502020202020204" pitchFamily="34" charset="0"/>
              </a:rPr>
              <a:t> to </a:t>
            </a:r>
            <a:r>
              <a:rPr lang="en-US" sz="1600" b="1" i="1" dirty="0" smtClean="0">
                <a:latin typeface="Century Gothic" panose="020B0502020202020204" pitchFamily="34" charset="0"/>
              </a:rPr>
              <a:t>uptake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latin typeface="Century Gothic" panose="020B0502020202020204" pitchFamily="34" charset="0"/>
              </a:rPr>
              <a:t>Used </a:t>
            </a:r>
            <a:r>
              <a:rPr lang="en-US" sz="1600" b="1" i="1" dirty="0">
                <a:latin typeface="Century Gothic" panose="020B0502020202020204" pitchFamily="34" charset="0"/>
              </a:rPr>
              <a:t>a lot to help </a:t>
            </a:r>
            <a:r>
              <a:rPr lang="en-US" sz="1600" b="1" i="1" u="sng" dirty="0">
                <a:latin typeface="Century Gothic" panose="020B0502020202020204" pitchFamily="34" charset="0"/>
              </a:rPr>
              <a:t>select strategies</a:t>
            </a:r>
            <a:r>
              <a:rPr lang="en-US" sz="1600" b="1" i="1" dirty="0">
                <a:latin typeface="Century Gothic" panose="020B0502020202020204" pitchFamily="34" charset="0"/>
              </a:rPr>
              <a:t> to test</a:t>
            </a:r>
          </a:p>
        </p:txBody>
      </p:sp>
    </p:spTree>
    <p:extLst>
      <p:ext uri="{BB962C8B-B14F-4D97-AF65-F5344CB8AC3E}">
        <p14:creationId xmlns:p14="http://schemas.microsoft.com/office/powerpoint/2010/main" val="199720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159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OK, FEW MORE FRAMEWORKS, THAT’S IT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1176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u="sng" dirty="0" smtClean="0">
                <a:latin typeface="Century Gothic" panose="020B0502020202020204" pitchFamily="34" charset="0"/>
              </a:rPr>
              <a:t>Process models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EPIS</a:t>
            </a:r>
            <a:r>
              <a:rPr lang="en-US" dirty="0" smtClean="0">
                <a:latin typeface="Century Gothic" panose="020B0502020202020204" pitchFamily="34" charset="0"/>
              </a:rPr>
              <a:t>:  Exploration, Preparation, Implementation, Sustainment</a:t>
            </a:r>
          </a:p>
          <a:p>
            <a:pPr lvl="2"/>
            <a:r>
              <a:rPr lang="en-US" i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Why important:  Helps think about what kinds of strategies you’ll need for each “step”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u="sng" dirty="0" smtClean="0">
                <a:latin typeface="Century Gothic" panose="020B0502020202020204" pitchFamily="34" charset="0"/>
              </a:rPr>
              <a:t>Evaluation frameworks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RE-AIM</a:t>
            </a:r>
            <a:r>
              <a:rPr lang="en-US" dirty="0" smtClean="0">
                <a:latin typeface="Century Gothic" panose="020B0502020202020204" pitchFamily="34" charset="0"/>
              </a:rPr>
              <a:t>:  Reach, Effectiveness, Adoption, Implementation, Maintenance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Proctor framework</a:t>
            </a:r>
            <a:r>
              <a:rPr lang="en-US" dirty="0" smtClean="0">
                <a:latin typeface="Century Gothic" panose="020B0502020202020204" pitchFamily="34" charset="0"/>
              </a:rPr>
              <a:t>:  See above slides…</a:t>
            </a:r>
          </a:p>
          <a:p>
            <a:pPr lvl="2"/>
            <a:r>
              <a:rPr lang="en-US" i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Why important:  Helps answer the question, “How do I show this strategy worked or didn’t?”  </a:t>
            </a:r>
            <a:endParaRPr lang="en-US" i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63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838200"/>
          </a:xfrm>
        </p:spPr>
        <p:txBody>
          <a:bodyPr>
            <a:normAutofit/>
          </a:bodyPr>
          <a:lstStyle/>
          <a:p>
            <a:r>
              <a:rPr lang="en-US" alt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Some Definitions 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9144000" cy="518160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en-US" sz="3400" b="1" dirty="0"/>
              <a:t>Dissemination</a:t>
            </a:r>
            <a:r>
              <a:rPr lang="en-US" sz="3400" dirty="0"/>
              <a:t>:  “targeted spread of information” </a:t>
            </a:r>
            <a:r>
              <a:rPr lang="en-US" sz="2900" dirty="0"/>
              <a:t>(from the NIH program announcement for Dissemination &amp; Implementation research)</a:t>
            </a:r>
          </a:p>
          <a:p>
            <a:pPr lvl="1"/>
            <a:r>
              <a:rPr lang="en-US" b="1" i="1" dirty="0">
                <a:solidFill>
                  <a:schemeClr val="tx2"/>
                </a:solidFill>
              </a:rPr>
              <a:t>Passive</a:t>
            </a:r>
            <a:r>
              <a:rPr lang="en-US" b="1" dirty="0">
                <a:solidFill>
                  <a:schemeClr val="tx2"/>
                </a:solidFill>
              </a:rPr>
              <a:t> approach, focusing on knowledge </a:t>
            </a:r>
            <a:r>
              <a:rPr lang="en-US" b="1" dirty="0" smtClean="0">
                <a:solidFill>
                  <a:schemeClr val="tx2"/>
                </a:solidFill>
              </a:rPr>
              <a:t>transfer</a:t>
            </a:r>
          </a:p>
          <a:p>
            <a:pPr lvl="1"/>
            <a:endParaRPr lang="en-US" b="1" dirty="0">
              <a:solidFill>
                <a:schemeClr val="tx2"/>
              </a:solidFill>
            </a:endParaRPr>
          </a:p>
          <a:p>
            <a:r>
              <a:rPr lang="en-US" sz="3400" b="1" dirty="0"/>
              <a:t>Implementation</a:t>
            </a:r>
            <a:r>
              <a:rPr lang="en-US" sz="3400" dirty="0"/>
              <a:t>:  “An </a:t>
            </a:r>
            <a:r>
              <a:rPr lang="en-US" sz="3400" i="1" dirty="0"/>
              <a:t>effort</a:t>
            </a:r>
            <a:r>
              <a:rPr lang="en-US" sz="3400" dirty="0"/>
              <a:t> specifically designed to get best practice findings… into routine and sustained use via appropriate </a:t>
            </a:r>
            <a:r>
              <a:rPr lang="en-US" sz="3400" i="1" dirty="0"/>
              <a:t>uptake interventions</a:t>
            </a:r>
            <a:r>
              <a:rPr lang="en-US" sz="3400" dirty="0"/>
              <a:t>.”  </a:t>
            </a:r>
            <a:r>
              <a:rPr lang="en-US" sz="2600" dirty="0"/>
              <a:t>(Curran et al., 2012)</a:t>
            </a:r>
          </a:p>
          <a:p>
            <a:pPr lvl="1"/>
            <a:r>
              <a:rPr lang="en-US" b="1" i="1" dirty="0">
                <a:solidFill>
                  <a:schemeClr val="tx2"/>
                </a:solidFill>
              </a:rPr>
              <a:t>Active</a:t>
            </a:r>
            <a:r>
              <a:rPr lang="en-US" b="1" dirty="0">
                <a:solidFill>
                  <a:schemeClr val="tx2"/>
                </a:solidFill>
              </a:rPr>
              <a:t> approach, focusing on stimulating behavior </a:t>
            </a:r>
            <a:r>
              <a:rPr lang="en-US" b="1" dirty="0" smtClean="0">
                <a:solidFill>
                  <a:schemeClr val="tx2"/>
                </a:solidFill>
              </a:rPr>
              <a:t>change</a:t>
            </a:r>
          </a:p>
          <a:p>
            <a:pPr lvl="1"/>
            <a:endParaRPr lang="en-US" b="1" dirty="0"/>
          </a:p>
          <a:p>
            <a:r>
              <a:rPr lang="en-US" sz="3400" b="1" dirty="0"/>
              <a:t>Implementation SCIENCE</a:t>
            </a:r>
            <a:r>
              <a:rPr lang="en-US" sz="3400" dirty="0"/>
              <a:t>:  “The scientific study of methods to promote the systematic uptake of research findings and other evidence-based practices into routine practice, and, hence, to improve the quality and effectiveness of health services and care.” </a:t>
            </a:r>
            <a:r>
              <a:rPr lang="en-US" sz="2600" dirty="0"/>
              <a:t>(Eccles and </a:t>
            </a:r>
            <a:r>
              <a:rPr lang="en-US" sz="2600" dirty="0" err="1"/>
              <a:t>Mittman</a:t>
            </a:r>
            <a:r>
              <a:rPr lang="en-US" sz="2600" dirty="0"/>
              <a:t>, </a:t>
            </a:r>
            <a:r>
              <a:rPr lang="en-US" sz="2600" i="1" dirty="0"/>
              <a:t>Implementation Science</a:t>
            </a:r>
            <a:r>
              <a:rPr lang="en-US" sz="2600" dirty="0"/>
              <a:t>, 2006</a:t>
            </a:r>
            <a:r>
              <a:rPr lang="en-US" sz="2600" dirty="0" smtClean="0"/>
              <a:t>)</a:t>
            </a:r>
          </a:p>
          <a:p>
            <a:endParaRPr lang="en-US" sz="2600" dirty="0"/>
          </a:p>
          <a:p>
            <a:pPr lvl="1"/>
            <a:r>
              <a:rPr lang="en-US" sz="2900" b="1" dirty="0">
                <a:solidFill>
                  <a:schemeClr val="tx2"/>
                </a:solidFill>
              </a:rPr>
              <a:t>Science of how BEST to implement, create generalizable knowledge</a:t>
            </a:r>
          </a:p>
          <a:p>
            <a:pPr lvl="1"/>
            <a:r>
              <a:rPr lang="en-US" sz="2900" b="1" dirty="0">
                <a:solidFill>
                  <a:schemeClr val="tx2"/>
                </a:solidFill>
              </a:rPr>
              <a:t>“QI” = more local solutions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96841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DEFINING IMPLEMENTATION SCIENCE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9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DEFINING IMPLEMENTATION SCIENCE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1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DEFINING IMPLEMENTATION SCIENCE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9144000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DEFINING IMPLEMENTATION SCIENCE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CLINICAL RESERARCH VS. IMPLEMENTATION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9144000" cy="51816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3200" dirty="0"/>
              <a:t>Bauer &amp; Kirchner, 2020: “ The goal of implementation science is not to establish the health impact of a clinical innovation, but rather to identify the factors that affect its uptake into routine use.” </a:t>
            </a:r>
            <a:endParaRPr lang="en-US" sz="3200" dirty="0" smtClean="0"/>
          </a:p>
          <a:p>
            <a:pPr algn="just"/>
            <a:endParaRPr lang="en-US" sz="3200" dirty="0"/>
          </a:p>
          <a:p>
            <a:pPr algn="just"/>
            <a:r>
              <a:rPr lang="en-US" sz="3200" dirty="0" smtClean="0"/>
              <a:t>“</a:t>
            </a:r>
            <a:r>
              <a:rPr lang="en-US" sz="3200" dirty="0"/>
              <a:t>Perhaps the major difference between clinical research and implementation research is that the latter actively engages with the context into which a clinical innovation is introduced, rather than controlling (efficacy studies) or simply tolerating (effectiveness studies) that context</a:t>
            </a:r>
            <a:endParaRPr lang="en-US" sz="32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1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CLINICAL RESERARCH VS. IMPLEMENTATION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9144000" cy="51816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”This field incorporates a scope broader than traditional clinical research, focusing not only at the patient level but also at the provider, organization, and policy levels of healthcare.” 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”</a:t>
            </a:r>
            <a:r>
              <a:rPr lang="en-US" sz="3200" dirty="0"/>
              <a:t>Accordingly, implementation research requires transdisciplinary research teams that include members who are not routinely part of most clinical trials such as </a:t>
            </a:r>
            <a:r>
              <a:rPr lang="en-US" sz="3200" i="1" dirty="0"/>
              <a:t>health services researchers; economists; sociologists; anthropologists; organizational scientists; and operational partners including administrators, front-line clinicians, and patients.</a:t>
            </a:r>
            <a:r>
              <a:rPr lang="en-US" sz="3200" dirty="0"/>
              <a:t>”</a:t>
            </a:r>
            <a:endParaRPr lang="en-US" sz="32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1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PH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H" id="{D59C1366-0352-4474-B647-B7912026472C}" vid="{58F53714-3E3A-43D6-8A11-A05F47A479C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54105</TotalTime>
  <Words>1582</Words>
  <Application>Microsoft Office PowerPoint</Application>
  <PresentationFormat>On-screen Show (4:3)</PresentationFormat>
  <Paragraphs>232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ＭＳ Ｐゴシック</vt:lpstr>
      <vt:lpstr>Andalus</vt:lpstr>
      <vt:lpstr>Arial</vt:lpstr>
      <vt:lpstr>Arial Narrow</vt:lpstr>
      <vt:lpstr>Calibri</vt:lpstr>
      <vt:lpstr>Century Gothic</vt:lpstr>
      <vt:lpstr>Garamond</vt:lpstr>
      <vt:lpstr>Myriad Pro</vt:lpstr>
      <vt:lpstr>Times</vt:lpstr>
      <vt:lpstr>Wide Latin</vt:lpstr>
      <vt:lpstr>Wingdings</vt:lpstr>
      <vt:lpstr>Office Theme</vt:lpstr>
      <vt:lpstr>2_Office Theme</vt:lpstr>
      <vt:lpstr>SPH Theme</vt:lpstr>
      <vt:lpstr> UNIVERSITY OF ZAMBIA  SCHOOL OF MEDICINE  DEPARTMENT OF MEDICAL EDUCATION  IMPLEMENTATION RESEARCH @2023 </vt:lpstr>
      <vt:lpstr>Objective</vt:lpstr>
      <vt:lpstr>Some Definitions </vt:lpstr>
      <vt:lpstr>DEFINING IMPLEMENTATION SCIENCE</vt:lpstr>
      <vt:lpstr>DEFINING IMPLEMENTATION SCIENCE</vt:lpstr>
      <vt:lpstr>DEFINING IMPLEMENTATION SCIENCE</vt:lpstr>
      <vt:lpstr>DEFINING IMPLEMENTATION SCIENCE</vt:lpstr>
      <vt:lpstr>CLINICAL RESERARCH VS. IMPLEMENTATION RESEARCH</vt:lpstr>
      <vt:lpstr>CLINICAL RESERARCH VS. IMPLEMENTATION RESEARCH</vt:lpstr>
      <vt:lpstr>SO, WHY DO WE NEED IMPLEMENTATION RESEARCH?</vt:lpstr>
      <vt:lpstr>IMPORTANCE OF IMPLEMENTATION RESEARCH</vt:lpstr>
      <vt:lpstr>WHY IS IMPLEMENTATION RESEARCH IMPORTANT</vt:lpstr>
      <vt:lpstr>MORE… WHY WE NEED THIS</vt:lpstr>
      <vt:lpstr>IMPLEMENTATION RESEARCH ON THE INCREASE</vt:lpstr>
      <vt:lpstr>IMPLEMENTATION RESEARCH  ON THE INCREASE</vt:lpstr>
      <vt:lpstr>WHAT ARE THE OUTCOMES WE CARE ABOUT THEN?</vt:lpstr>
      <vt:lpstr>COMMON MEASURES IN IMPLEMENTATION RESEARCH</vt:lpstr>
      <vt:lpstr>IMPLEMENTATION STRATEGIES</vt:lpstr>
      <vt:lpstr>TAXONOMY OF IMPLEMENTED STRATS</vt:lpstr>
      <vt:lpstr>TAXONOMY OF IMPLEMENTED STRATS</vt:lpstr>
      <vt:lpstr>TAXONOMY OF IMPLEMENTED STRATS</vt:lpstr>
      <vt:lpstr>TAXONOMY OF IMPLEMENTED STRATS</vt:lpstr>
      <vt:lpstr>TAXONOMY OF IMPLEMENTED STRATS</vt:lpstr>
      <vt:lpstr>STRATEGIES:  WHAT DO WE KNOW?</vt:lpstr>
      <vt:lpstr>STRATEGIES:  WHAT DO WE KNOW?</vt:lpstr>
      <vt:lpstr>MODELS, THEORIES, FRAMEWORKS…</vt:lpstr>
      <vt:lpstr>MODELS, THEORIES, FRAMEWORKS…</vt:lpstr>
      <vt:lpstr>DETERMINANT FRAMEWORKS</vt:lpstr>
      <vt:lpstr>OK, FEW MORE FRAMEWORKS, THAT’S 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 communication within families and influence of sexual behaviours and contraception among young people in the Brong Ahafo region</dc:title>
  <dc:creator>AbuManu</dc:creator>
  <cp:lastModifiedBy>Dr Isaac Fwemba</cp:lastModifiedBy>
  <cp:revision>588</cp:revision>
  <cp:lastPrinted>2017-08-01T12:44:58Z</cp:lastPrinted>
  <dcterms:created xsi:type="dcterms:W3CDTF">2012-06-29T11:15:42Z</dcterms:created>
  <dcterms:modified xsi:type="dcterms:W3CDTF">2023-05-12T09:41:47Z</dcterms:modified>
</cp:coreProperties>
</file>