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6" r:id="rId2"/>
    <p:sldId id="283" r:id="rId3"/>
    <p:sldId id="373" r:id="rId4"/>
    <p:sldId id="412" r:id="rId5"/>
    <p:sldId id="422" r:id="rId6"/>
    <p:sldId id="421" r:id="rId7"/>
    <p:sldId id="285" r:id="rId8"/>
    <p:sldId id="286" r:id="rId9"/>
    <p:sldId id="258" r:id="rId10"/>
    <p:sldId id="423" r:id="rId11"/>
    <p:sldId id="259" r:id="rId12"/>
    <p:sldId id="287" r:id="rId13"/>
    <p:sldId id="261" r:id="rId14"/>
    <p:sldId id="384" r:id="rId15"/>
    <p:sldId id="414" r:id="rId16"/>
    <p:sldId id="262" r:id="rId17"/>
    <p:sldId id="263" r:id="rId18"/>
    <p:sldId id="289" r:id="rId19"/>
    <p:sldId id="269" r:id="rId20"/>
    <p:sldId id="265" r:id="rId21"/>
    <p:sldId id="290" r:id="rId22"/>
    <p:sldId id="271" r:id="rId23"/>
    <p:sldId id="292" r:id="rId24"/>
    <p:sldId id="293" r:id="rId25"/>
    <p:sldId id="294" r:id="rId26"/>
    <p:sldId id="326" r:id="rId27"/>
    <p:sldId id="415" r:id="rId28"/>
    <p:sldId id="426" r:id="rId29"/>
    <p:sldId id="332" r:id="rId30"/>
    <p:sldId id="341" r:id="rId31"/>
    <p:sldId id="342" r:id="rId32"/>
    <p:sldId id="320" r:id="rId33"/>
    <p:sldId id="416" r:id="rId34"/>
    <p:sldId id="321" r:id="rId35"/>
    <p:sldId id="343" r:id="rId36"/>
    <p:sldId id="374" r:id="rId37"/>
    <p:sldId id="276" r:id="rId38"/>
    <p:sldId id="304" r:id="rId39"/>
    <p:sldId id="354" r:id="rId40"/>
    <p:sldId id="365" r:id="rId41"/>
    <p:sldId id="366" r:id="rId42"/>
    <p:sldId id="344" r:id="rId43"/>
    <p:sldId id="346" r:id="rId44"/>
    <p:sldId id="347" r:id="rId45"/>
    <p:sldId id="348" r:id="rId46"/>
    <p:sldId id="349" r:id="rId47"/>
    <p:sldId id="351" r:id="rId48"/>
    <p:sldId id="352" r:id="rId49"/>
    <p:sldId id="353" r:id="rId50"/>
    <p:sldId id="43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84763-C4C6-4B77-B49C-472975B57475}" type="datetimeFigureOut">
              <a:rPr lang="en-GB" smtClean="0"/>
              <a:pPr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A0A5-F9FC-4246-924B-39D088ABD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1901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8A97-1DEB-4CE3-B649-AA57CE2087D7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0081-7A33-4B87-8A56-77162592E68B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4851-815D-4A1A-81B6-EB7B82056DC1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4F8-8DCF-488F-B1CD-E4AC77BA520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9A1C-B5CB-4180-AF2A-A995C68EFC0D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30E0-68E3-4006-A93D-A5B23F001284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A7AF-BDBE-433E-AD80-2FE41807B461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B74E-741E-4A79-8523-31EF78C383D6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E73C-EDE1-47D7-AF40-F955CAC58C92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0F77-0AFA-434B-81D1-625E39573A53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AF3-6D30-4DC9-8960-BCB9B60A8A52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187-7589-4D23-B164-E97832F9720C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875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Urinary Bladder</a:t>
            </a:r>
            <a:r>
              <a:rPr lang="en-GB" b="1" i="1" dirty="0" smtClean="0">
                <a:solidFill>
                  <a:srgbClr val="FF0000"/>
                </a:solidFill>
              </a:rPr>
              <a:t>, </a:t>
            </a:r>
            <a:r>
              <a:rPr lang="en-GB" b="1" i="1" dirty="0" smtClean="0">
                <a:solidFill>
                  <a:srgbClr val="FF0000"/>
                </a:solidFill>
              </a:rPr>
              <a:t>prostate</a:t>
            </a:r>
            <a:r>
              <a:rPr lang="en-GB" b="1" i="1" dirty="0" smtClean="0">
                <a:solidFill>
                  <a:srgbClr val="FF0000"/>
                </a:solidFill>
              </a:rPr>
              <a:t> and</a:t>
            </a:r>
            <a:r>
              <a:rPr lang="en-GB" b="1" i="1" dirty="0" smtClean="0">
                <a:solidFill>
                  <a:srgbClr val="FF0000"/>
                </a:solidFill>
              </a:rPr>
              <a:t> urethra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362200"/>
            <a:ext cx="8991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Georgia" pitchFamily="18" charset="0"/>
                <a:cs typeface="Arabic Typesetting" pitchFamily="66" charset="-78"/>
              </a:rPr>
              <a:t>Mr. M</a:t>
            </a:r>
            <a:r>
              <a:rPr lang="en-GB" sz="3600" b="1" dirty="0" smtClean="0">
                <a:solidFill>
                  <a:srgbClr val="002060"/>
                </a:solidFill>
                <a:latin typeface="Georgia" pitchFamily="18" charset="0"/>
                <a:cs typeface="Arabic Typesetting" pitchFamily="66" charset="-78"/>
              </a:rPr>
              <a:t>. Banda</a:t>
            </a:r>
            <a:endParaRPr lang="en-GB" sz="3600" b="1" dirty="0">
              <a:solidFill>
                <a:srgbClr val="002060"/>
              </a:solidFill>
              <a:latin typeface="Georgia" pitchFamily="18" charset="0"/>
              <a:cs typeface="Arabic Typesetting" pitchFamily="66" charset="-78"/>
            </a:endParaRPr>
          </a:p>
          <a:p>
            <a:pPr>
              <a:buFont typeface="Arial" charset="0"/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3386-F263-4108-86A1-77490582BAD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0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0F51-823C-4437-8055-B6B20145C8D6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40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Relations of Urinary Bladder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Anterior surface: </a:t>
            </a:r>
          </a:p>
          <a:p>
            <a:pPr>
              <a:buFontTx/>
              <a:buChar char="-"/>
            </a:pPr>
            <a:r>
              <a:rPr lang="en-GB" dirty="0" smtClean="0"/>
              <a:t>Separated </a:t>
            </a:r>
            <a:r>
              <a:rPr lang="en-GB" dirty="0"/>
              <a:t>from </a:t>
            </a:r>
            <a:r>
              <a:rPr lang="en-GB" dirty="0" err="1" smtClean="0"/>
              <a:t>transversalis</a:t>
            </a:r>
            <a:r>
              <a:rPr lang="en-GB" dirty="0" smtClean="0"/>
              <a:t> </a:t>
            </a:r>
            <a:r>
              <a:rPr lang="en-GB" dirty="0"/>
              <a:t>fascia by fat </a:t>
            </a:r>
            <a:r>
              <a:rPr lang="en-GB" dirty="0" smtClean="0"/>
              <a:t>in </a:t>
            </a:r>
            <a:r>
              <a:rPr lang="en-GB" b="1" dirty="0" err="1" smtClean="0">
                <a:solidFill>
                  <a:srgbClr val="FF0000"/>
                </a:solidFill>
              </a:rPr>
              <a:t>retropubic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space (of </a:t>
            </a:r>
            <a:r>
              <a:rPr lang="en-GB" b="1" dirty="0" err="1" smtClean="0">
                <a:solidFill>
                  <a:srgbClr val="FF0000"/>
                </a:solidFill>
              </a:rPr>
              <a:t>Retzius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Inferolateral</a:t>
            </a:r>
            <a:r>
              <a:rPr lang="en-GB" b="1" dirty="0" smtClean="0"/>
              <a:t> surface:</a:t>
            </a:r>
          </a:p>
          <a:p>
            <a:pPr>
              <a:buFontTx/>
              <a:buChar char="-"/>
            </a:pPr>
            <a:r>
              <a:rPr lang="en-GB" dirty="0" smtClean="0"/>
              <a:t>In males, anteriorly to pubis </a:t>
            </a:r>
            <a:r>
              <a:rPr lang="en-GB" dirty="0"/>
              <a:t>and </a:t>
            </a:r>
            <a:r>
              <a:rPr lang="en-GB" dirty="0" err="1"/>
              <a:t>puboprostatic</a:t>
            </a:r>
            <a:r>
              <a:rPr lang="en-GB" dirty="0"/>
              <a:t> </a:t>
            </a:r>
            <a:r>
              <a:rPr lang="en-GB" dirty="0" smtClean="0"/>
              <a:t>ligaments</a:t>
            </a:r>
          </a:p>
          <a:p>
            <a:pPr>
              <a:buFontTx/>
              <a:buChar char="-"/>
            </a:pPr>
            <a:r>
              <a:rPr lang="en-GB" dirty="0" smtClean="0"/>
              <a:t>In females,  </a:t>
            </a:r>
            <a:r>
              <a:rPr lang="en-GB" dirty="0"/>
              <a:t>relations are </a:t>
            </a:r>
            <a:r>
              <a:rPr lang="en-GB" dirty="0" smtClean="0"/>
              <a:t>similar except </a:t>
            </a:r>
            <a:r>
              <a:rPr lang="en-GB" dirty="0"/>
              <a:t>that </a:t>
            </a:r>
            <a:r>
              <a:rPr lang="en-GB" dirty="0" err="1" smtClean="0"/>
              <a:t>pubovesical</a:t>
            </a:r>
            <a:r>
              <a:rPr lang="en-GB" dirty="0" smtClean="0"/>
              <a:t> </a:t>
            </a:r>
            <a:r>
              <a:rPr lang="en-GB" dirty="0"/>
              <a:t>ligaments replace the </a:t>
            </a:r>
            <a:r>
              <a:rPr lang="en-GB" dirty="0" err="1"/>
              <a:t>puboprostatic</a:t>
            </a:r>
            <a:r>
              <a:rPr lang="en-GB" dirty="0"/>
              <a:t> </a:t>
            </a:r>
            <a:r>
              <a:rPr lang="en-GB" dirty="0" smtClean="0"/>
              <a:t>ligaments</a:t>
            </a:r>
          </a:p>
          <a:p>
            <a:pPr>
              <a:buFontTx/>
              <a:buChar char="-"/>
            </a:pPr>
            <a:r>
              <a:rPr lang="en-GB" dirty="0" err="1" smtClean="0"/>
              <a:t>Inferolateral</a:t>
            </a:r>
            <a:r>
              <a:rPr lang="en-GB" dirty="0" smtClean="0"/>
              <a:t> </a:t>
            </a:r>
            <a:r>
              <a:rPr lang="en-GB" dirty="0"/>
              <a:t>surfaces are not covered by </a:t>
            </a:r>
            <a:r>
              <a:rPr lang="en-GB" dirty="0" smtClean="0"/>
              <a:t>peritoneum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241-490F-4596-AE16-E8410312A1B6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43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Relations of Urinary Bladder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Superior surface: </a:t>
            </a:r>
          </a:p>
          <a:p>
            <a:pPr>
              <a:buFontTx/>
              <a:buChar char="-"/>
            </a:pPr>
            <a:r>
              <a:rPr lang="en-GB" dirty="0"/>
              <a:t>In males, completely covered by peritoneum</a:t>
            </a:r>
          </a:p>
          <a:p>
            <a:pPr>
              <a:buFontTx/>
              <a:buChar char="-"/>
            </a:pPr>
            <a:r>
              <a:rPr lang="en-GB" dirty="0" err="1"/>
              <a:t>Rectovesical</a:t>
            </a:r>
            <a:r>
              <a:rPr lang="en-GB" dirty="0"/>
              <a:t> pouch separates it from rectum</a:t>
            </a:r>
          </a:p>
          <a:p>
            <a:pPr>
              <a:buFontTx/>
              <a:buChar char="-"/>
            </a:pPr>
            <a:r>
              <a:rPr lang="en-GB" dirty="0"/>
              <a:t>Sigmoid colon and terminal coils of the ileum</a:t>
            </a:r>
          </a:p>
          <a:p>
            <a:pPr>
              <a:buFontTx/>
              <a:buChar char="-"/>
            </a:pPr>
            <a:r>
              <a:rPr lang="en-GB" dirty="0"/>
              <a:t>In females, superior surface is largely covered by </a:t>
            </a:r>
            <a:r>
              <a:rPr lang="en-GB" dirty="0" smtClean="0"/>
              <a:t>peritoneum</a:t>
            </a:r>
          </a:p>
          <a:p>
            <a:pPr>
              <a:buFontTx/>
              <a:buChar char="-"/>
            </a:pPr>
            <a:r>
              <a:rPr lang="en-GB" dirty="0" smtClean="0"/>
              <a:t>Reflected </a:t>
            </a:r>
            <a:r>
              <a:rPr lang="en-GB" dirty="0"/>
              <a:t>posteriorly onto the </a:t>
            </a:r>
            <a:r>
              <a:rPr lang="en-GB" dirty="0" smtClean="0"/>
              <a:t>uterus to </a:t>
            </a:r>
            <a:r>
              <a:rPr lang="en-GB" dirty="0"/>
              <a:t>form </a:t>
            </a:r>
            <a:r>
              <a:rPr lang="en-GB" b="1" dirty="0" err="1" smtClean="0"/>
              <a:t>vesicouterine</a:t>
            </a:r>
            <a:r>
              <a:rPr lang="en-GB" b="1" dirty="0" smtClean="0"/>
              <a:t> </a:t>
            </a:r>
            <a:r>
              <a:rPr lang="en-GB" b="1" dirty="0"/>
              <a:t>pouch</a:t>
            </a:r>
          </a:p>
          <a:p>
            <a:pPr>
              <a:buFontTx/>
              <a:buChar char="-"/>
            </a:pPr>
            <a:r>
              <a:rPr lang="en-GB" dirty="0"/>
              <a:t>Posterior part of the superior surface is devoid of peritoneum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7E29-CC02-4275-923C-650181636BAC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1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Ligaments of the Bladder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 smtClean="0"/>
              <a:t>Attach bladder to pubis</a:t>
            </a:r>
            <a:r>
              <a:rPr lang="en-GB" dirty="0"/>
              <a:t>, lateral pelvic side-walls, and </a:t>
            </a:r>
            <a:r>
              <a:rPr lang="en-GB" dirty="0" smtClean="0"/>
              <a:t>rectum</a:t>
            </a:r>
          </a:p>
          <a:p>
            <a:pPr fontAlgn="base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True ligaments:</a:t>
            </a:r>
            <a:endParaRPr lang="en-GB" b="1" dirty="0">
              <a:solidFill>
                <a:srgbClr val="FF0000"/>
              </a:solidFill>
            </a:endParaRPr>
          </a:p>
          <a:p>
            <a:pPr marL="514350" indent="-514350" fontAlgn="base">
              <a:buAutoNum type="arabicPeriod"/>
            </a:pPr>
            <a:r>
              <a:rPr lang="en-GB" dirty="0" err="1" smtClean="0"/>
              <a:t>Pubovesical</a:t>
            </a:r>
            <a:r>
              <a:rPr lang="en-GB" dirty="0" smtClean="0"/>
              <a:t> ligaments</a:t>
            </a:r>
          </a:p>
          <a:p>
            <a:pPr marL="514350" indent="-514350" fontAlgn="base">
              <a:buAutoNum type="arabicPeriod"/>
            </a:pPr>
            <a:r>
              <a:rPr lang="en-GB" dirty="0" err="1" smtClean="0"/>
              <a:t>Pubourethral</a:t>
            </a:r>
            <a:r>
              <a:rPr lang="en-GB" dirty="0" smtClean="0"/>
              <a:t> ligaments</a:t>
            </a:r>
          </a:p>
          <a:p>
            <a:pPr marL="514350" indent="-514350" fontAlgn="base">
              <a:buAutoNum type="arabicPeriod"/>
            </a:pPr>
            <a:r>
              <a:rPr lang="en-GB" dirty="0" err="1" smtClean="0"/>
              <a:t>Puboprostatic</a:t>
            </a:r>
            <a:r>
              <a:rPr lang="en-GB" dirty="0" smtClean="0"/>
              <a:t> (medial/lateral)ligaments in male</a:t>
            </a:r>
          </a:p>
          <a:p>
            <a:pPr marL="514350" indent="-514350" fontAlgn="base">
              <a:buAutoNum type="arabicPeriod"/>
            </a:pPr>
            <a:r>
              <a:rPr lang="en-GB" dirty="0" smtClean="0"/>
              <a:t>Median umbilical ligament</a:t>
            </a:r>
          </a:p>
          <a:p>
            <a:pPr marL="514350" indent="-514350" fontAlgn="base">
              <a:buAutoNum type="arabicPeriod"/>
            </a:pPr>
            <a:r>
              <a:rPr lang="en-GB" dirty="0" smtClean="0"/>
              <a:t>Lateral true ligament in male</a:t>
            </a:r>
          </a:p>
          <a:p>
            <a:pPr marL="514350" indent="-514350" fontAlgn="base">
              <a:buAutoNum type="arabicPeriod"/>
            </a:pPr>
            <a:r>
              <a:rPr lang="en-GB" dirty="0" smtClean="0"/>
              <a:t>Posterior </a:t>
            </a:r>
            <a:r>
              <a:rPr lang="en-GB" dirty="0"/>
              <a:t>vesical ligaments </a:t>
            </a:r>
            <a:r>
              <a:rPr lang="en-GB" dirty="0" smtClean="0"/>
              <a:t>in male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405C-ADF7-4832-8D71-0D3BF7BBE987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4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Ligaments of the Bladder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6411-94EB-4749-AC9E-A13A1442AA0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9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87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Ligaments of the Bladder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7BC-F93A-4E84-A05D-54F013F0818A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191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43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Ligaments of the Bladder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287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False ligaments:</a:t>
            </a:r>
          </a:p>
          <a:p>
            <a:pPr marL="514350" indent="-514350" fontAlgn="base">
              <a:buAutoNum type="arabicPeriod"/>
            </a:pPr>
            <a:r>
              <a:rPr lang="en-GB" dirty="0" smtClean="0"/>
              <a:t>Median </a:t>
            </a:r>
            <a:r>
              <a:rPr lang="en-GB" dirty="0"/>
              <a:t>umbilical </a:t>
            </a:r>
            <a:r>
              <a:rPr lang="en-GB" dirty="0" smtClean="0"/>
              <a:t>fold</a:t>
            </a:r>
            <a:endParaRPr lang="en-GB" dirty="0"/>
          </a:p>
          <a:p>
            <a:pPr marL="514350" indent="-514350" fontAlgn="base">
              <a:buAutoNum type="arabicPeriod"/>
            </a:pPr>
            <a:r>
              <a:rPr lang="en-GB" dirty="0" smtClean="0"/>
              <a:t>Two </a:t>
            </a:r>
            <a:r>
              <a:rPr lang="en-GB" dirty="0"/>
              <a:t>m</a:t>
            </a:r>
            <a:r>
              <a:rPr lang="en-GB" dirty="0" smtClean="0"/>
              <a:t>edial </a:t>
            </a:r>
            <a:r>
              <a:rPr lang="en-GB" dirty="0"/>
              <a:t>umbilical </a:t>
            </a:r>
            <a:r>
              <a:rPr lang="en-GB" dirty="0" smtClean="0"/>
              <a:t>folds</a:t>
            </a:r>
          </a:p>
          <a:p>
            <a:pPr marL="514350" indent="-514350" fontAlgn="base">
              <a:buAutoNum type="arabicPeriod"/>
            </a:pPr>
            <a:r>
              <a:rPr lang="en-GB" dirty="0" smtClean="0"/>
              <a:t>Lateral false ligament</a:t>
            </a:r>
          </a:p>
          <a:p>
            <a:pPr marL="514350" indent="-514350" fontAlgn="base">
              <a:buAutoNum type="arabicPeriod"/>
            </a:pPr>
            <a:r>
              <a:rPr lang="en-GB" dirty="0" smtClean="0"/>
              <a:t>Posterior false ligament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EADE-770F-4B6F-9247-3DCC54A818A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Bladder Interior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800600" cy="52117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 smtClean="0"/>
              <a:t>Vesical </a:t>
            </a:r>
            <a:r>
              <a:rPr lang="en-GB" b="1" dirty="0"/>
              <a:t>mucosa</a:t>
            </a:r>
          </a:p>
          <a:p>
            <a:pPr fontAlgn="base"/>
            <a:r>
              <a:rPr lang="en-GB" dirty="0" smtClean="0"/>
              <a:t>Almost all is attached loosely </a:t>
            </a:r>
            <a:r>
              <a:rPr lang="en-GB" dirty="0"/>
              <a:t>to subjacent </a:t>
            </a:r>
            <a:r>
              <a:rPr lang="en-GB" dirty="0" smtClean="0"/>
              <a:t>muscle</a:t>
            </a:r>
          </a:p>
          <a:p>
            <a:pPr fontAlgn="base"/>
            <a:r>
              <a:rPr lang="en-GB" dirty="0" smtClean="0"/>
              <a:t>Folds </a:t>
            </a:r>
            <a:r>
              <a:rPr lang="en-GB" dirty="0"/>
              <a:t>when the bladder </a:t>
            </a:r>
            <a:r>
              <a:rPr lang="en-GB" dirty="0" smtClean="0"/>
              <a:t>empties</a:t>
            </a:r>
          </a:p>
          <a:p>
            <a:pPr fontAlgn="base"/>
            <a:r>
              <a:rPr lang="en-GB" dirty="0" smtClean="0"/>
              <a:t>Folds stretched </a:t>
            </a:r>
            <a:r>
              <a:rPr lang="en-GB" dirty="0"/>
              <a:t>flat as it </a:t>
            </a:r>
            <a:r>
              <a:rPr lang="en-GB" dirty="0" smtClean="0"/>
              <a:t>fills</a:t>
            </a:r>
          </a:p>
          <a:p>
            <a:pPr fontAlgn="base"/>
            <a:r>
              <a:rPr lang="en-GB" dirty="0" smtClean="0"/>
              <a:t>Over </a:t>
            </a:r>
            <a:r>
              <a:rPr lang="en-GB" dirty="0" err="1" smtClean="0"/>
              <a:t>trigone</a:t>
            </a:r>
            <a:r>
              <a:rPr lang="en-GB" dirty="0" smtClean="0"/>
              <a:t>, is </a:t>
            </a:r>
            <a:r>
              <a:rPr lang="en-GB" dirty="0"/>
              <a:t>adherent to the subjacent muscle layer </a:t>
            </a:r>
            <a:r>
              <a:rPr lang="en-GB" dirty="0" smtClean="0"/>
              <a:t>and mucosa is </a:t>
            </a:r>
            <a:r>
              <a:rPr lang="en-GB" dirty="0"/>
              <a:t>always </a:t>
            </a:r>
            <a:r>
              <a:rPr lang="en-GB" dirty="0" smtClean="0"/>
              <a:t>smooth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78E4-8952-4F84-B156-7CCBBDF8FD0C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472531"/>
            <a:ext cx="36385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39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Bladder Interior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638800"/>
          </a:xfrm>
        </p:spPr>
        <p:txBody>
          <a:bodyPr>
            <a:normAutofit/>
          </a:bodyPr>
          <a:lstStyle/>
          <a:p>
            <a:pPr fontAlgn="base"/>
            <a:r>
              <a:rPr lang="en-GB" b="1" dirty="0" err="1" smtClean="0"/>
              <a:t>Trigone</a:t>
            </a:r>
            <a:r>
              <a:rPr lang="en-GB" b="1" dirty="0" smtClean="0"/>
              <a:t> </a:t>
            </a:r>
            <a:r>
              <a:rPr lang="en-GB" b="1" dirty="0"/>
              <a:t>is </a:t>
            </a:r>
            <a:r>
              <a:rPr lang="en-GB" b="1" dirty="0" smtClean="0"/>
              <a:t>formed by:</a:t>
            </a:r>
            <a:endParaRPr lang="en-GB" b="1" dirty="0"/>
          </a:p>
          <a:p>
            <a:pPr fontAlgn="base">
              <a:buFontTx/>
              <a:buChar char="-"/>
            </a:pPr>
            <a:r>
              <a:rPr lang="en-GB" dirty="0" err="1"/>
              <a:t>Anteroinferior</a:t>
            </a:r>
            <a:r>
              <a:rPr lang="en-GB" dirty="0"/>
              <a:t> angle: internal urethral orifice</a:t>
            </a:r>
          </a:p>
          <a:p>
            <a:pPr fontAlgn="base">
              <a:buFontTx/>
              <a:buChar char="-"/>
            </a:pPr>
            <a:r>
              <a:rPr lang="en-GB" dirty="0"/>
              <a:t>Posterolateral angles: ureteric orifices</a:t>
            </a:r>
          </a:p>
          <a:p>
            <a:pPr fontAlgn="base">
              <a:buFontTx/>
              <a:buChar char="-"/>
            </a:pPr>
            <a:r>
              <a:rPr lang="en-GB" dirty="0"/>
              <a:t>Superior trigonal boundary has </a:t>
            </a:r>
            <a:r>
              <a:rPr lang="en-GB" b="1" dirty="0" err="1"/>
              <a:t>interureteric</a:t>
            </a:r>
            <a:r>
              <a:rPr lang="en-GB" b="1" dirty="0"/>
              <a:t> bar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b="1" dirty="0" err="1" smtClean="0"/>
              <a:t>Trigone</a:t>
            </a:r>
            <a:r>
              <a:rPr lang="en-GB" b="1" dirty="0" smtClean="0"/>
              <a:t> </a:t>
            </a:r>
            <a:r>
              <a:rPr lang="en-GB" b="1" dirty="0"/>
              <a:t>consists of 2 distinct layers:</a:t>
            </a:r>
          </a:p>
          <a:p>
            <a:pPr>
              <a:buFontTx/>
              <a:buChar char="-"/>
            </a:pPr>
            <a:r>
              <a:rPr lang="en-GB" dirty="0"/>
              <a:t>Superficial trigonal muscle</a:t>
            </a:r>
          </a:p>
          <a:p>
            <a:pPr>
              <a:buFontTx/>
              <a:buChar char="-"/>
            </a:pPr>
            <a:r>
              <a:rPr lang="en-GB" dirty="0"/>
              <a:t>Deep trigonal detrusor muscle</a:t>
            </a:r>
          </a:p>
          <a:p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4D21-EB35-47A1-BCAC-5CC7CB3C193F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8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8D1A-5F09-4666-B239-2CE525E4C15D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5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Urinary Bladder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7545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b="1" dirty="0" smtClean="0"/>
              <a:t>Introduction:</a:t>
            </a:r>
          </a:p>
          <a:p>
            <a:pPr fontAlgn="base">
              <a:buFontTx/>
              <a:buChar char="-"/>
            </a:pPr>
            <a:r>
              <a:rPr lang="en-GB" dirty="0" smtClean="0"/>
              <a:t>Is </a:t>
            </a:r>
            <a:r>
              <a:rPr lang="en-GB" dirty="0"/>
              <a:t>a </a:t>
            </a:r>
            <a:r>
              <a:rPr lang="en-GB" dirty="0" smtClean="0"/>
              <a:t>reservoir of urine</a:t>
            </a:r>
          </a:p>
          <a:p>
            <a:pPr fontAlgn="base">
              <a:buFontTx/>
              <a:buChar char="-"/>
            </a:pPr>
            <a:r>
              <a:rPr lang="en-GB" dirty="0" smtClean="0"/>
              <a:t>Size</a:t>
            </a:r>
            <a:r>
              <a:rPr lang="en-GB" dirty="0"/>
              <a:t>, shape, position and </a:t>
            </a:r>
            <a:r>
              <a:rPr lang="en-GB" dirty="0" smtClean="0"/>
              <a:t>relations vary </a:t>
            </a:r>
            <a:r>
              <a:rPr lang="en-GB" dirty="0"/>
              <a:t>according </a:t>
            </a:r>
            <a:r>
              <a:rPr lang="en-GB" dirty="0" smtClean="0"/>
              <a:t>to content and state </a:t>
            </a:r>
            <a:r>
              <a:rPr lang="en-GB" dirty="0"/>
              <a:t>of neighbouring </a:t>
            </a:r>
            <a:r>
              <a:rPr lang="en-GB" dirty="0" smtClean="0"/>
              <a:t>viscera</a:t>
            </a:r>
          </a:p>
          <a:p>
            <a:pPr fontAlgn="base">
              <a:buFontTx/>
              <a:buChar char="-"/>
            </a:pPr>
            <a:r>
              <a:rPr lang="en-GB" dirty="0" smtClean="0"/>
              <a:t>When empty: entirely in lesser pelvis</a:t>
            </a:r>
          </a:p>
          <a:p>
            <a:pPr fontAlgn="base">
              <a:buFontTx/>
              <a:buChar char="-"/>
            </a:pPr>
            <a:r>
              <a:rPr lang="en-GB" dirty="0" smtClean="0"/>
              <a:t>When full: </a:t>
            </a:r>
            <a:r>
              <a:rPr lang="en-GB" dirty="0" err="1" smtClean="0"/>
              <a:t>anterosuperiorly</a:t>
            </a:r>
            <a:r>
              <a:rPr lang="en-GB" dirty="0"/>
              <a:t> </a:t>
            </a:r>
            <a:r>
              <a:rPr lang="en-GB" dirty="0" smtClean="0"/>
              <a:t>in abdominal cavity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0" indent="0" fontAlgn="base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974-CA57-4D56-9308-7FA18305595A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1"/>
            <a:ext cx="4800600" cy="37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88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Bladder Interior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b="1" dirty="0"/>
              <a:t>Ureteric orifices</a:t>
            </a:r>
          </a:p>
          <a:p>
            <a:pPr fontAlgn="base">
              <a:buFontTx/>
              <a:buChar char="-"/>
            </a:pPr>
            <a:r>
              <a:rPr lang="en-GB" dirty="0" smtClean="0"/>
              <a:t>Are </a:t>
            </a:r>
            <a:r>
              <a:rPr lang="en-GB" dirty="0"/>
              <a:t>placed </a:t>
            </a:r>
            <a:r>
              <a:rPr lang="en-GB" dirty="0" smtClean="0"/>
              <a:t>at posterolateral </a:t>
            </a:r>
            <a:r>
              <a:rPr lang="en-GB" dirty="0"/>
              <a:t>trigonal </a:t>
            </a:r>
            <a:r>
              <a:rPr lang="en-GB" dirty="0" smtClean="0"/>
              <a:t>angles</a:t>
            </a:r>
          </a:p>
          <a:p>
            <a:pPr fontAlgn="base">
              <a:buFontTx/>
              <a:buChar char="-"/>
            </a:pPr>
            <a:r>
              <a:rPr lang="en-GB" dirty="0" smtClean="0"/>
              <a:t>In empty bladders: 2.5 </a:t>
            </a:r>
            <a:r>
              <a:rPr lang="en-GB" dirty="0"/>
              <a:t>cm apart, and 2.5 cm from the internal urethral </a:t>
            </a:r>
            <a:r>
              <a:rPr lang="en-GB" dirty="0" smtClean="0"/>
              <a:t>orifice</a:t>
            </a:r>
          </a:p>
          <a:p>
            <a:pPr fontAlgn="base">
              <a:buFontTx/>
              <a:buChar char="-"/>
            </a:pPr>
            <a:r>
              <a:rPr lang="en-GB" dirty="0" smtClean="0"/>
              <a:t>Bladder distension: measurements </a:t>
            </a:r>
            <a:r>
              <a:rPr lang="en-GB" dirty="0"/>
              <a:t>may be </a:t>
            </a:r>
            <a:r>
              <a:rPr lang="en-GB" dirty="0" smtClean="0"/>
              <a:t>doubled</a:t>
            </a:r>
            <a:endParaRPr lang="en-GB" dirty="0"/>
          </a:p>
          <a:p>
            <a:pPr fontAlgn="base"/>
            <a:endParaRPr lang="en-GB" b="1" dirty="0" smtClean="0"/>
          </a:p>
          <a:p>
            <a:pPr fontAlgn="base"/>
            <a:r>
              <a:rPr lang="en-GB" b="1" dirty="0" smtClean="0"/>
              <a:t>Internal </a:t>
            </a:r>
            <a:r>
              <a:rPr lang="en-GB" b="1" dirty="0"/>
              <a:t>urethral orifice</a:t>
            </a:r>
          </a:p>
          <a:p>
            <a:pPr fontAlgn="base">
              <a:buFontTx/>
              <a:buChar char="-"/>
            </a:pPr>
            <a:r>
              <a:rPr lang="en-GB" dirty="0" smtClean="0"/>
              <a:t>Is </a:t>
            </a:r>
            <a:r>
              <a:rPr lang="en-GB" dirty="0"/>
              <a:t>sited at the trigonal </a:t>
            </a:r>
            <a:r>
              <a:rPr lang="en-GB" dirty="0" smtClean="0"/>
              <a:t>apex</a:t>
            </a:r>
          </a:p>
          <a:p>
            <a:pPr fontAlgn="base">
              <a:buFontTx/>
              <a:buChar char="-"/>
            </a:pPr>
            <a:r>
              <a:rPr lang="en-GB" dirty="0" smtClean="0"/>
              <a:t>Lowest </a:t>
            </a:r>
            <a:r>
              <a:rPr lang="en-GB" dirty="0"/>
              <a:t>part of the </a:t>
            </a:r>
            <a:r>
              <a:rPr lang="en-GB" dirty="0" smtClean="0"/>
              <a:t>bladder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ADAB-6394-489E-A323-C0A97069FE38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Capacity of Bladder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>
            <a:normAutofit/>
          </a:bodyPr>
          <a:lstStyle/>
          <a:p>
            <a:r>
              <a:rPr lang="en-GB" dirty="0" smtClean="0"/>
              <a:t>Mean capacity: 220 mL</a:t>
            </a:r>
          </a:p>
          <a:p>
            <a:r>
              <a:rPr lang="en-GB" dirty="0" smtClean="0"/>
              <a:t>Varies from 120-320 mL</a:t>
            </a:r>
          </a:p>
          <a:p>
            <a:r>
              <a:rPr lang="en-GB" dirty="0" smtClean="0"/>
              <a:t>Filling beyond 220 mL causes desire to </a:t>
            </a:r>
            <a:r>
              <a:rPr lang="en-GB" dirty="0" err="1" smtClean="0"/>
              <a:t>micturate</a:t>
            </a:r>
            <a:endParaRPr lang="en-GB" dirty="0" smtClean="0"/>
          </a:p>
          <a:p>
            <a:r>
              <a:rPr lang="en-GB" dirty="0" smtClean="0"/>
              <a:t>Filling </a:t>
            </a:r>
            <a:r>
              <a:rPr lang="en-GB" dirty="0" smtClean="0"/>
              <a:t>up to 500mL maybe tolerated but beyond that it becomes painful</a:t>
            </a:r>
          </a:p>
          <a:p>
            <a:r>
              <a:rPr lang="en-GB" dirty="0" smtClean="0"/>
              <a:t>Referred pain is felt in lower anterior abdominal wall, perineum, penis (T11 to L2; S2-S4)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6C91-80F0-4F9B-80A4-80BEF64EA9BD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74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Vascular Supply and Lymphatic Drainage of Bladder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fontAlgn="base"/>
            <a:r>
              <a:rPr lang="en-GB" b="1" dirty="0" smtClean="0">
                <a:solidFill>
                  <a:srgbClr val="FF0000"/>
                </a:solidFill>
              </a:rPr>
              <a:t>Arteries</a:t>
            </a:r>
            <a:endParaRPr lang="en-GB" b="1" dirty="0">
              <a:solidFill>
                <a:srgbClr val="FF0000"/>
              </a:solidFill>
            </a:endParaRPr>
          </a:p>
          <a:p>
            <a:pPr fontAlgn="base">
              <a:buFontTx/>
              <a:buChar char="-"/>
            </a:pPr>
            <a:r>
              <a:rPr lang="en-GB" dirty="0" smtClean="0"/>
              <a:t>Principally by superior </a:t>
            </a:r>
            <a:r>
              <a:rPr lang="en-GB" dirty="0"/>
              <a:t>and inferior vesical </a:t>
            </a:r>
            <a:r>
              <a:rPr lang="en-GB" dirty="0" smtClean="0"/>
              <a:t>arteries</a:t>
            </a:r>
          </a:p>
          <a:p>
            <a:pPr fontAlgn="base">
              <a:buFontTx/>
              <a:buChar char="-"/>
            </a:pPr>
            <a:r>
              <a:rPr lang="en-GB" dirty="0" smtClean="0"/>
              <a:t>Supplemented by obturator </a:t>
            </a:r>
            <a:r>
              <a:rPr lang="en-GB" dirty="0"/>
              <a:t>and inferior gluteal </a:t>
            </a:r>
            <a:r>
              <a:rPr lang="en-GB" dirty="0" smtClean="0"/>
              <a:t>arteries</a:t>
            </a:r>
          </a:p>
          <a:p>
            <a:pPr fontAlgn="base">
              <a:buFontTx/>
              <a:buChar char="-"/>
            </a:pPr>
            <a:r>
              <a:rPr lang="en-GB" dirty="0" smtClean="0"/>
              <a:t>In female: branches of uterine </a:t>
            </a:r>
            <a:r>
              <a:rPr lang="en-GB" dirty="0"/>
              <a:t>and vaginal </a:t>
            </a:r>
            <a:r>
              <a:rPr lang="en-GB" dirty="0" smtClean="0"/>
              <a:t>arteries</a:t>
            </a:r>
            <a:endParaRPr lang="en-GB" b="1" dirty="0" smtClean="0"/>
          </a:p>
          <a:p>
            <a:pPr fontAlgn="base"/>
            <a:r>
              <a:rPr lang="en-GB" b="1" dirty="0" smtClean="0">
                <a:solidFill>
                  <a:srgbClr val="FF0000"/>
                </a:solidFill>
              </a:rPr>
              <a:t>Veins</a:t>
            </a:r>
            <a:endParaRPr lang="en-GB" b="1" dirty="0">
              <a:solidFill>
                <a:srgbClr val="FF0000"/>
              </a:solidFill>
            </a:endParaRPr>
          </a:p>
          <a:p>
            <a:pPr fontAlgn="base">
              <a:buFontTx/>
              <a:buChar char="-"/>
            </a:pPr>
            <a:r>
              <a:rPr lang="en-GB" dirty="0" smtClean="0"/>
              <a:t>Vesicle venous plexuses on </a:t>
            </a:r>
            <a:r>
              <a:rPr lang="en-GB" dirty="0" err="1" smtClean="0"/>
              <a:t>inferolateral</a:t>
            </a:r>
            <a:r>
              <a:rPr lang="en-GB" dirty="0" smtClean="0"/>
              <a:t> surfaces drain into internal </a:t>
            </a:r>
            <a:r>
              <a:rPr lang="en-GB" dirty="0"/>
              <a:t>iliac </a:t>
            </a:r>
            <a:r>
              <a:rPr lang="en-GB" dirty="0" smtClean="0"/>
              <a:t>veins</a:t>
            </a:r>
            <a:endParaRPr lang="en-GB" dirty="0"/>
          </a:p>
          <a:p>
            <a:pPr fontAlgn="base"/>
            <a:r>
              <a:rPr lang="en-GB" b="1" dirty="0">
                <a:solidFill>
                  <a:srgbClr val="FF0000"/>
                </a:solidFill>
              </a:rPr>
              <a:t>Lymphatics</a:t>
            </a:r>
          </a:p>
          <a:p>
            <a:pPr fontAlgn="base">
              <a:buFontTx/>
              <a:buChar char="-"/>
            </a:pPr>
            <a:r>
              <a:rPr lang="en-GB" dirty="0" smtClean="0"/>
              <a:t>External </a:t>
            </a:r>
            <a:r>
              <a:rPr lang="en-GB" dirty="0"/>
              <a:t>iliac nodes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5477-B1C8-46DC-8FF1-C3040673AB7B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Nerve Innervation of the Urinary Bladder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Both autonomic and somatic </a:t>
            </a:r>
          </a:p>
          <a:p>
            <a:pPr marL="0" indent="0">
              <a:buNone/>
            </a:pPr>
            <a:r>
              <a:rPr lang="en-GB" b="1" dirty="0" smtClean="0"/>
              <a:t>Efferent nerves: </a:t>
            </a:r>
          </a:p>
          <a:p>
            <a:pPr marL="0" indent="0">
              <a:buNone/>
            </a:pPr>
            <a:r>
              <a:rPr lang="en-GB" b="1" dirty="0" smtClean="0"/>
              <a:t>1. Parasympathetic </a:t>
            </a:r>
            <a:r>
              <a:rPr lang="en-GB" b="1" dirty="0"/>
              <a:t>efferent fibres (S2-S4): </a:t>
            </a:r>
            <a:endParaRPr lang="en-GB" b="1" dirty="0" smtClean="0"/>
          </a:p>
          <a:p>
            <a:pPr>
              <a:buFontTx/>
              <a:buChar char="-"/>
            </a:pPr>
            <a:r>
              <a:rPr lang="en-GB" dirty="0" smtClean="0"/>
              <a:t>Motor </a:t>
            </a:r>
            <a:r>
              <a:rPr lang="en-GB" dirty="0"/>
              <a:t>to detrusor </a:t>
            </a:r>
            <a:r>
              <a:rPr lang="en-GB" dirty="0" smtClean="0"/>
              <a:t>muscle</a:t>
            </a:r>
          </a:p>
          <a:p>
            <a:pPr>
              <a:buFontTx/>
              <a:buChar char="-"/>
            </a:pPr>
            <a:r>
              <a:rPr lang="en-GB" dirty="0" smtClean="0"/>
              <a:t>Inhibitory </a:t>
            </a:r>
            <a:r>
              <a:rPr lang="en-GB" dirty="0"/>
              <a:t>to sphincter </a:t>
            </a:r>
            <a:r>
              <a:rPr lang="en-GB" dirty="0" err="1"/>
              <a:t>vesicae</a:t>
            </a:r>
            <a:r>
              <a:rPr lang="en-GB" dirty="0"/>
              <a:t> (internal </a:t>
            </a:r>
            <a:r>
              <a:rPr lang="en-GB" dirty="0" smtClean="0"/>
              <a:t>sphincter)</a:t>
            </a:r>
          </a:p>
          <a:p>
            <a:pPr>
              <a:buFontTx/>
              <a:buChar char="-"/>
            </a:pPr>
            <a:r>
              <a:rPr lang="en-GB" dirty="0" smtClean="0"/>
              <a:t>If </a:t>
            </a:r>
            <a:r>
              <a:rPr lang="en-GB" dirty="0"/>
              <a:t>these are destroyed, normal micturition is not </a:t>
            </a:r>
            <a:r>
              <a:rPr lang="en-GB" dirty="0" smtClean="0"/>
              <a:t>possible</a:t>
            </a:r>
          </a:p>
          <a:p>
            <a:pPr marL="0" indent="0">
              <a:buNone/>
            </a:pPr>
            <a:r>
              <a:rPr lang="en-GB" b="1" dirty="0" smtClean="0"/>
              <a:t>2. Sympathetic </a:t>
            </a:r>
            <a:r>
              <a:rPr lang="en-GB" b="1" dirty="0"/>
              <a:t>efferent fibres </a:t>
            </a:r>
            <a:r>
              <a:rPr lang="en-GB" b="1" dirty="0" smtClean="0"/>
              <a:t>(T10-L2): </a:t>
            </a:r>
          </a:p>
          <a:p>
            <a:pPr>
              <a:buFontTx/>
              <a:buChar char="-"/>
            </a:pPr>
            <a:r>
              <a:rPr lang="en-GB" dirty="0" smtClean="0"/>
              <a:t>Inhibitory </a:t>
            </a:r>
            <a:r>
              <a:rPr lang="en-GB" dirty="0"/>
              <a:t>to detrusor </a:t>
            </a:r>
            <a:r>
              <a:rPr lang="en-GB" dirty="0" smtClean="0"/>
              <a:t>muscle</a:t>
            </a:r>
          </a:p>
          <a:p>
            <a:pPr>
              <a:buFontTx/>
              <a:buChar char="-"/>
            </a:pPr>
            <a:r>
              <a:rPr lang="en-GB" dirty="0" smtClean="0"/>
              <a:t>Motor </a:t>
            </a:r>
            <a:r>
              <a:rPr lang="en-GB" dirty="0"/>
              <a:t>to sphincter </a:t>
            </a:r>
            <a:r>
              <a:rPr lang="en-GB" dirty="0" err="1" smtClean="0"/>
              <a:t>vesicae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31BB-1BAC-4E47-972F-9AD45D95983B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44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Nerve Innervation of the Urinary Bladder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3. Somatic: </a:t>
            </a:r>
            <a:r>
              <a:rPr lang="en-GB" b="1" dirty="0" err="1" smtClean="0"/>
              <a:t>Pudendal</a:t>
            </a:r>
            <a:r>
              <a:rPr lang="en-GB" b="1" dirty="0" smtClean="0"/>
              <a:t> </a:t>
            </a:r>
            <a:r>
              <a:rPr lang="en-GB" b="1" dirty="0"/>
              <a:t>nerve (</a:t>
            </a:r>
            <a:r>
              <a:rPr lang="en-GB" b="1" dirty="0" smtClean="0"/>
              <a:t>S2-S4)</a:t>
            </a:r>
          </a:p>
          <a:p>
            <a:pPr>
              <a:buFontTx/>
              <a:buChar char="-"/>
            </a:pPr>
            <a:r>
              <a:rPr lang="en-GB" dirty="0" smtClean="0"/>
              <a:t>Supplies </a:t>
            </a:r>
            <a:r>
              <a:rPr lang="en-GB" dirty="0"/>
              <a:t>the </a:t>
            </a:r>
            <a:r>
              <a:rPr lang="en-GB" b="1" dirty="0" smtClean="0"/>
              <a:t>voluntary sphincter </a:t>
            </a:r>
            <a:r>
              <a:rPr lang="en-GB" b="1" dirty="0"/>
              <a:t>urethrae (external sphincter)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Afferent nerves: </a:t>
            </a:r>
          </a:p>
          <a:p>
            <a:pPr>
              <a:buFontTx/>
              <a:buChar char="-"/>
            </a:pPr>
            <a:r>
              <a:rPr lang="en-GB" dirty="0" smtClean="0"/>
              <a:t>Pain </a:t>
            </a:r>
            <a:r>
              <a:rPr lang="en-GB" dirty="0"/>
              <a:t>sensations pass via mainly the parasympathetic and partly via sympathetic </a:t>
            </a:r>
            <a:r>
              <a:rPr lang="en-GB" dirty="0" smtClean="0"/>
              <a:t>nerves</a:t>
            </a:r>
          </a:p>
          <a:p>
            <a:pPr>
              <a:buFontTx/>
              <a:buChar char="-"/>
            </a:pPr>
            <a:r>
              <a:rPr lang="en-GB" dirty="0" smtClean="0"/>
              <a:t>In </a:t>
            </a:r>
            <a:r>
              <a:rPr lang="en-GB" dirty="0"/>
              <a:t>spinal cord, pain pass via </a:t>
            </a:r>
            <a:r>
              <a:rPr lang="en-GB" dirty="0" smtClean="0"/>
              <a:t>lateral </a:t>
            </a:r>
            <a:r>
              <a:rPr lang="en-GB" dirty="0" err="1"/>
              <a:t>spinothalamic</a:t>
            </a:r>
            <a:r>
              <a:rPr lang="en-GB" dirty="0"/>
              <a:t> tract and awareness of bladder distension via </a:t>
            </a:r>
            <a:r>
              <a:rPr lang="en-GB" dirty="0" smtClean="0"/>
              <a:t> </a:t>
            </a:r>
            <a:r>
              <a:rPr lang="en-GB" dirty="0"/>
              <a:t>posterior columns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B75B-24A5-411E-864D-BDACE3B58558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GB" b="1" dirty="0" smtClean="0"/>
              <a:t>Innervation of the Bladder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334000"/>
          </a:xfrm>
        </p:spPr>
        <p:txBody>
          <a:bodyPr/>
          <a:lstStyle/>
          <a:p>
            <a:r>
              <a:rPr lang="en-GB" dirty="0"/>
              <a:t>Dashed lines indicate sensory </a:t>
            </a:r>
            <a:r>
              <a:rPr lang="en-GB" dirty="0" smtClean="0"/>
              <a:t>nerves</a:t>
            </a:r>
          </a:p>
          <a:p>
            <a:r>
              <a:rPr lang="en-GB" dirty="0" smtClean="0"/>
              <a:t>Parasympathetic </a:t>
            </a:r>
            <a:r>
              <a:rPr lang="en-GB" dirty="0"/>
              <a:t>innervation is shown at the </a:t>
            </a:r>
            <a:r>
              <a:rPr lang="en-GB" dirty="0" smtClean="0"/>
              <a:t>left</a:t>
            </a:r>
          </a:p>
          <a:p>
            <a:r>
              <a:rPr lang="en-GB" dirty="0" smtClean="0"/>
              <a:t>Sympathetic </a:t>
            </a:r>
            <a:r>
              <a:rPr lang="en-GB" dirty="0"/>
              <a:t>at the upper </a:t>
            </a:r>
            <a:r>
              <a:rPr lang="en-GB" dirty="0" smtClean="0"/>
              <a:t>right</a:t>
            </a:r>
          </a:p>
          <a:p>
            <a:r>
              <a:rPr lang="en-GB" dirty="0" smtClean="0"/>
              <a:t>Somatic </a:t>
            </a:r>
            <a:r>
              <a:rPr lang="en-GB" dirty="0"/>
              <a:t>at the lower </a:t>
            </a:r>
            <a:r>
              <a:rPr lang="en-GB" dirty="0" smtClean="0"/>
              <a:t>right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F2E-EE0F-4061-AAC7-6A8A1B49A5B7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41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83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Male Urethra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8674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 smtClean="0"/>
              <a:t>Is </a:t>
            </a:r>
            <a:r>
              <a:rPr lang="en-GB" dirty="0"/>
              <a:t>18–20 cm </a:t>
            </a:r>
            <a:r>
              <a:rPr lang="en-GB" dirty="0" smtClean="0"/>
              <a:t>long</a:t>
            </a:r>
          </a:p>
          <a:p>
            <a:pPr fontAlgn="base"/>
            <a:r>
              <a:rPr lang="en-GB" dirty="0" smtClean="0"/>
              <a:t>From internal urethral </a:t>
            </a:r>
            <a:r>
              <a:rPr lang="en-GB" dirty="0"/>
              <a:t>orifice </a:t>
            </a:r>
            <a:r>
              <a:rPr lang="en-GB" dirty="0" smtClean="0"/>
              <a:t>in urinary </a:t>
            </a:r>
            <a:r>
              <a:rPr lang="en-GB" dirty="0"/>
              <a:t>bladder </a:t>
            </a:r>
            <a:r>
              <a:rPr lang="en-GB" dirty="0" smtClean="0"/>
              <a:t>to external </a:t>
            </a:r>
            <a:r>
              <a:rPr lang="en-GB" dirty="0"/>
              <a:t>opening, or </a:t>
            </a:r>
            <a:r>
              <a:rPr lang="en-GB" dirty="0" smtClean="0"/>
              <a:t>meatus</a:t>
            </a:r>
          </a:p>
          <a:p>
            <a:pPr fontAlgn="base"/>
            <a:r>
              <a:rPr lang="en-GB" dirty="0" smtClean="0"/>
              <a:t>Two parts:</a:t>
            </a:r>
          </a:p>
          <a:p>
            <a:pPr marL="0" indent="0" fontAlgn="base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1. Anterior urethra (16 cm)</a:t>
            </a:r>
          </a:p>
          <a:p>
            <a:pPr fontAlgn="base">
              <a:buFontTx/>
              <a:buChar char="-"/>
            </a:pPr>
            <a:r>
              <a:rPr lang="en-GB" dirty="0" smtClean="0"/>
              <a:t>Bulbar</a:t>
            </a:r>
          </a:p>
          <a:p>
            <a:pPr fontAlgn="base">
              <a:buFontTx/>
              <a:buChar char="-"/>
            </a:pPr>
            <a:r>
              <a:rPr lang="en-GB" dirty="0" smtClean="0"/>
              <a:t>Pendulous </a:t>
            </a:r>
            <a:r>
              <a:rPr lang="en-GB" dirty="0"/>
              <a:t>or penile </a:t>
            </a:r>
            <a:endParaRPr lang="en-GB" dirty="0" smtClean="0"/>
          </a:p>
          <a:p>
            <a:pPr marL="0" indent="0" fontAlgn="base">
              <a:buNone/>
            </a:pPr>
            <a:r>
              <a:rPr lang="en-GB" b="1" dirty="0" smtClean="0">
                <a:solidFill>
                  <a:srgbClr val="FF0000"/>
                </a:solidFill>
              </a:rPr>
              <a:t>2. Posterior urethra (4 cm)</a:t>
            </a:r>
          </a:p>
          <a:p>
            <a:pPr fontAlgn="base">
              <a:buFontTx/>
              <a:buChar char="-"/>
            </a:pPr>
            <a:r>
              <a:rPr lang="en-GB" dirty="0" err="1" smtClean="0"/>
              <a:t>Preprostatic</a:t>
            </a:r>
            <a:endParaRPr lang="en-GB" dirty="0" smtClean="0"/>
          </a:p>
          <a:p>
            <a:pPr fontAlgn="base">
              <a:buFontTx/>
              <a:buChar char="-"/>
            </a:pPr>
            <a:r>
              <a:rPr lang="en-GB" dirty="0" smtClean="0"/>
              <a:t>Prostatic</a:t>
            </a:r>
          </a:p>
          <a:p>
            <a:pPr fontAlgn="base">
              <a:buFontTx/>
              <a:buChar char="-"/>
            </a:pPr>
            <a:r>
              <a:rPr lang="en-GB" dirty="0" smtClean="0"/>
              <a:t>Membranous </a:t>
            </a: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CB0E-5BE3-4EB2-9446-1A5D0702B2C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7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Male Urethra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DBCB-180E-4760-9893-5E2CD86EF53F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33400"/>
            <a:ext cx="7239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38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A2EC-F97E-443A-80FE-B146418342D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8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Vascular, lymphatic drainage and innervation of male urethra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562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 smtClean="0">
                <a:solidFill>
                  <a:srgbClr val="FF0000"/>
                </a:solidFill>
              </a:rPr>
              <a:t>Vascular supply: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b="1" dirty="0" smtClean="0"/>
              <a:t>Artery: </a:t>
            </a:r>
          </a:p>
          <a:p>
            <a:pPr fontAlgn="base">
              <a:buFontTx/>
              <a:buChar char="-"/>
            </a:pPr>
            <a:r>
              <a:rPr lang="en-GB" dirty="0" smtClean="0"/>
              <a:t>Urethral artery</a:t>
            </a:r>
            <a:r>
              <a:rPr lang="en-GB" b="1" dirty="0" smtClean="0"/>
              <a:t>, </a:t>
            </a:r>
            <a:r>
              <a:rPr lang="en-GB" dirty="0" smtClean="0"/>
              <a:t>a branch of internal </a:t>
            </a:r>
            <a:r>
              <a:rPr lang="en-GB" dirty="0" err="1"/>
              <a:t>pudendal</a:t>
            </a:r>
            <a:r>
              <a:rPr lang="en-GB" dirty="0"/>
              <a:t> </a:t>
            </a:r>
            <a:r>
              <a:rPr lang="en-GB" dirty="0" smtClean="0"/>
              <a:t>artery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b="1" dirty="0" smtClean="0"/>
              <a:t>Veins: </a:t>
            </a:r>
          </a:p>
          <a:p>
            <a:pPr fontAlgn="base">
              <a:buFontTx/>
              <a:buChar char="-"/>
            </a:pPr>
            <a:r>
              <a:rPr lang="en-GB" dirty="0" smtClean="0"/>
              <a:t>Dorsal </a:t>
            </a:r>
            <a:r>
              <a:rPr lang="en-GB" dirty="0"/>
              <a:t>veins </a:t>
            </a:r>
            <a:r>
              <a:rPr lang="en-GB" dirty="0" smtClean="0"/>
              <a:t>of penis </a:t>
            </a:r>
            <a:r>
              <a:rPr lang="en-GB" dirty="0"/>
              <a:t>and internal </a:t>
            </a:r>
            <a:r>
              <a:rPr lang="en-GB" dirty="0" err="1"/>
              <a:t>pudendal</a:t>
            </a:r>
            <a:r>
              <a:rPr lang="en-GB" dirty="0"/>
              <a:t> </a:t>
            </a:r>
            <a:r>
              <a:rPr lang="en-GB" dirty="0" smtClean="0"/>
              <a:t>veins</a:t>
            </a:r>
          </a:p>
          <a:p>
            <a:pPr fontAlgn="base">
              <a:buFontTx/>
              <a:buChar char="-"/>
            </a:pPr>
            <a:r>
              <a:rPr lang="en-GB" dirty="0" smtClean="0"/>
              <a:t>These drain to prostatic plexus</a:t>
            </a:r>
          </a:p>
          <a:p>
            <a:pPr fontAlgn="base">
              <a:buFontTx/>
              <a:buChar char="-"/>
            </a:pPr>
            <a:r>
              <a:rPr lang="en-GB" dirty="0" smtClean="0"/>
              <a:t>Posterior </a:t>
            </a:r>
            <a:r>
              <a:rPr lang="en-GB" dirty="0"/>
              <a:t>urethra drains </a:t>
            </a:r>
            <a:r>
              <a:rPr lang="en-GB" dirty="0" smtClean="0"/>
              <a:t>into prostatic </a:t>
            </a:r>
            <a:r>
              <a:rPr lang="en-GB" dirty="0"/>
              <a:t>and vesical venous </a:t>
            </a:r>
            <a:r>
              <a:rPr lang="en-GB" dirty="0" smtClean="0"/>
              <a:t>plexuses, which drain </a:t>
            </a:r>
            <a:r>
              <a:rPr lang="en-GB" dirty="0"/>
              <a:t>into the internal iliac </a:t>
            </a:r>
            <a:r>
              <a:rPr lang="en-GB" dirty="0" smtClean="0"/>
              <a:t>veins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2A4-67B3-4C64-B313-2B40BC0B2E96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0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Urinary Bladder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Tx/>
              <a:buChar char="-"/>
            </a:pPr>
            <a:r>
              <a:rPr lang="en-GB" dirty="0"/>
              <a:t>Empty bladder: </a:t>
            </a:r>
            <a:r>
              <a:rPr lang="en-GB" dirty="0" smtClean="0"/>
              <a:t>tetrahedral in shape</a:t>
            </a:r>
            <a:endParaRPr lang="en-GB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/>
              <a:t>Base (fundus): directed backwards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/>
              <a:t>Neck: lowest/fixed part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/>
              <a:t>Apex: directed forwards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/>
              <a:t> 3 surfaces: superior, </a:t>
            </a:r>
            <a:r>
              <a:rPr lang="en-GB" dirty="0" err="1"/>
              <a:t>Rt</a:t>
            </a:r>
            <a:r>
              <a:rPr lang="en-GB" dirty="0"/>
              <a:t>/Lt </a:t>
            </a:r>
            <a:r>
              <a:rPr lang="en-GB" dirty="0" err="1"/>
              <a:t>inferolateral</a:t>
            </a:r>
            <a:r>
              <a:rPr lang="en-GB" dirty="0"/>
              <a:t> surfaces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/>
              <a:t>4 borders: 2 lateral, one anterior and one posterior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F20E-3F64-4485-8F0D-4473466BE324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9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rmAutofit/>
          </a:bodyPr>
          <a:lstStyle/>
          <a:p>
            <a:r>
              <a:rPr lang="en-GB" sz="2400" b="1" dirty="0"/>
              <a:t>Vascular, lymphatic drainage and innervation of male urethra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rgbClr val="FF0000"/>
                </a:solidFill>
              </a:rPr>
              <a:t>Lymphatic drainage</a:t>
            </a:r>
          </a:p>
          <a:p>
            <a:pPr fontAlgn="base">
              <a:buFontTx/>
              <a:buChar char="-"/>
            </a:pPr>
            <a:r>
              <a:rPr lang="en-GB" dirty="0" smtClean="0"/>
              <a:t>Posterior urethra: internal </a:t>
            </a:r>
            <a:r>
              <a:rPr lang="en-GB" dirty="0"/>
              <a:t>iliac </a:t>
            </a:r>
            <a:r>
              <a:rPr lang="en-GB" dirty="0" smtClean="0"/>
              <a:t>nodes</a:t>
            </a:r>
          </a:p>
          <a:p>
            <a:pPr fontAlgn="base">
              <a:buFontTx/>
              <a:buChar char="-"/>
            </a:pPr>
            <a:r>
              <a:rPr lang="en-GB" dirty="0" smtClean="0"/>
              <a:t>Anterior urethra: accompany that of glans, then deep inguinal </a:t>
            </a:r>
            <a:endParaRPr lang="en-GB" dirty="0"/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Innervation:</a:t>
            </a:r>
          </a:p>
          <a:p>
            <a:pPr>
              <a:buFontTx/>
              <a:buChar char="-"/>
            </a:pPr>
            <a:r>
              <a:rPr lang="en-GB" dirty="0" smtClean="0"/>
              <a:t>Prostatic plexus supplies smooth muscle of prostate and prostatic urethra</a:t>
            </a:r>
          </a:p>
          <a:p>
            <a:pPr>
              <a:buFontTx/>
              <a:buChar char="-"/>
            </a:pPr>
            <a:r>
              <a:rPr lang="en-GB" dirty="0" smtClean="0"/>
              <a:t>Greater cavernous nerves carry sympathetic supply for contraction of </a:t>
            </a:r>
            <a:r>
              <a:rPr lang="en-GB" dirty="0" err="1" smtClean="0"/>
              <a:t>preprostatic</a:t>
            </a:r>
            <a:r>
              <a:rPr lang="en-GB" dirty="0" smtClean="0"/>
              <a:t> sphincter during ejaculation and prevents reflux of ejaculate into the bladder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AF77-58B6-4EB8-BCF0-2BC03E0595ED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4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r>
              <a:rPr lang="en-GB" sz="2400" b="1" dirty="0"/>
              <a:t>Vascular, lymphatic drainage and innervation of male urethra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257800"/>
          </a:xfrm>
        </p:spPr>
        <p:txBody>
          <a:bodyPr/>
          <a:lstStyle/>
          <a:p>
            <a:r>
              <a:rPr lang="en-GB" dirty="0"/>
              <a:t>Parasympathetic preganglionic fibres are axons from neurones in S2-S4 sacral spinal segments</a:t>
            </a:r>
          </a:p>
          <a:p>
            <a:r>
              <a:rPr lang="en-GB" dirty="0" smtClean="0"/>
              <a:t>Nerve supply to external urethral sphincter </a:t>
            </a:r>
            <a:r>
              <a:rPr lang="en-GB" dirty="0" smtClean="0"/>
              <a:t>is</a:t>
            </a:r>
            <a:r>
              <a:rPr lang="en-GB" dirty="0" smtClean="0"/>
              <a:t> the </a:t>
            </a:r>
            <a:r>
              <a:rPr lang="en-GB" dirty="0" smtClean="0"/>
              <a:t>neurones </a:t>
            </a:r>
            <a:r>
              <a:rPr lang="en-GB" dirty="0" smtClean="0"/>
              <a:t>in </a:t>
            </a:r>
            <a:r>
              <a:rPr lang="en-GB" b="1" dirty="0" err="1" smtClean="0">
                <a:solidFill>
                  <a:srgbClr val="FF0000"/>
                </a:solidFill>
              </a:rPr>
              <a:t>Onuf’s</a:t>
            </a:r>
            <a:r>
              <a:rPr lang="en-GB" b="1" dirty="0" smtClean="0">
                <a:solidFill>
                  <a:srgbClr val="FF0000"/>
                </a:solidFill>
              </a:rPr>
              <a:t> nucleus </a:t>
            </a:r>
            <a:r>
              <a:rPr lang="en-GB" dirty="0" smtClean="0"/>
              <a:t>and by perineal branches of </a:t>
            </a:r>
            <a:r>
              <a:rPr lang="en-GB" dirty="0" err="1" smtClean="0"/>
              <a:t>pudendal</a:t>
            </a:r>
            <a:r>
              <a:rPr lang="en-GB" dirty="0" smtClean="0"/>
              <a:t> nerve</a:t>
            </a:r>
            <a:r>
              <a:rPr lang="en-GB" dirty="0"/>
              <a:t> 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366A-02E8-48F6-B786-91ED76AB6BBD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Female Urethra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/>
              <a:t>Is </a:t>
            </a:r>
            <a:r>
              <a:rPr lang="en-GB" dirty="0"/>
              <a:t>approximately 4 cm long and 6 mm in </a:t>
            </a:r>
            <a:r>
              <a:rPr lang="en-GB" dirty="0" smtClean="0"/>
              <a:t>diameter</a:t>
            </a:r>
          </a:p>
          <a:p>
            <a:pPr fontAlgn="base"/>
            <a:r>
              <a:rPr lang="en-GB" dirty="0" smtClean="0"/>
              <a:t>Begins at internal </a:t>
            </a:r>
            <a:r>
              <a:rPr lang="en-GB" dirty="0"/>
              <a:t>urethral orifice </a:t>
            </a:r>
            <a:r>
              <a:rPr lang="en-GB" dirty="0" smtClean="0"/>
              <a:t>of bladder, runs </a:t>
            </a:r>
            <a:r>
              <a:rPr lang="en-GB" dirty="0" err="1"/>
              <a:t>anteroinferiorly</a:t>
            </a:r>
            <a:r>
              <a:rPr lang="en-GB" dirty="0"/>
              <a:t> </a:t>
            </a:r>
            <a:r>
              <a:rPr lang="en-GB" dirty="0" smtClean="0"/>
              <a:t>behind symphysis pubis</a:t>
            </a:r>
          </a:p>
          <a:p>
            <a:pPr fontAlgn="base"/>
            <a:r>
              <a:rPr lang="en-GB" dirty="0" smtClean="0"/>
              <a:t>Is embedded in anterior </a:t>
            </a:r>
            <a:r>
              <a:rPr lang="en-GB" dirty="0"/>
              <a:t>wall of the </a:t>
            </a:r>
            <a:r>
              <a:rPr lang="en-GB" dirty="0" smtClean="0"/>
              <a:t>vagina</a:t>
            </a:r>
          </a:p>
          <a:p>
            <a:pPr fontAlgn="base"/>
            <a:r>
              <a:rPr lang="en-GB" dirty="0" smtClean="0"/>
              <a:t>Ends at external </a:t>
            </a:r>
            <a:r>
              <a:rPr lang="en-GB" dirty="0"/>
              <a:t>urethral orifice </a:t>
            </a:r>
            <a:r>
              <a:rPr lang="en-GB" dirty="0" smtClean="0"/>
              <a:t>in vestibule </a:t>
            </a:r>
            <a:r>
              <a:rPr lang="en-GB" dirty="0"/>
              <a:t>as an </a:t>
            </a:r>
            <a:r>
              <a:rPr lang="en-GB" dirty="0" err="1"/>
              <a:t>anteroposterior</a:t>
            </a:r>
            <a:r>
              <a:rPr lang="en-GB" dirty="0"/>
              <a:t> </a:t>
            </a:r>
            <a:r>
              <a:rPr lang="en-GB" dirty="0" smtClean="0"/>
              <a:t>slit</a:t>
            </a:r>
          </a:p>
          <a:p>
            <a:pPr fontAlgn="base"/>
            <a:r>
              <a:rPr lang="en-GB" dirty="0" smtClean="0"/>
              <a:t>Many </a:t>
            </a:r>
            <a:r>
              <a:rPr lang="en-GB" dirty="0"/>
              <a:t>small mucous urethral </a:t>
            </a:r>
            <a:r>
              <a:rPr lang="en-GB" dirty="0" smtClean="0"/>
              <a:t>glands open </a:t>
            </a:r>
            <a:r>
              <a:rPr lang="en-GB" dirty="0"/>
              <a:t>into </a:t>
            </a:r>
            <a:r>
              <a:rPr lang="en-GB" dirty="0" smtClean="0"/>
              <a:t> urethra</a:t>
            </a:r>
          </a:p>
          <a:p>
            <a:pPr fontAlgn="base"/>
            <a:r>
              <a:rPr lang="en-GB" dirty="0" smtClean="0"/>
              <a:t>At lower </a:t>
            </a:r>
            <a:r>
              <a:rPr lang="en-GB" dirty="0"/>
              <a:t>end </a:t>
            </a:r>
            <a:r>
              <a:rPr lang="en-GB" dirty="0" smtClean="0"/>
              <a:t>of urethra, </a:t>
            </a:r>
            <a:r>
              <a:rPr lang="en-GB" b="1" dirty="0" err="1" smtClean="0"/>
              <a:t>Skene’s</a:t>
            </a:r>
            <a:r>
              <a:rPr lang="en-GB" b="1" dirty="0" smtClean="0"/>
              <a:t> glands </a:t>
            </a:r>
            <a:r>
              <a:rPr lang="en-GB" dirty="0" smtClean="0"/>
              <a:t>open into para-urethral duct</a:t>
            </a: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13F-D450-43B3-8ECB-2626F697FC03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0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Female Urethra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D4A-2B99-44DA-AA2B-88A6CF369AA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01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Female Urethra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617220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GB" b="1" dirty="0"/>
              <a:t>Vascular Supply and Lymphatic Drainage</a:t>
            </a:r>
          </a:p>
          <a:p>
            <a:pPr fontAlgn="base"/>
            <a:endParaRPr lang="en-GB" b="1" dirty="0" smtClean="0"/>
          </a:p>
          <a:p>
            <a:pPr fontAlgn="base"/>
            <a:r>
              <a:rPr lang="en-GB" b="1" dirty="0" smtClean="0"/>
              <a:t>Artery</a:t>
            </a:r>
          </a:p>
          <a:p>
            <a:pPr fontAlgn="base">
              <a:buFontTx/>
              <a:buChar char="-"/>
            </a:pPr>
            <a:r>
              <a:rPr lang="en-GB" dirty="0" smtClean="0"/>
              <a:t>Internal </a:t>
            </a:r>
            <a:r>
              <a:rPr lang="en-GB" dirty="0" err="1" smtClean="0"/>
              <a:t>pudendal</a:t>
            </a:r>
            <a:r>
              <a:rPr lang="en-GB" dirty="0" smtClean="0"/>
              <a:t> artery via the urethral artery is the principal supply </a:t>
            </a:r>
            <a:endParaRPr lang="en-GB" dirty="0"/>
          </a:p>
          <a:p>
            <a:pPr fontAlgn="base"/>
            <a:endParaRPr lang="en-GB" b="1" dirty="0" smtClean="0"/>
          </a:p>
          <a:p>
            <a:pPr fontAlgn="base"/>
            <a:r>
              <a:rPr lang="en-GB" b="1" dirty="0" smtClean="0"/>
              <a:t>Veins</a:t>
            </a:r>
            <a:endParaRPr lang="en-GB" b="1" dirty="0"/>
          </a:p>
          <a:p>
            <a:pPr fontAlgn="base">
              <a:buFontTx/>
              <a:buChar char="-"/>
            </a:pPr>
            <a:r>
              <a:rPr lang="en-GB" dirty="0" smtClean="0"/>
              <a:t>Urethral venous plexus drains into vesical </a:t>
            </a:r>
            <a:r>
              <a:rPr lang="en-GB" dirty="0"/>
              <a:t>venous plexus </a:t>
            </a:r>
            <a:r>
              <a:rPr lang="en-GB" dirty="0" smtClean="0"/>
              <a:t>around bladder </a:t>
            </a:r>
            <a:r>
              <a:rPr lang="en-GB" dirty="0"/>
              <a:t>neck, and </a:t>
            </a:r>
            <a:r>
              <a:rPr lang="en-GB" dirty="0" smtClean="0"/>
              <a:t>into internal </a:t>
            </a:r>
            <a:r>
              <a:rPr lang="en-GB" dirty="0" err="1"/>
              <a:t>pudendal</a:t>
            </a:r>
            <a:r>
              <a:rPr lang="en-GB" dirty="0"/>
              <a:t> </a:t>
            </a:r>
            <a:r>
              <a:rPr lang="en-GB" dirty="0" smtClean="0"/>
              <a:t>veins</a:t>
            </a:r>
          </a:p>
          <a:p>
            <a:pPr fontAlgn="base"/>
            <a:endParaRPr lang="en-GB" b="1" dirty="0" smtClean="0"/>
          </a:p>
          <a:p>
            <a:pPr fontAlgn="base"/>
            <a:r>
              <a:rPr lang="en-GB" b="1" dirty="0" smtClean="0"/>
              <a:t>Lymphatic </a:t>
            </a:r>
            <a:r>
              <a:rPr lang="en-GB" b="1" dirty="0"/>
              <a:t>drainage</a:t>
            </a:r>
          </a:p>
          <a:p>
            <a:pPr fontAlgn="base">
              <a:buFontTx/>
              <a:buChar char="-"/>
            </a:pPr>
            <a:r>
              <a:rPr lang="en-GB" dirty="0" smtClean="0"/>
              <a:t>Internal </a:t>
            </a:r>
            <a:r>
              <a:rPr lang="en-GB" dirty="0"/>
              <a:t>and external iliac </a:t>
            </a:r>
            <a:r>
              <a:rPr lang="en-GB" dirty="0" smtClean="0"/>
              <a:t>nodes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CBE1-1711-4D05-B077-4FF785024992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00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Female Urethra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6096000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Innervation</a:t>
            </a:r>
          </a:p>
          <a:p>
            <a:pPr fontAlgn="base">
              <a:buFontTx/>
              <a:buChar char="-"/>
            </a:pPr>
            <a:r>
              <a:rPr lang="en-GB" dirty="0"/>
              <a:t>Parasympathetic preganglionic fibres: S2-S4 pelvic splanchnic nerves</a:t>
            </a:r>
          </a:p>
          <a:p>
            <a:pPr fontAlgn="base">
              <a:buFontTx/>
              <a:buChar char="-"/>
            </a:pPr>
            <a:r>
              <a:rPr lang="en-GB" dirty="0"/>
              <a:t>Postganglionic </a:t>
            </a:r>
            <a:r>
              <a:rPr lang="en-GB" dirty="0" smtClean="0"/>
              <a:t>fibres: smooth </a:t>
            </a:r>
            <a:r>
              <a:rPr lang="en-GB" dirty="0"/>
              <a:t>muscle of the urethral wall</a:t>
            </a:r>
          </a:p>
          <a:p>
            <a:pPr fontAlgn="base">
              <a:buFontTx/>
              <a:buChar char="-"/>
            </a:pPr>
            <a:r>
              <a:rPr lang="en-GB" dirty="0"/>
              <a:t>Somatic fibres to the striated </a:t>
            </a:r>
            <a:r>
              <a:rPr lang="en-GB" dirty="0" smtClean="0"/>
              <a:t>muscle: S2 </a:t>
            </a:r>
            <a:r>
              <a:rPr lang="en-GB" dirty="0"/>
              <a:t>to </a:t>
            </a:r>
            <a:r>
              <a:rPr lang="en-GB" dirty="0" smtClean="0"/>
              <a:t>S4</a:t>
            </a:r>
            <a:endParaRPr lang="en-GB" dirty="0"/>
          </a:p>
          <a:p>
            <a:pPr fontAlgn="base">
              <a:buFontTx/>
              <a:buChar char="-"/>
            </a:pPr>
            <a:r>
              <a:rPr lang="en-GB" dirty="0" smtClean="0"/>
              <a:t>Postganglionic </a:t>
            </a:r>
            <a:r>
              <a:rPr lang="en-GB" dirty="0"/>
              <a:t>sympathetic fibres arise from plexus around vaginal arteries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33C9-32C4-427A-BCF7-B9C364F923D7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2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Histology of Urinary Bladder and Urethra</a:t>
            </a:r>
            <a:endParaRPr lang="en-GB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3F27-4CC6-4BA0-8FE1-B5078E598CC3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8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Prostate gland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Is a pyramidal </a:t>
            </a:r>
            <a:r>
              <a:rPr lang="en-GB" dirty="0"/>
              <a:t>fibromuscular </a:t>
            </a:r>
            <a:r>
              <a:rPr lang="en-GB" dirty="0" smtClean="0"/>
              <a:t>accessory gland </a:t>
            </a:r>
          </a:p>
          <a:p>
            <a:r>
              <a:rPr lang="en-GB" dirty="0" smtClean="0"/>
              <a:t>Surrounds prostatic </a:t>
            </a:r>
            <a:r>
              <a:rPr lang="en-GB" dirty="0"/>
              <a:t>urethra </a:t>
            </a:r>
            <a:r>
              <a:rPr lang="en-GB" dirty="0" smtClean="0"/>
              <a:t>from bladder </a:t>
            </a:r>
            <a:r>
              <a:rPr lang="en-GB" dirty="0"/>
              <a:t>base to the membranous </a:t>
            </a:r>
            <a:r>
              <a:rPr lang="en-GB" dirty="0" smtClean="0"/>
              <a:t>urethra</a:t>
            </a:r>
          </a:p>
          <a:p>
            <a:r>
              <a:rPr lang="en-GB" dirty="0" smtClean="0"/>
              <a:t>Unlike the thyroid gland, its neurovascular bundle lies between the true and the false capsules</a:t>
            </a:r>
          </a:p>
          <a:p>
            <a:r>
              <a:rPr lang="en-GB" dirty="0" smtClean="0"/>
              <a:t>During prostatectomy, the neurovascular tissue is preserved to avoid damage to the prostatic plexus which is a component of the inferior </a:t>
            </a:r>
            <a:r>
              <a:rPr lang="en-GB" dirty="0" err="1" smtClean="0"/>
              <a:t>hypogastric</a:t>
            </a:r>
            <a:r>
              <a:rPr lang="en-GB" dirty="0" smtClean="0"/>
              <a:t> plexus (autonomic)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Damage to prostatic plexus can cause erectile </a:t>
            </a:r>
            <a:r>
              <a:rPr lang="en-GB" b="1" dirty="0" smtClean="0">
                <a:solidFill>
                  <a:srgbClr val="FF0000"/>
                </a:solidFill>
              </a:rPr>
              <a:t>dysfunction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66D-151D-4A01-B67E-C8F9F77BF6E3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7274" y="1600200"/>
            <a:ext cx="42767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31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Prostate gland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4754563"/>
          </a:xfrm>
        </p:spPr>
        <p:txBody>
          <a:bodyPr/>
          <a:lstStyle/>
          <a:p>
            <a:r>
              <a:rPr lang="en-GB" dirty="0" smtClean="0"/>
              <a:t>Numerous </a:t>
            </a:r>
            <a:r>
              <a:rPr lang="en-GB" dirty="0"/>
              <a:t>fibromuscular septa which divide glandular tissue into indistinct lobules</a:t>
            </a:r>
          </a:p>
          <a:p>
            <a:r>
              <a:rPr lang="en-GB" dirty="0"/>
              <a:t>Muscular tissue </a:t>
            </a:r>
            <a:r>
              <a:rPr lang="en-GB" dirty="0" smtClean="0"/>
              <a:t>within prostate </a:t>
            </a:r>
            <a:r>
              <a:rPr lang="en-GB" dirty="0"/>
              <a:t>is mainly smooth muscle</a:t>
            </a:r>
          </a:p>
          <a:p>
            <a:r>
              <a:rPr lang="en-US" dirty="0"/>
              <a:t>In female, prostate is represented by </a:t>
            </a:r>
            <a:r>
              <a:rPr lang="en-US" b="1" dirty="0" err="1"/>
              <a:t>paraurethral</a:t>
            </a:r>
            <a:r>
              <a:rPr lang="en-US" b="1" dirty="0"/>
              <a:t> glands of </a:t>
            </a:r>
            <a:r>
              <a:rPr lang="en-US" b="1" dirty="0" err="1"/>
              <a:t>Skene</a:t>
            </a:r>
            <a:endParaRPr lang="en-US" b="1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627E-5AB5-4568-9056-0ACCC75BB904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6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Prostate gland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Size and weight</a:t>
            </a:r>
            <a:r>
              <a:rPr lang="en-US" dirty="0"/>
              <a:t>: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Measures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4cm transversely at base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2 cm </a:t>
            </a:r>
            <a:r>
              <a:rPr lang="en-GB" dirty="0" err="1"/>
              <a:t>anteroposterior</a:t>
            </a:r>
            <a:r>
              <a:rPr lang="en-GB" dirty="0"/>
              <a:t> diameter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3 cm vertical diameter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Weight varies: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Average of 8g in youth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BPH: 40-150 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360-E5D5-4841-81CC-FC8808430F2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5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Urinary Bladder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62000"/>
            <a:ext cx="85344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1122-7D51-4DEF-BDBD-0DE26E1CDF7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6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Prostate Gland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57912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Blood supply: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Arteries: branches from </a:t>
            </a:r>
          </a:p>
          <a:p>
            <a:pPr>
              <a:buFontTx/>
              <a:buChar char="-"/>
            </a:pPr>
            <a:r>
              <a:rPr lang="en-GB" dirty="0" smtClean="0"/>
              <a:t>Inferior vesical</a:t>
            </a:r>
          </a:p>
          <a:p>
            <a:pPr>
              <a:buFontTx/>
              <a:buChar char="-"/>
            </a:pPr>
            <a:r>
              <a:rPr lang="en-GB" dirty="0" smtClean="0"/>
              <a:t>Middle rectal</a:t>
            </a:r>
          </a:p>
          <a:p>
            <a:pPr>
              <a:buFontTx/>
              <a:buChar char="-"/>
            </a:pPr>
            <a:r>
              <a:rPr lang="en-GB" dirty="0" smtClean="0"/>
              <a:t>Internal pudendal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Veins:</a:t>
            </a:r>
          </a:p>
          <a:p>
            <a:pPr>
              <a:buFontTx/>
              <a:buChar char="-"/>
            </a:pPr>
            <a:r>
              <a:rPr lang="en-GB" dirty="0" smtClean="0"/>
              <a:t>Prostatic venous plexus communicate with vesical plexus and internal iliac veins</a:t>
            </a:r>
          </a:p>
          <a:p>
            <a:pPr>
              <a:buFontTx/>
              <a:buChar char="-"/>
            </a:pPr>
            <a:r>
              <a:rPr lang="en-GB" dirty="0" smtClean="0"/>
              <a:t>Communicates with Batson’s plexus of veins via which prostate carcinoma can spread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D9D5-24D0-4092-BB8B-2635DF5E03C0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719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Prostate 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GB" b="1" dirty="0"/>
              <a:t>Lymphatic drainage:</a:t>
            </a:r>
          </a:p>
          <a:p>
            <a:pPr>
              <a:buFontTx/>
              <a:buChar char="-"/>
            </a:pPr>
            <a:r>
              <a:rPr lang="en-GB" dirty="0"/>
              <a:t>Internal iliac nodes</a:t>
            </a:r>
          </a:p>
          <a:p>
            <a:pPr>
              <a:buFontTx/>
              <a:buChar char="-"/>
            </a:pPr>
            <a:r>
              <a:rPr lang="en-GB" dirty="0"/>
              <a:t>Sacral nodes</a:t>
            </a:r>
          </a:p>
          <a:p>
            <a:pPr>
              <a:buFontTx/>
              <a:buChar char="-"/>
            </a:pPr>
            <a:r>
              <a:rPr lang="en-GB" dirty="0"/>
              <a:t>Partly external iliac nodes</a:t>
            </a:r>
          </a:p>
          <a:p>
            <a:endParaRPr lang="en-GB" dirty="0" smtClean="0"/>
          </a:p>
          <a:p>
            <a:r>
              <a:rPr lang="en-GB" b="1" dirty="0" smtClean="0"/>
              <a:t>Nerve </a:t>
            </a:r>
            <a:r>
              <a:rPr lang="en-GB" b="1" dirty="0"/>
              <a:t>supply: </a:t>
            </a:r>
            <a:endParaRPr lang="en-GB" b="1" dirty="0" smtClean="0"/>
          </a:p>
          <a:p>
            <a:pPr>
              <a:buFontTx/>
              <a:buChar char="-"/>
            </a:pPr>
            <a:r>
              <a:rPr lang="en-GB" dirty="0" smtClean="0"/>
              <a:t>Autonomic via the prostatic plexus which </a:t>
            </a:r>
            <a:r>
              <a:rPr lang="en-GB" dirty="0" smtClean="0"/>
              <a:t>comes from </a:t>
            </a:r>
            <a:r>
              <a:rPr lang="en-GB" dirty="0" smtClean="0"/>
              <a:t>inferior </a:t>
            </a:r>
            <a:r>
              <a:rPr lang="en-GB" dirty="0" err="1" smtClean="0"/>
              <a:t>hypogastric</a:t>
            </a:r>
            <a:r>
              <a:rPr lang="en-GB" dirty="0" smtClean="0"/>
              <a:t> plexus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25FB-E61F-41F6-ACCE-850999E3FF23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1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Zonal Anatomy of the Prostate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GB" dirty="0" smtClean="0"/>
              <a:t>Anatomically; glandular tissue is subdivided </a:t>
            </a:r>
            <a:r>
              <a:rPr lang="en-GB" dirty="0"/>
              <a:t>into three distinct </a:t>
            </a:r>
            <a:r>
              <a:rPr lang="en-GB" dirty="0" smtClean="0"/>
              <a:t>zones: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Peripheral </a:t>
            </a:r>
            <a:r>
              <a:rPr lang="en-GB" b="1" dirty="0">
                <a:solidFill>
                  <a:srgbClr val="FF0000"/>
                </a:solidFill>
              </a:rPr>
              <a:t>(70% by </a:t>
            </a:r>
            <a:r>
              <a:rPr lang="en-GB" b="1" dirty="0" smtClean="0">
                <a:solidFill>
                  <a:srgbClr val="FF0000"/>
                </a:solidFill>
              </a:rPr>
              <a:t>volume)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Central </a:t>
            </a:r>
            <a:r>
              <a:rPr lang="en-GB" b="1" dirty="0">
                <a:solidFill>
                  <a:srgbClr val="FF0000"/>
                </a:solidFill>
              </a:rPr>
              <a:t>(25% by </a:t>
            </a:r>
            <a:r>
              <a:rPr lang="en-GB" b="1" dirty="0" smtClean="0">
                <a:solidFill>
                  <a:srgbClr val="FF0000"/>
                </a:solidFill>
              </a:rPr>
              <a:t>volume)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Transitional </a:t>
            </a:r>
            <a:r>
              <a:rPr lang="en-GB" b="1" dirty="0">
                <a:solidFill>
                  <a:srgbClr val="FF0000"/>
                </a:solidFill>
              </a:rPr>
              <a:t>(5% by </a:t>
            </a:r>
            <a:r>
              <a:rPr lang="en-GB" b="1" dirty="0" smtClean="0">
                <a:solidFill>
                  <a:srgbClr val="FF0000"/>
                </a:solidFill>
              </a:rPr>
              <a:t>volume)</a:t>
            </a:r>
          </a:p>
          <a:p>
            <a:r>
              <a:rPr lang="en-GB" dirty="0" smtClean="0"/>
              <a:t>Non-glandular </a:t>
            </a:r>
            <a:r>
              <a:rPr lang="en-GB" dirty="0"/>
              <a:t>tissue (fibromuscular stoma) fills </a:t>
            </a:r>
            <a:r>
              <a:rPr lang="en-GB" dirty="0" smtClean="0"/>
              <a:t>up space between peripheral </a:t>
            </a:r>
            <a:r>
              <a:rPr lang="en-GB" dirty="0"/>
              <a:t>zones anterior to the </a:t>
            </a:r>
            <a:r>
              <a:rPr lang="en-GB" dirty="0" err="1"/>
              <a:t>preprostatic</a:t>
            </a:r>
            <a:r>
              <a:rPr lang="en-GB" dirty="0"/>
              <a:t> </a:t>
            </a:r>
            <a:r>
              <a:rPr lang="en-GB" dirty="0" smtClean="0"/>
              <a:t>urethra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2004-A23D-4337-8B6C-17D359CEDD67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0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Zonal Anatomy of the Prostate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90600"/>
            <a:ext cx="861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D850-EF81-4546-AF60-27C865305762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5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Zonal Anatomy of the Prostate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906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D35-BDBC-4437-BB63-005B300ED4CF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7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Zonal Anatomy of the Prostate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66800"/>
            <a:ext cx="82296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9AF2-712D-44F5-A59E-E4DEA5ED45C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0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Zonal Anatomy of the Prostate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906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BAF4-58F2-4736-9B06-EF5771C41398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3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Histology of the Prostate 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Epithelium: </a:t>
            </a:r>
            <a:r>
              <a:rPr lang="en-US" b="1" dirty="0" smtClean="0">
                <a:effectLst/>
              </a:rPr>
              <a:t>pseudostratified columnar</a:t>
            </a:r>
          </a:p>
          <a:p>
            <a:r>
              <a:rPr lang="en-US" dirty="0"/>
              <a:t>Has </a:t>
            </a:r>
            <a:r>
              <a:rPr lang="en-US" dirty="0" err="1"/>
              <a:t>tubuloalveolar</a:t>
            </a:r>
            <a:r>
              <a:rPr lang="en-US" dirty="0"/>
              <a:t> </a:t>
            </a:r>
            <a:r>
              <a:rPr lang="en-US" dirty="0" smtClean="0"/>
              <a:t>glands</a:t>
            </a:r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Rich fibromuscular stroma surrounds the glands</a:t>
            </a:r>
          </a:p>
          <a:p>
            <a:r>
              <a:rPr lang="en-US" dirty="0" smtClean="0"/>
              <a:t>Is surrounded by </a:t>
            </a:r>
            <a:r>
              <a:rPr lang="en-US" dirty="0" err="1" smtClean="0">
                <a:effectLst/>
              </a:rPr>
              <a:t>fibroelastic</a:t>
            </a:r>
            <a:r>
              <a:rPr lang="en-US" dirty="0" smtClean="0">
                <a:effectLst/>
              </a:rPr>
              <a:t> capsule rich in smooth muscle</a:t>
            </a:r>
          </a:p>
          <a:p>
            <a:r>
              <a:rPr lang="en-US" dirty="0" smtClean="0">
                <a:effectLst/>
              </a:rPr>
              <a:t>Septa from capsule penetrate gland and divide it into lobes that are indistinct in adult men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09D6-08E5-48E6-BF0A-E3012E48D28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E03A-262D-4F71-994D-E4BB38C92F4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3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Histology of the Prostate 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117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Has small spherical bodies of glycoproteins, 0.2-2 mm in diameter and often </a:t>
            </a:r>
            <a:r>
              <a:rPr lang="en-US" b="1" dirty="0" smtClean="0">
                <a:effectLst/>
              </a:rPr>
              <a:t>calcified</a:t>
            </a:r>
          </a:p>
          <a:p>
            <a:r>
              <a:rPr lang="en-US" dirty="0" smtClean="0">
                <a:effectLst/>
              </a:rPr>
              <a:t>Are called </a:t>
            </a:r>
            <a:r>
              <a:rPr lang="en-US" b="1" dirty="0" smtClean="0">
                <a:effectLst/>
              </a:rPr>
              <a:t>prostatic concretions,</a:t>
            </a:r>
            <a:r>
              <a:rPr lang="en-US" dirty="0" smtClean="0">
                <a:effectLst/>
              </a:rPr>
              <a:t> or </a:t>
            </a:r>
            <a:r>
              <a:rPr lang="en-US" b="1" dirty="0" smtClean="0">
                <a:effectLst/>
              </a:rPr>
              <a:t>corpora </a:t>
            </a:r>
            <a:r>
              <a:rPr lang="en-US" b="1" dirty="0" err="1" smtClean="0">
                <a:effectLst/>
              </a:rPr>
              <a:t>amylacea</a:t>
            </a:r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Their significance is not understood, but their number increases with age</a:t>
            </a:r>
          </a:p>
          <a:p>
            <a:pPr fontAlgn="base"/>
            <a:r>
              <a:rPr lang="en-GB" dirty="0"/>
              <a:t>Prostatic secretions are slightly acid, and contain acid phosphatase, amylase</a:t>
            </a:r>
            <a:r>
              <a:rPr lang="en-GB" dirty="0" smtClean="0"/>
              <a:t>, Prostate-specific Antigen (</a:t>
            </a:r>
            <a:r>
              <a:rPr lang="en-GB" b="1" dirty="0" smtClean="0">
                <a:solidFill>
                  <a:srgbClr val="FF0000"/>
                </a:solidFill>
              </a:rPr>
              <a:t>PSA),</a:t>
            </a:r>
            <a:r>
              <a:rPr lang="en-GB" dirty="0" smtClean="0"/>
              <a:t> </a:t>
            </a:r>
            <a:r>
              <a:rPr lang="en-GB" dirty="0" err="1"/>
              <a:t>fibrinolysin</a:t>
            </a:r>
            <a:r>
              <a:rPr lang="en-GB" dirty="0"/>
              <a:t> and </a:t>
            </a:r>
            <a:r>
              <a:rPr lang="en-GB" dirty="0" smtClean="0"/>
              <a:t>zinc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123-CF83-405C-B179-AB371B9FC54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E03A-262D-4F71-994D-E4BB38C92F4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2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Histology of the Prostate Gland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524" y="1600200"/>
            <a:ext cx="40802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724400" cy="31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303F-B823-4A6A-841B-CE19110BFF3A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5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Relations of Urinary Bladder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19200"/>
            <a:ext cx="5867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43600" y="1295400"/>
            <a:ext cx="3124200" cy="48307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Base: </a:t>
            </a:r>
          </a:p>
          <a:p>
            <a:r>
              <a:rPr lang="en-GB" dirty="0" smtClean="0"/>
              <a:t>Females: </a:t>
            </a:r>
          </a:p>
          <a:p>
            <a:pPr>
              <a:buFontTx/>
              <a:buChar char="-"/>
            </a:pPr>
            <a:r>
              <a:rPr lang="en-GB" dirty="0" smtClean="0"/>
              <a:t>Uterus separating it from rectum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BEC9-8F45-45A7-BA93-55CE58DB5C09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64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>
                <a:latin typeface="Georgia" pitchFamily="18" charset="0"/>
              </a:rPr>
              <a:t>The End</a:t>
            </a:r>
          </a:p>
          <a:p>
            <a:pPr algn="ctr">
              <a:buNone/>
            </a:pPr>
            <a:r>
              <a:rPr lang="en-US" sz="8800" dirty="0" smtClean="0">
                <a:latin typeface="Georgia" pitchFamily="18" charset="0"/>
              </a:rPr>
              <a:t>Thank you!</a:t>
            </a:r>
            <a:endParaRPr lang="en-US" sz="8800" dirty="0"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4F8-8DCF-488F-B1CD-E4AC77BA520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Relations of Urinary Bladder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3657600" cy="5562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 smtClean="0"/>
              <a:t>Base:</a:t>
            </a:r>
          </a:p>
          <a:p>
            <a:pPr fontAlgn="base"/>
            <a:r>
              <a:rPr lang="en-GB" b="1" dirty="0" smtClean="0"/>
              <a:t>Males: </a:t>
            </a:r>
            <a:endParaRPr lang="en-GB" b="1" dirty="0"/>
          </a:p>
          <a:p>
            <a:pPr fontAlgn="base">
              <a:buFontTx/>
              <a:buChar char="-"/>
            </a:pPr>
            <a:r>
              <a:rPr lang="en-GB" dirty="0" smtClean="0"/>
              <a:t>Rectum separated from it by: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 err="1" smtClean="0"/>
              <a:t>Rectovesical</a:t>
            </a:r>
            <a:r>
              <a:rPr lang="en-GB" dirty="0" smtClean="0"/>
              <a:t> pouch anteriorly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 smtClean="0"/>
              <a:t>Seminal </a:t>
            </a:r>
            <a:r>
              <a:rPr lang="en-GB" dirty="0"/>
              <a:t>vesicle and vas deferens on each </a:t>
            </a:r>
            <a:r>
              <a:rPr lang="en-GB" dirty="0" smtClean="0"/>
              <a:t>side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GB" dirty="0" err="1" smtClean="0"/>
              <a:t>Denonvillier’s</a:t>
            </a:r>
            <a:r>
              <a:rPr lang="en-GB" dirty="0" smtClean="0"/>
              <a:t> fascia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2036-9566-4D4E-AD1F-4B392DDDC064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510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89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Relations of Urinary Bladder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287963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Neck:</a:t>
            </a:r>
            <a:r>
              <a:rPr lang="en-GB" dirty="0"/>
              <a:t> </a:t>
            </a:r>
          </a:p>
          <a:p>
            <a:pPr fontAlgn="base">
              <a:buFontTx/>
              <a:buChar char="-"/>
            </a:pPr>
            <a:r>
              <a:rPr lang="en-GB" dirty="0"/>
              <a:t>Lies most inferiorly</a:t>
            </a:r>
          </a:p>
          <a:p>
            <a:pPr fontAlgn="base">
              <a:buFontTx/>
              <a:buChar char="-"/>
            </a:pPr>
            <a:r>
              <a:rPr lang="en-GB" dirty="0"/>
              <a:t>3–4 cm behind symphysis pubis</a:t>
            </a:r>
          </a:p>
          <a:p>
            <a:pPr fontAlgn="base">
              <a:buFontTx/>
              <a:buChar char="-"/>
            </a:pPr>
            <a:r>
              <a:rPr lang="en-GB" dirty="0"/>
              <a:t>Is above plane of inferior aperture </a:t>
            </a:r>
            <a:r>
              <a:rPr lang="en-GB" dirty="0" smtClean="0"/>
              <a:t>of lesser </a:t>
            </a:r>
            <a:r>
              <a:rPr lang="en-GB" dirty="0"/>
              <a:t>pelvis</a:t>
            </a:r>
          </a:p>
          <a:p>
            <a:pPr fontAlgn="base">
              <a:buFontTx/>
              <a:buChar char="-"/>
            </a:pPr>
            <a:r>
              <a:rPr lang="en-GB" dirty="0"/>
              <a:t>Essentially </a:t>
            </a:r>
            <a:r>
              <a:rPr lang="en-GB" b="1" dirty="0"/>
              <a:t>internal urethral orifice</a:t>
            </a:r>
          </a:p>
          <a:p>
            <a:pPr fontAlgn="base">
              <a:buFontTx/>
              <a:buChar char="-"/>
            </a:pPr>
            <a:r>
              <a:rPr lang="en-GB" dirty="0"/>
              <a:t>In males, rests on base of the prostate</a:t>
            </a:r>
          </a:p>
          <a:p>
            <a:pPr fontAlgn="base">
              <a:buFontTx/>
              <a:buChar char="-"/>
            </a:pPr>
            <a:r>
              <a:rPr lang="en-GB" dirty="0"/>
              <a:t>In females, related to pelvic fascia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32EE-1E7E-4239-AC9F-295F36F000A3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0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Relations of Urinary Bladder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211763"/>
          </a:xfrm>
        </p:spPr>
        <p:txBody>
          <a:bodyPr/>
          <a:lstStyle/>
          <a:p>
            <a:pPr fontAlgn="base"/>
            <a:r>
              <a:rPr lang="en-GB" b="1" dirty="0"/>
              <a:t>Apex:</a:t>
            </a:r>
          </a:p>
          <a:p>
            <a:pPr fontAlgn="base">
              <a:buFontTx/>
              <a:buChar char="-"/>
            </a:pPr>
            <a:r>
              <a:rPr lang="en-GB" dirty="0"/>
              <a:t>Both sexes faces towards upper part of the symphysis pubis</a:t>
            </a:r>
          </a:p>
          <a:p>
            <a:pPr fontAlgn="base">
              <a:buFontTx/>
              <a:buChar char="-"/>
            </a:pPr>
            <a:r>
              <a:rPr lang="en-GB" b="1" dirty="0"/>
              <a:t>Median umbilical ligament (</a:t>
            </a:r>
            <a:r>
              <a:rPr lang="en-GB" b="1" dirty="0" err="1"/>
              <a:t>urachus</a:t>
            </a:r>
            <a:r>
              <a:rPr lang="en-GB" b="1" dirty="0"/>
              <a:t>) </a:t>
            </a:r>
            <a:r>
              <a:rPr lang="en-GB" dirty="0"/>
              <a:t>ascends behind anterior abdominal wall from apex to </a:t>
            </a:r>
            <a:r>
              <a:rPr lang="en-GB" dirty="0" smtClean="0"/>
              <a:t>umbilicus</a:t>
            </a:r>
          </a:p>
          <a:p>
            <a:pPr fontAlgn="base">
              <a:buFontTx/>
              <a:buChar char="-"/>
            </a:pPr>
            <a:r>
              <a:rPr lang="en-GB" dirty="0" smtClean="0"/>
              <a:t>Ligament covered </a:t>
            </a:r>
            <a:r>
              <a:rPr lang="en-GB" dirty="0"/>
              <a:t>by peritoneum to form the </a:t>
            </a:r>
            <a:r>
              <a:rPr lang="en-GB" b="1" dirty="0"/>
              <a:t>median umbilical fold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F21-ED69-4EC5-A2B8-1D81E07243E9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E481-4C37-4FFC-8573-B724E9656C6C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7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1607</Words>
  <Application>Microsoft Office PowerPoint</Application>
  <PresentationFormat>On-screen Show (4:3)</PresentationFormat>
  <Paragraphs>358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Urinary Bladder, prostate and urethra</vt:lpstr>
      <vt:lpstr>Urinary Bladder</vt:lpstr>
      <vt:lpstr>Urinary Bladder</vt:lpstr>
      <vt:lpstr>Urinary Bladder</vt:lpstr>
      <vt:lpstr>Relations of Urinary Bladder</vt:lpstr>
      <vt:lpstr>Relations of Urinary Bladder</vt:lpstr>
      <vt:lpstr>Relations of Urinary Bladder</vt:lpstr>
      <vt:lpstr>Relations of Urinary Bladder</vt:lpstr>
      <vt:lpstr>Slide 9</vt:lpstr>
      <vt:lpstr>Slide 10</vt:lpstr>
      <vt:lpstr>Relations of Urinary Bladder</vt:lpstr>
      <vt:lpstr>Relations of Urinary Bladder</vt:lpstr>
      <vt:lpstr>Ligaments of the Bladder</vt:lpstr>
      <vt:lpstr>Ligaments of the Bladder</vt:lpstr>
      <vt:lpstr>Ligaments of the Bladder</vt:lpstr>
      <vt:lpstr>Ligaments of the Bladder</vt:lpstr>
      <vt:lpstr>Bladder Interior</vt:lpstr>
      <vt:lpstr>Bladder Interior</vt:lpstr>
      <vt:lpstr>Slide 19</vt:lpstr>
      <vt:lpstr>Bladder Interior</vt:lpstr>
      <vt:lpstr>Capacity of Bladder</vt:lpstr>
      <vt:lpstr>Vascular Supply and Lymphatic Drainage of Bladder</vt:lpstr>
      <vt:lpstr>Nerve Innervation of the Urinary Bladder</vt:lpstr>
      <vt:lpstr>Nerve Innervation of the Urinary Bladder</vt:lpstr>
      <vt:lpstr>Innervation of the Bladder</vt:lpstr>
      <vt:lpstr>Male Urethra</vt:lpstr>
      <vt:lpstr>Male Urethra</vt:lpstr>
      <vt:lpstr>Slide 28</vt:lpstr>
      <vt:lpstr>Vascular, lymphatic drainage and innervation of male urethra</vt:lpstr>
      <vt:lpstr>Vascular, lymphatic drainage and innervation of male urethra</vt:lpstr>
      <vt:lpstr>Vascular, lymphatic drainage and innervation of male urethra</vt:lpstr>
      <vt:lpstr>Female Urethra</vt:lpstr>
      <vt:lpstr>Female Urethra</vt:lpstr>
      <vt:lpstr>Female Urethra</vt:lpstr>
      <vt:lpstr>Female Urethra</vt:lpstr>
      <vt:lpstr>Histology of Urinary Bladder and Urethra</vt:lpstr>
      <vt:lpstr>Prostate gland </vt:lpstr>
      <vt:lpstr>Prostate gland </vt:lpstr>
      <vt:lpstr>Prostate gland </vt:lpstr>
      <vt:lpstr>Prostate Gland</vt:lpstr>
      <vt:lpstr>Prostate Gland</vt:lpstr>
      <vt:lpstr>Zonal Anatomy of the Prostate</vt:lpstr>
      <vt:lpstr>Zonal Anatomy of the Prostate</vt:lpstr>
      <vt:lpstr>Zonal Anatomy of the Prostate</vt:lpstr>
      <vt:lpstr>Zonal Anatomy of the Prostate</vt:lpstr>
      <vt:lpstr>Zonal Anatomy of the Prostate</vt:lpstr>
      <vt:lpstr>Histology of the Prostate Gland</vt:lpstr>
      <vt:lpstr>Histology of the Prostate Gland</vt:lpstr>
      <vt:lpstr>Histology of the Prostate Gland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Mukape Mukape</dc:creator>
  <cp:lastModifiedBy>Windows User</cp:lastModifiedBy>
  <cp:revision>345</cp:revision>
  <dcterms:created xsi:type="dcterms:W3CDTF">2006-08-16T00:00:00Z</dcterms:created>
  <dcterms:modified xsi:type="dcterms:W3CDTF">2023-04-12T14:38:58Z</dcterms:modified>
</cp:coreProperties>
</file>