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4" r:id="rId7"/>
    <p:sldId id="260" r:id="rId8"/>
    <p:sldId id="261" r:id="rId9"/>
    <p:sldId id="302" r:id="rId10"/>
    <p:sldId id="262" r:id="rId11"/>
    <p:sldId id="270" r:id="rId12"/>
    <p:sldId id="263" r:id="rId13"/>
    <p:sldId id="267" r:id="rId14"/>
    <p:sldId id="268" r:id="rId15"/>
    <p:sldId id="271" r:id="rId16"/>
    <p:sldId id="272" r:id="rId17"/>
    <p:sldId id="273" r:id="rId18"/>
    <p:sldId id="274" r:id="rId19"/>
    <p:sldId id="276" r:id="rId20"/>
    <p:sldId id="277" r:id="rId21"/>
    <p:sldId id="306" r:id="rId22"/>
    <p:sldId id="275" r:id="rId23"/>
    <p:sldId id="280" r:id="rId24"/>
    <p:sldId id="278" r:id="rId25"/>
    <p:sldId id="279" r:id="rId26"/>
    <p:sldId id="281" r:id="rId27"/>
    <p:sldId id="282" r:id="rId28"/>
    <p:sldId id="283" r:id="rId29"/>
    <p:sldId id="284" r:id="rId30"/>
    <p:sldId id="285" r:id="rId31"/>
    <p:sldId id="298" r:id="rId32"/>
    <p:sldId id="299" r:id="rId33"/>
    <p:sldId id="301" r:id="rId34"/>
    <p:sldId id="286" r:id="rId35"/>
    <p:sldId id="290" r:id="rId36"/>
    <p:sldId id="289" r:id="rId37"/>
    <p:sldId id="300" r:id="rId38"/>
    <p:sldId id="287" r:id="rId39"/>
    <p:sldId id="295" r:id="rId40"/>
    <p:sldId id="291" r:id="rId41"/>
    <p:sldId id="303" r:id="rId42"/>
    <p:sldId id="292" r:id="rId43"/>
    <p:sldId id="293" r:id="rId44"/>
    <p:sldId id="294" r:id="rId45"/>
    <p:sldId id="296" r:id="rId46"/>
    <p:sldId id="297" r:id="rId47"/>
    <p:sldId id="304" r:id="rId48"/>
    <p:sldId id="305" r:id="rId49"/>
    <p:sldId id="310" r:id="rId50"/>
    <p:sldId id="307" r:id="rId51"/>
    <p:sldId id="308" r:id="rId52"/>
    <p:sldId id="309" r:id="rId53"/>
    <p:sldId id="311" r:id="rId54"/>
    <p:sldId id="3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84"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835578-6794-4B2A-AE13-80F71BABF30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213663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35578-6794-4B2A-AE13-80F71BABF30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173709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35578-6794-4B2A-AE13-80F71BABF30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339930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35578-6794-4B2A-AE13-80F71BABF30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419005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35578-6794-4B2A-AE13-80F71BABF30D}"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1977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835578-6794-4B2A-AE13-80F71BABF30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424457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835578-6794-4B2A-AE13-80F71BABF30D}"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253625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835578-6794-4B2A-AE13-80F71BABF30D}"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291524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5578-6794-4B2A-AE13-80F71BABF30D}"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253940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835578-6794-4B2A-AE13-80F71BABF30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160558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835578-6794-4B2A-AE13-80F71BABF30D}"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B742-9388-4F4B-8930-FB4FB32461F1}" type="slidenum">
              <a:rPr lang="en-US" smtClean="0"/>
              <a:t>‹#›</a:t>
            </a:fld>
            <a:endParaRPr lang="en-US"/>
          </a:p>
        </p:txBody>
      </p:sp>
    </p:spTree>
    <p:extLst>
      <p:ext uri="{BB962C8B-B14F-4D97-AF65-F5344CB8AC3E}">
        <p14:creationId xmlns:p14="http://schemas.microsoft.com/office/powerpoint/2010/main" val="115078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5578-6794-4B2A-AE13-80F71BABF30D}"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BB742-9388-4F4B-8930-FB4FB32461F1}" type="slidenum">
              <a:rPr lang="en-US" smtClean="0"/>
              <a:t>‹#›</a:t>
            </a:fld>
            <a:endParaRPr lang="en-US"/>
          </a:p>
        </p:txBody>
      </p:sp>
    </p:spTree>
    <p:extLst>
      <p:ext uri="{BB962C8B-B14F-4D97-AF65-F5344CB8AC3E}">
        <p14:creationId xmlns:p14="http://schemas.microsoft.com/office/powerpoint/2010/main" val="160602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8.xml" /></Relationships>
</file>

<file path=ppt/slides/_rels/slide3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8.xml" /></Relationships>
</file>

<file path=ppt/slides/_rels/slide32.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8.xml" /></Relationships>
</file>

<file path=ppt/slides/_rels/slide3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8.xml" /></Relationships>
</file>

<file path=ppt/slides/_rels/slide3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8.xml" /></Relationships>
</file>

<file path=ppt/slides/_rels/slide3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8.xml" /></Relationships>
</file>

<file path=ppt/slides/_rels/slide36.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8.xml" /></Relationships>
</file>

<file path=ppt/slides/_rels/slide37.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8.xml" /></Relationships>
</file>

<file path=ppt/slides/_rels/slide38.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8.xml" /></Relationships>
</file>

<file path=ppt/slides/_rels/slide39.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8.xml" /></Relationships>
</file>

<file path=ppt/slides/_rels/slide41.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8.xml" /></Relationships>
</file>

<file path=ppt/slides/_rels/slide42.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8.xml" /></Relationships>
</file>

<file path=ppt/slides/_rels/slide43.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8.xml" /></Relationships>
</file>

<file path=ppt/slides/_rels/slide44.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8.xml" /></Relationships>
</file>

<file path=ppt/slides/_rels/slide45.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8.xml" /></Relationships>
</file>

<file path=ppt/slides/_rels/slide46.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8.xml" /></Relationships>
</file>

<file path=ppt/slides/_rels/slide47.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8.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4271963"/>
          </a:xfrm>
        </p:spPr>
        <p:txBody>
          <a:bodyPr>
            <a:normAutofit/>
          </a:bodyPr>
          <a:lstStyle/>
          <a:p>
            <a:r>
              <a:rPr lang="en-US" dirty="0">
                <a:latin typeface="Arial Black" panose="020B0A04020102020204" pitchFamily="34" charset="0"/>
              </a:rPr>
              <a:t>Gross and clinical anatomy of the male reproductive system</a:t>
            </a:r>
          </a:p>
        </p:txBody>
      </p:sp>
      <p:sp>
        <p:nvSpPr>
          <p:cNvPr id="3" name="Subtitle 2"/>
          <p:cNvSpPr>
            <a:spLocks noGrp="1"/>
          </p:cNvSpPr>
          <p:nvPr>
            <p:ph type="subTitle" idx="1"/>
          </p:nvPr>
        </p:nvSpPr>
        <p:spPr>
          <a:xfrm>
            <a:off x="1524000" y="6457950"/>
            <a:ext cx="9144000" cy="400050"/>
          </a:xfrm>
        </p:spPr>
        <p:txBody>
          <a:bodyPr>
            <a:normAutofit lnSpcReduction="10000"/>
          </a:bodyPr>
          <a:lstStyle/>
          <a:p>
            <a:r>
              <a:rPr lang="en-US" dirty="0" err="1">
                <a:latin typeface="Arial Black" panose="020B0A04020102020204" pitchFamily="34" charset="0"/>
              </a:rPr>
              <a:t>Dr</a:t>
            </a:r>
            <a:r>
              <a:rPr lang="en-US" dirty="0">
                <a:latin typeface="Arial Black" panose="020B0A04020102020204" pitchFamily="34" charset="0"/>
              </a:rPr>
              <a:t> </a:t>
            </a:r>
            <a:r>
              <a:rPr lang="en-US" dirty="0" err="1">
                <a:latin typeface="Arial Black" panose="020B0A04020102020204" pitchFamily="34" charset="0"/>
              </a:rPr>
              <a:t>Mbawe</a:t>
            </a:r>
            <a:r>
              <a:rPr lang="en-US" dirty="0">
                <a:latin typeface="Arial Black" panose="020B0A04020102020204" pitchFamily="34" charset="0"/>
              </a:rPr>
              <a:t> Zulu, </a:t>
            </a:r>
            <a:r>
              <a:rPr lang="en-US" dirty="0" err="1">
                <a:latin typeface="Arial Black" panose="020B0A04020102020204" pitchFamily="34" charset="0"/>
              </a:rPr>
              <a:t>MScHA</a:t>
            </a:r>
            <a:endParaRPr lang="en-US" dirty="0">
              <a:latin typeface="Arial Black" panose="020B0A04020102020204" pitchFamily="34" charset="0"/>
            </a:endParaRPr>
          </a:p>
        </p:txBody>
      </p:sp>
    </p:spTree>
    <p:extLst>
      <p:ext uri="{BB962C8B-B14F-4D97-AF65-F5344CB8AC3E}">
        <p14:creationId xmlns:p14="http://schemas.microsoft.com/office/powerpoint/2010/main" val="28800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Testes</a:t>
            </a:r>
            <a:endParaRPr lang="en-US" i="1"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5183188" y="0"/>
            <a:ext cx="7008812" cy="6857999"/>
          </a:xfrm>
          <a:prstGeom prst="rect">
            <a:avLst/>
          </a:prstGeom>
        </p:spPr>
      </p:pic>
      <p:sp>
        <p:nvSpPr>
          <p:cNvPr id="4" name="Text Placeholder 3"/>
          <p:cNvSpPr>
            <a:spLocks noGrp="1"/>
          </p:cNvSpPr>
          <p:nvPr>
            <p:ph type="body" sz="half" idx="2"/>
          </p:nvPr>
        </p:nvSpPr>
        <p:spPr>
          <a:xfrm>
            <a:off x="0" y="485774"/>
            <a:ext cx="5183188" cy="6372225"/>
          </a:xfrm>
        </p:spPr>
        <p:txBody>
          <a:bodyPr/>
          <a:lstStyle/>
          <a:p>
            <a:r>
              <a:rPr lang="en-US" dirty="0">
                <a:latin typeface="Arial Black" panose="020B0A04020102020204" pitchFamily="34" charset="0"/>
              </a:rPr>
              <a:t>Bilateral ovoid gland measuring 4 by 3 by 2 cm</a:t>
            </a:r>
          </a:p>
          <a:p>
            <a:r>
              <a:rPr lang="en-US" dirty="0">
                <a:latin typeface="Arial Black" panose="020B0A04020102020204" pitchFamily="34" charset="0"/>
              </a:rPr>
              <a:t>Located in the scrotum</a:t>
            </a:r>
          </a:p>
          <a:p>
            <a:r>
              <a:rPr lang="en-US" dirty="0">
                <a:latin typeface="Arial Black" panose="020B0A04020102020204" pitchFamily="34" charset="0"/>
              </a:rPr>
              <a:t>Forms sperms and hormones (Testosterone)</a:t>
            </a:r>
          </a:p>
          <a:p>
            <a:r>
              <a:rPr lang="en-US" dirty="0">
                <a:latin typeface="Arial Black" panose="020B0A04020102020204" pitchFamily="34" charset="0"/>
              </a:rPr>
              <a:t>Each testis is contained by a white fibrous capsule, the tunica albuginea</a:t>
            </a:r>
          </a:p>
          <a:p>
            <a:r>
              <a:rPr lang="en-US" dirty="0">
                <a:latin typeface="Arial Black" panose="020B0A04020102020204" pitchFamily="34" charset="0"/>
              </a:rPr>
              <a:t>Surface covered by visceral layer of tunica </a:t>
            </a:r>
            <a:r>
              <a:rPr lang="en-US" dirty="0" err="1">
                <a:latin typeface="Arial Black" panose="020B0A04020102020204" pitchFamily="34" charset="0"/>
              </a:rPr>
              <a:t>vaginalis</a:t>
            </a:r>
            <a:r>
              <a:rPr lang="en-US" dirty="0">
                <a:latin typeface="Arial Black" panose="020B0A04020102020204" pitchFamily="34" charset="0"/>
              </a:rPr>
              <a:t> except where testis is attached to the epididymis and spermatic cord</a:t>
            </a:r>
          </a:p>
          <a:p>
            <a:endParaRPr lang="en-US" dirty="0">
              <a:latin typeface="Arial Black" panose="020B0A04020102020204" pitchFamily="34" charset="0"/>
            </a:endParaRPr>
          </a:p>
          <a:p>
            <a:r>
              <a:rPr lang="en-US" dirty="0">
                <a:latin typeface="Arial Black" panose="020B0A04020102020204" pitchFamily="34" charset="0"/>
              </a:rPr>
              <a:t>Tunica </a:t>
            </a:r>
            <a:r>
              <a:rPr lang="en-US" dirty="0" err="1">
                <a:latin typeface="Arial Black" panose="020B0A04020102020204" pitchFamily="34" charset="0"/>
              </a:rPr>
              <a:t>vaginalis</a:t>
            </a:r>
            <a:r>
              <a:rPr lang="en-US" dirty="0">
                <a:latin typeface="Arial Black" panose="020B0A04020102020204" pitchFamily="34" charset="0"/>
              </a:rPr>
              <a:t> is a peritoneal sac derived from the </a:t>
            </a:r>
            <a:r>
              <a:rPr lang="en-US" dirty="0" err="1">
                <a:latin typeface="Arial Black" panose="020B0A04020102020204" pitchFamily="34" charset="0"/>
              </a:rPr>
              <a:t>processus</a:t>
            </a:r>
            <a:r>
              <a:rPr lang="en-US" dirty="0">
                <a:latin typeface="Arial Black" panose="020B0A04020102020204" pitchFamily="34" charset="0"/>
              </a:rPr>
              <a:t> </a:t>
            </a:r>
            <a:r>
              <a:rPr lang="en-US" dirty="0" err="1">
                <a:latin typeface="Arial Black" panose="020B0A04020102020204" pitchFamily="34" charset="0"/>
              </a:rPr>
              <a:t>vaginalis</a:t>
            </a:r>
            <a:endParaRPr lang="en-US" dirty="0">
              <a:latin typeface="Arial Black" panose="020B0A04020102020204" pitchFamily="34" charset="0"/>
            </a:endParaRPr>
          </a:p>
          <a:p>
            <a:r>
              <a:rPr lang="en-US" dirty="0">
                <a:latin typeface="Arial Black" panose="020B0A04020102020204" pitchFamily="34" charset="0"/>
              </a:rPr>
              <a:t>Parietal layer is adjacent to the internal spermatic fascia</a:t>
            </a:r>
          </a:p>
          <a:p>
            <a:r>
              <a:rPr lang="en-US" dirty="0">
                <a:latin typeface="Arial Black" panose="020B0A04020102020204" pitchFamily="34" charset="0"/>
              </a:rPr>
              <a:t>Visceral layer is adherent to the testis and epididymis</a:t>
            </a:r>
          </a:p>
          <a:p>
            <a:r>
              <a:rPr lang="en-US" dirty="0">
                <a:latin typeface="Arial Black" panose="020B0A04020102020204" pitchFamily="34" charset="0"/>
              </a:rPr>
              <a:t> A small amount of fluid in the cavity of the tunica </a:t>
            </a:r>
            <a:r>
              <a:rPr lang="en-US" dirty="0" err="1">
                <a:latin typeface="Arial Black" panose="020B0A04020102020204" pitchFamily="34" charset="0"/>
              </a:rPr>
              <a:t>vaginalis</a:t>
            </a:r>
            <a:r>
              <a:rPr lang="en-US" dirty="0">
                <a:latin typeface="Arial Black" panose="020B0A04020102020204" pitchFamily="34" charset="0"/>
              </a:rPr>
              <a:t> separate the visceral and parietal layers and enable testis to move freely in the scrotum</a:t>
            </a:r>
          </a:p>
          <a:p>
            <a:endParaRPr lang="en-US" dirty="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76564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Testes: structure</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r>
              <a:rPr lang="en-US" dirty="0">
                <a:latin typeface="Arial Black" panose="020B0A04020102020204" pitchFamily="34" charset="0"/>
              </a:rPr>
              <a:t>Posteriorly, the tunica albuginea is thickened and less dense and is known as the mediastinum testis </a:t>
            </a:r>
          </a:p>
          <a:p>
            <a:r>
              <a:rPr lang="en-US" dirty="0">
                <a:latin typeface="Arial Black" panose="020B0A04020102020204" pitchFamily="34" charset="0"/>
              </a:rPr>
              <a:t> Areolar septa extend from the mediastinum testis to the tunica albuginea and divide the testis into about 250 elongated pyramidal compartments</a:t>
            </a:r>
          </a:p>
          <a:p>
            <a:endParaRPr lang="en-US" dirty="0">
              <a:latin typeface="Arial Black" panose="020B0A04020102020204" pitchFamily="34" charset="0"/>
            </a:endParaRPr>
          </a:p>
          <a:p>
            <a:r>
              <a:rPr lang="en-US" dirty="0">
                <a:latin typeface="Arial Black" panose="020B0A04020102020204" pitchFamily="34" charset="0"/>
              </a:rPr>
              <a:t>Each compartment contains a lobule formed from 2 or more thread-like seminiferous tubules, which are each a half meter long</a:t>
            </a:r>
          </a:p>
          <a:p>
            <a:endParaRPr lang="en-US" dirty="0">
              <a:latin typeface="Arial Black" panose="020B0A04020102020204" pitchFamily="34" charset="0"/>
            </a:endParaRPr>
          </a:p>
          <a:p>
            <a:r>
              <a:rPr lang="en-US" dirty="0">
                <a:latin typeface="Arial Black" panose="020B0A04020102020204" pitchFamily="34" charset="0"/>
              </a:rPr>
              <a:t>The seminiferous tubules are closely packed and convoluted, except at the apex of the compartment where they join together and take a short, straight course, the straight tubules. </a:t>
            </a:r>
          </a:p>
          <a:p>
            <a:endParaRPr lang="en-US" dirty="0">
              <a:latin typeface="Arial Black" panose="020B0A04020102020204" pitchFamily="34" charset="0"/>
            </a:endParaRPr>
          </a:p>
          <a:p>
            <a:r>
              <a:rPr lang="en-US" dirty="0">
                <a:latin typeface="Arial Black" panose="020B0A04020102020204" pitchFamily="34" charset="0"/>
              </a:rPr>
              <a:t>In the mediastinum, the straight tubules anastomose to form a network, the rete testis. The rete testis is connected to the head of the epididymis by a series of 6-12 fine ducts, the efferent </a:t>
            </a:r>
            <a:r>
              <a:rPr lang="en-US" dirty="0" err="1">
                <a:latin typeface="Arial Black" panose="020B0A04020102020204" pitchFamily="34" charset="0"/>
              </a:rPr>
              <a:t>ductules</a:t>
            </a:r>
            <a:r>
              <a:rPr lang="en-US" dirty="0">
                <a:latin typeface="Arial Black" panose="020B0A04020102020204" pitchFamily="34" charset="0"/>
              </a:rPr>
              <a:t>.</a:t>
            </a:r>
          </a:p>
        </p:txBody>
      </p:sp>
      <p:pic>
        <p:nvPicPr>
          <p:cNvPr id="6" name="Content Placeholder 5"/>
          <p:cNvPicPr>
            <a:picLocks noGrp="1" noChangeAspect="1"/>
          </p:cNvPicPr>
          <p:nvPr>
            <p:ph idx="1"/>
          </p:nvPr>
        </p:nvPicPr>
        <p:blipFill>
          <a:blip r:embed="rId2"/>
          <a:stretch>
            <a:fillRect/>
          </a:stretch>
        </p:blipFill>
        <p:spPr>
          <a:xfrm>
            <a:off x="5230168" y="0"/>
            <a:ext cx="6961832" cy="6858000"/>
          </a:xfrm>
          <a:prstGeom prst="rect">
            <a:avLst/>
          </a:prstGeom>
        </p:spPr>
      </p:pic>
    </p:spTree>
    <p:extLst>
      <p:ext uri="{BB962C8B-B14F-4D97-AF65-F5344CB8AC3E}">
        <p14:creationId xmlns:p14="http://schemas.microsoft.com/office/powerpoint/2010/main" val="326020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Testes: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r>
              <a:rPr lang="en-US" dirty="0">
                <a:latin typeface="Arial Black" panose="020B0A04020102020204" pitchFamily="34" charset="0"/>
              </a:rPr>
              <a:t>The weakening of the anterior wall consequent upon the journey explains frequency of inguinal hernia or rupture</a:t>
            </a:r>
          </a:p>
          <a:p>
            <a:endParaRPr lang="en-US" dirty="0">
              <a:latin typeface="Arial Black" panose="020B0A04020102020204" pitchFamily="34" charset="0"/>
            </a:endParaRPr>
          </a:p>
          <a:p>
            <a:r>
              <a:rPr lang="en-US" dirty="0">
                <a:latin typeface="Arial Black" panose="020B0A04020102020204" pitchFamily="34" charset="0"/>
              </a:rPr>
              <a:t>Testis drags into the scrotum with it representatives of layers of abdominal wall which form a tubular elongation of fascia and elongated loops of muscle </a:t>
            </a:r>
            <a:r>
              <a:rPr lang="en-US" dirty="0" err="1">
                <a:latin typeface="Arial Black" panose="020B0A04020102020204" pitchFamily="34" charset="0"/>
              </a:rPr>
              <a:t>fibres</a:t>
            </a:r>
            <a:r>
              <a:rPr lang="en-US" dirty="0">
                <a:latin typeface="Arial Black" panose="020B0A04020102020204" pitchFamily="34" charset="0"/>
              </a:rPr>
              <a:t> called </a:t>
            </a:r>
            <a:r>
              <a:rPr lang="en-US" b="1" dirty="0">
                <a:latin typeface="Arial Black" panose="020B0A04020102020204" pitchFamily="34" charset="0"/>
              </a:rPr>
              <a:t>coverings of the spermatic cord</a:t>
            </a:r>
            <a:r>
              <a:rPr lang="en-US" dirty="0">
                <a:latin typeface="Arial Black" panose="020B0A04020102020204" pitchFamily="34" charset="0"/>
              </a:rPr>
              <a:t>. </a:t>
            </a:r>
          </a:p>
          <a:p>
            <a:endParaRPr lang="en-US" dirty="0">
              <a:latin typeface="Arial Black" panose="020B0A04020102020204" pitchFamily="34" charset="0"/>
            </a:endParaRPr>
          </a:p>
          <a:p>
            <a:r>
              <a:rPr lang="en-US" dirty="0">
                <a:latin typeface="Arial Black" panose="020B0A04020102020204" pitchFamily="34" charset="0"/>
              </a:rPr>
              <a:t>The vessels, nerves and duct are contents of the cord</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Each testis develop near the kidney and lies behind the peritoneum to the back of which it is attached</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p:txBody>
      </p:sp>
      <p:pic>
        <p:nvPicPr>
          <p:cNvPr id="6" name="Content Placeholder 5"/>
          <p:cNvPicPr>
            <a:picLocks noGrp="1" noChangeAspect="1"/>
          </p:cNvPicPr>
          <p:nvPr>
            <p:ph idx="1"/>
          </p:nvPr>
        </p:nvPicPr>
        <p:blipFill>
          <a:blip r:embed="rId2"/>
          <a:stretch>
            <a:fillRect/>
          </a:stretch>
        </p:blipFill>
        <p:spPr>
          <a:xfrm>
            <a:off x="5230168" y="0"/>
            <a:ext cx="6961832" cy="6858000"/>
          </a:xfrm>
          <a:prstGeom prst="rect">
            <a:avLst/>
          </a:prstGeom>
        </p:spPr>
      </p:pic>
    </p:spTree>
    <p:extLst>
      <p:ext uri="{BB962C8B-B14F-4D97-AF65-F5344CB8AC3E}">
        <p14:creationId xmlns:p14="http://schemas.microsoft.com/office/powerpoint/2010/main" val="280493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r>
              <a:rPr lang="en-US" dirty="0">
                <a:latin typeface="Arial Black" panose="020B0A04020102020204" pitchFamily="34" charset="0"/>
              </a:rPr>
              <a:t>The epididymis is applied to the upper pole and posterior border of the testis.</a:t>
            </a:r>
          </a:p>
          <a:p>
            <a:r>
              <a:rPr lang="en-US" dirty="0">
                <a:latin typeface="Arial Black" panose="020B0A04020102020204" pitchFamily="34" charset="0"/>
              </a:rPr>
              <a:t>It is somewhat larger in diameter that a standard pencil.</a:t>
            </a:r>
          </a:p>
          <a:p>
            <a:r>
              <a:rPr lang="en-US" dirty="0">
                <a:latin typeface="Arial Black" panose="020B0A04020102020204" pitchFamily="34" charset="0"/>
              </a:rPr>
              <a:t>It tapers as it descends on the posterior border of the testis to connect to the vas deferens. </a:t>
            </a:r>
          </a:p>
          <a:p>
            <a:r>
              <a:rPr lang="en-US" dirty="0">
                <a:latin typeface="Arial Black" panose="020B0A04020102020204" pitchFamily="34" charset="0"/>
              </a:rPr>
              <a:t>It is divided into:</a:t>
            </a:r>
          </a:p>
          <a:p>
            <a:r>
              <a:rPr lang="en-US" dirty="0">
                <a:latin typeface="Arial Black" panose="020B0A04020102020204" pitchFamily="34" charset="0"/>
              </a:rPr>
              <a:t>1 an expanded head,</a:t>
            </a:r>
          </a:p>
          <a:p>
            <a:r>
              <a:rPr lang="en-US" dirty="0">
                <a:latin typeface="Arial Black" panose="020B0A04020102020204" pitchFamily="34" charset="0"/>
              </a:rPr>
              <a:t>2. body and </a:t>
            </a:r>
          </a:p>
          <a:p>
            <a:r>
              <a:rPr lang="en-US" dirty="0">
                <a:latin typeface="Arial Black" panose="020B0A04020102020204" pitchFamily="34" charset="0"/>
              </a:rPr>
              <a:t>3.A pointed tail inferiorly.</a:t>
            </a:r>
          </a:p>
          <a:p>
            <a:r>
              <a:rPr lang="en-US" dirty="0">
                <a:latin typeface="Arial Black" panose="020B0A04020102020204" pitchFamily="34" charset="0"/>
              </a:rPr>
              <a:t>Medially, there is a distinct groove, the sinus </a:t>
            </a:r>
          </a:p>
          <a:p>
            <a:r>
              <a:rPr lang="en-US" dirty="0">
                <a:latin typeface="Arial Black" panose="020B0A04020102020204" pitchFamily="34" charset="0"/>
              </a:rPr>
              <a:t>epididymis, between it and the testis.</a:t>
            </a:r>
          </a:p>
          <a:p>
            <a:r>
              <a:rPr lang="en-US" dirty="0">
                <a:latin typeface="Arial Black" panose="020B0A04020102020204" pitchFamily="34" charset="0"/>
              </a:rPr>
              <a:t>The epididymis is covered by the </a:t>
            </a:r>
          </a:p>
          <a:p>
            <a:r>
              <a:rPr lang="en-US" dirty="0">
                <a:latin typeface="Arial Black" panose="020B0A04020102020204" pitchFamily="34" charset="0"/>
              </a:rPr>
              <a:t>tunica </a:t>
            </a:r>
            <a:r>
              <a:rPr lang="en-US" dirty="0" err="1">
                <a:latin typeface="Arial Black" panose="020B0A04020102020204" pitchFamily="34" charset="0"/>
              </a:rPr>
              <a:t>vaginalis</a:t>
            </a:r>
            <a:r>
              <a:rPr lang="en-US" dirty="0">
                <a:latin typeface="Arial Black" panose="020B0A04020102020204" pitchFamily="34" charset="0"/>
              </a:rPr>
              <a:t> except at its posterior margin which is free or, so to say, ‘</a:t>
            </a:r>
            <a:r>
              <a:rPr lang="en-US" dirty="0" err="1">
                <a:latin typeface="Arial Black" panose="020B0A04020102020204" pitchFamily="34" charset="0"/>
              </a:rPr>
              <a:t>extraperitoneal</a:t>
            </a:r>
            <a:r>
              <a:rPr lang="en-US" dirty="0">
                <a:latin typeface="Arial Black" panose="020B0A04020102020204" pitchFamily="34" charset="0"/>
              </a:rPr>
              <a:t>’.</a:t>
            </a:r>
          </a:p>
        </p:txBody>
      </p:sp>
      <p:pic>
        <p:nvPicPr>
          <p:cNvPr id="5" name="Content Placeholder 4"/>
          <p:cNvPicPr>
            <a:picLocks noGrp="1" noChangeAspect="1"/>
          </p:cNvPicPr>
          <p:nvPr>
            <p:ph idx="1"/>
          </p:nvPr>
        </p:nvPicPr>
        <p:blipFill>
          <a:blip r:embed="rId2"/>
          <a:stretch>
            <a:fillRect/>
          </a:stretch>
        </p:blipFill>
        <p:spPr>
          <a:xfrm>
            <a:off x="7016451" y="0"/>
            <a:ext cx="5175549" cy="6858000"/>
          </a:xfrm>
          <a:prstGeom prst="rect">
            <a:avLst/>
          </a:prstGeom>
        </p:spPr>
      </p:pic>
    </p:spTree>
    <p:extLst>
      <p:ext uri="{BB962C8B-B14F-4D97-AF65-F5344CB8AC3E}">
        <p14:creationId xmlns:p14="http://schemas.microsoft.com/office/powerpoint/2010/main" val="352784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In the head of the epididymis, the efferent </a:t>
            </a:r>
            <a:r>
              <a:rPr lang="en-US" dirty="0" err="1">
                <a:latin typeface="Arial Black" panose="020B0A04020102020204" pitchFamily="34" charset="0"/>
              </a:rPr>
              <a:t>ductules</a:t>
            </a:r>
            <a:r>
              <a:rPr lang="en-US" dirty="0">
                <a:latin typeface="Arial Black" panose="020B0A04020102020204" pitchFamily="34" charset="0"/>
              </a:rPr>
              <a:t> become coiled to form lobules and empty into the duct of the epididymis.</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The duct of the epididymis forms the body and tail of the organ. </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The duct is greatly twisted and folded, and when unraveled, it is about 7 meters in length.</a:t>
            </a:r>
          </a:p>
        </p:txBody>
      </p:sp>
      <p:pic>
        <p:nvPicPr>
          <p:cNvPr id="5" name="Content Placeholder 4"/>
          <p:cNvPicPr>
            <a:picLocks noGrp="1" noChangeAspect="1"/>
          </p:cNvPicPr>
          <p:nvPr>
            <p:ph idx="1"/>
          </p:nvPr>
        </p:nvPicPr>
        <p:blipFill>
          <a:blip r:embed="rId2"/>
          <a:stretch>
            <a:fillRect/>
          </a:stretch>
        </p:blipFill>
        <p:spPr>
          <a:xfrm>
            <a:off x="7016451" y="0"/>
            <a:ext cx="5175549" cy="6858000"/>
          </a:xfrm>
          <a:prstGeom prst="rect">
            <a:avLst/>
          </a:prstGeom>
        </p:spPr>
      </p:pic>
    </p:spTree>
    <p:extLst>
      <p:ext uri="{BB962C8B-B14F-4D97-AF65-F5344CB8AC3E}">
        <p14:creationId xmlns:p14="http://schemas.microsoft.com/office/powerpoint/2010/main" val="126799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r>
              <a:rPr lang="en-US" dirty="0">
                <a:latin typeface="Arial Black" panose="020B0A04020102020204" pitchFamily="34" charset="0"/>
              </a:rPr>
              <a:t>Each bear at their upper extremities a small stalked body, termed respectively the appendix testis and appendix epididymis (hydatid of Morgagni)</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 The appendix testis is a remnant of the upper end of the paramesonephric (Müllerian) duct</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The appendix epididymis is a remnant of the </a:t>
            </a:r>
            <a:r>
              <a:rPr lang="en-US" dirty="0" err="1">
                <a:latin typeface="Arial Black" panose="020B0A04020102020204" pitchFamily="34" charset="0"/>
              </a:rPr>
              <a:t>mesonephros</a:t>
            </a:r>
            <a:r>
              <a:rPr lang="en-US" dirty="0">
                <a:latin typeface="Arial Black" panose="020B0A04020102020204" pitchFamily="34" charset="0"/>
              </a:rPr>
              <a:t>.</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These structures, being stalked, are liable to undergo torsion.</a:t>
            </a:r>
          </a:p>
        </p:txBody>
      </p:sp>
      <p:pic>
        <p:nvPicPr>
          <p:cNvPr id="5" name="Content Placeholder 4"/>
          <p:cNvPicPr>
            <a:picLocks noGrp="1" noChangeAspect="1"/>
          </p:cNvPicPr>
          <p:nvPr>
            <p:ph idx="1"/>
          </p:nvPr>
        </p:nvPicPr>
        <p:blipFill>
          <a:blip r:embed="rId2"/>
          <a:stretch>
            <a:fillRect/>
          </a:stretch>
        </p:blipFill>
        <p:spPr>
          <a:xfrm>
            <a:off x="7016451" y="0"/>
            <a:ext cx="5175549" cy="6858000"/>
          </a:xfrm>
          <a:prstGeom prst="rect">
            <a:avLst/>
          </a:prstGeom>
        </p:spPr>
      </p:pic>
    </p:spTree>
    <p:extLst>
      <p:ext uri="{BB962C8B-B14F-4D97-AF65-F5344CB8AC3E}">
        <p14:creationId xmlns:p14="http://schemas.microsoft.com/office/powerpoint/2010/main" val="155613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normAutofit/>
          </a:bodyPr>
          <a:lstStyle/>
          <a:p>
            <a:r>
              <a:rPr lang="en-US" u="sng" dirty="0">
                <a:latin typeface="Arial Black" panose="020B0A04020102020204" pitchFamily="34" charset="0"/>
              </a:rPr>
              <a:t>Innervation</a:t>
            </a:r>
          </a:p>
          <a:p>
            <a:r>
              <a:rPr lang="en-US" dirty="0">
                <a:latin typeface="Arial Black" panose="020B0A04020102020204" pitchFamily="34" charset="0"/>
              </a:rPr>
              <a:t>Fibers derived from thoracic segments T6—10.</a:t>
            </a:r>
          </a:p>
          <a:p>
            <a:r>
              <a:rPr lang="en-US" dirty="0">
                <a:latin typeface="Arial Black" panose="020B0A04020102020204" pitchFamily="34" charset="0"/>
              </a:rPr>
              <a:t>Mainly vasomotor. </a:t>
            </a:r>
          </a:p>
          <a:p>
            <a:r>
              <a:rPr lang="en-US" dirty="0">
                <a:latin typeface="Arial Black" panose="020B0A04020102020204" pitchFamily="34" charset="0"/>
              </a:rPr>
              <a:t>Accompanying the sympathetic nerves are afferent fibers. </a:t>
            </a:r>
          </a:p>
          <a:p>
            <a:r>
              <a:rPr lang="en-US" dirty="0">
                <a:latin typeface="Arial Black" panose="020B0A04020102020204" pitchFamily="34" charset="0"/>
              </a:rPr>
              <a:t>Pain in the testis is referred to the "pit of the stomach" region or T8—10 dermatomes.</a:t>
            </a:r>
            <a:endParaRPr lang="en-US" u="sng" dirty="0">
              <a:latin typeface="Arial Black" panose="020B0A04020102020204" pitchFamily="34" charset="0"/>
            </a:endParaRPr>
          </a:p>
          <a:p>
            <a:endParaRPr lang="en-US" dirty="0">
              <a:latin typeface="Arial Black" panose="020B0A04020102020204" pitchFamily="34" charset="0"/>
            </a:endParaRPr>
          </a:p>
          <a:p>
            <a:r>
              <a:rPr lang="en-US" u="sng" dirty="0">
                <a:latin typeface="Arial Black" panose="020B0A04020102020204" pitchFamily="34" charset="0"/>
              </a:rPr>
              <a:t>Arterial supply</a:t>
            </a:r>
          </a:p>
          <a:p>
            <a:r>
              <a:rPr lang="en-US" dirty="0">
                <a:latin typeface="Arial Black" panose="020B0A04020102020204" pitchFamily="34" charset="0"/>
              </a:rPr>
              <a:t>The testicular artery is a branch of the abdominal aorta at the L2 vertebral level. </a:t>
            </a:r>
          </a:p>
          <a:p>
            <a:r>
              <a:rPr lang="en-US" dirty="0">
                <a:latin typeface="Arial Black" panose="020B0A04020102020204" pitchFamily="34" charset="0"/>
              </a:rPr>
              <a:t>It pierces the mediastinum testis in a variety of ways, branches, and anastomoses with the artery of the ductus deferens and the </a:t>
            </a:r>
            <a:r>
              <a:rPr lang="en-US" dirty="0" err="1">
                <a:latin typeface="Arial Black" panose="020B0A04020102020204" pitchFamily="34" charset="0"/>
              </a:rPr>
              <a:t>cremasteric</a:t>
            </a:r>
            <a:r>
              <a:rPr lang="en-US" dirty="0">
                <a:latin typeface="Arial Black" panose="020B0A04020102020204" pitchFamily="34" charset="0"/>
              </a:rPr>
              <a:t> artery</a:t>
            </a:r>
          </a:p>
          <a:p>
            <a:r>
              <a:rPr lang="en-US" dirty="0">
                <a:latin typeface="Arial Black" panose="020B0A04020102020204" pitchFamily="34" charset="0"/>
              </a:rPr>
              <a:t>The artery of the ductus deferens is derived from the inferior vesical branch of the internal iliac artery</a:t>
            </a:r>
          </a:p>
          <a:p>
            <a:r>
              <a:rPr lang="en-US" dirty="0">
                <a:latin typeface="Arial Black" panose="020B0A04020102020204" pitchFamily="34" charset="0"/>
              </a:rPr>
              <a:t>The </a:t>
            </a:r>
            <a:r>
              <a:rPr lang="en-US" dirty="0" err="1">
                <a:latin typeface="Arial Black" panose="020B0A04020102020204" pitchFamily="34" charset="0"/>
              </a:rPr>
              <a:t>cremasteric</a:t>
            </a:r>
            <a:r>
              <a:rPr lang="en-US" dirty="0">
                <a:latin typeface="Arial Black" panose="020B0A04020102020204" pitchFamily="34" charset="0"/>
              </a:rPr>
              <a:t> artery is a branch of the inferior epigastric artery.</a:t>
            </a:r>
          </a:p>
          <a:p>
            <a:endParaRPr lang="en-US" dirty="0">
              <a:latin typeface="Arial Black" panose="020B0A04020102020204" pitchFamily="34" charset="0"/>
            </a:endParaRPr>
          </a:p>
        </p:txBody>
      </p:sp>
      <p:pic>
        <p:nvPicPr>
          <p:cNvPr id="6" name="Content Placeholder 5"/>
          <p:cNvPicPr>
            <a:picLocks noGrp="1" noChangeAspect="1"/>
          </p:cNvPicPr>
          <p:nvPr>
            <p:ph idx="1"/>
          </p:nvPr>
        </p:nvPicPr>
        <p:blipFill>
          <a:blip r:embed="rId2"/>
          <a:stretch>
            <a:fillRect/>
          </a:stretch>
        </p:blipFill>
        <p:spPr>
          <a:xfrm>
            <a:off x="6292850" y="0"/>
            <a:ext cx="5899150" cy="6858000"/>
          </a:xfrm>
          <a:prstGeom prst="rect">
            <a:avLst/>
          </a:prstGeom>
        </p:spPr>
      </p:pic>
    </p:spTree>
    <p:extLst>
      <p:ext uri="{BB962C8B-B14F-4D97-AF65-F5344CB8AC3E}">
        <p14:creationId xmlns:p14="http://schemas.microsoft.com/office/powerpoint/2010/main" val="148561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r>
              <a:rPr lang="en-US" u="sng" dirty="0">
                <a:latin typeface="Arial Black" panose="020B0A04020102020204" pitchFamily="34" charset="0"/>
              </a:rPr>
              <a:t>Venous drainage</a:t>
            </a:r>
          </a:p>
          <a:p>
            <a:pPr algn="just"/>
            <a:r>
              <a:rPr lang="en-US" sz="1800" dirty="0">
                <a:latin typeface="Arial Black" panose="020B0A04020102020204" pitchFamily="34" charset="0"/>
              </a:rPr>
              <a:t>Veins from the region form a </a:t>
            </a:r>
            <a:r>
              <a:rPr lang="en-US" sz="1800" dirty="0" err="1">
                <a:latin typeface="Arial Black" panose="020B0A04020102020204" pitchFamily="34" charset="0"/>
              </a:rPr>
              <a:t>anastomising</a:t>
            </a:r>
            <a:r>
              <a:rPr lang="en-US" sz="1800" dirty="0">
                <a:latin typeface="Arial Black" panose="020B0A04020102020204" pitchFamily="34" charset="0"/>
              </a:rPr>
              <a:t> plexus, the </a:t>
            </a:r>
            <a:r>
              <a:rPr lang="en-US" sz="1800" dirty="0" err="1">
                <a:latin typeface="Arial Black" panose="020B0A04020102020204" pitchFamily="34" charset="0"/>
              </a:rPr>
              <a:t>pampiniform</a:t>
            </a:r>
            <a:r>
              <a:rPr lang="en-US" sz="1800" dirty="0">
                <a:latin typeface="Arial Black" panose="020B0A04020102020204" pitchFamily="34" charset="0"/>
              </a:rPr>
              <a:t> plexus, which ascends, reducing to 2 or 3 veins and ultimately one testicular vein. </a:t>
            </a:r>
          </a:p>
          <a:p>
            <a:pPr algn="just"/>
            <a:endParaRPr lang="en-US" sz="1800" dirty="0">
              <a:latin typeface="Arial Black" panose="020B0A04020102020204" pitchFamily="34" charset="0"/>
            </a:endParaRPr>
          </a:p>
          <a:p>
            <a:pPr algn="just"/>
            <a:r>
              <a:rPr lang="en-US" sz="1800" dirty="0">
                <a:latin typeface="Arial Black" panose="020B0A04020102020204" pitchFamily="34" charset="0"/>
              </a:rPr>
              <a:t>The right testicular vein joins the inferior cava</a:t>
            </a:r>
          </a:p>
          <a:p>
            <a:pPr algn="just"/>
            <a:endParaRPr lang="en-US" sz="1800" dirty="0">
              <a:latin typeface="Arial Black" panose="020B0A04020102020204" pitchFamily="34" charset="0"/>
            </a:endParaRPr>
          </a:p>
          <a:p>
            <a:pPr algn="just"/>
            <a:r>
              <a:rPr lang="en-US" sz="1800" dirty="0">
                <a:latin typeface="Arial Black" panose="020B0A04020102020204" pitchFamily="34" charset="0"/>
              </a:rPr>
              <a:t>Left testicular vein drains into the left renal vein.</a:t>
            </a:r>
          </a:p>
          <a:p>
            <a:pPr algn="just"/>
            <a:endParaRPr lang="en-US" sz="1800" dirty="0">
              <a:latin typeface="Arial Black" panose="020B0A04020102020204" pitchFamily="34" charset="0"/>
            </a:endParaRPr>
          </a:p>
          <a:p>
            <a:pPr algn="just"/>
            <a:endParaRPr lang="en-US" sz="1800" dirty="0">
              <a:latin typeface="Arial Black" panose="020B0A04020102020204" pitchFamily="34" charset="0"/>
            </a:endParaRPr>
          </a:p>
          <a:p>
            <a:pPr algn="just"/>
            <a:r>
              <a:rPr lang="en-US" sz="1800" dirty="0">
                <a:latin typeface="Arial Black" panose="020B0A04020102020204" pitchFamily="34" charset="0"/>
              </a:rPr>
              <a:t>The testicular veins may become dilated and tortuous, a clinical condition called </a:t>
            </a:r>
            <a:r>
              <a:rPr lang="en-US" sz="1800" dirty="0" err="1">
                <a:latin typeface="Arial Black" panose="020B0A04020102020204" pitchFamily="34" charset="0"/>
              </a:rPr>
              <a:t>varicocele</a:t>
            </a:r>
            <a:r>
              <a:rPr lang="en-US" sz="1800" dirty="0">
                <a:latin typeface="Arial Black" panose="020B0A04020102020204" pitchFamily="34" charset="0"/>
              </a:rPr>
              <a:t>.</a:t>
            </a:r>
          </a:p>
        </p:txBody>
      </p:sp>
      <p:pic>
        <p:nvPicPr>
          <p:cNvPr id="6" name="Content Placeholder 5"/>
          <p:cNvPicPr>
            <a:picLocks noGrp="1" noChangeAspect="1"/>
          </p:cNvPicPr>
          <p:nvPr>
            <p:ph idx="1"/>
          </p:nvPr>
        </p:nvPicPr>
        <p:blipFill>
          <a:blip r:embed="rId2"/>
          <a:stretch>
            <a:fillRect/>
          </a:stretch>
        </p:blipFill>
        <p:spPr>
          <a:xfrm>
            <a:off x="6592888" y="0"/>
            <a:ext cx="5599112" cy="6858000"/>
          </a:xfrm>
          <a:prstGeom prst="rect">
            <a:avLst/>
          </a:prstGeom>
        </p:spPr>
      </p:pic>
    </p:spTree>
    <p:extLst>
      <p:ext uri="{BB962C8B-B14F-4D97-AF65-F5344CB8AC3E}">
        <p14:creationId xmlns:p14="http://schemas.microsoft.com/office/powerpoint/2010/main" val="295680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5183188" cy="6372225"/>
          </a:xfrm>
        </p:spPr>
        <p:txBody>
          <a:bodyPr/>
          <a:lstStyle/>
          <a:p>
            <a:pPr algn="just"/>
            <a:r>
              <a:rPr lang="en-US" u="sng" dirty="0">
                <a:latin typeface="Arial Black" panose="020B0A04020102020204" pitchFamily="34" charset="0"/>
              </a:rPr>
              <a:t>Lymphatic drainage</a:t>
            </a:r>
          </a:p>
          <a:p>
            <a:pPr algn="just"/>
            <a:r>
              <a:rPr lang="en-US" dirty="0">
                <a:latin typeface="Arial Black" panose="020B0A04020102020204" pitchFamily="34" charset="0"/>
              </a:rPr>
              <a:t>The lymphatics of the testis, like those of the ovary, end in lymph nodes situated between the common iliac and renal vessels</a:t>
            </a:r>
          </a:p>
          <a:p>
            <a:pPr algn="just"/>
            <a:endParaRPr lang="en-US" dirty="0">
              <a:latin typeface="Arial Black" panose="020B0A04020102020204" pitchFamily="34" charset="0"/>
            </a:endParaRPr>
          </a:p>
          <a:p>
            <a:pPr algn="just"/>
            <a:r>
              <a:rPr lang="en-US" dirty="0">
                <a:latin typeface="Arial Black" panose="020B0A04020102020204" pitchFamily="34" charset="0"/>
              </a:rPr>
              <a:t> </a:t>
            </a:r>
          </a:p>
          <a:p>
            <a:pPr algn="just"/>
            <a:r>
              <a:rPr lang="en-US" dirty="0">
                <a:latin typeface="Arial Black" panose="020B0A04020102020204" pitchFamily="34" charset="0"/>
              </a:rPr>
              <a:t>They are distinctively different from the lymph vessels of the scrotum and penis, which drain into the inguinal nodes. </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This anatomical difference is clinically important in the spread of carcinoma from these two closely related structures</a:t>
            </a:r>
            <a:endParaRPr lang="en-US" u="sng" dirty="0">
              <a:latin typeface="Arial Black" panose="020B0A04020102020204"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584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12192000" cy="6372225"/>
          </a:xfrm>
        </p:spPr>
        <p:txBody>
          <a:bodyPr/>
          <a:lstStyle/>
          <a:p>
            <a:pPr marL="342900" indent="-342900">
              <a:buAutoNum type="arabicPeriod"/>
            </a:pPr>
            <a:r>
              <a:rPr lang="en-US" dirty="0">
                <a:latin typeface="Arial Black" panose="020B0A04020102020204" pitchFamily="34" charset="0"/>
              </a:rPr>
              <a:t>The testis arises at the level of the </a:t>
            </a:r>
            <a:r>
              <a:rPr lang="en-US" dirty="0" err="1">
                <a:latin typeface="Arial Black" panose="020B0A04020102020204" pitchFamily="34" charset="0"/>
              </a:rPr>
              <a:t>mesonephros</a:t>
            </a:r>
            <a:r>
              <a:rPr lang="en-US" dirty="0">
                <a:latin typeface="Arial Black" panose="020B0A04020102020204" pitchFamily="34" charset="0"/>
              </a:rPr>
              <a:t> at the level of L2/3 vertebrae and drags its vascular, lymphatic and nerve supply from this region. Pain from the kidney is often referred to the scrotum and, conversely, testicular pain may radiate to the loin. </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2. When searching for secondary lymphatic spread from a neoplasm of the testis, the upper abdomen must be palpated carefully for enlarged </a:t>
            </a:r>
            <a:r>
              <a:rPr lang="en-US" dirty="0" err="1">
                <a:latin typeface="Arial Black" panose="020B0A04020102020204" pitchFamily="34" charset="0"/>
              </a:rPr>
              <a:t>paraaortic</a:t>
            </a:r>
            <a:r>
              <a:rPr lang="en-US" dirty="0">
                <a:latin typeface="Arial Black" panose="020B0A04020102020204" pitchFamily="34" charset="0"/>
              </a:rPr>
              <a:t> nodes; because of cross-communications, these may be present on either side. Mediastinal and cervical nodes may also become involved. It is the beginner’s mistake to feel for nodes in the groin; these are only involved if the </a:t>
            </a:r>
            <a:r>
              <a:rPr lang="en-US" dirty="0" err="1">
                <a:latin typeface="Arial Black" panose="020B0A04020102020204" pitchFamily="34" charset="0"/>
              </a:rPr>
              <a:t>tumour</a:t>
            </a:r>
            <a:r>
              <a:rPr lang="en-US" dirty="0">
                <a:latin typeface="Arial Black" panose="020B0A04020102020204" pitchFamily="34" charset="0"/>
              </a:rPr>
              <a:t> has ulcerated the scrotal skin and hence invaded scrotal lymphatics which drain to the inguinal nodes.</a:t>
            </a:r>
            <a:endParaRPr lang="en-US" u="sng" dirty="0">
              <a:latin typeface="Arial Black" panose="020B0A04020102020204" pitchFamily="34" charset="0"/>
            </a:endParaRPr>
          </a:p>
        </p:txBody>
      </p:sp>
      <p:sp>
        <p:nvSpPr>
          <p:cNvPr id="3" name="Content Placeholder 2"/>
          <p:cNvSpPr>
            <a:spLocks noGrp="1"/>
          </p:cNvSpPr>
          <p:nvPr>
            <p:ph idx="1"/>
          </p:nvPr>
        </p:nvSpPr>
        <p:spPr>
          <a:xfrm>
            <a:off x="5183188" y="5257800"/>
            <a:ext cx="6172200" cy="603250"/>
          </a:xfrm>
        </p:spPr>
        <p:txBody>
          <a:bodyPr/>
          <a:lstStyle/>
          <a:p>
            <a:endParaRPr lang="en-US" dirty="0"/>
          </a:p>
        </p:txBody>
      </p:sp>
    </p:spTree>
    <p:extLst>
      <p:ext uri="{BB962C8B-B14F-4D97-AF65-F5344CB8AC3E}">
        <p14:creationId xmlns:p14="http://schemas.microsoft.com/office/powerpoint/2010/main" val="239277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28662"/>
          </a:xfrm>
        </p:spPr>
        <p:txBody>
          <a:bodyPr/>
          <a:lstStyle/>
          <a:p>
            <a:r>
              <a:rPr lang="en-US" dirty="0">
                <a:latin typeface="Arial Black" panose="020B0A04020102020204" pitchFamily="34" charset="0"/>
              </a:rPr>
              <a:t>The learner should be able to:</a:t>
            </a:r>
          </a:p>
        </p:txBody>
      </p:sp>
      <p:sp>
        <p:nvSpPr>
          <p:cNvPr id="3" name="Content Placeholder 2"/>
          <p:cNvSpPr>
            <a:spLocks noGrp="1"/>
          </p:cNvSpPr>
          <p:nvPr>
            <p:ph idx="1"/>
          </p:nvPr>
        </p:nvSpPr>
        <p:spPr>
          <a:xfrm>
            <a:off x="0" y="628650"/>
            <a:ext cx="12192000" cy="6229350"/>
          </a:xfrm>
        </p:spPr>
        <p:txBody>
          <a:bodyPr/>
          <a:lstStyle/>
          <a:p>
            <a:pPr marL="514350" indent="-514350" algn="just">
              <a:buAutoNum type="arabicPeriod"/>
            </a:pPr>
            <a:endParaRPr lang="en-US" dirty="0"/>
          </a:p>
          <a:p>
            <a:pPr marL="514350" indent="-514350" algn="just">
              <a:buAutoNum type="arabicPeriod"/>
            </a:pPr>
            <a:r>
              <a:rPr lang="en-US" dirty="0">
                <a:latin typeface="Arial Black" panose="020B0A04020102020204" pitchFamily="34" charset="0"/>
              </a:rPr>
              <a:t>Outline the parts of the male reproductive system: scrotum, testis, epididymis, vas deferens, seminal vesicles, ejaculatory duct, prostate, urethra and penis</a:t>
            </a:r>
          </a:p>
          <a:p>
            <a:pPr marL="0" indent="0" algn="just">
              <a:buNone/>
            </a:pPr>
            <a:endParaRPr lang="en-US" dirty="0">
              <a:latin typeface="Arial Black" panose="020B0A04020102020204" pitchFamily="34" charset="0"/>
            </a:endParaRPr>
          </a:p>
          <a:p>
            <a:pPr marL="514350" indent="-514350" algn="just">
              <a:buAutoNum type="arabicPeriod" startAt="2"/>
            </a:pPr>
            <a:r>
              <a:rPr lang="en-US" dirty="0">
                <a:latin typeface="Arial Black" panose="020B0A04020102020204" pitchFamily="34" charset="0"/>
              </a:rPr>
              <a:t>Describe the gross anatomical features of the structures in (1)</a:t>
            </a:r>
          </a:p>
          <a:p>
            <a:pPr marL="0" indent="0" algn="just">
              <a:buNone/>
            </a:pPr>
            <a:endParaRPr lang="en-US" dirty="0">
              <a:latin typeface="Arial Black" panose="020B0A04020102020204" pitchFamily="34" charset="0"/>
            </a:endParaRPr>
          </a:p>
          <a:p>
            <a:pPr marL="514350" indent="-514350" algn="just">
              <a:buAutoNum type="arabicPeriod" startAt="3"/>
            </a:pPr>
            <a:r>
              <a:rPr lang="en-US" dirty="0">
                <a:latin typeface="Arial Black" panose="020B0A04020102020204" pitchFamily="34" charset="0"/>
              </a:rPr>
              <a:t>Outline the embryological basis of congenital anomalies of the reproductive system</a:t>
            </a:r>
          </a:p>
          <a:p>
            <a:pPr marL="0" indent="0" algn="just">
              <a:buNone/>
            </a:pPr>
            <a:endParaRPr lang="en-US" dirty="0">
              <a:latin typeface="Arial Black" panose="020B0A04020102020204" pitchFamily="34" charset="0"/>
            </a:endParaRPr>
          </a:p>
          <a:p>
            <a:pPr marL="0" indent="0" algn="just">
              <a:buNone/>
            </a:pPr>
            <a:r>
              <a:rPr lang="en-US" dirty="0">
                <a:latin typeface="Arial Black" panose="020B0A04020102020204" pitchFamily="34" charset="0"/>
              </a:rPr>
              <a:t>4. Outline other common clinical and applied aspects of the male reproductive system</a:t>
            </a:r>
          </a:p>
          <a:p>
            <a:endParaRPr lang="en-US" dirty="0"/>
          </a:p>
        </p:txBody>
      </p:sp>
    </p:spTree>
    <p:extLst>
      <p:ext uri="{BB962C8B-B14F-4D97-AF65-F5344CB8AC3E}">
        <p14:creationId xmlns:p14="http://schemas.microsoft.com/office/powerpoint/2010/main" val="282360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4"/>
            <a:ext cx="12192000" cy="6372225"/>
          </a:xfrm>
        </p:spPr>
        <p:txBody>
          <a:bodyPr/>
          <a:lstStyle/>
          <a:p>
            <a:r>
              <a:rPr lang="en-US" dirty="0">
                <a:latin typeface="Arial Black" panose="020B0A04020102020204" pitchFamily="34" charset="0"/>
              </a:rPr>
              <a:t>3. Rarely, a rapidly developing </a:t>
            </a:r>
            <a:r>
              <a:rPr lang="en-US" dirty="0" err="1">
                <a:latin typeface="Arial Black" panose="020B0A04020102020204" pitchFamily="34" charset="0"/>
              </a:rPr>
              <a:t>varicocele</a:t>
            </a:r>
            <a:r>
              <a:rPr lang="en-US" dirty="0">
                <a:latin typeface="Arial Black" panose="020B0A04020102020204" pitchFamily="34" charset="0"/>
              </a:rPr>
              <a:t> (dilatation of the </a:t>
            </a:r>
            <a:r>
              <a:rPr lang="en-US" dirty="0" err="1">
                <a:latin typeface="Arial Black" panose="020B0A04020102020204" pitchFamily="34" charset="0"/>
              </a:rPr>
              <a:t>pampiniform</a:t>
            </a:r>
            <a:r>
              <a:rPr lang="en-US" dirty="0">
                <a:latin typeface="Arial Black" panose="020B0A04020102020204" pitchFamily="34" charset="0"/>
              </a:rPr>
              <a:t> plexus of veins) is said to be a presenting sign of a </a:t>
            </a:r>
            <a:r>
              <a:rPr lang="en-US" dirty="0" err="1">
                <a:latin typeface="Arial Black" panose="020B0A04020102020204" pitchFamily="34" charset="0"/>
              </a:rPr>
              <a:t>tumour</a:t>
            </a:r>
            <a:r>
              <a:rPr lang="en-US" dirty="0">
                <a:latin typeface="Arial Black" panose="020B0A04020102020204" pitchFamily="34" charset="0"/>
              </a:rPr>
              <a:t> of the left kidney which, by invading the renal vein, blocks the drainage of the left testicular vein.</a:t>
            </a:r>
          </a:p>
          <a:p>
            <a:endParaRPr lang="en-US" dirty="0">
              <a:latin typeface="Arial Black" panose="020B0A04020102020204" pitchFamily="34" charset="0"/>
            </a:endParaRPr>
          </a:p>
          <a:p>
            <a:r>
              <a:rPr lang="en-US" dirty="0">
                <a:latin typeface="Arial Black" panose="020B0A04020102020204" pitchFamily="34" charset="0"/>
              </a:rPr>
              <a:t> Most examples of </a:t>
            </a:r>
            <a:r>
              <a:rPr lang="en-US" dirty="0" err="1">
                <a:latin typeface="Arial Black" panose="020B0A04020102020204" pitchFamily="34" charset="0"/>
              </a:rPr>
              <a:t>varicocele</a:t>
            </a:r>
            <a:r>
              <a:rPr lang="en-US" dirty="0">
                <a:latin typeface="Arial Black" panose="020B0A04020102020204" pitchFamily="34" charset="0"/>
              </a:rPr>
              <a:t> are idiopathic; why the vast majority are on the left side is unknown, but theories are that the left testicular vein is compressed by a loaded sigmoid colon, obstructed by angulation at its entry into the renal vein or even that it is put into spasm by adrenalin-rich blood entering the renal vein from the suprarenal vein!</a:t>
            </a:r>
            <a:endParaRPr lang="en-US" u="sng" dirty="0">
              <a:latin typeface="Arial Black" panose="020B0A04020102020204" pitchFamily="34" charset="0"/>
            </a:endParaRPr>
          </a:p>
        </p:txBody>
      </p:sp>
      <p:sp>
        <p:nvSpPr>
          <p:cNvPr id="3" name="Content Placeholder 2"/>
          <p:cNvSpPr>
            <a:spLocks noGrp="1"/>
          </p:cNvSpPr>
          <p:nvPr>
            <p:ph idx="1"/>
          </p:nvPr>
        </p:nvSpPr>
        <p:spPr>
          <a:xfrm>
            <a:off x="5183188" y="5257800"/>
            <a:ext cx="6172200" cy="603250"/>
          </a:xfrm>
        </p:spPr>
        <p:txBody>
          <a:bodyPr/>
          <a:lstStyle/>
          <a:p>
            <a:endParaRPr lang="en-US" dirty="0"/>
          </a:p>
        </p:txBody>
      </p:sp>
    </p:spTree>
    <p:extLst>
      <p:ext uri="{BB962C8B-B14F-4D97-AF65-F5344CB8AC3E}">
        <p14:creationId xmlns:p14="http://schemas.microsoft.com/office/powerpoint/2010/main" val="332414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86500" cy="485775"/>
          </a:xfrm>
        </p:spPr>
        <p:txBody>
          <a:bodyPr>
            <a:normAutofit fontScale="90000"/>
          </a:bodyPr>
          <a:lstStyle/>
          <a:p>
            <a:r>
              <a:rPr lang="en-US" dirty="0">
                <a:latin typeface="Arial Black" panose="020B0A04020102020204" pitchFamily="34" charset="0"/>
              </a:rPr>
              <a:t>Testis &amp; Epididymis: </a:t>
            </a:r>
            <a:endParaRPr lang="en-US" i="1" dirty="0">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0" y="0"/>
            <a:ext cx="9445557" cy="5184843"/>
          </a:xfrm>
          <a:prstGeom prst="rect">
            <a:avLst/>
          </a:prstGeom>
        </p:spPr>
      </p:pic>
      <p:sp>
        <p:nvSpPr>
          <p:cNvPr id="4" name="Text Placeholder 3"/>
          <p:cNvSpPr>
            <a:spLocks noGrp="1"/>
          </p:cNvSpPr>
          <p:nvPr>
            <p:ph type="body" sz="half" idx="2"/>
          </p:nvPr>
        </p:nvSpPr>
        <p:spPr>
          <a:xfrm>
            <a:off x="0" y="485774"/>
            <a:ext cx="12192000" cy="6372225"/>
          </a:xfrm>
        </p:spPr>
        <p:txBody>
          <a:bodyPr/>
          <a:lstStyle/>
          <a:p>
            <a:endParaRPr lang="en-US" u="sng" dirty="0">
              <a:latin typeface="Arial Black" panose="020B0A04020102020204" pitchFamily="34" charset="0"/>
            </a:endParaRPr>
          </a:p>
        </p:txBody>
      </p:sp>
      <p:sp>
        <p:nvSpPr>
          <p:cNvPr id="3" name="Content Placeholder 2"/>
          <p:cNvSpPr>
            <a:spLocks noGrp="1"/>
          </p:cNvSpPr>
          <p:nvPr>
            <p:ph idx="1"/>
          </p:nvPr>
        </p:nvSpPr>
        <p:spPr>
          <a:xfrm>
            <a:off x="5183188" y="5257800"/>
            <a:ext cx="6172200" cy="603250"/>
          </a:xfrm>
        </p:spPr>
        <p:txBody>
          <a:bodyPr/>
          <a:lstStyle/>
          <a:p>
            <a:endParaRPr lang="en-US" dirty="0"/>
          </a:p>
        </p:txBody>
      </p:sp>
    </p:spTree>
    <p:extLst>
      <p:ext uri="{BB962C8B-B14F-4D97-AF65-F5344CB8AC3E}">
        <p14:creationId xmlns:p14="http://schemas.microsoft.com/office/powerpoint/2010/main" val="240958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485775"/>
          </a:xfrm>
        </p:spPr>
        <p:txBody>
          <a:bodyPr>
            <a:normAutofit fontScale="90000"/>
          </a:bodyPr>
          <a:lstStyle/>
          <a:p>
            <a:r>
              <a:rPr lang="en-US" dirty="0">
                <a:latin typeface="Arial Black" panose="020B0A04020102020204" pitchFamily="34" charset="0"/>
              </a:rPr>
              <a:t>Vas deferens</a:t>
            </a:r>
          </a:p>
        </p:txBody>
      </p:sp>
      <p:pic>
        <p:nvPicPr>
          <p:cNvPr id="5" name="Content Placeholder 4"/>
          <p:cNvPicPr>
            <a:picLocks noGrp="1" noChangeAspect="1"/>
          </p:cNvPicPr>
          <p:nvPr>
            <p:ph idx="1"/>
          </p:nvPr>
        </p:nvPicPr>
        <p:blipFill>
          <a:blip r:embed="rId2"/>
          <a:stretch>
            <a:fillRect/>
          </a:stretch>
        </p:blipFill>
        <p:spPr>
          <a:xfrm>
            <a:off x="5183188" y="0"/>
            <a:ext cx="6875462" cy="6857999"/>
          </a:xfrm>
          <a:prstGeom prst="rect">
            <a:avLst/>
          </a:prstGeom>
        </p:spPr>
      </p:pic>
      <p:sp>
        <p:nvSpPr>
          <p:cNvPr id="4" name="Text Placeholder 3"/>
          <p:cNvSpPr>
            <a:spLocks noGrp="1"/>
          </p:cNvSpPr>
          <p:nvPr>
            <p:ph type="body" sz="half" idx="2"/>
          </p:nvPr>
        </p:nvSpPr>
        <p:spPr>
          <a:xfrm>
            <a:off x="0" y="485775"/>
            <a:ext cx="5183188" cy="6372225"/>
          </a:xfrm>
        </p:spPr>
        <p:txBody>
          <a:bodyPr>
            <a:normAutofit/>
          </a:bodyPr>
          <a:lstStyle/>
          <a:p>
            <a:pPr algn="just"/>
            <a:r>
              <a:rPr lang="en-US" dirty="0">
                <a:latin typeface="Arial Black" panose="020B0A04020102020204" pitchFamily="34" charset="0"/>
              </a:rPr>
              <a:t>Muscular tube about 45 cm long </a:t>
            </a:r>
          </a:p>
          <a:p>
            <a:pPr algn="just"/>
            <a:endParaRPr lang="en-US" dirty="0">
              <a:latin typeface="Arial Black" panose="020B0A04020102020204" pitchFamily="34" charset="0"/>
            </a:endParaRPr>
          </a:p>
          <a:p>
            <a:pPr algn="just"/>
            <a:r>
              <a:rPr lang="en-US" dirty="0">
                <a:latin typeface="Arial Black" panose="020B0A04020102020204" pitchFamily="34" charset="0"/>
              </a:rPr>
              <a:t>The vas passes from the tail of the epididymis to traverse the scrotum, inguinal canal and so comes to lie upon the side wall of the pelvis.</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Here, it lies immediately below the peritoneum of the lateral wall, extends to the ischial tuberosity then turns medially to the base of the bladder.</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Here it joins the more laterally placed seminal vesicle to form the ejaculatory duct which traverses the prostate to open into the prostatic urethra at the </a:t>
            </a:r>
            <a:r>
              <a:rPr lang="en-US" dirty="0" err="1">
                <a:latin typeface="Arial Black" panose="020B0A04020102020204" pitchFamily="34" charset="0"/>
              </a:rPr>
              <a:t>verumontanum</a:t>
            </a:r>
            <a:r>
              <a:rPr lang="en-US" dirty="0">
                <a:latin typeface="Arial Black" panose="020B0A04020102020204" pitchFamily="34" charset="0"/>
              </a:rPr>
              <a:t> on either side of the utricle.</a:t>
            </a:r>
          </a:p>
        </p:txBody>
      </p:sp>
    </p:spTree>
    <p:extLst>
      <p:ext uri="{BB962C8B-B14F-4D97-AF65-F5344CB8AC3E}">
        <p14:creationId xmlns:p14="http://schemas.microsoft.com/office/powerpoint/2010/main" val="239291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485775"/>
          </a:xfrm>
        </p:spPr>
        <p:txBody>
          <a:bodyPr>
            <a:normAutofit fontScale="90000"/>
          </a:bodyPr>
          <a:lstStyle/>
          <a:p>
            <a:r>
              <a:rPr lang="en-US" dirty="0">
                <a:latin typeface="Arial Black" panose="020B0A04020102020204" pitchFamily="34" charset="0"/>
              </a:rPr>
              <a:t>Vas deferens</a:t>
            </a:r>
          </a:p>
        </p:txBody>
      </p:sp>
      <p:pic>
        <p:nvPicPr>
          <p:cNvPr id="5" name="Content Placeholder 4"/>
          <p:cNvPicPr>
            <a:picLocks noGrp="1" noChangeAspect="1"/>
          </p:cNvPicPr>
          <p:nvPr>
            <p:ph idx="1"/>
          </p:nvPr>
        </p:nvPicPr>
        <p:blipFill>
          <a:blip r:embed="rId2"/>
          <a:stretch>
            <a:fillRect/>
          </a:stretch>
        </p:blipFill>
        <p:spPr>
          <a:xfrm>
            <a:off x="5183188" y="0"/>
            <a:ext cx="6875462" cy="6857999"/>
          </a:xfrm>
          <a:prstGeom prst="rect">
            <a:avLst/>
          </a:prstGeom>
        </p:spPr>
      </p:pic>
      <p:sp>
        <p:nvSpPr>
          <p:cNvPr id="4" name="Text Placeholder 3"/>
          <p:cNvSpPr>
            <a:spLocks noGrp="1"/>
          </p:cNvSpPr>
          <p:nvPr>
            <p:ph type="body" sz="half" idx="2"/>
          </p:nvPr>
        </p:nvSpPr>
        <p:spPr>
          <a:xfrm>
            <a:off x="0" y="485775"/>
            <a:ext cx="5183188" cy="6372225"/>
          </a:xfrm>
        </p:spPr>
        <p:txBody>
          <a:bodyPr>
            <a:normAutofit/>
          </a:bodyPr>
          <a:lstStyle/>
          <a:p>
            <a:r>
              <a:rPr lang="en-US" u="sng" dirty="0">
                <a:latin typeface="Arial Black" panose="020B0A04020102020204" pitchFamily="34" charset="0"/>
              </a:rPr>
              <a:t>Nerves</a:t>
            </a:r>
          </a:p>
          <a:p>
            <a:r>
              <a:rPr lang="en-US" dirty="0" err="1">
                <a:latin typeface="Arial Black" panose="020B0A04020102020204" pitchFamily="34" charset="0"/>
              </a:rPr>
              <a:t>Fibres</a:t>
            </a:r>
            <a:r>
              <a:rPr lang="en-US" dirty="0">
                <a:latin typeface="Arial Black" panose="020B0A04020102020204" pitchFamily="34" charset="0"/>
              </a:rPr>
              <a:t> from the Inferior hypogastric plexus</a:t>
            </a:r>
          </a:p>
          <a:p>
            <a:endParaRPr lang="en-US" dirty="0">
              <a:latin typeface="Arial Black" panose="020B0A04020102020204" pitchFamily="34" charset="0"/>
            </a:endParaRPr>
          </a:p>
          <a:p>
            <a:r>
              <a:rPr lang="en-US" u="sng" dirty="0">
                <a:latin typeface="Arial Black" panose="020B0A04020102020204" pitchFamily="34" charset="0"/>
              </a:rPr>
              <a:t>Arteries</a:t>
            </a:r>
          </a:p>
          <a:p>
            <a:r>
              <a:rPr lang="en-US" dirty="0">
                <a:latin typeface="Arial Black" panose="020B0A04020102020204" pitchFamily="34" charset="0"/>
              </a:rPr>
              <a:t>Artery of the ductus deferens from inferior vesical artery</a:t>
            </a:r>
          </a:p>
          <a:p>
            <a:endParaRPr lang="en-US" dirty="0">
              <a:latin typeface="Arial Black" panose="020B0A04020102020204" pitchFamily="34" charset="0"/>
            </a:endParaRPr>
          </a:p>
          <a:p>
            <a:r>
              <a:rPr lang="en-US" u="sng" dirty="0">
                <a:latin typeface="Arial Black" panose="020B0A04020102020204" pitchFamily="34" charset="0"/>
              </a:rPr>
              <a:t>Venous and lymphatic drainage</a:t>
            </a:r>
          </a:p>
          <a:p>
            <a:r>
              <a:rPr lang="en-US" dirty="0">
                <a:latin typeface="Arial Black" panose="020B0A04020102020204" pitchFamily="34" charset="0"/>
              </a:rPr>
              <a:t>Accompany arteries and have similar names</a:t>
            </a:r>
          </a:p>
        </p:txBody>
      </p:sp>
    </p:spTree>
    <p:extLst>
      <p:ext uri="{BB962C8B-B14F-4D97-AF65-F5344CB8AC3E}">
        <p14:creationId xmlns:p14="http://schemas.microsoft.com/office/powerpoint/2010/main" val="422195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Vas deferens: </a:t>
            </a:r>
            <a:r>
              <a:rPr lang="en-US" i="1" dirty="0">
                <a:latin typeface="Arial Black" panose="020B0A04020102020204" pitchFamily="34" charset="0"/>
              </a:rPr>
              <a:t>in the clinic</a:t>
            </a:r>
          </a:p>
        </p:txBody>
      </p:sp>
      <p:pic>
        <p:nvPicPr>
          <p:cNvPr id="5" name="Content Placeholder 4"/>
          <p:cNvPicPr>
            <a:picLocks noGrp="1" noChangeAspect="1"/>
          </p:cNvPicPr>
          <p:nvPr>
            <p:ph idx="1"/>
          </p:nvPr>
        </p:nvPicPr>
        <p:blipFill>
          <a:blip r:embed="rId2"/>
          <a:stretch>
            <a:fillRect/>
          </a:stretch>
        </p:blipFill>
        <p:spPr>
          <a:xfrm>
            <a:off x="5343524" y="0"/>
            <a:ext cx="6643687" cy="6857999"/>
          </a:xfrm>
          <a:prstGeom prst="rect">
            <a:avLst/>
          </a:prstGeom>
        </p:spPr>
      </p:pic>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1.Infections may track from bladder and urethra along the vas to the epididymis (acute epididymitis).</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 2.The operation of bilateral vasectomy is a common procedure for male sterilization.</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 The vas is identified by its very firm consistency which, in coaching days, was likened to whipcord but which today might, more aptly, be compared with fine plastic tubing.</a:t>
            </a:r>
          </a:p>
        </p:txBody>
      </p:sp>
    </p:spTree>
    <p:extLst>
      <p:ext uri="{BB962C8B-B14F-4D97-AF65-F5344CB8AC3E}">
        <p14:creationId xmlns:p14="http://schemas.microsoft.com/office/powerpoint/2010/main" val="117879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Vas deferens: </a:t>
            </a:r>
            <a:r>
              <a:rPr lang="en-US" i="1" dirty="0">
                <a:latin typeface="Arial Black" panose="020B0A04020102020204" pitchFamily="34" charset="0"/>
              </a:rPr>
              <a:t>in the clinic</a:t>
            </a:r>
          </a:p>
        </p:txBody>
      </p:sp>
      <p:pic>
        <p:nvPicPr>
          <p:cNvPr id="5" name="Content Placeholder 4"/>
          <p:cNvPicPr>
            <a:picLocks noGrp="1" noChangeAspect="1"/>
          </p:cNvPicPr>
          <p:nvPr>
            <p:ph idx="1"/>
          </p:nvPr>
        </p:nvPicPr>
        <p:blipFill>
          <a:blip r:embed="rId2"/>
          <a:stretch>
            <a:fillRect/>
          </a:stretch>
        </p:blipFill>
        <p:spPr>
          <a:xfrm>
            <a:off x="5343524" y="0"/>
            <a:ext cx="6643687" cy="6857999"/>
          </a:xfrm>
          <a:prstGeom prst="rect">
            <a:avLst/>
          </a:prstGeom>
        </p:spPr>
      </p:pic>
      <p:sp>
        <p:nvSpPr>
          <p:cNvPr id="4" name="Text Placeholder 3"/>
          <p:cNvSpPr>
            <a:spLocks noGrp="1"/>
          </p:cNvSpPr>
          <p:nvPr>
            <p:ph type="body" sz="half" idx="2"/>
          </p:nvPr>
        </p:nvSpPr>
        <p:spPr>
          <a:xfrm>
            <a:off x="0" y="485775"/>
            <a:ext cx="5183188" cy="5383213"/>
          </a:xfrm>
        </p:spPr>
        <p:txBody>
          <a:bodyPr>
            <a:normAutofit/>
          </a:bodyPr>
          <a:lstStyle/>
          <a:p>
            <a:r>
              <a:rPr lang="en-US" dirty="0">
                <a:latin typeface="Arial Black" panose="020B0A04020102020204" pitchFamily="34" charset="0"/>
              </a:rPr>
              <a:t>1.Infections may track from bladder and urethra along the vas to the epididymis (acute epididymitis).</a:t>
            </a:r>
          </a:p>
          <a:p>
            <a:r>
              <a:rPr lang="en-US" dirty="0">
                <a:latin typeface="Arial Black" panose="020B0A04020102020204" pitchFamily="34" charset="0"/>
              </a:rPr>
              <a:t> 2.The operation of bilateral vasectomy is a common procedure for male sterilization.</a:t>
            </a:r>
          </a:p>
          <a:p>
            <a:r>
              <a:rPr lang="en-US" dirty="0">
                <a:latin typeface="Arial Black" panose="020B0A04020102020204" pitchFamily="34" charset="0"/>
              </a:rPr>
              <a:t> The vas is identified by its very firm consistency which, in coaching days, was likened to whipcord but which today might, more aptly, be compared with fine plastic tubing.</a:t>
            </a:r>
          </a:p>
        </p:txBody>
      </p:sp>
    </p:spTree>
    <p:extLst>
      <p:ext uri="{BB962C8B-B14F-4D97-AF65-F5344CB8AC3E}">
        <p14:creationId xmlns:p14="http://schemas.microsoft.com/office/powerpoint/2010/main" val="113266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Seminal vesicle</a:t>
            </a:r>
            <a:endParaRPr lang="en-US" i="1"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5343524" y="0"/>
            <a:ext cx="6643687" cy="6857999"/>
          </a:xfrm>
          <a:prstGeom prst="rect">
            <a:avLst/>
          </a:prstGeom>
        </p:spPr>
      </p:pic>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Bilateral coiled </a:t>
            </a:r>
            <a:r>
              <a:rPr lang="en-US" dirty="0" err="1">
                <a:latin typeface="Arial Black" panose="020B0A04020102020204" pitchFamily="34" charset="0"/>
              </a:rPr>
              <a:t>sacculated</a:t>
            </a:r>
            <a:r>
              <a:rPr lang="en-US" dirty="0">
                <a:latin typeface="Arial Black" panose="020B0A04020102020204" pitchFamily="34" charset="0"/>
              </a:rPr>
              <a:t> tubes 5 cm long which can be </a:t>
            </a:r>
            <a:r>
              <a:rPr lang="en-US" dirty="0" err="1">
                <a:latin typeface="Arial Black" panose="020B0A04020102020204" pitchFamily="34" charset="0"/>
              </a:rPr>
              <a:t>unravelled</a:t>
            </a:r>
            <a:r>
              <a:rPr lang="en-US" dirty="0">
                <a:latin typeface="Arial Black" panose="020B0A04020102020204" pitchFamily="34" charset="0"/>
              </a:rPr>
              <a:t> to three times that length.</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They lie, one on each side, </a:t>
            </a:r>
            <a:r>
              <a:rPr lang="en-US" dirty="0" err="1">
                <a:latin typeface="Arial Black" panose="020B0A04020102020204" pitchFamily="34" charset="0"/>
              </a:rPr>
              <a:t>extraperitoneally</a:t>
            </a:r>
            <a:r>
              <a:rPr lang="en-US" dirty="0">
                <a:latin typeface="Arial Black" panose="020B0A04020102020204" pitchFamily="34" charset="0"/>
              </a:rPr>
              <a:t> at the bladder base, lateral to the termination of the vasa.</a:t>
            </a:r>
          </a:p>
          <a:p>
            <a:pPr algn="just"/>
            <a:endParaRPr lang="en-US" dirty="0">
              <a:latin typeface="Arial Black" panose="020B0A04020102020204" pitchFamily="34" charset="0"/>
            </a:endParaRPr>
          </a:p>
          <a:p>
            <a:pPr algn="just"/>
            <a:r>
              <a:rPr lang="en-US" dirty="0">
                <a:latin typeface="Arial Black" panose="020B0A04020102020204" pitchFamily="34" charset="0"/>
              </a:rPr>
              <a:t> Each has common drainage with its </a:t>
            </a:r>
            <a:r>
              <a:rPr lang="en-US" dirty="0" err="1">
                <a:latin typeface="Arial Black" panose="020B0A04020102020204" pitchFamily="34" charset="0"/>
              </a:rPr>
              <a:t>neighbouring</a:t>
            </a:r>
            <a:r>
              <a:rPr lang="en-US" dirty="0">
                <a:latin typeface="Arial Black" panose="020B0A04020102020204" pitchFamily="34" charset="0"/>
              </a:rPr>
              <a:t> vas via the ejaculatory duct</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 In spite of their name, they do not act as receptacles for semen, although their secretion does contribute considerably to the seminal fluid.</a:t>
            </a:r>
          </a:p>
        </p:txBody>
      </p:sp>
    </p:spTree>
    <p:extLst>
      <p:ext uri="{BB962C8B-B14F-4D97-AF65-F5344CB8AC3E}">
        <p14:creationId xmlns:p14="http://schemas.microsoft.com/office/powerpoint/2010/main" val="154032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Seminal vesicle: In the clinic</a:t>
            </a:r>
            <a:endParaRPr lang="en-US" i="1"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6386513" y="0"/>
            <a:ext cx="5600698" cy="6857999"/>
          </a:xfrm>
          <a:prstGeom prst="rect">
            <a:avLst/>
          </a:prstGeom>
        </p:spPr>
      </p:pic>
      <p:sp>
        <p:nvSpPr>
          <p:cNvPr id="4" name="Text Placeholder 3"/>
          <p:cNvSpPr>
            <a:spLocks noGrp="1"/>
          </p:cNvSpPr>
          <p:nvPr>
            <p:ph type="body" sz="half" idx="2"/>
          </p:nvPr>
        </p:nvSpPr>
        <p:spPr>
          <a:xfrm>
            <a:off x="0" y="485775"/>
            <a:ext cx="5183188" cy="5383213"/>
          </a:xfrm>
        </p:spPr>
        <p:txBody>
          <a:bodyPr>
            <a:normAutofit/>
          </a:bodyPr>
          <a:lstStyle/>
          <a:p>
            <a:r>
              <a:rPr lang="en-US" dirty="0">
                <a:latin typeface="Arial Black" panose="020B0A04020102020204" pitchFamily="34" charset="0"/>
              </a:rPr>
              <a:t>Can be felt on digital rectal examination if enlarged; this occurs typically in tuberculous infection</a:t>
            </a:r>
          </a:p>
        </p:txBody>
      </p:sp>
    </p:spTree>
    <p:extLst>
      <p:ext uri="{BB962C8B-B14F-4D97-AF65-F5344CB8AC3E}">
        <p14:creationId xmlns:p14="http://schemas.microsoft.com/office/powerpoint/2010/main" val="297771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Prostate</a:t>
            </a:r>
            <a:endParaRPr lang="en-US" i="1"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6386513" y="0"/>
            <a:ext cx="5600698" cy="6857999"/>
          </a:xfrm>
          <a:prstGeom prst="rect">
            <a:avLst/>
          </a:prstGeom>
        </p:spPr>
      </p:pic>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This is a pyramidal-shaped, fibromuscular and glandular organ, 1.25 in (3 cm) long, which surrounds the prostatic urethra. </a:t>
            </a:r>
          </a:p>
          <a:p>
            <a:pPr algn="just"/>
            <a:endParaRPr lang="en-US" dirty="0">
              <a:latin typeface="Arial Black" panose="020B0A04020102020204" pitchFamily="34" charset="0"/>
            </a:endParaRPr>
          </a:p>
          <a:p>
            <a:pPr algn="just"/>
            <a:r>
              <a:rPr lang="en-US" dirty="0">
                <a:latin typeface="Arial Black" panose="020B0A04020102020204" pitchFamily="34" charset="0"/>
              </a:rPr>
              <a:t>Resembles the size and shape of a chestnut.</a:t>
            </a:r>
          </a:p>
        </p:txBody>
      </p:sp>
    </p:spTree>
    <p:extLst>
      <p:ext uri="{BB962C8B-B14F-4D97-AF65-F5344CB8AC3E}">
        <p14:creationId xmlns:p14="http://schemas.microsoft.com/office/powerpoint/2010/main" val="395167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Prostate</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5"/>
            <a:ext cx="5183188" cy="6372225"/>
          </a:xfrm>
        </p:spPr>
        <p:txBody>
          <a:bodyPr>
            <a:normAutofit/>
          </a:bodyPr>
          <a:lstStyle/>
          <a:p>
            <a:r>
              <a:rPr lang="en-US" u="sng" dirty="0">
                <a:latin typeface="Arial Black" panose="020B0A04020102020204" pitchFamily="34" charset="0"/>
              </a:rPr>
              <a:t>Relations</a:t>
            </a:r>
          </a:p>
          <a:p>
            <a:pPr algn="just"/>
            <a:r>
              <a:rPr lang="en-US" dirty="0">
                <a:latin typeface="Arial Black" panose="020B0A04020102020204" pitchFamily="34" charset="0"/>
              </a:rPr>
              <a:t>Superiorly:  the neck of the bladder. The urethra enters the upper aspect of the prostate near it anterior border.</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Inferiorly: the apex of the prostate rests on the external sphincter of the bladder which lies within the deep perineal pouch.</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Anteriorly:   pubic symphysis separated by the </a:t>
            </a:r>
            <a:r>
              <a:rPr lang="en-US" dirty="0" err="1">
                <a:latin typeface="Arial Black" panose="020B0A04020102020204" pitchFamily="34" charset="0"/>
              </a:rPr>
              <a:t>extraperitoneal</a:t>
            </a:r>
            <a:r>
              <a:rPr lang="en-US" dirty="0">
                <a:latin typeface="Arial Black" panose="020B0A04020102020204" pitchFamily="34" charset="0"/>
              </a:rPr>
              <a:t> fat of the cave of </a:t>
            </a:r>
            <a:r>
              <a:rPr lang="en-US" dirty="0" err="1">
                <a:latin typeface="Arial Black" panose="020B0A04020102020204" pitchFamily="34" charset="0"/>
              </a:rPr>
              <a:t>Retzius</a:t>
            </a:r>
            <a:r>
              <a:rPr lang="en-US" dirty="0">
                <a:latin typeface="Arial Black" panose="020B0A04020102020204" pitchFamily="34" charset="0"/>
              </a:rPr>
              <a:t> or </a:t>
            </a:r>
            <a:r>
              <a:rPr lang="en-US" dirty="0" err="1">
                <a:latin typeface="Arial Black" panose="020B0A04020102020204" pitchFamily="34" charset="0"/>
              </a:rPr>
              <a:t>retropubic</a:t>
            </a:r>
            <a:r>
              <a:rPr lang="en-US" dirty="0">
                <a:latin typeface="Arial Black" panose="020B0A04020102020204" pitchFamily="34" charset="0"/>
              </a:rPr>
              <a:t> space. </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Posteriorly: lies the rectum separated by the fascia of </a:t>
            </a:r>
            <a:r>
              <a:rPr lang="en-US" dirty="0" err="1">
                <a:latin typeface="Arial Black" panose="020B0A04020102020204" pitchFamily="34" charset="0"/>
              </a:rPr>
              <a:t>Denonvilliers</a:t>
            </a:r>
            <a:r>
              <a:rPr lang="en-US" dirty="0">
                <a:latin typeface="Arial Black" panose="020B0A04020102020204" pitchFamily="34" charset="0"/>
              </a:rPr>
              <a:t>. </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Laterally: lies </a:t>
            </a:r>
            <a:r>
              <a:rPr lang="en-US" dirty="0" err="1">
                <a:latin typeface="Arial Black" panose="020B0A04020102020204" pitchFamily="34" charset="0"/>
              </a:rPr>
              <a:t>levator</a:t>
            </a:r>
            <a:r>
              <a:rPr lang="en-US" dirty="0">
                <a:latin typeface="Arial Black" panose="020B0A04020102020204" pitchFamily="34" charset="0"/>
              </a:rPr>
              <a:t> </a:t>
            </a:r>
            <a:r>
              <a:rPr lang="en-US" dirty="0" err="1">
                <a:latin typeface="Arial Black" panose="020B0A04020102020204" pitchFamily="34" charset="0"/>
              </a:rPr>
              <a:t>ani</a:t>
            </a:r>
            <a:r>
              <a:rPr lang="en-US" dirty="0">
                <a:latin typeface="Arial Black" panose="020B0A04020102020204" pitchFamily="34" charset="0"/>
              </a:rPr>
              <a:t>.</a:t>
            </a:r>
          </a:p>
        </p:txBody>
      </p:sp>
      <p:pic>
        <p:nvPicPr>
          <p:cNvPr id="6" name="Content Placeholder 5"/>
          <p:cNvPicPr>
            <a:picLocks noGrp="1" noChangeAspect="1"/>
          </p:cNvPicPr>
          <p:nvPr>
            <p:ph idx="1"/>
          </p:nvPr>
        </p:nvPicPr>
        <p:blipFill>
          <a:blip r:embed="rId2"/>
          <a:stretch>
            <a:fillRect/>
          </a:stretch>
        </p:blipFill>
        <p:spPr>
          <a:xfrm>
            <a:off x="5406968" y="100013"/>
            <a:ext cx="6785032" cy="7329487"/>
          </a:xfrm>
          <a:prstGeom prst="rect">
            <a:avLst/>
          </a:prstGeom>
        </p:spPr>
      </p:pic>
    </p:spTree>
    <p:extLst>
      <p:ext uri="{BB962C8B-B14F-4D97-AF65-F5344CB8AC3E}">
        <p14:creationId xmlns:p14="http://schemas.microsoft.com/office/powerpoint/2010/main" val="335280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826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Prostate</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The ejaculatory ducts enter the upper posterior part of the gland to open into the urethra at the colliculus </a:t>
            </a:r>
            <a:r>
              <a:rPr lang="en-US" dirty="0" err="1">
                <a:latin typeface="Arial Black" panose="020B0A04020102020204" pitchFamily="34" charset="0"/>
              </a:rPr>
              <a:t>seminalis</a:t>
            </a:r>
            <a:r>
              <a:rPr lang="en-US" dirty="0">
                <a:latin typeface="Arial Black" panose="020B0A04020102020204" pitchFamily="34" charset="0"/>
              </a:rPr>
              <a:t> or </a:t>
            </a:r>
            <a:r>
              <a:rPr lang="en-US" dirty="0" err="1">
                <a:latin typeface="Arial Black" panose="020B0A04020102020204" pitchFamily="34" charset="0"/>
              </a:rPr>
              <a:t>verumontanum</a:t>
            </a:r>
            <a:r>
              <a:rPr lang="en-US" dirty="0">
                <a:latin typeface="Arial Black" panose="020B0A04020102020204" pitchFamily="34" charset="0"/>
              </a:rPr>
              <a:t>, one on either side of the prostatic utricle, dividing off a median prostatic lobe lying between these three ducts</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In benign prostatic hypertrophy, a shallow posterior median groove (which can be felt on rectal examination) further divides the prostate into left and right lobes.</a:t>
            </a:r>
          </a:p>
          <a:p>
            <a:pPr algn="just"/>
            <a:endParaRPr lang="en-US" dirty="0">
              <a:latin typeface="Arial Black" panose="020B0A04020102020204" pitchFamily="34" charset="0"/>
            </a:endParaRPr>
          </a:p>
          <a:p>
            <a:pPr algn="just"/>
            <a:r>
              <a:rPr lang="en-US" dirty="0">
                <a:latin typeface="Arial Black" panose="020B0A04020102020204" pitchFamily="34" charset="0"/>
              </a:rPr>
              <a:t> </a:t>
            </a:r>
          </a:p>
          <a:p>
            <a:pPr algn="just"/>
            <a:r>
              <a:rPr lang="en-US" dirty="0">
                <a:latin typeface="Arial Black" panose="020B0A04020102020204" pitchFamily="34" charset="0"/>
              </a:rPr>
              <a:t>Anterior to the urethra, the prostate consists of a narrow isthmus only</a:t>
            </a:r>
          </a:p>
        </p:txBody>
      </p:sp>
      <p:pic>
        <p:nvPicPr>
          <p:cNvPr id="6" name="Content Placeholder 5"/>
          <p:cNvPicPr>
            <a:picLocks noGrp="1" noChangeAspect="1"/>
          </p:cNvPicPr>
          <p:nvPr>
            <p:ph idx="1"/>
          </p:nvPr>
        </p:nvPicPr>
        <p:blipFill>
          <a:blip r:embed="rId2"/>
          <a:stretch>
            <a:fillRect/>
          </a:stretch>
        </p:blipFill>
        <p:spPr>
          <a:xfrm>
            <a:off x="5183188" y="0"/>
            <a:ext cx="7008812" cy="6858000"/>
          </a:xfrm>
          <a:prstGeom prst="rect">
            <a:avLst/>
          </a:prstGeom>
        </p:spPr>
      </p:pic>
    </p:spTree>
    <p:extLst>
      <p:ext uri="{BB962C8B-B14F-4D97-AF65-F5344CB8AC3E}">
        <p14:creationId xmlns:p14="http://schemas.microsoft.com/office/powerpoint/2010/main" val="4057439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Prostate--lobes</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5"/>
            <a:ext cx="5183188" cy="6372225"/>
          </a:xfrm>
        </p:spPr>
        <p:txBody>
          <a:bodyPr>
            <a:normAutofit/>
          </a:bodyPr>
          <a:lstStyle/>
          <a:p>
            <a:pPr algn="just"/>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5183188" y="300038"/>
            <a:ext cx="7008811" cy="6557962"/>
          </a:xfrm>
          <a:prstGeom prst="rect">
            <a:avLst/>
          </a:prstGeom>
        </p:spPr>
      </p:pic>
    </p:spTree>
    <p:extLst>
      <p:ext uri="{BB962C8B-B14F-4D97-AF65-F5344CB8AC3E}">
        <p14:creationId xmlns:p14="http://schemas.microsoft.com/office/powerpoint/2010/main" val="3674262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Prostatic lobes</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5"/>
            <a:ext cx="5183188" cy="6372225"/>
          </a:xfrm>
        </p:spPr>
        <p:txBody>
          <a:bodyPr>
            <a:normAutofit/>
          </a:bodyPr>
          <a:lstStyle/>
          <a:p>
            <a:pPr algn="just"/>
            <a:endParaRPr lang="en-US" dirty="0">
              <a:latin typeface="Arial Black" panose="020B0A04020102020204" pitchFamily="34" charset="0"/>
            </a:endParaRPr>
          </a:p>
        </p:txBody>
      </p:sp>
      <p:pic>
        <p:nvPicPr>
          <p:cNvPr id="6" name="Content Placeholder 5"/>
          <p:cNvPicPr>
            <a:picLocks noGrp="1" noChangeAspect="1"/>
          </p:cNvPicPr>
          <p:nvPr>
            <p:ph idx="1"/>
          </p:nvPr>
        </p:nvPicPr>
        <p:blipFill>
          <a:blip r:embed="rId2"/>
          <a:stretch>
            <a:fillRect/>
          </a:stretch>
        </p:blipFill>
        <p:spPr>
          <a:xfrm>
            <a:off x="0" y="485775"/>
            <a:ext cx="12192000" cy="6372225"/>
          </a:xfrm>
          <a:prstGeom prst="rect">
            <a:avLst/>
          </a:prstGeom>
        </p:spPr>
      </p:pic>
    </p:spTree>
    <p:extLst>
      <p:ext uri="{BB962C8B-B14F-4D97-AF65-F5344CB8AC3E}">
        <p14:creationId xmlns:p14="http://schemas.microsoft.com/office/powerpoint/2010/main" val="1340060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Prostatic zones</a:t>
            </a:r>
            <a:endParaRPr lang="en-US" i="1" dirty="0">
              <a:latin typeface="Arial Black" panose="020B0A04020102020204" pitchFamily="34" charset="0"/>
            </a:endParaRPr>
          </a:p>
        </p:txBody>
      </p:sp>
      <p:sp>
        <p:nvSpPr>
          <p:cNvPr id="4" name="Text Placeholder 3"/>
          <p:cNvSpPr>
            <a:spLocks noGrp="1"/>
          </p:cNvSpPr>
          <p:nvPr>
            <p:ph type="body" sz="half" idx="2"/>
          </p:nvPr>
        </p:nvSpPr>
        <p:spPr>
          <a:xfrm>
            <a:off x="0" y="485775"/>
            <a:ext cx="5183188" cy="6372225"/>
          </a:xfrm>
        </p:spPr>
        <p:txBody>
          <a:bodyPr>
            <a:normAutofit/>
          </a:bodyPr>
          <a:lstStyle/>
          <a:p>
            <a:pPr algn="just"/>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0" y="371474"/>
            <a:ext cx="12192000" cy="6329363"/>
          </a:xfrm>
          <a:prstGeom prst="rect">
            <a:avLst/>
          </a:prstGeom>
        </p:spPr>
      </p:pic>
    </p:spTree>
    <p:extLst>
      <p:ext uri="{BB962C8B-B14F-4D97-AF65-F5344CB8AC3E}">
        <p14:creationId xmlns:p14="http://schemas.microsoft.com/office/powerpoint/2010/main" val="2829951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Prostatic capsules</a:t>
            </a:r>
          </a:p>
        </p:txBody>
      </p:sp>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These are normally two in number, </a:t>
            </a:r>
            <a:r>
              <a:rPr lang="en-US" dirty="0" err="1">
                <a:latin typeface="Arial Black" panose="020B0A04020102020204" pitchFamily="34" charset="0"/>
              </a:rPr>
              <a:t>viz</a:t>
            </a:r>
            <a:r>
              <a:rPr lang="en-US" dirty="0">
                <a:latin typeface="Arial Black" panose="020B0A04020102020204" pitchFamily="34" charset="0"/>
              </a:rPr>
              <a:t>:</a:t>
            </a:r>
          </a:p>
          <a:p>
            <a:pPr algn="just"/>
            <a:endParaRPr lang="en-US" dirty="0">
              <a:latin typeface="Arial Black" panose="020B0A04020102020204" pitchFamily="34" charset="0"/>
            </a:endParaRPr>
          </a:p>
          <a:p>
            <a:pPr algn="just"/>
            <a:r>
              <a:rPr lang="en-US" dirty="0">
                <a:latin typeface="Arial Black" panose="020B0A04020102020204" pitchFamily="34" charset="0"/>
              </a:rPr>
              <a:t>1.The true capsule—a thin fibrous sheath which surrounds the gland. </a:t>
            </a:r>
          </a:p>
          <a:p>
            <a:pPr algn="just"/>
            <a:endParaRPr lang="en-US" dirty="0">
              <a:latin typeface="Arial Black" panose="020B0A04020102020204" pitchFamily="34" charset="0"/>
            </a:endParaRPr>
          </a:p>
          <a:p>
            <a:pPr algn="just"/>
            <a:r>
              <a:rPr lang="en-US" dirty="0">
                <a:latin typeface="Arial Black" panose="020B0A04020102020204" pitchFamily="34" charset="0"/>
              </a:rPr>
              <a:t>2.The false capsule — condensed </a:t>
            </a:r>
            <a:r>
              <a:rPr lang="en-US" dirty="0" err="1">
                <a:latin typeface="Arial Black" panose="020B0A04020102020204" pitchFamily="34" charset="0"/>
              </a:rPr>
              <a:t>extraperitoneal</a:t>
            </a:r>
            <a:r>
              <a:rPr lang="en-US" dirty="0">
                <a:latin typeface="Arial Black" panose="020B0A04020102020204" pitchFamily="34" charset="0"/>
              </a:rPr>
              <a:t> fascia which continues into the fascia surrounding the bladder and with the fascia of </a:t>
            </a:r>
            <a:r>
              <a:rPr lang="en-US" dirty="0" err="1">
                <a:latin typeface="Arial Black" panose="020B0A04020102020204" pitchFamily="34" charset="0"/>
              </a:rPr>
              <a:t>Denonvilliers</a:t>
            </a:r>
            <a:r>
              <a:rPr lang="en-US" dirty="0">
                <a:latin typeface="Arial Black" panose="020B0A04020102020204" pitchFamily="34" charset="0"/>
              </a:rPr>
              <a:t> posteriorly.</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Between layers 1 and 2 lies the prostatic venous plexus. </a:t>
            </a:r>
          </a:p>
        </p:txBody>
      </p:sp>
      <p:pic>
        <p:nvPicPr>
          <p:cNvPr id="5" name="Content Placeholder 4"/>
          <p:cNvPicPr>
            <a:picLocks noGrp="1" noChangeAspect="1"/>
          </p:cNvPicPr>
          <p:nvPr>
            <p:ph idx="1"/>
          </p:nvPr>
        </p:nvPicPr>
        <p:blipFill>
          <a:blip r:embed="rId2"/>
          <a:stretch>
            <a:fillRect/>
          </a:stretch>
        </p:blipFill>
        <p:spPr>
          <a:xfrm>
            <a:off x="5183188" y="0"/>
            <a:ext cx="7008812" cy="6857999"/>
          </a:xfrm>
          <a:prstGeom prst="rect">
            <a:avLst/>
          </a:prstGeom>
        </p:spPr>
      </p:pic>
    </p:spTree>
    <p:extLst>
      <p:ext uri="{BB962C8B-B14F-4D97-AF65-F5344CB8AC3E}">
        <p14:creationId xmlns:p14="http://schemas.microsoft.com/office/powerpoint/2010/main" val="864884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485775"/>
          </a:xfrm>
        </p:spPr>
        <p:txBody>
          <a:bodyPr>
            <a:normAutofit fontScale="90000"/>
          </a:bodyPr>
          <a:lstStyle/>
          <a:p>
            <a:r>
              <a:rPr lang="en-US" dirty="0">
                <a:latin typeface="Arial Black" panose="020B0A04020102020204" pitchFamily="34" charset="0"/>
              </a:rPr>
              <a:t>Prostatic capsules</a:t>
            </a:r>
          </a:p>
        </p:txBody>
      </p:sp>
      <p:sp>
        <p:nvSpPr>
          <p:cNvPr id="4" name="Text Placeholder 3"/>
          <p:cNvSpPr>
            <a:spLocks noGrp="1"/>
          </p:cNvSpPr>
          <p:nvPr>
            <p:ph type="body" sz="half" idx="2"/>
          </p:nvPr>
        </p:nvSpPr>
        <p:spPr>
          <a:xfrm>
            <a:off x="0" y="485775"/>
            <a:ext cx="5183188" cy="5383213"/>
          </a:xfrm>
        </p:spPr>
        <p:txBody>
          <a:bodyPr>
            <a:normAutofit/>
          </a:bodyPr>
          <a:lstStyle/>
          <a:p>
            <a:pPr algn="just"/>
            <a:r>
              <a:rPr lang="en-US" dirty="0">
                <a:latin typeface="Arial Black" panose="020B0A04020102020204" pitchFamily="34" charset="0"/>
              </a:rPr>
              <a:t>These are normally two in number, </a:t>
            </a:r>
            <a:r>
              <a:rPr lang="en-US" dirty="0" err="1">
                <a:latin typeface="Arial Black" panose="020B0A04020102020204" pitchFamily="34" charset="0"/>
              </a:rPr>
              <a:t>viz</a:t>
            </a:r>
            <a:r>
              <a:rPr lang="en-US" dirty="0">
                <a:latin typeface="Arial Black" panose="020B0A04020102020204" pitchFamily="34" charset="0"/>
              </a:rPr>
              <a:t>:</a:t>
            </a:r>
          </a:p>
          <a:p>
            <a:pPr algn="just"/>
            <a:r>
              <a:rPr lang="en-US" dirty="0">
                <a:latin typeface="Arial Black" panose="020B0A04020102020204" pitchFamily="34" charset="0"/>
              </a:rPr>
              <a:t>1.The true capsule—a thin fibrous sheath which surrounds the gland. </a:t>
            </a:r>
          </a:p>
          <a:p>
            <a:pPr algn="just"/>
            <a:endParaRPr lang="en-US" dirty="0">
              <a:latin typeface="Arial Black" panose="020B0A04020102020204" pitchFamily="34" charset="0"/>
            </a:endParaRPr>
          </a:p>
          <a:p>
            <a:pPr algn="just"/>
            <a:r>
              <a:rPr lang="en-US" dirty="0">
                <a:latin typeface="Arial Black" panose="020B0A04020102020204" pitchFamily="34" charset="0"/>
              </a:rPr>
              <a:t>2.The false capsule — condensed </a:t>
            </a:r>
            <a:r>
              <a:rPr lang="en-US" dirty="0" err="1">
                <a:latin typeface="Arial Black" panose="020B0A04020102020204" pitchFamily="34" charset="0"/>
              </a:rPr>
              <a:t>extraperitoneal</a:t>
            </a:r>
            <a:r>
              <a:rPr lang="en-US" dirty="0">
                <a:latin typeface="Arial Black" panose="020B0A04020102020204" pitchFamily="34" charset="0"/>
              </a:rPr>
              <a:t> fascia which continues into the fascia surrounding the bladder and with the fascia of </a:t>
            </a:r>
            <a:r>
              <a:rPr lang="en-US" dirty="0" err="1">
                <a:latin typeface="Arial Black" panose="020B0A04020102020204" pitchFamily="34" charset="0"/>
              </a:rPr>
              <a:t>Denonvilliers</a:t>
            </a:r>
            <a:r>
              <a:rPr lang="en-US" dirty="0">
                <a:latin typeface="Arial Black" panose="020B0A04020102020204" pitchFamily="34" charset="0"/>
              </a:rPr>
              <a:t> posteriorly.</a:t>
            </a:r>
          </a:p>
          <a:p>
            <a:pPr algn="just"/>
            <a:r>
              <a:rPr lang="en-US" dirty="0">
                <a:latin typeface="Arial Black" panose="020B0A04020102020204" pitchFamily="34" charset="0"/>
              </a:rPr>
              <a:t>Between layers 1 and 2 lies the prostatic venous plexus. </a:t>
            </a:r>
          </a:p>
        </p:txBody>
      </p:sp>
      <p:pic>
        <p:nvPicPr>
          <p:cNvPr id="5" name="Content Placeholder 4"/>
          <p:cNvPicPr>
            <a:picLocks noGrp="1" noChangeAspect="1"/>
          </p:cNvPicPr>
          <p:nvPr>
            <p:ph idx="1"/>
          </p:nvPr>
        </p:nvPicPr>
        <p:blipFill>
          <a:blip r:embed="rId2"/>
          <a:stretch>
            <a:fillRect/>
          </a:stretch>
        </p:blipFill>
        <p:spPr>
          <a:xfrm>
            <a:off x="5183188" y="0"/>
            <a:ext cx="7008812" cy="6857999"/>
          </a:xfrm>
          <a:prstGeom prst="rect">
            <a:avLst/>
          </a:prstGeom>
        </p:spPr>
      </p:pic>
    </p:spTree>
    <p:extLst>
      <p:ext uri="{BB962C8B-B14F-4D97-AF65-F5344CB8AC3E}">
        <p14:creationId xmlns:p14="http://schemas.microsoft.com/office/powerpoint/2010/main" val="238027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485775"/>
          </a:xfrm>
        </p:spPr>
        <p:txBody>
          <a:bodyPr>
            <a:normAutofit fontScale="90000"/>
          </a:bodyPr>
          <a:lstStyle/>
          <a:p>
            <a:r>
              <a:rPr lang="en-US" dirty="0">
                <a:latin typeface="Arial Black" panose="020B0A04020102020204" pitchFamily="34" charset="0"/>
              </a:rPr>
              <a:t>Prostate: </a:t>
            </a:r>
            <a:r>
              <a:rPr lang="en-US" dirty="0" err="1">
                <a:latin typeface="Arial Black" panose="020B0A04020102020204" pitchFamily="34" charset="0"/>
              </a:rPr>
              <a:t>NAVaL</a:t>
            </a:r>
            <a:endParaRPr lang="en-US" dirty="0">
              <a:latin typeface="Arial Black" panose="020B0A04020102020204" pitchFamily="34" charset="0"/>
            </a:endParaRPr>
          </a:p>
        </p:txBody>
      </p:sp>
      <p:sp>
        <p:nvSpPr>
          <p:cNvPr id="4" name="Text Placeholder 3"/>
          <p:cNvSpPr>
            <a:spLocks noGrp="1"/>
          </p:cNvSpPr>
          <p:nvPr>
            <p:ph type="body" sz="half" idx="2"/>
          </p:nvPr>
        </p:nvSpPr>
        <p:spPr>
          <a:xfrm>
            <a:off x="0" y="628651"/>
            <a:ext cx="5874327" cy="6229350"/>
          </a:xfrm>
        </p:spPr>
        <p:txBody>
          <a:bodyPr>
            <a:normAutofit/>
          </a:bodyPr>
          <a:lstStyle/>
          <a:p>
            <a:r>
              <a:rPr lang="en-US" dirty="0">
                <a:latin typeface="Arial Black" panose="020B0A04020102020204" pitchFamily="34" charset="0"/>
              </a:rPr>
              <a:t>Nerves:</a:t>
            </a:r>
          </a:p>
          <a:p>
            <a:r>
              <a:rPr lang="en-US" dirty="0" err="1">
                <a:latin typeface="Arial Black" panose="020B0A04020102020204" pitchFamily="34" charset="0"/>
              </a:rPr>
              <a:t>Parasympatheic</a:t>
            </a:r>
            <a:r>
              <a:rPr lang="en-US" dirty="0">
                <a:latin typeface="Arial Black" panose="020B0A04020102020204" pitchFamily="34" charset="0"/>
              </a:rPr>
              <a:t> </a:t>
            </a:r>
            <a:r>
              <a:rPr lang="en-US" dirty="0" err="1">
                <a:latin typeface="Arial Black" panose="020B0A04020102020204" pitchFamily="34" charset="0"/>
              </a:rPr>
              <a:t>fibres</a:t>
            </a:r>
            <a:r>
              <a:rPr lang="en-US" dirty="0">
                <a:latin typeface="Arial Black" panose="020B0A04020102020204" pitchFamily="34" charset="0"/>
              </a:rPr>
              <a:t> from pelvic splanchnic and inferior hypogastric nerves</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Artery:</a:t>
            </a:r>
          </a:p>
          <a:p>
            <a:r>
              <a:rPr lang="en-US" dirty="0">
                <a:latin typeface="Arial Black" panose="020B0A04020102020204" pitchFamily="34" charset="0"/>
              </a:rPr>
              <a:t>Inferior vesical branch of the internal pudendal artery</a:t>
            </a: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Vein: </a:t>
            </a:r>
          </a:p>
          <a:p>
            <a:r>
              <a:rPr lang="en-US" dirty="0">
                <a:latin typeface="Arial Black" panose="020B0A04020102020204" pitchFamily="34" charset="0"/>
              </a:rPr>
              <a:t>Prostatic plexus of veins</a:t>
            </a:r>
            <a:r>
              <a:rPr lang="en-US" dirty="0">
                <a:latin typeface="Arial Black" panose="020B0A04020102020204" pitchFamily="34" charset="0"/>
                <a:sym typeface="Wingdings" panose="05000000000000000000" pitchFamily="2" charset="2"/>
              </a:rPr>
              <a:t> internal iliac vein</a:t>
            </a:r>
          </a:p>
          <a:p>
            <a:r>
              <a:rPr lang="en-US" dirty="0">
                <a:latin typeface="Arial Black" panose="020B0A04020102020204" pitchFamily="34" charset="0"/>
                <a:sym typeface="Wingdings" panose="05000000000000000000" pitchFamily="2" charset="2"/>
              </a:rPr>
              <a:t>Anastomose with </a:t>
            </a:r>
            <a:r>
              <a:rPr lang="en-US" dirty="0" err="1">
                <a:latin typeface="Arial Black" panose="020B0A04020102020204" pitchFamily="34" charset="0"/>
                <a:sym typeface="Wingdings" panose="05000000000000000000" pitchFamily="2" charset="2"/>
              </a:rPr>
              <a:t>valveless</a:t>
            </a:r>
            <a:r>
              <a:rPr lang="en-US" dirty="0">
                <a:latin typeface="Arial Black" panose="020B0A04020102020204" pitchFamily="34" charset="0"/>
                <a:sym typeface="Wingdings" panose="05000000000000000000" pitchFamily="2" charset="2"/>
              </a:rPr>
              <a:t> vertebral veins</a:t>
            </a:r>
          </a:p>
          <a:p>
            <a:endParaRPr lang="en-US" dirty="0">
              <a:latin typeface="Arial Black" panose="020B0A04020102020204" pitchFamily="34" charset="0"/>
              <a:sym typeface="Wingdings" panose="05000000000000000000" pitchFamily="2" charset="2"/>
            </a:endParaRPr>
          </a:p>
          <a:p>
            <a:r>
              <a:rPr lang="en-US" dirty="0">
                <a:latin typeface="Arial Black" panose="020B0A04020102020204" pitchFamily="34" charset="0"/>
                <a:sym typeface="Wingdings" panose="05000000000000000000" pitchFamily="2" charset="2"/>
              </a:rPr>
              <a:t>Lymphatics:</a:t>
            </a:r>
          </a:p>
          <a:p>
            <a:r>
              <a:rPr lang="en-US" dirty="0">
                <a:latin typeface="Arial Black" panose="020B0A04020102020204" pitchFamily="34" charset="0"/>
                <a:sym typeface="Wingdings" panose="05000000000000000000" pitchFamily="2" charset="2"/>
              </a:rPr>
              <a:t>Efferent tubules drain into the internal lymph nodes and sacral lymph nodes</a:t>
            </a:r>
            <a:endParaRPr lang="en-US" dirty="0">
              <a:latin typeface="Arial Black" panose="020B0A04020102020204" pitchFamily="34" charset="0"/>
            </a:endParaRPr>
          </a:p>
        </p:txBody>
      </p:sp>
      <p:pic>
        <p:nvPicPr>
          <p:cNvPr id="6" name="Content Placeholder 5"/>
          <p:cNvPicPr>
            <a:picLocks noGrp="1" noChangeAspect="1"/>
          </p:cNvPicPr>
          <p:nvPr>
            <p:ph idx="1"/>
          </p:nvPr>
        </p:nvPicPr>
        <p:blipFill>
          <a:blip r:embed="rId2"/>
          <a:stretch>
            <a:fillRect/>
          </a:stretch>
        </p:blipFill>
        <p:spPr>
          <a:xfrm>
            <a:off x="6275882" y="114301"/>
            <a:ext cx="5916117" cy="6743700"/>
          </a:xfrm>
          <a:prstGeom prst="rect">
            <a:avLst/>
          </a:prstGeom>
        </p:spPr>
      </p:pic>
    </p:spTree>
    <p:extLst>
      <p:ext uri="{BB962C8B-B14F-4D97-AF65-F5344CB8AC3E}">
        <p14:creationId xmlns:p14="http://schemas.microsoft.com/office/powerpoint/2010/main" val="363982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485775"/>
          </a:xfrm>
        </p:spPr>
        <p:txBody>
          <a:bodyPr>
            <a:normAutofit fontScale="90000"/>
          </a:bodyPr>
          <a:lstStyle/>
          <a:p>
            <a:r>
              <a:rPr lang="en-US" dirty="0">
                <a:latin typeface="Arial Black" panose="020B0A04020102020204" pitchFamily="34" charset="0"/>
              </a:rPr>
              <a:t>Prostate: in the clinic</a:t>
            </a:r>
          </a:p>
        </p:txBody>
      </p:sp>
      <p:sp>
        <p:nvSpPr>
          <p:cNvPr id="4" name="Text Placeholder 3"/>
          <p:cNvSpPr>
            <a:spLocks noGrp="1"/>
          </p:cNvSpPr>
          <p:nvPr>
            <p:ph type="body" sz="half" idx="2"/>
          </p:nvPr>
        </p:nvSpPr>
        <p:spPr>
          <a:xfrm>
            <a:off x="0" y="628651"/>
            <a:ext cx="5874327" cy="6229350"/>
          </a:xfrm>
        </p:spPr>
        <p:txBody>
          <a:bodyPr>
            <a:normAutofit/>
          </a:bodyPr>
          <a:lstStyle/>
          <a:p>
            <a:pPr marL="342900" indent="-342900">
              <a:buAutoNum type="arabicPeriod"/>
            </a:pPr>
            <a:r>
              <a:rPr lang="en-US" dirty="0">
                <a:latin typeface="Arial Black" panose="020B0A04020102020204" pitchFamily="34" charset="0"/>
              </a:rPr>
              <a:t>Prostatectomy for benign prostatic hyperplasia</a:t>
            </a:r>
          </a:p>
          <a:p>
            <a:endParaRPr lang="en-US" dirty="0">
              <a:latin typeface="Arial Black" panose="020B0A04020102020204" pitchFamily="34" charset="0"/>
            </a:endParaRPr>
          </a:p>
          <a:p>
            <a:pPr marL="285750" indent="-285750">
              <a:buFontTx/>
              <a:buChar char="-"/>
            </a:pPr>
            <a:r>
              <a:rPr lang="en-US" dirty="0">
                <a:latin typeface="Arial Black" panose="020B0A04020102020204" pitchFamily="34" charset="0"/>
              </a:rPr>
              <a:t>Transurethral approach use </a:t>
            </a:r>
            <a:r>
              <a:rPr lang="en-US" dirty="0" err="1">
                <a:latin typeface="Arial Black" panose="020B0A04020102020204" pitchFamily="34" charset="0"/>
              </a:rPr>
              <a:t>verumontanum</a:t>
            </a:r>
            <a:r>
              <a:rPr lang="en-US" dirty="0">
                <a:latin typeface="Arial Black" panose="020B0A04020102020204" pitchFamily="34" charset="0"/>
              </a:rPr>
              <a:t> as landmark to avert damage to urethral sphincter</a:t>
            </a:r>
          </a:p>
          <a:p>
            <a:endParaRPr lang="en-US" dirty="0">
              <a:latin typeface="Arial Black" panose="020B0A04020102020204" pitchFamily="34" charset="0"/>
            </a:endParaRPr>
          </a:p>
          <a:p>
            <a:pPr marL="285750" indent="-285750">
              <a:buFontTx/>
              <a:buChar char="-"/>
            </a:pPr>
            <a:r>
              <a:rPr lang="en-US" dirty="0">
                <a:latin typeface="Arial Black" panose="020B0A04020102020204" pitchFamily="34" charset="0"/>
              </a:rPr>
              <a:t>If large BPH, suprapubic approach via </a:t>
            </a:r>
            <a:r>
              <a:rPr lang="en-US" dirty="0" err="1">
                <a:latin typeface="Arial Black" panose="020B0A04020102020204" pitchFamily="34" charset="0"/>
              </a:rPr>
              <a:t>retropubic</a:t>
            </a:r>
            <a:r>
              <a:rPr lang="en-US" dirty="0">
                <a:latin typeface="Arial Black" panose="020B0A04020102020204" pitchFamily="34" charset="0"/>
              </a:rPr>
              <a:t> space.</a:t>
            </a:r>
          </a:p>
          <a:p>
            <a:pPr marL="285750" indent="-285750">
              <a:buFontTx/>
              <a:buChar char="-"/>
            </a:pPr>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2. BHP affecting median lobe may not be detected at DRE and is associated with urethra </a:t>
            </a:r>
            <a:r>
              <a:rPr lang="en-US" dirty="0" err="1">
                <a:latin typeface="Arial Black" panose="020B0A04020102020204" pitchFamily="34" charset="0"/>
              </a:rPr>
              <a:t>obstration</a:t>
            </a:r>
            <a:r>
              <a:rPr lang="en-US" dirty="0">
                <a:latin typeface="Arial Black" panose="020B0A04020102020204" pitchFamily="34" charset="0"/>
              </a:rPr>
              <a:t> and age&gt;45 years</a:t>
            </a:r>
          </a:p>
          <a:p>
            <a:endParaRPr lang="en-US" dirty="0">
              <a:latin typeface="Arial Black" panose="020B0A04020102020204" pitchFamily="34" charset="0"/>
            </a:endParaRPr>
          </a:p>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3. Carcinoma rare traverses </a:t>
            </a:r>
            <a:r>
              <a:rPr lang="en-US" dirty="0" err="1">
                <a:latin typeface="Arial Black" panose="020B0A04020102020204" pitchFamily="34" charset="0"/>
              </a:rPr>
              <a:t>Denonvilliers</a:t>
            </a:r>
            <a:r>
              <a:rPr lang="en-US" dirty="0">
                <a:latin typeface="Arial Black" panose="020B0A04020102020204" pitchFamily="34" charset="0"/>
              </a:rPr>
              <a:t> fascia which is a surgical landmark to enable sparing of prostate at rectal excision</a:t>
            </a:r>
          </a:p>
        </p:txBody>
      </p:sp>
      <p:pic>
        <p:nvPicPr>
          <p:cNvPr id="5" name="Content Placeholder 4"/>
          <p:cNvPicPr>
            <a:picLocks noGrp="1" noChangeAspect="1"/>
          </p:cNvPicPr>
          <p:nvPr>
            <p:ph idx="1"/>
          </p:nvPr>
        </p:nvPicPr>
        <p:blipFill>
          <a:blip r:embed="rId2"/>
          <a:stretch>
            <a:fillRect/>
          </a:stretch>
        </p:blipFill>
        <p:spPr>
          <a:xfrm>
            <a:off x="5874327" y="0"/>
            <a:ext cx="6170036" cy="4652962"/>
          </a:xfrm>
          <a:prstGeom prst="rect">
            <a:avLst/>
          </a:prstGeom>
        </p:spPr>
      </p:pic>
    </p:spTree>
    <p:extLst>
      <p:ext uri="{BB962C8B-B14F-4D97-AF65-F5344CB8AC3E}">
        <p14:creationId xmlns:p14="http://schemas.microsoft.com/office/powerpoint/2010/main" val="11441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a:t>
            </a:r>
          </a:p>
        </p:txBody>
      </p:sp>
      <p:pic>
        <p:nvPicPr>
          <p:cNvPr id="6" name="Content Placeholder 5"/>
          <p:cNvPicPr>
            <a:picLocks noGrp="1" noChangeAspect="1"/>
          </p:cNvPicPr>
          <p:nvPr>
            <p:ph idx="1"/>
          </p:nvPr>
        </p:nvPicPr>
        <p:blipFill>
          <a:blip r:embed="rId2"/>
          <a:stretch>
            <a:fillRect/>
          </a:stretch>
        </p:blipFill>
        <p:spPr>
          <a:xfrm>
            <a:off x="5183188" y="0"/>
            <a:ext cx="7008812" cy="6858000"/>
          </a:xfrm>
          <a:prstGeom prst="rect">
            <a:avLst/>
          </a:prstGeom>
        </p:spPr>
      </p:pic>
      <p:sp>
        <p:nvSpPr>
          <p:cNvPr id="4" name="Text Placeholder 3"/>
          <p:cNvSpPr>
            <a:spLocks noGrp="1"/>
          </p:cNvSpPr>
          <p:nvPr>
            <p:ph type="body" sz="half" idx="2"/>
          </p:nvPr>
        </p:nvSpPr>
        <p:spPr>
          <a:xfrm>
            <a:off x="0" y="571500"/>
            <a:ext cx="5183188" cy="5297488"/>
          </a:xfrm>
        </p:spPr>
        <p:txBody>
          <a:bodyPr/>
          <a:lstStyle/>
          <a:p>
            <a:r>
              <a:rPr lang="en-US" dirty="0">
                <a:latin typeface="Arial Black" panose="020B0A04020102020204" pitchFamily="34" charset="0"/>
              </a:rPr>
              <a:t>The penis is composed of 3 </a:t>
            </a:r>
            <a:r>
              <a:rPr lang="en-US" dirty="0" err="1">
                <a:latin typeface="Arial Black" panose="020B0A04020102020204" pitchFamily="34" charset="0"/>
              </a:rPr>
              <a:t>fibroelastic</a:t>
            </a:r>
            <a:r>
              <a:rPr lang="en-US" dirty="0">
                <a:latin typeface="Arial Black" panose="020B0A04020102020204" pitchFamily="34" charset="0"/>
              </a:rPr>
              <a:t> cylinders:</a:t>
            </a:r>
          </a:p>
          <a:p>
            <a:endParaRPr lang="en-US" dirty="0">
              <a:latin typeface="Arial Black" panose="020B0A04020102020204" pitchFamily="34" charset="0"/>
            </a:endParaRPr>
          </a:p>
          <a:p>
            <a:r>
              <a:rPr lang="en-US" dirty="0">
                <a:latin typeface="Arial Black" panose="020B0A04020102020204" pitchFamily="34" charset="0"/>
              </a:rPr>
              <a:t>1.Right and left corpora </a:t>
            </a:r>
            <a:r>
              <a:rPr lang="en-US" dirty="0" err="1">
                <a:latin typeface="Arial Black" panose="020B0A04020102020204" pitchFamily="34" charset="0"/>
              </a:rPr>
              <a:t>cavernosa</a:t>
            </a:r>
            <a:r>
              <a:rPr lang="en-US" dirty="0">
                <a:latin typeface="Arial Black" panose="020B0A04020102020204" pitchFamily="34" charset="0"/>
              </a:rPr>
              <a:t> penis and </a:t>
            </a:r>
          </a:p>
          <a:p>
            <a:r>
              <a:rPr lang="en-US" dirty="0">
                <a:latin typeface="Arial Black" panose="020B0A04020102020204" pitchFamily="34" charset="0"/>
              </a:rPr>
              <a:t>2. Corpus </a:t>
            </a:r>
            <a:r>
              <a:rPr lang="en-US" dirty="0" err="1">
                <a:latin typeface="Arial Black" panose="020B0A04020102020204" pitchFamily="34" charset="0"/>
              </a:rPr>
              <a:t>spongiosum</a:t>
            </a:r>
            <a:r>
              <a:rPr lang="en-US" dirty="0">
                <a:latin typeface="Arial Black" panose="020B0A04020102020204" pitchFamily="34" charset="0"/>
              </a:rPr>
              <a:t> penis which are filled with erectile tissue and are enveloped in fasciae and skin</a:t>
            </a:r>
          </a:p>
          <a:p>
            <a:endParaRPr lang="en-US" dirty="0">
              <a:latin typeface="Arial Black" panose="020B0A04020102020204" pitchFamily="34" charset="0"/>
            </a:endParaRPr>
          </a:p>
          <a:p>
            <a:r>
              <a:rPr lang="en-US" dirty="0">
                <a:latin typeface="Arial Black" panose="020B0A04020102020204" pitchFamily="34" charset="0"/>
              </a:rPr>
              <a:t>The corpora </a:t>
            </a:r>
            <a:r>
              <a:rPr lang="en-US" dirty="0" err="1">
                <a:latin typeface="Arial Black" panose="020B0A04020102020204" pitchFamily="34" charset="0"/>
              </a:rPr>
              <a:t>cavernosa</a:t>
            </a:r>
            <a:r>
              <a:rPr lang="en-US" dirty="0">
                <a:latin typeface="Arial Black" panose="020B0A04020102020204" pitchFamily="34" charset="0"/>
              </a:rPr>
              <a:t> fuse with each other in the median plane, except behind where, as 2 diverging </a:t>
            </a:r>
            <a:r>
              <a:rPr lang="en-US" dirty="0" err="1">
                <a:latin typeface="Arial Black" panose="020B0A04020102020204" pitchFamily="34" charset="0"/>
              </a:rPr>
              <a:t>crura</a:t>
            </a:r>
            <a:r>
              <a:rPr lang="en-US" dirty="0">
                <a:latin typeface="Arial Black" panose="020B0A04020102020204" pitchFamily="34" charset="0"/>
              </a:rPr>
              <a:t>, they separate to find attachment on each side to 2 cm of he pubic arch. </a:t>
            </a:r>
          </a:p>
          <a:p>
            <a:endParaRPr lang="en-US" dirty="0">
              <a:latin typeface="Arial Black" panose="020B0A04020102020204" pitchFamily="34" charset="0"/>
            </a:endParaRPr>
          </a:p>
          <a:p>
            <a:r>
              <a:rPr lang="en-US" dirty="0">
                <a:latin typeface="Arial Black" panose="020B0A04020102020204" pitchFamily="34" charset="0"/>
              </a:rPr>
              <a:t>They support the corpus </a:t>
            </a:r>
            <a:r>
              <a:rPr lang="en-US" dirty="0" err="1">
                <a:latin typeface="Arial Black" panose="020B0A04020102020204" pitchFamily="34" charset="0"/>
              </a:rPr>
              <a:t>spongiosum</a:t>
            </a:r>
            <a:r>
              <a:rPr lang="en-US" dirty="0">
                <a:latin typeface="Arial Black" panose="020B0A04020102020204" pitchFamily="34" charset="0"/>
              </a:rPr>
              <a:t>, which lies below and between them.  </a:t>
            </a:r>
          </a:p>
          <a:p>
            <a:endParaRPr lang="en-US" dirty="0"/>
          </a:p>
        </p:txBody>
      </p:sp>
    </p:spTree>
    <p:extLst>
      <p:ext uri="{BB962C8B-B14F-4D97-AF65-F5344CB8AC3E}">
        <p14:creationId xmlns:p14="http://schemas.microsoft.com/office/powerpoint/2010/main" val="1693077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a:t>
            </a:r>
          </a:p>
        </p:txBody>
      </p:sp>
      <p:sp>
        <p:nvSpPr>
          <p:cNvPr id="4" name="Text Placeholder 3"/>
          <p:cNvSpPr>
            <a:spLocks noGrp="1"/>
          </p:cNvSpPr>
          <p:nvPr>
            <p:ph type="body" sz="half" idx="2"/>
          </p:nvPr>
        </p:nvSpPr>
        <p:spPr>
          <a:xfrm>
            <a:off x="0" y="571500"/>
            <a:ext cx="5183188" cy="5297488"/>
          </a:xfrm>
        </p:spPr>
        <p:txBody>
          <a:bodyPr/>
          <a:lstStyle/>
          <a:p>
            <a:r>
              <a:rPr lang="en-US" dirty="0">
                <a:latin typeface="Arial Black" panose="020B0A04020102020204" pitchFamily="34" charset="0"/>
              </a:rPr>
              <a:t>The penis is composed of 3 </a:t>
            </a:r>
            <a:r>
              <a:rPr lang="en-US" dirty="0" err="1">
                <a:latin typeface="Arial Black" panose="020B0A04020102020204" pitchFamily="34" charset="0"/>
              </a:rPr>
              <a:t>fibroelastic</a:t>
            </a:r>
            <a:r>
              <a:rPr lang="en-US" dirty="0">
                <a:latin typeface="Arial Black" panose="020B0A04020102020204" pitchFamily="34" charset="0"/>
              </a:rPr>
              <a:t> cylinders:</a:t>
            </a:r>
          </a:p>
          <a:p>
            <a:endParaRPr lang="en-US" dirty="0">
              <a:latin typeface="Arial Black" panose="020B0A04020102020204" pitchFamily="34" charset="0"/>
            </a:endParaRPr>
          </a:p>
          <a:p>
            <a:r>
              <a:rPr lang="en-US" dirty="0">
                <a:latin typeface="Arial Black" panose="020B0A04020102020204" pitchFamily="34" charset="0"/>
              </a:rPr>
              <a:t>1.Right and left corpora </a:t>
            </a:r>
            <a:r>
              <a:rPr lang="en-US" dirty="0" err="1">
                <a:latin typeface="Arial Black" panose="020B0A04020102020204" pitchFamily="34" charset="0"/>
              </a:rPr>
              <a:t>cavernosa</a:t>
            </a:r>
            <a:r>
              <a:rPr lang="en-US" dirty="0">
                <a:latin typeface="Arial Black" panose="020B0A04020102020204" pitchFamily="34" charset="0"/>
              </a:rPr>
              <a:t> penis and </a:t>
            </a:r>
          </a:p>
          <a:p>
            <a:r>
              <a:rPr lang="en-US" dirty="0">
                <a:latin typeface="Arial Black" panose="020B0A04020102020204" pitchFamily="34" charset="0"/>
              </a:rPr>
              <a:t>2. Corpus </a:t>
            </a:r>
            <a:r>
              <a:rPr lang="en-US" dirty="0" err="1">
                <a:latin typeface="Arial Black" panose="020B0A04020102020204" pitchFamily="34" charset="0"/>
              </a:rPr>
              <a:t>spongiosum</a:t>
            </a:r>
            <a:r>
              <a:rPr lang="en-US" dirty="0">
                <a:latin typeface="Arial Black" panose="020B0A04020102020204" pitchFamily="34" charset="0"/>
              </a:rPr>
              <a:t> penis which are filled with erectile tissue and are enveloped in fasciae and skin</a:t>
            </a:r>
          </a:p>
          <a:p>
            <a:endParaRPr lang="en-US" dirty="0">
              <a:latin typeface="Arial Black" panose="020B0A04020102020204" pitchFamily="34" charset="0"/>
            </a:endParaRPr>
          </a:p>
          <a:p>
            <a:r>
              <a:rPr lang="en-US" dirty="0">
                <a:latin typeface="Arial Black" panose="020B0A04020102020204" pitchFamily="34" charset="0"/>
              </a:rPr>
              <a:t>The corpora </a:t>
            </a:r>
            <a:r>
              <a:rPr lang="en-US" dirty="0" err="1">
                <a:latin typeface="Arial Black" panose="020B0A04020102020204" pitchFamily="34" charset="0"/>
              </a:rPr>
              <a:t>cavernosa</a:t>
            </a:r>
            <a:r>
              <a:rPr lang="en-US" dirty="0">
                <a:latin typeface="Arial Black" panose="020B0A04020102020204" pitchFamily="34" charset="0"/>
              </a:rPr>
              <a:t> fuse with each other in the median plane, except behind where, as 2 diverging </a:t>
            </a:r>
            <a:r>
              <a:rPr lang="en-US" dirty="0" err="1">
                <a:latin typeface="Arial Black" panose="020B0A04020102020204" pitchFamily="34" charset="0"/>
              </a:rPr>
              <a:t>crura</a:t>
            </a:r>
            <a:r>
              <a:rPr lang="en-US" dirty="0">
                <a:latin typeface="Arial Black" panose="020B0A04020102020204" pitchFamily="34" charset="0"/>
              </a:rPr>
              <a:t>, they separate to find attachment on each side to 2 cm of he pubic arch. </a:t>
            </a:r>
          </a:p>
          <a:p>
            <a:endParaRPr lang="en-US" dirty="0">
              <a:latin typeface="Arial Black" panose="020B0A04020102020204" pitchFamily="34" charset="0"/>
            </a:endParaRPr>
          </a:p>
          <a:p>
            <a:r>
              <a:rPr lang="en-US" dirty="0">
                <a:latin typeface="Arial Black" panose="020B0A04020102020204" pitchFamily="34" charset="0"/>
              </a:rPr>
              <a:t>They support the corpus </a:t>
            </a:r>
            <a:r>
              <a:rPr lang="en-US" dirty="0" err="1">
                <a:latin typeface="Arial Black" panose="020B0A04020102020204" pitchFamily="34" charset="0"/>
              </a:rPr>
              <a:t>spongiosum</a:t>
            </a:r>
            <a:r>
              <a:rPr lang="en-US" dirty="0">
                <a:latin typeface="Arial Black" panose="020B0A04020102020204" pitchFamily="34" charset="0"/>
              </a:rPr>
              <a:t>, which lies below and between them.  </a:t>
            </a:r>
          </a:p>
          <a:p>
            <a:endParaRPr lang="en-US" dirty="0"/>
          </a:p>
        </p:txBody>
      </p:sp>
      <p:pic>
        <p:nvPicPr>
          <p:cNvPr id="5" name="Content Placeholder 4"/>
          <p:cNvPicPr>
            <a:picLocks noGrp="1" noChangeAspect="1"/>
          </p:cNvPicPr>
          <p:nvPr>
            <p:ph idx="1"/>
          </p:nvPr>
        </p:nvPicPr>
        <p:blipFill>
          <a:blip r:embed="rId2"/>
          <a:stretch>
            <a:fillRect/>
          </a:stretch>
        </p:blipFill>
        <p:spPr>
          <a:xfrm>
            <a:off x="5183187" y="1"/>
            <a:ext cx="6904037" cy="3900488"/>
          </a:xfrm>
          <a:prstGeom prst="rect">
            <a:avLst/>
          </a:prstGeom>
        </p:spPr>
      </p:pic>
    </p:spTree>
    <p:extLst>
      <p:ext uri="{BB962C8B-B14F-4D97-AF65-F5344CB8AC3E}">
        <p14:creationId xmlns:p14="http://schemas.microsoft.com/office/powerpoint/2010/main" val="169783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2513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a:t>
            </a:r>
          </a:p>
        </p:txBody>
      </p:sp>
      <p:sp>
        <p:nvSpPr>
          <p:cNvPr id="4" name="Text Placeholder 3"/>
          <p:cNvSpPr>
            <a:spLocks noGrp="1"/>
          </p:cNvSpPr>
          <p:nvPr>
            <p:ph type="body" sz="half" idx="2"/>
          </p:nvPr>
        </p:nvSpPr>
        <p:spPr>
          <a:xfrm>
            <a:off x="0" y="571500"/>
            <a:ext cx="5183188" cy="5297488"/>
          </a:xfrm>
        </p:spPr>
        <p:txBody>
          <a:bodyPr/>
          <a:lstStyle/>
          <a:p>
            <a:r>
              <a:rPr lang="en-US" b="1" dirty="0">
                <a:latin typeface="Arial Black" panose="020B0A04020102020204" pitchFamily="34" charset="0"/>
              </a:rPr>
              <a:t>The corpus </a:t>
            </a:r>
            <a:r>
              <a:rPr lang="en-US" b="1" dirty="0" err="1">
                <a:latin typeface="Arial Black" panose="020B0A04020102020204" pitchFamily="34" charset="0"/>
              </a:rPr>
              <a:t>spongiosum</a:t>
            </a:r>
            <a:r>
              <a:rPr lang="en-US" b="1" dirty="0">
                <a:latin typeface="Arial Black" panose="020B0A04020102020204" pitchFamily="34" charset="0"/>
              </a:rPr>
              <a:t> is t</a:t>
            </a:r>
            <a:r>
              <a:rPr lang="en-US" dirty="0">
                <a:latin typeface="Arial Black" panose="020B0A04020102020204" pitchFamily="34" charset="0"/>
              </a:rPr>
              <a:t>raversed by the urethra</a:t>
            </a:r>
          </a:p>
          <a:p>
            <a:r>
              <a:rPr lang="en-US" dirty="0">
                <a:latin typeface="Arial Black" panose="020B0A04020102020204" pitchFamily="34" charset="0"/>
              </a:rPr>
              <a:t>Enlarged anteriorly where, as the glans penis, it fits onto the blunt end of the united corpora </a:t>
            </a:r>
            <a:r>
              <a:rPr lang="en-US" dirty="0" err="1">
                <a:latin typeface="Arial Black" panose="020B0A04020102020204" pitchFamily="34" charset="0"/>
              </a:rPr>
              <a:t>cavernosa</a:t>
            </a:r>
            <a:r>
              <a:rPr lang="en-US" dirty="0">
                <a:latin typeface="Arial Black" panose="020B0A04020102020204" pitchFamily="34" charset="0"/>
              </a:rPr>
              <a:t> and expanded posteriorly where, as the bulb of the penis,</a:t>
            </a:r>
          </a:p>
          <a:p>
            <a:r>
              <a:rPr lang="en-US" dirty="0">
                <a:latin typeface="Arial Black" panose="020B0A04020102020204" pitchFamily="34" charset="0"/>
              </a:rPr>
              <a:t>It is fixed to the perineal membrane. </a:t>
            </a:r>
          </a:p>
          <a:p>
            <a:r>
              <a:rPr lang="en-US" dirty="0">
                <a:latin typeface="Arial Black" panose="020B0A04020102020204" pitchFamily="34" charset="0"/>
              </a:rPr>
              <a:t>This membrane moors the bulb between the pubic arches. </a:t>
            </a:r>
          </a:p>
          <a:p>
            <a:r>
              <a:rPr lang="en-US" dirty="0">
                <a:latin typeface="Arial Black" panose="020B0A04020102020204" pitchFamily="34" charset="0"/>
              </a:rPr>
              <a:t>The </a:t>
            </a:r>
            <a:r>
              <a:rPr lang="en-US" dirty="0" err="1">
                <a:latin typeface="Arial Black" panose="020B0A04020102020204" pitchFamily="34" charset="0"/>
              </a:rPr>
              <a:t>crura</a:t>
            </a:r>
            <a:r>
              <a:rPr lang="en-US" dirty="0">
                <a:latin typeface="Arial Black" panose="020B0A04020102020204" pitchFamily="34" charset="0"/>
              </a:rPr>
              <a:t> and the bulb are the attached parts or root of the penis</a:t>
            </a:r>
          </a:p>
        </p:txBody>
      </p:sp>
      <p:pic>
        <p:nvPicPr>
          <p:cNvPr id="5" name="Content Placeholder 4"/>
          <p:cNvPicPr>
            <a:picLocks noGrp="1" noChangeAspect="1"/>
          </p:cNvPicPr>
          <p:nvPr>
            <p:ph idx="1"/>
          </p:nvPr>
        </p:nvPicPr>
        <p:blipFill>
          <a:blip r:embed="rId2"/>
          <a:stretch>
            <a:fillRect/>
          </a:stretch>
        </p:blipFill>
        <p:spPr>
          <a:xfrm>
            <a:off x="6382412" y="0"/>
            <a:ext cx="5633376" cy="6858000"/>
          </a:xfrm>
          <a:prstGeom prst="rect">
            <a:avLst/>
          </a:prstGeom>
        </p:spPr>
      </p:pic>
    </p:spTree>
    <p:extLst>
      <p:ext uri="{BB962C8B-B14F-4D97-AF65-F5344CB8AC3E}">
        <p14:creationId xmlns:p14="http://schemas.microsoft.com/office/powerpoint/2010/main" val="3638663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musculature </a:t>
            </a:r>
          </a:p>
        </p:txBody>
      </p:sp>
      <p:sp>
        <p:nvSpPr>
          <p:cNvPr id="4" name="Text Placeholder 3"/>
          <p:cNvSpPr>
            <a:spLocks noGrp="1"/>
          </p:cNvSpPr>
          <p:nvPr>
            <p:ph type="body" sz="half" idx="2"/>
          </p:nvPr>
        </p:nvSpPr>
        <p:spPr>
          <a:xfrm>
            <a:off x="0" y="571500"/>
            <a:ext cx="5183188" cy="5297488"/>
          </a:xfrm>
        </p:spPr>
        <p:txBody>
          <a:bodyPr/>
          <a:lstStyle/>
          <a:p>
            <a:r>
              <a:rPr lang="en-US" dirty="0" err="1">
                <a:latin typeface="Arial Black" panose="020B0A04020102020204" pitchFamily="34" charset="0"/>
              </a:rPr>
              <a:t>Bulbospongiosus</a:t>
            </a:r>
            <a:endParaRPr lang="en-US" dirty="0">
              <a:latin typeface="Arial Black" panose="020B0A04020102020204" pitchFamily="34" charset="0"/>
            </a:endParaRPr>
          </a:p>
          <a:p>
            <a:r>
              <a:rPr lang="en-US" dirty="0">
                <a:latin typeface="Arial Black" panose="020B0A04020102020204" pitchFamily="34" charset="0"/>
              </a:rPr>
              <a:t>O: median raphe, ventral surface of the bulb and perineal body</a:t>
            </a:r>
          </a:p>
          <a:p>
            <a:r>
              <a:rPr lang="en-US" dirty="0">
                <a:latin typeface="Arial Black" panose="020B0A04020102020204" pitchFamily="34" charset="0"/>
              </a:rPr>
              <a:t>I:corpus </a:t>
            </a:r>
            <a:r>
              <a:rPr lang="en-US" dirty="0" err="1">
                <a:latin typeface="Arial Black" panose="020B0A04020102020204" pitchFamily="34" charset="0"/>
              </a:rPr>
              <a:t>spongiosum</a:t>
            </a:r>
            <a:r>
              <a:rPr lang="en-US" dirty="0">
                <a:latin typeface="Arial Black" panose="020B0A04020102020204" pitchFamily="34" charset="0"/>
              </a:rPr>
              <a:t> and </a:t>
            </a:r>
            <a:r>
              <a:rPr lang="en-US" dirty="0" err="1">
                <a:latin typeface="Arial Black" panose="020B0A04020102020204" pitchFamily="34" charset="0"/>
              </a:rPr>
              <a:t>cavernosum</a:t>
            </a:r>
            <a:endParaRPr lang="en-US" dirty="0">
              <a:latin typeface="Arial Black" panose="020B0A04020102020204" pitchFamily="34" charset="0"/>
            </a:endParaRPr>
          </a:p>
          <a:p>
            <a:r>
              <a:rPr lang="en-US" dirty="0">
                <a:latin typeface="Arial Black" panose="020B0A04020102020204" pitchFamily="34" charset="0"/>
              </a:rPr>
              <a:t>N: Deep branch of the perineal nerve pudendal nerve</a:t>
            </a:r>
          </a:p>
          <a:p>
            <a:r>
              <a:rPr lang="en-US" dirty="0">
                <a:latin typeface="Arial Black" panose="020B0A04020102020204" pitchFamily="34" charset="0"/>
              </a:rPr>
              <a:t>A: compresses bulb of the urethra and assist in erection</a:t>
            </a:r>
          </a:p>
          <a:p>
            <a:endParaRPr lang="en-US" dirty="0">
              <a:latin typeface="Arial Black" panose="020B0A04020102020204" pitchFamily="34" charset="0"/>
            </a:endParaRPr>
          </a:p>
          <a:p>
            <a:r>
              <a:rPr lang="en-US" dirty="0" err="1">
                <a:latin typeface="Arial Black" panose="020B0A04020102020204" pitchFamily="34" charset="0"/>
              </a:rPr>
              <a:t>Ischiocavernosus</a:t>
            </a:r>
            <a:endParaRPr lang="en-US" dirty="0">
              <a:latin typeface="Arial Black" panose="020B0A04020102020204" pitchFamily="34" charset="0"/>
            </a:endParaRPr>
          </a:p>
          <a:p>
            <a:r>
              <a:rPr lang="en-US" dirty="0">
                <a:latin typeface="Arial Black" panose="020B0A04020102020204" pitchFamily="34" charset="0"/>
              </a:rPr>
              <a:t>O.</a:t>
            </a:r>
          </a:p>
          <a:p>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6382412" y="0"/>
            <a:ext cx="5633376" cy="6858000"/>
          </a:xfrm>
          <a:prstGeom prst="rect">
            <a:avLst/>
          </a:prstGeom>
        </p:spPr>
      </p:pic>
    </p:spTree>
    <p:extLst>
      <p:ext uri="{BB962C8B-B14F-4D97-AF65-F5344CB8AC3E}">
        <p14:creationId xmlns:p14="http://schemas.microsoft.com/office/powerpoint/2010/main" val="3592411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Skin and fascia</a:t>
            </a:r>
          </a:p>
        </p:txBody>
      </p:sp>
      <p:sp>
        <p:nvSpPr>
          <p:cNvPr id="4" name="Text Placeholder 3"/>
          <p:cNvSpPr>
            <a:spLocks noGrp="1"/>
          </p:cNvSpPr>
          <p:nvPr>
            <p:ph type="body" sz="half" idx="2"/>
          </p:nvPr>
        </p:nvSpPr>
        <p:spPr>
          <a:xfrm>
            <a:off x="0" y="571500"/>
            <a:ext cx="5183188" cy="6286500"/>
          </a:xfrm>
        </p:spPr>
        <p:txBody>
          <a:bodyPr>
            <a:normAutofit/>
          </a:bodyPr>
          <a:lstStyle/>
          <a:p>
            <a:r>
              <a:rPr lang="en-US" dirty="0">
                <a:latin typeface="Arial Black" panose="020B0A04020102020204" pitchFamily="34" charset="0"/>
              </a:rPr>
              <a:t>They are prolonged loosely over the glans as the foreskin or prepuce.</a:t>
            </a:r>
          </a:p>
          <a:p>
            <a:r>
              <a:rPr lang="en-US" dirty="0">
                <a:latin typeface="Arial Black" panose="020B0A04020102020204" pitchFamily="34" charset="0"/>
              </a:rPr>
              <a:t>The skin is devoid of hairs and the fascia of fat.</a:t>
            </a:r>
          </a:p>
          <a:p>
            <a:r>
              <a:rPr lang="en-US" dirty="0">
                <a:latin typeface="Arial Black" panose="020B0A04020102020204" pitchFamily="34" charset="0"/>
              </a:rPr>
              <a:t>Deep to these, a closed tube of denser and more tightly fitting fascia, the deep fascia of the penis, envelops the body of the penis from its root to the corona of the glans</a:t>
            </a:r>
          </a:p>
          <a:p>
            <a:r>
              <a:rPr lang="en-US" dirty="0">
                <a:latin typeface="Arial Black" panose="020B0A04020102020204" pitchFamily="34" charset="0"/>
              </a:rPr>
              <a:t> The Suspensory Ligament of the Penis is a thick, triangular </a:t>
            </a:r>
            <a:r>
              <a:rPr lang="en-US" dirty="0" err="1">
                <a:latin typeface="Arial Black" panose="020B0A04020102020204" pitchFamily="34" charset="0"/>
              </a:rPr>
              <a:t>fibroelastic</a:t>
            </a:r>
            <a:r>
              <a:rPr lang="en-US" dirty="0">
                <a:latin typeface="Arial Black" panose="020B0A04020102020204" pitchFamily="34" charset="0"/>
              </a:rPr>
              <a:t> band.</a:t>
            </a:r>
          </a:p>
          <a:p>
            <a:endParaRPr lang="en-US" dirty="0">
              <a:latin typeface="Arial Black" panose="020B0A04020102020204" pitchFamily="34" charset="0"/>
            </a:endParaRPr>
          </a:p>
          <a:p>
            <a:r>
              <a:rPr lang="en-US" dirty="0">
                <a:latin typeface="Arial Black" panose="020B0A04020102020204" pitchFamily="34" charset="0"/>
              </a:rPr>
              <a:t> Above, it is fixed to the lower part of the </a:t>
            </a:r>
            <a:r>
              <a:rPr lang="en-US" dirty="0" err="1">
                <a:latin typeface="Arial Black" panose="020B0A04020102020204" pitchFamily="34" charset="0"/>
              </a:rPr>
              <a:t>linea</a:t>
            </a:r>
            <a:r>
              <a:rPr lang="en-US" dirty="0">
                <a:latin typeface="Arial Black" panose="020B0A04020102020204" pitchFamily="34" charset="0"/>
              </a:rPr>
              <a:t> alba and upper part of the symphysis pubis;</a:t>
            </a:r>
          </a:p>
          <a:p>
            <a:endParaRPr lang="en-US" dirty="0">
              <a:latin typeface="Arial Black" panose="020B0A04020102020204" pitchFamily="34" charset="0"/>
            </a:endParaRPr>
          </a:p>
          <a:p>
            <a:r>
              <a:rPr lang="en-US" dirty="0">
                <a:latin typeface="Arial Black" panose="020B0A04020102020204" pitchFamily="34" charset="0"/>
              </a:rPr>
              <a:t>below, it splits to form a sling for the penis at the junction of its fixed and mobile parts (i.e., where the organ is bent), and there it blends with the fascia penis (deep fascia of the penis</a:t>
            </a:r>
          </a:p>
        </p:txBody>
      </p:sp>
      <p:pic>
        <p:nvPicPr>
          <p:cNvPr id="6" name="Content Placeholder 5"/>
          <p:cNvPicPr>
            <a:picLocks noGrp="1" noChangeAspect="1"/>
          </p:cNvPicPr>
          <p:nvPr>
            <p:ph idx="1"/>
          </p:nvPr>
        </p:nvPicPr>
        <p:blipFill>
          <a:blip r:embed="rId2"/>
          <a:stretch>
            <a:fillRect/>
          </a:stretch>
        </p:blipFill>
        <p:spPr>
          <a:xfrm>
            <a:off x="5183188" y="457200"/>
            <a:ext cx="6172200" cy="3643313"/>
          </a:xfrm>
          <a:prstGeom prst="rect">
            <a:avLst/>
          </a:prstGeom>
        </p:spPr>
      </p:pic>
    </p:spTree>
    <p:extLst>
      <p:ext uri="{BB962C8B-B14F-4D97-AF65-F5344CB8AC3E}">
        <p14:creationId xmlns:p14="http://schemas.microsoft.com/office/powerpoint/2010/main" val="2153779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a:t>
            </a:r>
            <a:r>
              <a:rPr lang="en-US" dirty="0" err="1">
                <a:latin typeface="Arial Black" panose="020B0A04020102020204" pitchFamily="34" charset="0"/>
              </a:rPr>
              <a:t>NAVaL</a:t>
            </a:r>
            <a:endParaRPr lang="en-US" dirty="0">
              <a:latin typeface="Arial Black" panose="020B0A04020102020204" pitchFamily="34" charset="0"/>
            </a:endParaRPr>
          </a:p>
        </p:txBody>
      </p:sp>
      <p:sp>
        <p:nvSpPr>
          <p:cNvPr id="4" name="Text Placeholder 3"/>
          <p:cNvSpPr>
            <a:spLocks noGrp="1"/>
          </p:cNvSpPr>
          <p:nvPr>
            <p:ph type="body" sz="half" idx="2"/>
          </p:nvPr>
        </p:nvSpPr>
        <p:spPr>
          <a:xfrm>
            <a:off x="-1" y="571500"/>
            <a:ext cx="5043489" cy="6286500"/>
          </a:xfrm>
        </p:spPr>
        <p:txBody>
          <a:bodyPr/>
          <a:lstStyle/>
          <a:p>
            <a:pPr algn="just"/>
            <a:r>
              <a:rPr lang="en-US" b="1" dirty="0">
                <a:latin typeface="Arial Black" panose="020B0A04020102020204" pitchFamily="34" charset="0"/>
              </a:rPr>
              <a:t>1a.Cutaneous nerves</a:t>
            </a:r>
          </a:p>
          <a:p>
            <a:pPr algn="just"/>
            <a:endParaRPr lang="en-US" b="1" dirty="0">
              <a:latin typeface="Arial Black" panose="020B0A04020102020204" pitchFamily="34" charset="0"/>
            </a:endParaRPr>
          </a:p>
          <a:p>
            <a:pPr algn="just"/>
            <a:r>
              <a:rPr lang="en-US" dirty="0">
                <a:latin typeface="Arial Black" panose="020B0A04020102020204" pitchFamily="34" charset="0"/>
              </a:rPr>
              <a:t>branches of the dorsal nerves of the penis (S2,3,4)</a:t>
            </a:r>
          </a:p>
          <a:p>
            <a:pPr algn="just"/>
            <a:r>
              <a:rPr lang="en-US" dirty="0">
                <a:latin typeface="Arial Black" panose="020B0A04020102020204" pitchFamily="34" charset="0"/>
              </a:rPr>
              <a:t>The genital branch of the genitofemoral nerve (Ll,2) and</a:t>
            </a:r>
          </a:p>
          <a:p>
            <a:pPr algn="just"/>
            <a:r>
              <a:rPr lang="en-US" dirty="0">
                <a:latin typeface="Arial Black" panose="020B0A04020102020204" pitchFamily="34" charset="0"/>
              </a:rPr>
              <a:t> The </a:t>
            </a:r>
            <a:r>
              <a:rPr lang="en-US" dirty="0" err="1">
                <a:latin typeface="Arial Black" panose="020B0A04020102020204" pitchFamily="34" charset="0"/>
              </a:rPr>
              <a:t>ilioinguinal</a:t>
            </a:r>
            <a:r>
              <a:rPr lang="en-US" dirty="0">
                <a:latin typeface="Arial Black" panose="020B0A04020102020204" pitchFamily="34" charset="0"/>
              </a:rPr>
              <a:t> nerve supply the parts near the pubis</a:t>
            </a:r>
          </a:p>
          <a:p>
            <a:pPr algn="just"/>
            <a:endParaRPr lang="en-US" dirty="0">
              <a:latin typeface="Arial Black" panose="020B0A04020102020204" pitchFamily="34" charset="0"/>
            </a:endParaRPr>
          </a:p>
          <a:p>
            <a:pPr algn="just"/>
            <a:endParaRPr lang="en-US" dirty="0">
              <a:latin typeface="Arial Black" panose="020B0A04020102020204" pitchFamily="34" charset="0"/>
            </a:endParaRPr>
          </a:p>
          <a:p>
            <a:pPr algn="just"/>
            <a:r>
              <a:rPr lang="en-US" dirty="0">
                <a:latin typeface="Arial Black" panose="020B0A04020102020204" pitchFamily="34" charset="0"/>
              </a:rPr>
              <a:t>1b. Vasomotor nerves</a:t>
            </a:r>
          </a:p>
          <a:p>
            <a:pPr algn="just"/>
            <a:endParaRPr lang="en-US" dirty="0">
              <a:latin typeface="Arial Black" panose="020B0A04020102020204" pitchFamily="34" charset="0"/>
            </a:endParaRPr>
          </a:p>
          <a:p>
            <a:pPr algn="just"/>
            <a:r>
              <a:rPr lang="en-US" dirty="0">
                <a:latin typeface="Arial Black" panose="020B0A04020102020204" pitchFamily="34" charset="0"/>
              </a:rPr>
              <a:t>Derived from the pelvic </a:t>
            </a:r>
            <a:r>
              <a:rPr lang="en-US" dirty="0" err="1">
                <a:latin typeface="Arial Black" panose="020B0A04020102020204" pitchFamily="34" charset="0"/>
              </a:rPr>
              <a:t>splanchnics</a:t>
            </a:r>
            <a:endParaRPr lang="en-US" dirty="0">
              <a:latin typeface="Arial Black" panose="020B0A04020102020204" pitchFamily="34" charset="0"/>
            </a:endParaRPr>
          </a:p>
          <a:p>
            <a:endParaRPr lang="en-US" dirty="0">
              <a:latin typeface="Arial Black" panose="020B0A04020102020204" pitchFamily="34" charset="0"/>
            </a:endParaRPr>
          </a:p>
        </p:txBody>
      </p:sp>
      <p:pic>
        <p:nvPicPr>
          <p:cNvPr id="7" name="Content Placeholder 6"/>
          <p:cNvPicPr>
            <a:picLocks noGrp="1" noChangeAspect="1"/>
          </p:cNvPicPr>
          <p:nvPr>
            <p:ph idx="1"/>
          </p:nvPr>
        </p:nvPicPr>
        <p:blipFill>
          <a:blip r:embed="rId2"/>
          <a:stretch>
            <a:fillRect/>
          </a:stretch>
        </p:blipFill>
        <p:spPr>
          <a:xfrm>
            <a:off x="5257800" y="0"/>
            <a:ext cx="6934200" cy="6857999"/>
          </a:xfrm>
          <a:prstGeom prst="rect">
            <a:avLst/>
          </a:prstGeom>
        </p:spPr>
      </p:pic>
    </p:spTree>
    <p:extLst>
      <p:ext uri="{BB962C8B-B14F-4D97-AF65-F5344CB8AC3E}">
        <p14:creationId xmlns:p14="http://schemas.microsoft.com/office/powerpoint/2010/main" val="99729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a:t>
            </a:r>
            <a:r>
              <a:rPr lang="en-US" dirty="0" err="1">
                <a:latin typeface="Arial Black" panose="020B0A04020102020204" pitchFamily="34" charset="0"/>
              </a:rPr>
              <a:t>NAVaL</a:t>
            </a:r>
            <a:endParaRPr lang="en-US" dirty="0">
              <a:latin typeface="Arial Black" panose="020B0A04020102020204" pitchFamily="34" charset="0"/>
            </a:endParaRPr>
          </a:p>
        </p:txBody>
      </p:sp>
      <p:sp>
        <p:nvSpPr>
          <p:cNvPr id="4" name="Text Placeholder 3"/>
          <p:cNvSpPr>
            <a:spLocks noGrp="1"/>
          </p:cNvSpPr>
          <p:nvPr>
            <p:ph type="body" sz="half" idx="2"/>
          </p:nvPr>
        </p:nvSpPr>
        <p:spPr>
          <a:xfrm>
            <a:off x="0" y="571500"/>
            <a:ext cx="6057900" cy="6286500"/>
          </a:xfrm>
        </p:spPr>
        <p:txBody>
          <a:bodyPr/>
          <a:lstStyle/>
          <a:p>
            <a:r>
              <a:rPr lang="en-US" dirty="0">
                <a:latin typeface="Arial Black" panose="020B0A04020102020204" pitchFamily="34" charset="0"/>
              </a:rPr>
              <a:t>Arteries</a:t>
            </a:r>
          </a:p>
          <a:p>
            <a:r>
              <a:rPr lang="en-US" dirty="0">
                <a:latin typeface="Arial Black" panose="020B0A04020102020204" pitchFamily="34" charset="0"/>
              </a:rPr>
              <a:t>The Erectile Tissue of the penis is supplied by 3 paired arteries that branch from the internal pudendal arteries— artery to the bulb, artery to the crus , and dorsal artery. </a:t>
            </a:r>
          </a:p>
          <a:p>
            <a:r>
              <a:rPr lang="en-US" dirty="0">
                <a:latin typeface="Arial Black" panose="020B0A04020102020204" pitchFamily="34" charset="0"/>
              </a:rPr>
              <a:t>The last named artery sends encircling twigs to assist the former 2 arteries</a:t>
            </a:r>
          </a:p>
          <a:p>
            <a:endParaRPr lang="en-US" b="1" dirty="0">
              <a:latin typeface="Arial Black" panose="020B0A04020102020204" pitchFamily="34" charset="0"/>
            </a:endParaRPr>
          </a:p>
          <a:p>
            <a:r>
              <a:rPr lang="en-US" b="1" dirty="0">
                <a:latin typeface="Arial Black" panose="020B0A04020102020204" pitchFamily="34" charset="0"/>
              </a:rPr>
              <a:t>Veins</a:t>
            </a:r>
          </a:p>
          <a:p>
            <a:r>
              <a:rPr lang="en-US" b="1" dirty="0">
                <a:latin typeface="Arial Black" panose="020B0A04020102020204" pitchFamily="34" charset="0"/>
              </a:rPr>
              <a:t>1. From cavernous </a:t>
            </a:r>
            <a:r>
              <a:rPr lang="en-US" b="1" dirty="0" err="1">
                <a:latin typeface="Arial Black" panose="020B0A04020102020204" pitchFamily="34" charset="0"/>
              </a:rPr>
              <a:t>sapces</a:t>
            </a:r>
            <a:r>
              <a:rPr lang="en-US" b="1" dirty="0" err="1">
                <a:latin typeface="Arial Black" panose="020B0A04020102020204" pitchFamily="34" charset="0"/>
                <a:sym typeface="Wingdings" panose="05000000000000000000" pitchFamily="2" charset="2"/>
              </a:rPr>
              <a:t>venous</a:t>
            </a:r>
            <a:r>
              <a:rPr lang="en-US" b="1" dirty="0">
                <a:latin typeface="Arial Black" panose="020B0A04020102020204" pitchFamily="34" charset="0"/>
                <a:sym typeface="Wingdings" panose="05000000000000000000" pitchFamily="2" charset="2"/>
              </a:rPr>
              <a:t> plexus deep dorsal vein--&gt; prostatic venous plexus</a:t>
            </a:r>
          </a:p>
          <a:p>
            <a:endParaRPr lang="en-US" b="1" dirty="0">
              <a:latin typeface="Arial Black" panose="020B0A04020102020204" pitchFamily="34" charset="0"/>
              <a:sym typeface="Wingdings" panose="05000000000000000000" pitchFamily="2" charset="2"/>
            </a:endParaRPr>
          </a:p>
          <a:p>
            <a:r>
              <a:rPr lang="en-US" b="1" dirty="0">
                <a:latin typeface="Arial Black" panose="020B0A04020102020204" pitchFamily="34" charset="0"/>
                <a:sym typeface="Wingdings" panose="05000000000000000000" pitchFamily="2" charset="2"/>
              </a:rPr>
              <a:t>2. Blood superficial to the </a:t>
            </a:r>
            <a:r>
              <a:rPr lang="en-US" b="1" dirty="0" err="1">
                <a:latin typeface="Arial Black" panose="020B0A04020102020204" pitchFamily="34" charset="0"/>
                <a:sym typeface="Wingdings" panose="05000000000000000000" pitchFamily="2" charset="2"/>
              </a:rPr>
              <a:t>ddep</a:t>
            </a:r>
            <a:r>
              <a:rPr lang="en-US" b="1" dirty="0">
                <a:latin typeface="Arial Black" panose="020B0A04020102020204" pitchFamily="34" charset="0"/>
                <a:sym typeface="Wingdings" panose="05000000000000000000" pitchFamily="2" charset="2"/>
              </a:rPr>
              <a:t> </a:t>
            </a:r>
            <a:r>
              <a:rPr lang="en-US" b="1" dirty="0" err="1">
                <a:latin typeface="Arial Black" panose="020B0A04020102020204" pitchFamily="34" charset="0"/>
                <a:sym typeface="Wingdings" panose="05000000000000000000" pitchFamily="2" charset="2"/>
              </a:rPr>
              <a:t>fasciasuperficial</a:t>
            </a:r>
            <a:r>
              <a:rPr lang="en-US" b="1" dirty="0">
                <a:latin typeface="Arial Black" panose="020B0A04020102020204" pitchFamily="34" charset="0"/>
                <a:sym typeface="Wingdings" panose="05000000000000000000" pitchFamily="2" charset="2"/>
              </a:rPr>
              <a:t> dorsal </a:t>
            </a:r>
            <a:r>
              <a:rPr lang="en-US" b="1" dirty="0" err="1">
                <a:latin typeface="Arial Black" panose="020B0A04020102020204" pitchFamily="34" charset="0"/>
                <a:sym typeface="Wingdings" panose="05000000000000000000" pitchFamily="2" charset="2"/>
              </a:rPr>
              <a:t>veinsuperficial</a:t>
            </a:r>
            <a:r>
              <a:rPr lang="en-US" b="1" dirty="0">
                <a:latin typeface="Arial Black" panose="020B0A04020102020204" pitchFamily="34" charset="0"/>
                <a:sym typeface="Wingdings" panose="05000000000000000000" pitchFamily="2" charset="2"/>
              </a:rPr>
              <a:t> external pudendal vein</a:t>
            </a:r>
          </a:p>
          <a:p>
            <a:endParaRPr lang="en-US" b="1" dirty="0">
              <a:latin typeface="Arial Black" panose="020B0A04020102020204" pitchFamily="34" charset="0"/>
              <a:sym typeface="Wingdings" panose="05000000000000000000" pitchFamily="2" charset="2"/>
            </a:endParaRPr>
          </a:p>
          <a:p>
            <a:r>
              <a:rPr lang="en-US" b="1" dirty="0">
                <a:latin typeface="Arial Black" panose="020B0A04020102020204" pitchFamily="34" charset="0"/>
                <a:sym typeface="Wingdings" panose="05000000000000000000" pitchFamily="2" charset="2"/>
              </a:rPr>
              <a:t>Lymphatics</a:t>
            </a:r>
          </a:p>
          <a:p>
            <a:r>
              <a:rPr lang="en-US" b="1" dirty="0">
                <a:latin typeface="Arial Black" panose="020B0A04020102020204" pitchFamily="34" charset="0"/>
                <a:sym typeface="Wingdings" panose="05000000000000000000" pitchFamily="2" charset="2"/>
              </a:rPr>
              <a:t>Inguinal lymph nodes</a:t>
            </a:r>
          </a:p>
          <a:p>
            <a:endParaRPr lang="en-US" b="1" dirty="0">
              <a:latin typeface="Arial Black" panose="020B0A04020102020204" pitchFamily="34" charset="0"/>
              <a:sym typeface="Wingdings" panose="05000000000000000000" pitchFamily="2" charset="2"/>
            </a:endParaRPr>
          </a:p>
        </p:txBody>
      </p:sp>
      <p:pic>
        <p:nvPicPr>
          <p:cNvPr id="6" name="Content Placeholder 5"/>
          <p:cNvPicPr>
            <a:picLocks noGrp="1" noChangeAspect="1"/>
          </p:cNvPicPr>
          <p:nvPr>
            <p:ph idx="1"/>
          </p:nvPr>
        </p:nvPicPr>
        <p:blipFill>
          <a:blip r:embed="rId2"/>
          <a:stretch>
            <a:fillRect/>
          </a:stretch>
        </p:blipFill>
        <p:spPr>
          <a:xfrm>
            <a:off x="5715000" y="0"/>
            <a:ext cx="6477000" cy="6857999"/>
          </a:xfrm>
          <a:prstGeom prst="rect">
            <a:avLst/>
          </a:prstGeom>
        </p:spPr>
      </p:pic>
    </p:spTree>
    <p:extLst>
      <p:ext uri="{BB962C8B-B14F-4D97-AF65-F5344CB8AC3E}">
        <p14:creationId xmlns:p14="http://schemas.microsoft.com/office/powerpoint/2010/main" val="327115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erection</a:t>
            </a:r>
          </a:p>
        </p:txBody>
      </p:sp>
      <p:sp>
        <p:nvSpPr>
          <p:cNvPr id="4" name="Text Placeholder 3"/>
          <p:cNvSpPr>
            <a:spLocks noGrp="1"/>
          </p:cNvSpPr>
          <p:nvPr>
            <p:ph type="body" sz="half" idx="2"/>
          </p:nvPr>
        </p:nvSpPr>
        <p:spPr>
          <a:xfrm>
            <a:off x="0" y="842962"/>
            <a:ext cx="5486400" cy="6286500"/>
          </a:xfrm>
        </p:spPr>
        <p:txBody>
          <a:bodyPr/>
          <a:lstStyle/>
          <a:p>
            <a:r>
              <a:rPr lang="en-US" b="1" dirty="0">
                <a:latin typeface="Arial Black" panose="020B0A04020102020204" pitchFamily="34" charset="0"/>
                <a:sym typeface="Wingdings" panose="05000000000000000000" pitchFamily="2" charset="2"/>
              </a:rPr>
              <a:t>Erotic stimulation causes smooth muscles to relax vasodilation</a:t>
            </a:r>
          </a:p>
          <a:p>
            <a:r>
              <a:rPr lang="en-US" b="1" dirty="0" err="1">
                <a:latin typeface="Arial Black" panose="020B0A04020102020204" pitchFamily="34" charset="0"/>
                <a:sym typeface="Wingdings" panose="05000000000000000000" pitchFamily="2" charset="2"/>
              </a:rPr>
              <a:t>Bulbospongious</a:t>
            </a:r>
            <a:r>
              <a:rPr lang="en-US" b="1" dirty="0">
                <a:latin typeface="Arial Black" panose="020B0A04020102020204" pitchFamily="34" charset="0"/>
                <a:sym typeface="Wingdings" panose="05000000000000000000" pitchFamily="2" charset="2"/>
              </a:rPr>
              <a:t> and </a:t>
            </a:r>
            <a:r>
              <a:rPr lang="en-US" b="1" dirty="0" err="1">
                <a:latin typeface="Arial Black" panose="020B0A04020102020204" pitchFamily="34" charset="0"/>
                <a:sym typeface="Wingdings" panose="05000000000000000000" pitchFamily="2" charset="2"/>
              </a:rPr>
              <a:t>ischiocavernous</a:t>
            </a:r>
            <a:r>
              <a:rPr lang="en-US" b="1" dirty="0">
                <a:latin typeface="Arial Black" panose="020B0A04020102020204" pitchFamily="34" charset="0"/>
                <a:sym typeface="Wingdings" panose="05000000000000000000" pitchFamily="2" charset="2"/>
              </a:rPr>
              <a:t> compress the venous plexus blocking  venous drainage </a:t>
            </a:r>
            <a:r>
              <a:rPr lang="en-US" b="1" dirty="0" err="1">
                <a:latin typeface="Arial Black" panose="020B0A04020102020204" pitchFamily="34" charset="0"/>
                <a:sym typeface="Wingdings" panose="05000000000000000000" pitchFamily="2" charset="2"/>
              </a:rPr>
              <a:t>drainage</a:t>
            </a:r>
            <a:r>
              <a:rPr lang="en-US" b="1" dirty="0">
                <a:latin typeface="Arial Black" panose="020B0A04020102020204" pitchFamily="34" charset="0"/>
                <a:sym typeface="Wingdings" panose="05000000000000000000" pitchFamily="2" charset="2"/>
              </a:rPr>
              <a:t> enlarged and rigid</a:t>
            </a:r>
          </a:p>
          <a:p>
            <a:endParaRPr lang="en-US" b="1" dirty="0">
              <a:latin typeface="Arial Black" panose="020B0A04020102020204" pitchFamily="34" charset="0"/>
              <a:sym typeface="Wingdings" panose="05000000000000000000" pitchFamily="2" charset="2"/>
            </a:endParaRPr>
          </a:p>
        </p:txBody>
      </p:sp>
      <p:pic>
        <p:nvPicPr>
          <p:cNvPr id="5" name="Content Placeholder 4"/>
          <p:cNvPicPr>
            <a:picLocks noGrp="1" noChangeAspect="1"/>
          </p:cNvPicPr>
          <p:nvPr>
            <p:ph idx="1"/>
          </p:nvPr>
        </p:nvPicPr>
        <p:blipFill>
          <a:blip r:embed="rId2"/>
          <a:stretch>
            <a:fillRect/>
          </a:stretch>
        </p:blipFill>
        <p:spPr>
          <a:xfrm>
            <a:off x="5618660" y="0"/>
            <a:ext cx="6573340" cy="6857999"/>
          </a:xfrm>
          <a:prstGeom prst="rect">
            <a:avLst/>
          </a:prstGeom>
        </p:spPr>
      </p:pic>
    </p:spTree>
    <p:extLst>
      <p:ext uri="{BB962C8B-B14F-4D97-AF65-F5344CB8AC3E}">
        <p14:creationId xmlns:p14="http://schemas.microsoft.com/office/powerpoint/2010/main" val="1248612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0963" cy="571500"/>
          </a:xfrm>
        </p:spPr>
        <p:txBody>
          <a:bodyPr>
            <a:normAutofit/>
          </a:bodyPr>
          <a:lstStyle/>
          <a:p>
            <a:r>
              <a:rPr lang="en-US" dirty="0">
                <a:latin typeface="Arial Black" panose="020B0A04020102020204" pitchFamily="34" charset="0"/>
              </a:rPr>
              <a:t>The penis: ejaculation</a:t>
            </a:r>
          </a:p>
        </p:txBody>
      </p:sp>
      <p:sp>
        <p:nvSpPr>
          <p:cNvPr id="4" name="Text Placeholder 3"/>
          <p:cNvSpPr>
            <a:spLocks noGrp="1"/>
          </p:cNvSpPr>
          <p:nvPr>
            <p:ph type="body" sz="half" idx="2"/>
          </p:nvPr>
        </p:nvSpPr>
        <p:spPr>
          <a:xfrm>
            <a:off x="0" y="842962"/>
            <a:ext cx="5486400" cy="6286500"/>
          </a:xfrm>
        </p:spPr>
        <p:txBody>
          <a:bodyPr/>
          <a:lstStyle/>
          <a:p>
            <a:r>
              <a:rPr lang="en-US" b="1" dirty="0">
                <a:latin typeface="Arial Black" panose="020B0A04020102020204" pitchFamily="34" charset="0"/>
                <a:sym typeface="Wingdings" panose="05000000000000000000" pitchFamily="2" charset="2"/>
              </a:rPr>
              <a:t>Emission (L1&amp; L2 nerves)</a:t>
            </a:r>
          </a:p>
          <a:p>
            <a:r>
              <a:rPr lang="en-US" b="1" dirty="0">
                <a:latin typeface="Arial Black" panose="020B0A04020102020204" pitchFamily="34" charset="0"/>
                <a:sym typeface="Wingdings" panose="05000000000000000000" pitchFamily="2" charset="2"/>
              </a:rPr>
              <a:t>Delivery of sperms and  glandular secretions to the prostatic urethra by peristalsis of ductus </a:t>
            </a:r>
            <a:r>
              <a:rPr lang="en-US" b="1" dirty="0" err="1">
                <a:latin typeface="Arial Black" panose="020B0A04020102020204" pitchFamily="34" charset="0"/>
                <a:sym typeface="Wingdings" panose="05000000000000000000" pitchFamily="2" charset="2"/>
              </a:rPr>
              <a:t>deferentes</a:t>
            </a:r>
            <a:r>
              <a:rPr lang="en-US" b="1" dirty="0">
                <a:latin typeface="Arial Black" panose="020B0A04020102020204" pitchFamily="34" charset="0"/>
                <a:sym typeface="Wingdings" panose="05000000000000000000" pitchFamily="2" charset="2"/>
              </a:rPr>
              <a:t> and seminal vesicles</a:t>
            </a:r>
          </a:p>
          <a:p>
            <a:endParaRPr lang="en-US" b="1" dirty="0">
              <a:latin typeface="Arial Black" panose="020B0A04020102020204" pitchFamily="34" charset="0"/>
              <a:sym typeface="Wingdings" panose="05000000000000000000" pitchFamily="2" charset="2"/>
            </a:endParaRPr>
          </a:p>
          <a:p>
            <a:r>
              <a:rPr lang="en-US" b="1" dirty="0">
                <a:latin typeface="Arial Black" panose="020B0A04020102020204" pitchFamily="34" charset="0"/>
                <a:sym typeface="Wingdings" panose="05000000000000000000" pitchFamily="2" charset="2"/>
              </a:rPr>
              <a:t>Contraction of smooth muscles of the prostate express prostatic fluid</a:t>
            </a:r>
          </a:p>
          <a:p>
            <a:endParaRPr lang="en-US" b="1" dirty="0">
              <a:latin typeface="Arial Black" panose="020B0A04020102020204" pitchFamily="34" charset="0"/>
              <a:sym typeface="Wingdings" panose="05000000000000000000" pitchFamily="2" charset="2"/>
            </a:endParaRPr>
          </a:p>
          <a:p>
            <a:r>
              <a:rPr lang="en-US" b="1" dirty="0">
                <a:latin typeface="Arial Black" panose="020B0A04020102020204" pitchFamily="34" charset="0"/>
                <a:sym typeface="Wingdings" panose="05000000000000000000" pitchFamily="2" charset="2"/>
              </a:rPr>
              <a:t>Ejaculation</a:t>
            </a:r>
          </a:p>
          <a:p>
            <a:r>
              <a:rPr lang="en-US" b="1" dirty="0">
                <a:latin typeface="Arial Black" panose="020B0A04020102020204" pitchFamily="34" charset="0"/>
                <a:sym typeface="Wingdings" panose="05000000000000000000" pitchFamily="2" charset="2"/>
              </a:rPr>
              <a:t> semen is expelled from the urethra through the external urethral orifice resulting from:</a:t>
            </a:r>
          </a:p>
          <a:p>
            <a:r>
              <a:rPr lang="en-US" b="1" dirty="0">
                <a:latin typeface="Arial Black" panose="020B0A04020102020204" pitchFamily="34" charset="0"/>
                <a:sym typeface="Wingdings" panose="05000000000000000000" pitchFamily="2" charset="2"/>
              </a:rPr>
              <a:t>  </a:t>
            </a:r>
            <a:r>
              <a:rPr lang="en-US" b="1" dirty="0" err="1">
                <a:latin typeface="Arial Black" panose="020B0A04020102020204" pitchFamily="34" charset="0"/>
                <a:sym typeface="Wingdings" panose="05000000000000000000" pitchFamily="2" charset="2"/>
              </a:rPr>
              <a:t>i.Closure</a:t>
            </a:r>
            <a:r>
              <a:rPr lang="en-US" b="1" dirty="0">
                <a:latin typeface="Arial Black" panose="020B0A04020102020204" pitchFamily="34" charset="0"/>
                <a:sym typeface="Wingdings" panose="05000000000000000000" pitchFamily="2" charset="2"/>
              </a:rPr>
              <a:t> of the vesical sphincter at the neck of bladder (L1&amp;L2)</a:t>
            </a:r>
          </a:p>
          <a:p>
            <a:r>
              <a:rPr lang="en-US" b="1" dirty="0">
                <a:latin typeface="Arial Black" panose="020B0A04020102020204" pitchFamily="34" charset="0"/>
                <a:sym typeface="Wingdings" panose="05000000000000000000" pitchFamily="2" charset="2"/>
              </a:rPr>
              <a:t>ii. Contraction of urethral muscles (S2-S4)</a:t>
            </a:r>
          </a:p>
          <a:p>
            <a:r>
              <a:rPr lang="en-US" b="1" dirty="0">
                <a:latin typeface="Arial Black" panose="020B0A04020102020204" pitchFamily="34" charset="0"/>
                <a:sym typeface="Wingdings" panose="05000000000000000000" pitchFamily="2" charset="2"/>
              </a:rPr>
              <a:t>iii. </a:t>
            </a:r>
            <a:r>
              <a:rPr lang="en-US" b="1" dirty="0" err="1">
                <a:latin typeface="Arial Black" panose="020B0A04020102020204" pitchFamily="34" charset="0"/>
                <a:sym typeface="Wingdings" panose="05000000000000000000" pitchFamily="2" charset="2"/>
              </a:rPr>
              <a:t>Contratction</a:t>
            </a:r>
            <a:r>
              <a:rPr lang="en-US" b="1" dirty="0">
                <a:latin typeface="Arial Black" panose="020B0A04020102020204" pitchFamily="34" charset="0"/>
                <a:sym typeface="Wingdings" panose="05000000000000000000" pitchFamily="2" charset="2"/>
              </a:rPr>
              <a:t> of the </a:t>
            </a:r>
            <a:r>
              <a:rPr lang="en-US" b="1" dirty="0" err="1">
                <a:latin typeface="Arial Black" panose="020B0A04020102020204" pitchFamily="34" charset="0"/>
                <a:sym typeface="Wingdings" panose="05000000000000000000" pitchFamily="2" charset="2"/>
              </a:rPr>
              <a:t>bulbospongiosus</a:t>
            </a:r>
            <a:r>
              <a:rPr lang="en-US" b="1" dirty="0">
                <a:latin typeface="Arial Black" panose="020B0A04020102020204" pitchFamily="34" charset="0"/>
                <a:sym typeface="Wingdings" panose="05000000000000000000" pitchFamily="2" charset="2"/>
              </a:rPr>
              <a:t> (pudendal nerve S2-S4)</a:t>
            </a:r>
          </a:p>
          <a:p>
            <a:r>
              <a:rPr lang="en-US" b="1" dirty="0">
                <a:latin typeface="Arial Black" panose="020B0A04020102020204" pitchFamily="34" charset="0"/>
                <a:sym typeface="Wingdings" panose="05000000000000000000" pitchFamily="2" charset="2"/>
              </a:rPr>
              <a:t> Flaccidity follows sympathetic stimulation that causes constriction of </a:t>
            </a:r>
            <a:r>
              <a:rPr lang="en-US" b="1" dirty="0" err="1">
                <a:latin typeface="Arial Black" panose="020B0A04020102020204" pitchFamily="34" charset="0"/>
                <a:sym typeface="Wingdings" panose="05000000000000000000" pitchFamily="2" charset="2"/>
              </a:rPr>
              <a:t>helicine</a:t>
            </a:r>
            <a:r>
              <a:rPr lang="en-US" b="1" dirty="0">
                <a:latin typeface="Arial Black" panose="020B0A04020102020204" pitchFamily="34" charset="0"/>
                <a:sym typeface="Wingdings" panose="05000000000000000000" pitchFamily="2" charset="2"/>
              </a:rPr>
              <a:t> arteries and relaxation of </a:t>
            </a:r>
            <a:r>
              <a:rPr lang="en-US" b="1" dirty="0" err="1">
                <a:latin typeface="Arial Black" panose="020B0A04020102020204" pitchFamily="34" charset="0"/>
                <a:sym typeface="Wingdings" panose="05000000000000000000" pitchFamily="2" charset="2"/>
              </a:rPr>
              <a:t>bulbospongiosus</a:t>
            </a:r>
            <a:r>
              <a:rPr lang="en-US" b="1" dirty="0">
                <a:latin typeface="Arial Black" panose="020B0A04020102020204" pitchFamily="34" charset="0"/>
                <a:sym typeface="Wingdings" panose="05000000000000000000" pitchFamily="2" charset="2"/>
              </a:rPr>
              <a:t> and </a:t>
            </a:r>
            <a:r>
              <a:rPr lang="en-US" b="1" dirty="0" err="1">
                <a:latin typeface="Arial Black" panose="020B0A04020102020204" pitchFamily="34" charset="0"/>
                <a:sym typeface="Wingdings" panose="05000000000000000000" pitchFamily="2" charset="2"/>
              </a:rPr>
              <a:t>ischiocavernosus</a:t>
            </a:r>
            <a:endParaRPr lang="en-US" b="1" dirty="0">
              <a:latin typeface="Arial Black" panose="020B0A04020102020204" pitchFamily="34" charset="0"/>
              <a:sym typeface="Wingdings" panose="05000000000000000000" pitchFamily="2" charset="2"/>
            </a:endParaRPr>
          </a:p>
          <a:p>
            <a:endParaRPr lang="en-US" b="1" dirty="0">
              <a:latin typeface="Arial Black" panose="020B0A04020102020204" pitchFamily="34" charset="0"/>
              <a:sym typeface="Wingdings" panose="05000000000000000000" pitchFamily="2" charset="2"/>
            </a:endParaRPr>
          </a:p>
          <a:p>
            <a:endParaRPr lang="en-US" b="1" dirty="0">
              <a:latin typeface="Arial Black" panose="020B0A04020102020204" pitchFamily="34" charset="0"/>
              <a:sym typeface="Wingdings" panose="05000000000000000000" pitchFamily="2" charset="2"/>
            </a:endParaRPr>
          </a:p>
        </p:txBody>
      </p:sp>
      <p:pic>
        <p:nvPicPr>
          <p:cNvPr id="5" name="Content Placeholder 4"/>
          <p:cNvPicPr>
            <a:picLocks noGrp="1" noChangeAspect="1"/>
          </p:cNvPicPr>
          <p:nvPr>
            <p:ph idx="1"/>
          </p:nvPr>
        </p:nvPicPr>
        <p:blipFill>
          <a:blip r:embed="rId2"/>
          <a:stretch>
            <a:fillRect/>
          </a:stretch>
        </p:blipFill>
        <p:spPr>
          <a:xfrm>
            <a:off x="5618660" y="0"/>
            <a:ext cx="6573340" cy="6857999"/>
          </a:xfrm>
          <a:prstGeom prst="rect">
            <a:avLst/>
          </a:prstGeom>
        </p:spPr>
      </p:pic>
    </p:spTree>
    <p:extLst>
      <p:ext uri="{BB962C8B-B14F-4D97-AF65-F5344CB8AC3E}">
        <p14:creationId xmlns:p14="http://schemas.microsoft.com/office/powerpoint/2010/main" val="4092530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74317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1581109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Sample questions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85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485775"/>
          </a:xfrm>
        </p:spPr>
        <p:txBody>
          <a:bodyPr>
            <a:normAutofit fontScale="90000"/>
          </a:bodyPr>
          <a:lstStyle/>
          <a:p>
            <a:r>
              <a:rPr lang="en-US" dirty="0"/>
              <a:t>Scrotum</a:t>
            </a:r>
          </a:p>
        </p:txBody>
      </p:sp>
      <p:pic>
        <p:nvPicPr>
          <p:cNvPr id="5" name="Content Placeholder 4"/>
          <p:cNvPicPr>
            <a:picLocks noGrp="1" noChangeAspect="1"/>
          </p:cNvPicPr>
          <p:nvPr>
            <p:ph idx="1"/>
          </p:nvPr>
        </p:nvPicPr>
        <p:blipFill>
          <a:blip r:embed="rId2"/>
          <a:stretch>
            <a:fillRect/>
          </a:stretch>
        </p:blipFill>
        <p:spPr>
          <a:xfrm>
            <a:off x="5426075" y="242887"/>
            <a:ext cx="7008812" cy="4686300"/>
          </a:xfrm>
          <a:prstGeom prst="rect">
            <a:avLst/>
          </a:prstGeom>
        </p:spPr>
      </p:pic>
      <p:sp>
        <p:nvSpPr>
          <p:cNvPr id="4" name="Text Placeholder 3"/>
          <p:cNvSpPr>
            <a:spLocks noGrp="1"/>
          </p:cNvSpPr>
          <p:nvPr>
            <p:ph type="body" sz="half" idx="2"/>
          </p:nvPr>
        </p:nvSpPr>
        <p:spPr>
          <a:xfrm>
            <a:off x="0" y="485775"/>
            <a:ext cx="5183188" cy="6372225"/>
          </a:xfrm>
        </p:spPr>
        <p:txBody>
          <a:bodyPr>
            <a:normAutofit lnSpcReduction="10000"/>
          </a:bodyPr>
          <a:lstStyle/>
          <a:p>
            <a:r>
              <a:rPr lang="en-US" dirty="0" err="1">
                <a:latin typeface="Arial Black" panose="020B0A04020102020204" pitchFamily="34" charset="0"/>
              </a:rPr>
              <a:t>Muscultaneous</a:t>
            </a:r>
            <a:r>
              <a:rPr lang="en-US" dirty="0">
                <a:latin typeface="Arial Black" panose="020B0A04020102020204" pitchFamily="34" charset="0"/>
              </a:rPr>
              <a:t> sac which form pouches in which lies the testes.</a:t>
            </a:r>
          </a:p>
          <a:p>
            <a:r>
              <a:rPr lang="en-US" dirty="0">
                <a:latin typeface="Arial Black" panose="020B0A04020102020204" pitchFamily="34" charset="0"/>
              </a:rPr>
              <a:t>Its wall has two layers, </a:t>
            </a:r>
            <a:r>
              <a:rPr lang="en-US" dirty="0" err="1">
                <a:latin typeface="Arial Black" panose="020B0A04020102020204" pitchFamily="34" charset="0"/>
              </a:rPr>
              <a:t>viz</a:t>
            </a:r>
            <a:r>
              <a:rPr lang="en-US" dirty="0">
                <a:latin typeface="Arial Black" panose="020B0A04020102020204" pitchFamily="34" charset="0"/>
              </a:rPr>
              <a:t>;</a:t>
            </a:r>
          </a:p>
          <a:p>
            <a:pPr marL="342900" indent="-342900">
              <a:buAutoNum type="arabicPeriod"/>
            </a:pPr>
            <a:r>
              <a:rPr lang="en-US" dirty="0">
                <a:latin typeface="Arial Black" panose="020B0A04020102020204" pitchFamily="34" charset="0"/>
              </a:rPr>
              <a:t>Skin</a:t>
            </a:r>
          </a:p>
          <a:p>
            <a:pPr marL="342900" indent="-342900">
              <a:buAutoNum type="arabicPeriod"/>
            </a:pPr>
            <a:r>
              <a:rPr lang="en-US" dirty="0">
                <a:latin typeface="Arial Black" panose="020B0A04020102020204" pitchFamily="34" charset="0"/>
              </a:rPr>
              <a:t>Superficial fascia</a:t>
            </a:r>
          </a:p>
          <a:p>
            <a:r>
              <a:rPr lang="en-US" u="sng" dirty="0">
                <a:latin typeface="Arial Black" panose="020B0A04020102020204" pitchFamily="34" charset="0"/>
              </a:rPr>
              <a:t>1.Skin</a:t>
            </a:r>
          </a:p>
          <a:p>
            <a:r>
              <a:rPr lang="en-US" dirty="0">
                <a:latin typeface="Arial Black" panose="020B0A04020102020204" pitchFamily="34" charset="0"/>
              </a:rPr>
              <a:t>Thin, pigmented, rugose and marked by a longitudinal median raphe. </a:t>
            </a:r>
          </a:p>
          <a:p>
            <a:r>
              <a:rPr lang="en-US" dirty="0">
                <a:latin typeface="Arial Black" panose="020B0A04020102020204" pitchFamily="34" charset="0"/>
              </a:rPr>
              <a:t>Richly endowed with sebaceous glands, and consequently a common site for sebaceous cysts, which are often multiple.</a:t>
            </a:r>
          </a:p>
          <a:p>
            <a:endParaRPr lang="en-US" dirty="0">
              <a:latin typeface="Arial Black" panose="020B0A04020102020204" pitchFamily="34" charset="0"/>
            </a:endParaRPr>
          </a:p>
          <a:p>
            <a:r>
              <a:rPr lang="en-US" u="sng" dirty="0">
                <a:latin typeface="Arial Black" panose="020B0A04020102020204" pitchFamily="34" charset="0"/>
              </a:rPr>
              <a:t>2.Superficial fascia </a:t>
            </a:r>
          </a:p>
          <a:p>
            <a:r>
              <a:rPr lang="en-US" dirty="0">
                <a:latin typeface="Arial Black" panose="020B0A04020102020204" pitchFamily="34" charset="0"/>
              </a:rPr>
              <a:t>Devoid of fat but contains smooth muscle—</a:t>
            </a:r>
            <a:r>
              <a:rPr lang="en-US" dirty="0" err="1">
                <a:latin typeface="Arial Black" panose="020B0A04020102020204" pitchFamily="34" charset="0"/>
              </a:rPr>
              <a:t>dartos</a:t>
            </a:r>
            <a:r>
              <a:rPr lang="en-US" dirty="0">
                <a:latin typeface="Arial Black" panose="020B0A04020102020204" pitchFamily="34" charset="0"/>
              </a:rPr>
              <a:t>.</a:t>
            </a:r>
          </a:p>
          <a:p>
            <a:r>
              <a:rPr lang="en-US" dirty="0">
                <a:latin typeface="Arial Black" panose="020B0A04020102020204" pitchFamily="34" charset="0"/>
              </a:rPr>
              <a:t>Contract in response to cold, reducing the surface area of the skin</a:t>
            </a:r>
          </a:p>
          <a:p>
            <a:r>
              <a:rPr lang="en-US" dirty="0">
                <a:latin typeface="Arial Black" panose="020B0A04020102020204" pitchFamily="34" charset="0"/>
              </a:rPr>
              <a:t>Continuous anteriorly with the membranous deep layer of the superficial fascia of the anterolateral abdominal wall</a:t>
            </a:r>
          </a:p>
          <a:p>
            <a:r>
              <a:rPr lang="en-US" dirty="0">
                <a:latin typeface="Arial Black" panose="020B0A04020102020204" pitchFamily="34" charset="0"/>
              </a:rPr>
              <a:t>Continuous posteriorly with the superficial fascia of the perineum</a:t>
            </a:r>
          </a:p>
        </p:txBody>
      </p:sp>
    </p:spTree>
    <p:extLst>
      <p:ext uri="{BB962C8B-B14F-4D97-AF65-F5344CB8AC3E}">
        <p14:creationId xmlns:p14="http://schemas.microsoft.com/office/powerpoint/2010/main" val="2230946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09450"/>
          </a:xfrm>
        </p:spPr>
        <p:txBody>
          <a:bodyPr>
            <a:normAutofit fontScale="90000"/>
          </a:bodyPr>
          <a:lstStyle/>
          <a:p>
            <a:r>
              <a:rPr lang="en-US" dirty="0"/>
              <a:t>Self –quiz (T/F)</a:t>
            </a:r>
          </a:p>
        </p:txBody>
      </p:sp>
      <p:sp>
        <p:nvSpPr>
          <p:cNvPr id="3" name="Content Placeholder 2"/>
          <p:cNvSpPr>
            <a:spLocks noGrp="1"/>
          </p:cNvSpPr>
          <p:nvPr>
            <p:ph idx="1"/>
          </p:nvPr>
        </p:nvSpPr>
        <p:spPr>
          <a:xfrm>
            <a:off x="-1" y="627016"/>
            <a:ext cx="11834949" cy="6230983"/>
          </a:xfrm>
        </p:spPr>
        <p:txBody>
          <a:bodyPr>
            <a:normAutofit/>
          </a:bodyPr>
          <a:lstStyle/>
          <a:p>
            <a:pPr marL="0" indent="0" algn="just">
              <a:buNone/>
            </a:pPr>
            <a:r>
              <a:rPr lang="en-US" b="1" dirty="0"/>
              <a:t>1. Regarding the pelvic splanchnic nerve: T/F</a:t>
            </a:r>
          </a:p>
          <a:p>
            <a:pPr marL="0" indent="0" algn="just">
              <a:buNone/>
            </a:pPr>
            <a:r>
              <a:rPr lang="en-US" dirty="0"/>
              <a:t>A. crosses the ischial spine medial to the pudendal artery</a:t>
            </a:r>
          </a:p>
          <a:p>
            <a:pPr marL="0" indent="0" algn="just">
              <a:buNone/>
            </a:pPr>
            <a:r>
              <a:rPr lang="en-US" dirty="0"/>
              <a:t>B. contains postganglionic parasympathetic visceral motor </a:t>
            </a:r>
            <a:r>
              <a:rPr lang="en-US" dirty="0" err="1"/>
              <a:t>fibres</a:t>
            </a:r>
            <a:endParaRPr lang="en-US" dirty="0"/>
          </a:p>
          <a:p>
            <a:pPr marL="0" indent="0" algn="just">
              <a:buNone/>
            </a:pPr>
            <a:r>
              <a:rPr lang="en-US" dirty="0"/>
              <a:t>C. arises from the posterior primary rami of S2, S3 and S4</a:t>
            </a:r>
          </a:p>
          <a:p>
            <a:pPr marL="0" indent="0" algn="just">
              <a:buNone/>
            </a:pPr>
            <a:r>
              <a:rPr lang="en-US" dirty="0"/>
              <a:t>D. supplies motor </a:t>
            </a:r>
            <a:r>
              <a:rPr lang="en-US" dirty="0" err="1"/>
              <a:t>fibres</a:t>
            </a:r>
            <a:r>
              <a:rPr lang="en-US" dirty="0"/>
              <a:t> to the sigmoid colon</a:t>
            </a:r>
          </a:p>
          <a:p>
            <a:pPr marL="0" indent="0" algn="just">
              <a:buNone/>
            </a:pPr>
            <a:r>
              <a:rPr lang="en-US" dirty="0"/>
              <a:t>E. produces erection of the penis</a:t>
            </a:r>
          </a:p>
        </p:txBody>
      </p:sp>
    </p:spTree>
    <p:extLst>
      <p:ext uri="{BB962C8B-B14F-4D97-AF65-F5344CB8AC3E}">
        <p14:creationId xmlns:p14="http://schemas.microsoft.com/office/powerpoint/2010/main" val="2482400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65760"/>
          </a:xfrm>
        </p:spPr>
        <p:txBody>
          <a:bodyPr>
            <a:normAutofit fontScale="90000"/>
          </a:bodyPr>
          <a:lstStyle/>
          <a:p>
            <a:r>
              <a:rPr lang="en-US" dirty="0"/>
              <a:t>Self –quiz (SBA)</a:t>
            </a:r>
          </a:p>
        </p:txBody>
      </p:sp>
      <p:sp>
        <p:nvSpPr>
          <p:cNvPr id="3" name="Content Placeholder 2"/>
          <p:cNvSpPr>
            <a:spLocks noGrp="1"/>
          </p:cNvSpPr>
          <p:nvPr>
            <p:ph idx="1"/>
          </p:nvPr>
        </p:nvSpPr>
        <p:spPr>
          <a:xfrm>
            <a:off x="838200" y="627016"/>
            <a:ext cx="10515600" cy="6230983"/>
          </a:xfrm>
        </p:spPr>
        <p:txBody>
          <a:bodyPr>
            <a:normAutofit/>
          </a:bodyPr>
          <a:lstStyle/>
          <a:p>
            <a:pPr marL="0" indent="0" algn="just">
              <a:buNone/>
            </a:pPr>
            <a:r>
              <a:rPr lang="en-US" dirty="0">
                <a:latin typeface="Arial" panose="020B0604020202020204" pitchFamily="34" charset="0"/>
                <a:cs typeface="Arial" panose="020B0604020202020204" pitchFamily="34" charset="0"/>
              </a:rPr>
              <a:t>2. A young man is admitted the day after falling off </a:t>
            </a:r>
          </a:p>
          <a:p>
            <a:pPr marL="0" indent="0" algn="just">
              <a:buNone/>
            </a:pPr>
            <a:r>
              <a:rPr lang="en-US" dirty="0">
                <a:latin typeface="Arial" panose="020B0604020202020204" pitchFamily="34" charset="0"/>
                <a:cs typeface="Arial" panose="020B0604020202020204" pitchFamily="34" charset="0"/>
              </a:rPr>
              <a:t>his bicycle at speed. The next day he is found to </a:t>
            </a:r>
          </a:p>
          <a:p>
            <a:pPr marL="0" indent="0" algn="just">
              <a:buNone/>
            </a:pPr>
            <a:r>
              <a:rPr lang="en-US" dirty="0">
                <a:latin typeface="Arial" panose="020B0604020202020204" pitchFamily="34" charset="0"/>
                <a:cs typeface="Arial" panose="020B0604020202020204" pitchFamily="34" charset="0"/>
              </a:rPr>
              <a:t>have passed no urine and examination reveals an </a:t>
            </a:r>
          </a:p>
          <a:p>
            <a:pPr marL="0" indent="0" algn="just">
              <a:buNone/>
            </a:pPr>
            <a:r>
              <a:rPr lang="en-US" dirty="0" err="1">
                <a:latin typeface="Arial" panose="020B0604020202020204" pitchFamily="34" charset="0"/>
                <a:cs typeface="Arial" panose="020B0604020202020204" pitchFamily="34" charset="0"/>
              </a:rPr>
              <a:t>oedematous</a:t>
            </a:r>
            <a:r>
              <a:rPr lang="en-US" dirty="0">
                <a:latin typeface="Arial" panose="020B0604020202020204" pitchFamily="34" charset="0"/>
                <a:cs typeface="Arial" panose="020B0604020202020204" pitchFamily="34" charset="0"/>
              </a:rPr>
              <a:t> scrotum and tender swelling of the lower </a:t>
            </a:r>
          </a:p>
          <a:p>
            <a:pPr marL="0" indent="0" algn="just">
              <a:buNone/>
            </a:pPr>
            <a:r>
              <a:rPr lang="en-US" dirty="0">
                <a:latin typeface="Arial" panose="020B0604020202020204" pitchFamily="34" charset="0"/>
                <a:cs typeface="Arial" panose="020B0604020202020204" pitchFamily="34" charset="0"/>
              </a:rPr>
              <a:t>abdominal wall. He is thought to have </a:t>
            </a:r>
            <a:r>
              <a:rPr lang="en-US" dirty="0" err="1">
                <a:latin typeface="Arial" panose="020B0604020202020204" pitchFamily="34" charset="0"/>
                <a:cs typeface="Arial" panose="020B0604020202020204" pitchFamily="34" charset="0"/>
              </a:rPr>
              <a:t>extravasated</a:t>
            </a:r>
            <a:r>
              <a:rPr lang="en-US" dirty="0">
                <a:latin typeface="Arial" panose="020B0604020202020204" pitchFamily="34" charset="0"/>
                <a:cs typeface="Arial" panose="020B0604020202020204" pitchFamily="34" charset="0"/>
              </a:rPr>
              <a:t> urine </a:t>
            </a:r>
          </a:p>
          <a:p>
            <a:pPr marL="0" indent="0" algn="just">
              <a:buNone/>
            </a:pPr>
            <a:r>
              <a:rPr lang="en-US" dirty="0">
                <a:latin typeface="Arial" panose="020B0604020202020204" pitchFamily="34" charset="0"/>
                <a:cs typeface="Arial" panose="020B0604020202020204" pitchFamily="34" charset="0"/>
              </a:rPr>
              <a:t>following urethral trauma. Which part of his urethra is </a:t>
            </a:r>
          </a:p>
          <a:p>
            <a:pPr marL="0" indent="0" algn="just">
              <a:buNone/>
            </a:pPr>
            <a:r>
              <a:rPr lang="en-US" dirty="0">
                <a:latin typeface="Arial" panose="020B0604020202020204" pitchFamily="34" charset="0"/>
                <a:cs typeface="Arial" panose="020B0604020202020204" pitchFamily="34" charset="0"/>
              </a:rPr>
              <a:t>most likely to have been damaged?</a:t>
            </a:r>
          </a:p>
          <a:p>
            <a:pPr marL="0" indent="0" algn="just">
              <a:buNone/>
            </a:pPr>
            <a:r>
              <a:rPr lang="en-US" dirty="0">
                <a:latin typeface="Arial" panose="020B0604020202020204" pitchFamily="34" charset="0"/>
                <a:cs typeface="Arial" panose="020B0604020202020204" pitchFamily="34" charset="0"/>
              </a:rPr>
              <a:t>A. the prostatic urethra</a:t>
            </a:r>
          </a:p>
          <a:p>
            <a:pPr marL="0" indent="0" algn="just">
              <a:buNone/>
            </a:pPr>
            <a:r>
              <a:rPr lang="en-US" dirty="0">
                <a:latin typeface="Arial" panose="020B0604020202020204" pitchFamily="34" charset="0"/>
                <a:cs typeface="Arial" panose="020B0604020202020204" pitchFamily="34" charset="0"/>
              </a:rPr>
              <a:t>B. the pre-prostatic urethra</a:t>
            </a:r>
          </a:p>
          <a:p>
            <a:pPr marL="0" indent="0" algn="just">
              <a:buNone/>
            </a:pPr>
            <a:r>
              <a:rPr lang="en-US" dirty="0">
                <a:latin typeface="Arial" panose="020B0604020202020204" pitchFamily="34" charset="0"/>
                <a:cs typeface="Arial" panose="020B0604020202020204" pitchFamily="34" charset="0"/>
              </a:rPr>
              <a:t>C. the spongy urethra</a:t>
            </a:r>
          </a:p>
          <a:p>
            <a:pPr marL="0" indent="0" algn="just">
              <a:buNone/>
            </a:pPr>
            <a:r>
              <a:rPr lang="en-US" dirty="0">
                <a:latin typeface="Arial" panose="020B0604020202020204" pitchFamily="34" charset="0"/>
                <a:cs typeface="Arial" panose="020B0604020202020204" pitchFamily="34" charset="0"/>
              </a:rPr>
              <a:t>D. the urinary bladder</a:t>
            </a:r>
          </a:p>
          <a:p>
            <a:pPr marL="0" indent="0" algn="just">
              <a:buNone/>
            </a:pPr>
            <a:r>
              <a:rPr lang="en-US" dirty="0">
                <a:latin typeface="Arial" panose="020B0604020202020204" pitchFamily="34" charset="0"/>
                <a:cs typeface="Arial" panose="020B0604020202020204" pitchFamily="34" charset="0"/>
              </a:rPr>
              <a:t>E. the ureter</a:t>
            </a:r>
          </a:p>
        </p:txBody>
      </p:sp>
    </p:spTree>
    <p:extLst>
      <p:ext uri="{BB962C8B-B14F-4D97-AF65-F5344CB8AC3E}">
        <p14:creationId xmlns:p14="http://schemas.microsoft.com/office/powerpoint/2010/main" val="786744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65760"/>
          </a:xfrm>
        </p:spPr>
        <p:txBody>
          <a:bodyPr>
            <a:normAutofit fontScale="90000"/>
          </a:bodyPr>
          <a:lstStyle/>
          <a:p>
            <a:r>
              <a:rPr lang="en-US" dirty="0"/>
              <a:t>Self –quiz (short essay)</a:t>
            </a:r>
          </a:p>
        </p:txBody>
      </p:sp>
      <p:sp>
        <p:nvSpPr>
          <p:cNvPr id="3" name="Content Placeholder 2"/>
          <p:cNvSpPr>
            <a:spLocks noGrp="1"/>
          </p:cNvSpPr>
          <p:nvPr>
            <p:ph idx="1"/>
          </p:nvPr>
        </p:nvSpPr>
        <p:spPr>
          <a:xfrm>
            <a:off x="838200" y="627016"/>
            <a:ext cx="10515600" cy="6230983"/>
          </a:xfrm>
        </p:spPr>
        <p:txBody>
          <a:bodyPr>
            <a:normAutofit/>
          </a:bodyPr>
          <a:lstStyle/>
          <a:p>
            <a:pPr marL="0" indent="0" algn="just">
              <a:buNone/>
            </a:pPr>
            <a:r>
              <a:rPr lang="en-US" dirty="0">
                <a:latin typeface="Arial" panose="020B0604020202020204" pitchFamily="34" charset="0"/>
                <a:cs typeface="Arial" panose="020B0604020202020204" pitchFamily="34" charset="0"/>
              </a:rPr>
              <a:t>3.What anatomical knowledge is essential before male </a:t>
            </a:r>
          </a:p>
          <a:p>
            <a:pPr marL="0" indent="0" algn="just">
              <a:buNone/>
            </a:pPr>
            <a:r>
              <a:rPr lang="en-US" dirty="0">
                <a:latin typeface="Arial" panose="020B0604020202020204" pitchFamily="34" charset="0"/>
                <a:cs typeface="Arial" panose="020B0604020202020204" pitchFamily="34" charset="0"/>
              </a:rPr>
              <a:t>urethral instrumentation is performed?</a:t>
            </a:r>
          </a:p>
        </p:txBody>
      </p:sp>
    </p:spTree>
    <p:extLst>
      <p:ext uri="{BB962C8B-B14F-4D97-AF65-F5344CB8AC3E}">
        <p14:creationId xmlns:p14="http://schemas.microsoft.com/office/powerpoint/2010/main" val="797488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learner should also read:</a:t>
            </a:r>
          </a:p>
        </p:txBody>
      </p:sp>
      <p:sp>
        <p:nvSpPr>
          <p:cNvPr id="3" name="Content Placeholder 2"/>
          <p:cNvSpPr>
            <a:spLocks noGrp="1"/>
          </p:cNvSpPr>
          <p:nvPr>
            <p:ph idx="1"/>
          </p:nvPr>
        </p:nvSpPr>
        <p:spPr/>
        <p:txBody>
          <a:bodyPr/>
          <a:lstStyle/>
          <a:p>
            <a:pPr marL="514350" indent="-514350">
              <a:buFont typeface="+mj-lt"/>
              <a:buAutoNum type="arabicPeriod"/>
            </a:pPr>
            <a:r>
              <a:rPr lang="en-US" b="1" dirty="0">
                <a:latin typeface="Arial" panose="020B0604020202020204" pitchFamily="34" charset="0"/>
                <a:cs typeface="Arial" panose="020B0604020202020204" pitchFamily="34" charset="0"/>
              </a:rPr>
              <a:t>BD </a:t>
            </a:r>
            <a:r>
              <a:rPr lang="en-US" b="1" dirty="0" err="1">
                <a:latin typeface="Arial" panose="020B0604020202020204" pitchFamily="34" charset="0"/>
                <a:cs typeface="Arial" panose="020B0604020202020204" pitchFamily="34" charset="0"/>
              </a:rPr>
              <a:t>Charausia’s</a:t>
            </a:r>
            <a:r>
              <a:rPr lang="en-US" b="1" dirty="0">
                <a:latin typeface="Arial" panose="020B0604020202020204" pitchFamily="34" charset="0"/>
                <a:cs typeface="Arial" panose="020B0604020202020204" pitchFamily="34" charset="0"/>
              </a:rPr>
              <a:t> Human Anatomy (Theoretic framework)</a:t>
            </a:r>
          </a:p>
          <a:p>
            <a:pPr marL="514350" indent="-514350">
              <a:buFont typeface="+mj-lt"/>
              <a:buAutoNum type="arabicPeriod"/>
            </a:pPr>
            <a:r>
              <a:rPr lang="en-US" dirty="0">
                <a:latin typeface="Arial" panose="020B0604020202020204" pitchFamily="34" charset="0"/>
                <a:cs typeface="Arial" panose="020B0604020202020204" pitchFamily="34" charset="0"/>
              </a:rPr>
              <a:t>Grants Atlas of Anatomy (quick facts and atlas)</a:t>
            </a:r>
          </a:p>
          <a:p>
            <a:pPr marL="514350" indent="-514350">
              <a:buFont typeface="+mj-lt"/>
              <a:buAutoNum type="arabicPeriod"/>
            </a:pPr>
            <a:r>
              <a:rPr lang="en-US" dirty="0">
                <a:latin typeface="Arial" panose="020B0604020202020204" pitchFamily="34" charset="0"/>
                <a:cs typeface="Arial" panose="020B0604020202020204" pitchFamily="34" charset="0"/>
              </a:rPr>
              <a:t>Zuckerman’s A New System of Anatomy (Dissection guide)</a:t>
            </a:r>
          </a:p>
          <a:p>
            <a:pPr marL="514350" indent="-514350">
              <a:buFont typeface="+mj-lt"/>
              <a:buAutoNum type="arabicPeriod"/>
            </a:pPr>
            <a:r>
              <a:rPr lang="en-US" dirty="0">
                <a:latin typeface="Arial" panose="020B0604020202020204" pitchFamily="34" charset="0"/>
                <a:cs typeface="Arial" panose="020B0604020202020204" pitchFamily="34" charset="0"/>
              </a:rPr>
              <a:t>Gray’s Review anatomy (Self assessment)</a:t>
            </a:r>
          </a:p>
        </p:txBody>
      </p:sp>
    </p:spTree>
    <p:extLst>
      <p:ext uri="{BB962C8B-B14F-4D97-AF65-F5344CB8AC3E}">
        <p14:creationId xmlns:p14="http://schemas.microsoft.com/office/powerpoint/2010/main" val="2659813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67732"/>
          </a:xfrm>
        </p:spPr>
        <p:txBody>
          <a:bodyPr/>
          <a:lstStyle/>
          <a:p>
            <a:pPr algn="ctr"/>
            <a:r>
              <a:rPr lang="en-US" b="1" dirty="0">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295312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0"/>
            <a:ext cx="12306299" cy="7429500"/>
          </a:xfrm>
          <a:prstGeom prst="rect">
            <a:avLst/>
          </a:prstGeom>
        </p:spPr>
      </p:pic>
    </p:spTree>
    <p:extLst>
      <p:ext uri="{BB962C8B-B14F-4D97-AF65-F5344CB8AC3E}">
        <p14:creationId xmlns:p14="http://schemas.microsoft.com/office/powerpoint/2010/main" val="337949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Scrotum: </a:t>
            </a:r>
            <a:r>
              <a:rPr lang="en-US" dirty="0" err="1">
                <a:latin typeface="Arial Black" panose="020B0A04020102020204" pitchFamily="34" charset="0"/>
              </a:rPr>
              <a:t>N.A.V.a.L</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stretch>
            <a:fillRect/>
          </a:stretch>
        </p:blipFill>
        <p:spPr>
          <a:xfrm>
            <a:off x="4972050" y="0"/>
            <a:ext cx="7219949" cy="6857999"/>
          </a:xfrm>
          <a:prstGeom prst="rect">
            <a:avLst/>
          </a:prstGeom>
        </p:spPr>
      </p:pic>
      <p:sp>
        <p:nvSpPr>
          <p:cNvPr id="4" name="Text Placeholder 3"/>
          <p:cNvSpPr>
            <a:spLocks noGrp="1"/>
          </p:cNvSpPr>
          <p:nvPr>
            <p:ph type="body" sz="half" idx="2"/>
          </p:nvPr>
        </p:nvSpPr>
        <p:spPr>
          <a:xfrm>
            <a:off x="0" y="485774"/>
            <a:ext cx="5183188" cy="6372225"/>
          </a:xfrm>
        </p:spPr>
        <p:txBody>
          <a:bodyPr/>
          <a:lstStyle/>
          <a:p>
            <a:r>
              <a:rPr lang="en-US" u="sng" dirty="0">
                <a:latin typeface="Arial Black" panose="020B0A04020102020204" pitchFamily="34" charset="0"/>
              </a:rPr>
              <a:t>Nerves</a:t>
            </a:r>
          </a:p>
          <a:p>
            <a:r>
              <a:rPr lang="en-US" dirty="0">
                <a:latin typeface="Arial Black" panose="020B0A04020102020204" pitchFamily="34" charset="0"/>
              </a:rPr>
              <a:t>Genitofemoral nerve</a:t>
            </a:r>
            <a:r>
              <a:rPr lang="en-US" dirty="0">
                <a:latin typeface="Arial Black" panose="020B0A04020102020204" pitchFamily="34" charset="0"/>
                <a:sym typeface="Wingdings" panose="05000000000000000000" pitchFamily="2" charset="2"/>
              </a:rPr>
              <a:t> genital branch</a:t>
            </a:r>
          </a:p>
          <a:p>
            <a:r>
              <a:rPr lang="en-US" dirty="0" err="1">
                <a:latin typeface="Arial Black" panose="020B0A04020102020204" pitchFamily="34" charset="0"/>
                <a:sym typeface="Wingdings" panose="05000000000000000000" pitchFamily="2" charset="2"/>
              </a:rPr>
              <a:t>Ilioinguinal</a:t>
            </a:r>
            <a:r>
              <a:rPr lang="en-US" dirty="0">
                <a:latin typeface="Arial Black" panose="020B0A04020102020204" pitchFamily="34" charset="0"/>
                <a:sym typeface="Wingdings" panose="05000000000000000000" pitchFamily="2" charset="2"/>
              </a:rPr>
              <a:t> nerve</a:t>
            </a:r>
          </a:p>
          <a:p>
            <a:r>
              <a:rPr lang="en-US" dirty="0">
                <a:latin typeface="Arial Black" panose="020B0A04020102020204" pitchFamily="34" charset="0"/>
                <a:sym typeface="Wingdings" panose="05000000000000000000" pitchFamily="2" charset="2"/>
              </a:rPr>
              <a:t>Pudendal nerve perineal branch</a:t>
            </a:r>
          </a:p>
          <a:p>
            <a:r>
              <a:rPr lang="en-US" dirty="0">
                <a:latin typeface="Arial Black" panose="020B0A04020102020204" pitchFamily="34" charset="0"/>
                <a:sym typeface="Wingdings" panose="05000000000000000000" pitchFamily="2" charset="2"/>
              </a:rPr>
              <a:t>Posterior femoral cutaneous nerve perineal branches</a:t>
            </a:r>
          </a:p>
          <a:p>
            <a:r>
              <a:rPr lang="en-US" u="sng" dirty="0">
                <a:latin typeface="Arial Black" panose="020B0A04020102020204" pitchFamily="34" charset="0"/>
              </a:rPr>
              <a:t>Arterial supply</a:t>
            </a:r>
          </a:p>
          <a:p>
            <a:pPr marL="342900" indent="-342900">
              <a:buAutoNum type="arabicPeriod"/>
            </a:pPr>
            <a:r>
              <a:rPr lang="en-US" dirty="0">
                <a:latin typeface="Arial Black" panose="020B0A04020102020204" pitchFamily="34" charset="0"/>
              </a:rPr>
              <a:t>Internal </a:t>
            </a:r>
            <a:r>
              <a:rPr lang="en-US" dirty="0" err="1">
                <a:latin typeface="Arial Black" panose="020B0A04020102020204" pitchFamily="34" charset="0"/>
              </a:rPr>
              <a:t>pudendal</a:t>
            </a:r>
            <a:r>
              <a:rPr lang="en-US" dirty="0" err="1">
                <a:latin typeface="Arial Black" panose="020B0A04020102020204" pitchFamily="34" charset="0"/>
                <a:sym typeface="Wingdings" panose="05000000000000000000" pitchFamily="2" charset="2"/>
              </a:rPr>
              <a:t>perineal</a:t>
            </a:r>
            <a:r>
              <a:rPr lang="en-US" dirty="0">
                <a:latin typeface="Arial Black" panose="020B0A04020102020204" pitchFamily="34" charset="0"/>
                <a:sym typeface="Wingdings" panose="05000000000000000000" pitchFamily="2" charset="2"/>
              </a:rPr>
              <a:t> branch</a:t>
            </a:r>
          </a:p>
          <a:p>
            <a:pPr marL="342900" indent="-342900">
              <a:buAutoNum type="arabicPeriod"/>
            </a:pPr>
            <a:r>
              <a:rPr lang="en-US" dirty="0">
                <a:latin typeface="Arial Black" panose="020B0A04020102020204" pitchFamily="34" charset="0"/>
                <a:sym typeface="Wingdings" panose="05000000000000000000" pitchFamily="2" charset="2"/>
              </a:rPr>
              <a:t>Femoral </a:t>
            </a:r>
            <a:r>
              <a:rPr lang="en-US" dirty="0" err="1">
                <a:latin typeface="Arial Black" panose="020B0A04020102020204" pitchFamily="34" charset="0"/>
                <a:sym typeface="Wingdings" panose="05000000000000000000" pitchFamily="2" charset="2"/>
              </a:rPr>
              <a:t>arteryexternal</a:t>
            </a:r>
            <a:r>
              <a:rPr lang="en-US" dirty="0">
                <a:latin typeface="Arial Black" panose="020B0A04020102020204" pitchFamily="34" charset="0"/>
                <a:sym typeface="Wingdings" panose="05000000000000000000" pitchFamily="2" charset="2"/>
              </a:rPr>
              <a:t> pudendal branches</a:t>
            </a:r>
          </a:p>
          <a:p>
            <a:pPr marL="342900" indent="-342900">
              <a:buAutoNum type="arabicPeriod"/>
            </a:pPr>
            <a:r>
              <a:rPr lang="en-US" dirty="0">
                <a:latin typeface="Arial Black" panose="020B0A04020102020204" pitchFamily="34" charset="0"/>
                <a:sym typeface="Wingdings" panose="05000000000000000000" pitchFamily="2" charset="2"/>
              </a:rPr>
              <a:t>Inferior </a:t>
            </a:r>
            <a:r>
              <a:rPr lang="en-US" dirty="0" err="1">
                <a:latin typeface="Arial Black" panose="020B0A04020102020204" pitchFamily="34" charset="0"/>
                <a:sym typeface="Wingdings" panose="05000000000000000000" pitchFamily="2" charset="2"/>
              </a:rPr>
              <a:t>epigastriccremesteric</a:t>
            </a:r>
            <a:r>
              <a:rPr lang="en-US" dirty="0">
                <a:latin typeface="Arial Black" panose="020B0A04020102020204" pitchFamily="34" charset="0"/>
                <a:sym typeface="Wingdings" panose="05000000000000000000" pitchFamily="2" charset="2"/>
              </a:rPr>
              <a:t> branch</a:t>
            </a:r>
          </a:p>
          <a:p>
            <a:r>
              <a:rPr lang="en-US" u="sng" dirty="0">
                <a:latin typeface="Arial Black" panose="020B0A04020102020204" pitchFamily="34" charset="0"/>
                <a:sym typeface="Wingdings" panose="05000000000000000000" pitchFamily="2" charset="2"/>
              </a:rPr>
              <a:t>Venous drainage</a:t>
            </a:r>
          </a:p>
          <a:p>
            <a:r>
              <a:rPr lang="en-US" dirty="0">
                <a:latin typeface="Arial Black" panose="020B0A04020102020204" pitchFamily="34" charset="0"/>
                <a:sym typeface="Wingdings" panose="05000000000000000000" pitchFamily="2" charset="2"/>
              </a:rPr>
              <a:t>Accompany arteries</a:t>
            </a:r>
          </a:p>
          <a:p>
            <a:endParaRPr lang="en-US" dirty="0">
              <a:latin typeface="Arial Black" panose="020B0A04020102020204" pitchFamily="34" charset="0"/>
              <a:sym typeface="Wingdings" panose="05000000000000000000" pitchFamily="2" charset="2"/>
            </a:endParaRPr>
          </a:p>
          <a:p>
            <a:r>
              <a:rPr lang="en-US" u="sng" dirty="0" err="1">
                <a:latin typeface="Arial Black" panose="020B0A04020102020204" pitchFamily="34" charset="0"/>
                <a:sym typeface="Wingdings" panose="05000000000000000000" pitchFamily="2" charset="2"/>
              </a:rPr>
              <a:t>Lympatic</a:t>
            </a:r>
            <a:r>
              <a:rPr lang="en-US" u="sng" dirty="0">
                <a:latin typeface="Arial Black" panose="020B0A04020102020204" pitchFamily="34" charset="0"/>
                <a:sym typeface="Wingdings" panose="05000000000000000000" pitchFamily="2" charset="2"/>
              </a:rPr>
              <a:t> drainage</a:t>
            </a:r>
          </a:p>
          <a:p>
            <a:r>
              <a:rPr lang="en-US" dirty="0">
                <a:latin typeface="Arial Black" panose="020B0A04020102020204" pitchFamily="34" charset="0"/>
                <a:sym typeface="Wingdings" panose="05000000000000000000" pitchFamily="2" charset="2"/>
              </a:rPr>
              <a:t>Efferent vessels drained into superficial inguinal lymph nodes</a:t>
            </a:r>
          </a:p>
          <a:p>
            <a:endParaRPr lang="en-US" dirty="0">
              <a:latin typeface="Arial Black" panose="020B0A04020102020204" pitchFamily="34" charset="0"/>
              <a:sym typeface="Wingdings" panose="05000000000000000000" pitchFamily="2" charset="2"/>
            </a:endParaRPr>
          </a:p>
          <a:p>
            <a:endParaRPr lang="en-US" dirty="0">
              <a:latin typeface="Arial Black" panose="020B0A04020102020204" pitchFamily="34" charset="0"/>
              <a:sym typeface="Wingdings" panose="05000000000000000000" pitchFamily="2" charset="2"/>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64572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15000" cy="485775"/>
          </a:xfrm>
        </p:spPr>
        <p:txBody>
          <a:bodyPr>
            <a:normAutofit fontScale="90000"/>
          </a:bodyPr>
          <a:lstStyle/>
          <a:p>
            <a:r>
              <a:rPr lang="en-US" dirty="0">
                <a:latin typeface="Arial Black" panose="020B0A04020102020204" pitchFamily="34" charset="0"/>
              </a:rPr>
              <a:t>Scrotum </a:t>
            </a:r>
            <a:r>
              <a:rPr lang="en-US" i="1" dirty="0">
                <a:latin typeface="Arial Black" panose="020B0A04020102020204" pitchFamily="34" charset="0"/>
              </a:rPr>
              <a:t>in the clinic</a:t>
            </a:r>
          </a:p>
        </p:txBody>
      </p:sp>
      <p:pic>
        <p:nvPicPr>
          <p:cNvPr id="5" name="Content Placeholder 4"/>
          <p:cNvPicPr>
            <a:picLocks noGrp="1" noChangeAspect="1"/>
          </p:cNvPicPr>
          <p:nvPr>
            <p:ph idx="1"/>
          </p:nvPr>
        </p:nvPicPr>
        <p:blipFill>
          <a:blip r:embed="rId2"/>
          <a:stretch>
            <a:fillRect/>
          </a:stretch>
        </p:blipFill>
        <p:spPr>
          <a:xfrm>
            <a:off x="6686550" y="1585912"/>
            <a:ext cx="4419600" cy="3686175"/>
          </a:xfrm>
          <a:prstGeom prst="rect">
            <a:avLst/>
          </a:prstGeom>
        </p:spPr>
      </p:pic>
      <p:sp>
        <p:nvSpPr>
          <p:cNvPr id="4" name="Text Placeholder 3"/>
          <p:cNvSpPr>
            <a:spLocks noGrp="1"/>
          </p:cNvSpPr>
          <p:nvPr>
            <p:ph type="body" sz="half" idx="2"/>
          </p:nvPr>
        </p:nvSpPr>
        <p:spPr>
          <a:xfrm>
            <a:off x="0" y="485774"/>
            <a:ext cx="5183188" cy="6372225"/>
          </a:xfrm>
        </p:spPr>
        <p:txBody>
          <a:bodyPr/>
          <a:lstStyle/>
          <a:p>
            <a:endParaRPr lang="en-US" dirty="0">
              <a:latin typeface="Arial Black" panose="020B0A04020102020204" pitchFamily="34" charset="0"/>
              <a:sym typeface="Wingdings" panose="05000000000000000000" pitchFamily="2" charset="2"/>
            </a:endParaRPr>
          </a:p>
          <a:p>
            <a:r>
              <a:rPr lang="en-US" dirty="0">
                <a:latin typeface="Arial Black" panose="020B0A04020102020204" pitchFamily="34" charset="0"/>
                <a:sym typeface="Wingdings" panose="05000000000000000000" pitchFamily="2" charset="2"/>
              </a:rPr>
              <a:t>Differentiate:</a:t>
            </a:r>
          </a:p>
          <a:p>
            <a:pPr marL="342900" indent="-342900">
              <a:buFont typeface="+mj-lt"/>
              <a:buAutoNum type="arabicPeriod"/>
            </a:pPr>
            <a:r>
              <a:rPr lang="en-US" dirty="0">
                <a:latin typeface="Arial Black" panose="020B0A04020102020204" pitchFamily="34" charset="0"/>
                <a:sym typeface="Wingdings" panose="05000000000000000000" pitchFamily="2" charset="2"/>
              </a:rPr>
              <a:t>Extravasation</a:t>
            </a:r>
          </a:p>
          <a:p>
            <a:pPr marL="342900" indent="-342900">
              <a:buFont typeface="+mj-lt"/>
              <a:buAutoNum type="arabicPeriod"/>
            </a:pPr>
            <a:r>
              <a:rPr lang="en-US" dirty="0" err="1">
                <a:latin typeface="Arial Black" panose="020B0A04020102020204" pitchFamily="34" charset="0"/>
                <a:sym typeface="Wingdings" panose="05000000000000000000" pitchFamily="2" charset="2"/>
              </a:rPr>
              <a:t>Hydrocoele</a:t>
            </a:r>
            <a:endParaRPr lang="en-US" dirty="0">
              <a:latin typeface="Arial Black" panose="020B0A04020102020204" pitchFamily="34" charset="0"/>
              <a:sym typeface="Wingdings" panose="05000000000000000000" pitchFamily="2" charset="2"/>
            </a:endParaRPr>
          </a:p>
          <a:p>
            <a:pPr marL="342900" indent="-342900">
              <a:buFont typeface="+mj-lt"/>
              <a:buAutoNum type="arabicPeriod"/>
            </a:pPr>
            <a:r>
              <a:rPr lang="en-US" dirty="0" err="1">
                <a:latin typeface="Arial Black" panose="020B0A04020102020204" pitchFamily="34" charset="0"/>
                <a:sym typeface="Wingdings" panose="05000000000000000000" pitchFamily="2" charset="2"/>
              </a:rPr>
              <a:t>Oedema</a:t>
            </a:r>
            <a:r>
              <a:rPr lang="en-US" dirty="0">
                <a:latin typeface="Arial Black" panose="020B0A04020102020204" pitchFamily="34" charset="0"/>
                <a:sym typeface="Wingdings" panose="05000000000000000000" pitchFamily="2" charset="2"/>
              </a:rPr>
              <a:t> secondary to renal or heart failure</a:t>
            </a:r>
          </a:p>
          <a:p>
            <a:endParaRPr lang="en-US" dirty="0">
              <a:latin typeface="Arial Black" panose="020B0A04020102020204" pitchFamily="34" charset="0"/>
            </a:endParaRPr>
          </a:p>
        </p:txBody>
      </p:sp>
    </p:spTree>
    <p:extLst>
      <p:ext uri="{BB962C8B-B14F-4D97-AF65-F5344CB8AC3E}">
        <p14:creationId xmlns:p14="http://schemas.microsoft.com/office/powerpoint/2010/main" val="220747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3" y="0"/>
            <a:ext cx="12292013" cy="6858000"/>
          </a:xfrm>
          <a:prstGeom prst="rect">
            <a:avLst/>
          </a:prstGeom>
        </p:spPr>
      </p:pic>
    </p:spTree>
    <p:extLst>
      <p:ext uri="{BB962C8B-B14F-4D97-AF65-F5344CB8AC3E}">
        <p14:creationId xmlns:p14="http://schemas.microsoft.com/office/powerpoint/2010/main" val="3666461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3104</Words>
  <Application>Microsoft Office PowerPoint</Application>
  <PresentationFormat>Widescreen</PresentationFormat>
  <Paragraphs>390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Gross and clinical anatomy of the male reproductive system</vt:lpstr>
      <vt:lpstr>The learner should be able to:</vt:lpstr>
      <vt:lpstr>PowerPoint Presentation</vt:lpstr>
      <vt:lpstr>PowerPoint Presentation</vt:lpstr>
      <vt:lpstr>Scrotum</vt:lpstr>
      <vt:lpstr>PowerPoint Presentation</vt:lpstr>
      <vt:lpstr>Scrotum: N.A.V.a.L</vt:lpstr>
      <vt:lpstr>Scrotum in the clinic</vt:lpstr>
      <vt:lpstr>PowerPoint Presentation</vt:lpstr>
      <vt:lpstr>Testes</vt:lpstr>
      <vt:lpstr>Testes: structure</vt:lpstr>
      <vt:lpstr>Testes: </vt:lpstr>
      <vt:lpstr>Epididymis: </vt:lpstr>
      <vt:lpstr>Epididymis: </vt:lpstr>
      <vt:lpstr>Testis &amp; Epididymis: </vt:lpstr>
      <vt:lpstr>Testis &amp; Epididymis: </vt:lpstr>
      <vt:lpstr>Testis &amp; Epididymis: </vt:lpstr>
      <vt:lpstr>Testis &amp; Epididymis: </vt:lpstr>
      <vt:lpstr>Testis &amp; Epididymis: </vt:lpstr>
      <vt:lpstr>Testis &amp; Epididymis: </vt:lpstr>
      <vt:lpstr>Testis &amp; Epididymis: </vt:lpstr>
      <vt:lpstr>Vas deferens</vt:lpstr>
      <vt:lpstr>Vas deferens</vt:lpstr>
      <vt:lpstr>Vas deferens: in the clinic</vt:lpstr>
      <vt:lpstr>Vas deferens: in the clinic</vt:lpstr>
      <vt:lpstr>Seminal vesicle</vt:lpstr>
      <vt:lpstr>Seminal vesicle: In the clinic</vt:lpstr>
      <vt:lpstr>Prostate</vt:lpstr>
      <vt:lpstr>Prostate</vt:lpstr>
      <vt:lpstr>Prostate</vt:lpstr>
      <vt:lpstr>Prostate--lobes</vt:lpstr>
      <vt:lpstr>Prostatic lobes</vt:lpstr>
      <vt:lpstr>Prostatic zones</vt:lpstr>
      <vt:lpstr>Prostatic capsules</vt:lpstr>
      <vt:lpstr>Prostatic capsules</vt:lpstr>
      <vt:lpstr>Prostate: NAVaL</vt:lpstr>
      <vt:lpstr>Prostate: in the clinic</vt:lpstr>
      <vt:lpstr>The penis  </vt:lpstr>
      <vt:lpstr>The penis  </vt:lpstr>
      <vt:lpstr>The penis  </vt:lpstr>
      <vt:lpstr>The penis: musculature </vt:lpstr>
      <vt:lpstr>The penis: Skin and fascia</vt:lpstr>
      <vt:lpstr>The penis: NAVaL</vt:lpstr>
      <vt:lpstr>The penis: NAVaL</vt:lpstr>
      <vt:lpstr>The penis: erection</vt:lpstr>
      <vt:lpstr>The penis: ejaculation</vt:lpstr>
      <vt:lpstr>PowerPoint Presentation</vt:lpstr>
      <vt:lpstr>PowerPoint Presentation</vt:lpstr>
      <vt:lpstr>Sample questions</vt:lpstr>
      <vt:lpstr>Self –quiz (T/F)</vt:lpstr>
      <vt:lpstr>Self –quiz (SBA)</vt:lpstr>
      <vt:lpstr>Self –quiz (short essay)</vt:lpstr>
      <vt:lpstr>The learner should also read:</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Gross and clinical anatomy of the male reproductive system</dc:title>
  <dc:creator>Windows User</dc:creator>
  <cp:lastModifiedBy>Uzmah Osman</cp:lastModifiedBy>
  <cp:revision>111</cp:revision>
  <dcterms:created xsi:type="dcterms:W3CDTF">2023-04-06T07:03:08Z</dcterms:created>
  <dcterms:modified xsi:type="dcterms:W3CDTF">2023-04-19T08:34:32Z</dcterms:modified>
</cp:coreProperties>
</file>