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0" r:id="rId2"/>
    <p:sldId id="332" r:id="rId3"/>
    <p:sldId id="324" r:id="rId4"/>
    <p:sldId id="269" r:id="rId5"/>
    <p:sldId id="325" r:id="rId6"/>
    <p:sldId id="318" r:id="rId7"/>
    <p:sldId id="319" r:id="rId8"/>
    <p:sldId id="320" r:id="rId9"/>
    <p:sldId id="321" r:id="rId10"/>
    <p:sldId id="365" r:id="rId11"/>
    <p:sldId id="317" r:id="rId12"/>
    <p:sldId id="366" r:id="rId13"/>
    <p:sldId id="265" r:id="rId14"/>
    <p:sldId id="367" r:id="rId15"/>
    <p:sldId id="266" r:id="rId16"/>
    <p:sldId id="296" r:id="rId17"/>
    <p:sldId id="368" r:id="rId18"/>
    <p:sldId id="369" r:id="rId19"/>
    <p:sldId id="370" r:id="rId20"/>
    <p:sldId id="371" r:id="rId21"/>
    <p:sldId id="372" r:id="rId22"/>
    <p:sldId id="274" r:id="rId23"/>
    <p:sldId id="364" r:id="rId24"/>
    <p:sldId id="275" r:id="rId25"/>
    <p:sldId id="310" r:id="rId26"/>
    <p:sldId id="285" r:id="rId27"/>
    <p:sldId id="286" r:id="rId28"/>
    <p:sldId id="316" r:id="rId29"/>
    <p:sldId id="328" r:id="rId30"/>
    <p:sldId id="327" r:id="rId31"/>
    <p:sldId id="329" r:id="rId32"/>
    <p:sldId id="300" r:id="rId33"/>
    <p:sldId id="323" r:id="rId34"/>
    <p:sldId id="373" r:id="rId35"/>
    <p:sldId id="374" r:id="rId36"/>
    <p:sldId id="304" r:id="rId37"/>
    <p:sldId id="331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0FA84-DE5F-4DAF-BF62-0333292F6A2C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5BD0-5B0C-4640-A62E-3E9BBE84B6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4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4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871291"/>
            <a:ext cx="9143999" cy="2729089"/>
          </a:xfrm>
        </p:spPr>
        <p:txBody>
          <a:bodyPr>
            <a:normAutofit/>
          </a:bodyPr>
          <a:lstStyle/>
          <a:p>
            <a:r>
              <a:rPr lang="en-I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 the Thigh and Femoral Triangle</a:t>
            </a:r>
            <a:endParaRPr lang="en-GB" sz="5400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4600" b="1" dirty="0">
                <a:solidFill>
                  <a:schemeClr val="tx1"/>
                </a:solidFill>
                <a:latin typeface="Georgia" panose="02040502050405020303" pitchFamily="18" charset="0"/>
              </a:rPr>
              <a:t>Mr. M. Banda</a:t>
            </a:r>
          </a:p>
          <a:p>
            <a:r>
              <a:rPr lang="en-GB" sz="4600" b="1" dirty="0">
                <a:solidFill>
                  <a:schemeClr val="tx1"/>
                </a:solidFill>
                <a:latin typeface="Georgia" panose="02040502050405020303" pitchFamily="18" charset="0"/>
              </a:rPr>
              <a:t>University of Zambia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Quadriceps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</a:t>
            </a:r>
          </a:p>
          <a:p>
            <a:pPr marL="742950" lvl="2" indent="-34290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innervated by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flexion - Rectus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90600"/>
            <a:ext cx="571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Sartorius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inferomedial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condyle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 [L2,L3]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joint and knee joint flexion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668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1974"/>
            <a:ext cx="7239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09800" y="0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Sartorius Muscle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343400" cy="50593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depression on front of upper 1/3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thigh immediately below inguinal ligament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Lower Limb 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5029200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Triangle: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72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1. Medial Border</a:t>
            </a:r>
          </a:p>
          <a:p>
            <a:r>
              <a:rPr lang="en-US" dirty="0"/>
              <a:t>Medial margin of the adductor </a:t>
            </a:r>
            <a:r>
              <a:rPr lang="en-US" dirty="0" err="1"/>
              <a:t>longus</a:t>
            </a:r>
            <a:r>
              <a:rPr lang="en-US" dirty="0"/>
              <a:t> muscle</a:t>
            </a:r>
          </a:p>
          <a:p>
            <a:pPr>
              <a:buNone/>
            </a:pPr>
            <a:r>
              <a:rPr lang="en-US" b="1" dirty="0"/>
              <a:t>2. Lateral Border</a:t>
            </a:r>
          </a:p>
          <a:p>
            <a:r>
              <a:rPr lang="en-US" dirty="0"/>
              <a:t>Medial margin of the </a:t>
            </a:r>
            <a:r>
              <a:rPr lang="en-US" dirty="0" err="1"/>
              <a:t>sartorius</a:t>
            </a:r>
            <a:r>
              <a:rPr lang="en-US" dirty="0"/>
              <a:t> muscle</a:t>
            </a:r>
          </a:p>
          <a:p>
            <a:pPr>
              <a:buNone/>
            </a:pPr>
            <a:r>
              <a:rPr lang="en-US" b="1" dirty="0"/>
              <a:t>3. Base</a:t>
            </a:r>
          </a:p>
          <a:p>
            <a:r>
              <a:rPr lang="en-US" dirty="0" err="1"/>
              <a:t>Inquinal</a:t>
            </a:r>
            <a:r>
              <a:rPr lang="en-US" dirty="0"/>
              <a:t> ligament</a:t>
            </a:r>
          </a:p>
          <a:p>
            <a:pPr>
              <a:buNone/>
            </a:pPr>
            <a:r>
              <a:rPr lang="en-US" b="1" dirty="0"/>
              <a:t>4. Apex</a:t>
            </a:r>
          </a:p>
          <a:p>
            <a:r>
              <a:rPr lang="en-US" dirty="0"/>
              <a:t>Meeting point of the medial and lateral borders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495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441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Roof: </a:t>
            </a: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Skin</a:t>
            </a:r>
          </a:p>
          <a:p>
            <a:pPr mar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Superficial fascia containing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inguinal lymph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branch of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genitofemoral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Ilioinguinal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branches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branches of the femoral artery/vein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 of great saphenous vein</a:t>
            </a:r>
          </a:p>
          <a:p>
            <a:pPr mar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Deep fascia with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opening/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cribriform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fascia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0"/>
            <a:ext cx="4724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Floor: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medially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Psoas major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laterally 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wer Limb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399"/>
            <a:ext cx="4724400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19600" cy="5334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artery/branches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vein/tributaries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sheath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 (lies outside femoral sheath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to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branch of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genitofemoral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cutaneous nerve of thigh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Deep inguinal lymph nodes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23" y="685800"/>
            <a:ext cx="379337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Artery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914400"/>
            <a:ext cx="5486400" cy="579120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artery of lower limb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behind inguinal ligament at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mid-inguinal point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downwards and medially, first in femoral triangle and then into adductor canal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junction of middle and lower thirds of thigh passes via opening in adductor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(adductor hiatus) to become popliteal artery 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609600"/>
            <a:ext cx="342900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Femoral Artery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8200"/>
            <a:ext cx="47244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branches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external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pudendal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epigastric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circumflex iliac</a:t>
            </a:r>
          </a:p>
          <a:p>
            <a:pPr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branches: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Profunda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circumflex 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circumflex 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perforating arteries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external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pudendal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branches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of Femoral Artery in Femoral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skin, fascia (superficial and deep), femoral sheath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psoas major,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adductor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 just below inguinal ligament</a:t>
            </a:r>
          </a:p>
          <a:p>
            <a:pPr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femoral nerve in upper part of artery, lower part of artery is related to branches of femoral nerve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Georgia" panose="02040502050405020303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muscles of the anterior; </a:t>
            </a:r>
            <a:r>
              <a:t>it’s origin, insertion, blood supply and nerve supply.</a:t>
            </a:r>
            <a:endParaRPr lang="en-US" dirty="0"/>
          </a:p>
          <a:p>
            <a:r>
              <a:rPr lang="en-US" dirty="0"/>
              <a:t>Describe the boundaries and contents of the femoral triangle.</a:t>
            </a:r>
          </a:p>
          <a:p>
            <a:r>
              <a:rPr lang="en-US" dirty="0"/>
              <a:t>Describe</a:t>
            </a:r>
            <a:r>
              <a:rPr dirty="0"/>
              <a:t> </a:t>
            </a:r>
            <a:r>
              <a:rPr lang="en-US" dirty="0"/>
              <a:t>Clinical correlates of the anterior thigh muscles.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4343400" cy="5440363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popliteal vein at lower end of adductor canal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Tributaries: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Veins accompanying 3 deep branches of 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circumflex femoral veins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Descending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genicular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muscular veins in adductor canal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25" y="914400"/>
            <a:ext cx="3417549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and thickest Superficial vein of lower limb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Enters femoral vein through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opening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800600" cy="39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Sheath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886200" cy="5791200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3 compartments by septa:</a:t>
            </a: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or arterial: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branch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Genitofemoral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mar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Intermediate or venous: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</a:t>
            </a:r>
          </a:p>
          <a:p>
            <a:pPr mar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Medial or lymphatic: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Also known as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canal</a:t>
            </a:r>
          </a:p>
          <a:p>
            <a:pPr marL="0" indent="0"/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lymph nodes</a:t>
            </a: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3975" y="1405255"/>
            <a:ext cx="5252085" cy="47993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Femoral Sheath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5440"/>
            <a:ext cx="8333740" cy="46748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Canal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724400" cy="5867400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in shape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1.5cm long and 1.5 cm at base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femoral ring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femoral ring: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inguinal ligament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/fascia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iliaca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septum separating medial &amp; intermediate septum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lacunar ligament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4580" y="3657600"/>
            <a:ext cx="4249420" cy="295211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09600"/>
            <a:ext cx="3876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Canal Contents</a:t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 of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Cloquet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drains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penis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Lymph node of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Rosenmuller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drains clitoris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Areolar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tissue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7355" y="2143760"/>
            <a:ext cx="4829175" cy="41078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5257800" cy="617220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nerve of anterior compartment of thigh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Biggest branch of lumbar plexus 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divisions of anterior primary rami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spinal nerves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(L2,L3,L4)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in groove between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psoas major muscles, outside femoral sheath and lateral to femoral artery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35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Femoral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division: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division: rectus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articularis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 (supplied by nerve to V.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division - two  divisions: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cutaneous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nerves of thigh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division (1): saphenous nerve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joint: nerve to rectus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 joint: nerves to 3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Vascular: </a:t>
            </a:r>
          </a:p>
          <a:p>
            <a:pPr marL="514350" indent="-51435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femoral artery and its branches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Innervation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of the thigh, a branch of  intermediate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295400"/>
            <a:ext cx="480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Inguinal Lymph Nodes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324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Inguinal Lymph Nodes</a:t>
            </a:r>
          </a:p>
          <a:p>
            <a:pPr marL="514350" indent="-51435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just below and parallel to inguinal ligament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along the terminal part of great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vein. </a:t>
            </a:r>
          </a:p>
        </p:txBody>
      </p:sp>
      <p:pic>
        <p:nvPicPr>
          <p:cNvPr id="5" name="Content Placeholder 4" descr="C:\Documents and Settings\Free User\My Documents\My Pictures\zaw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00200"/>
            <a:ext cx="2438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Compartment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the hip and knee joints: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Psoas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hip joint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Sartorius and rectus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both hip and knee joints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the knee joint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1371600"/>
            <a:ext cx="18049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144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Deep Inguinal lymph Nodes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all lymph from superficial inguinal nodes via lymph vessels that pass through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cribriform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fascia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lymph from  deep structures of the lower limb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Lower Limb 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148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b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(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Subsartorial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/Hunter’s) Canal 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486400" cy="5791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intermuscular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cleft situated on medial aspect of middle third of thigh beneath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Anteromedial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wall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Sartorius muscle and fascia.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wall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wall</a:t>
            </a:r>
          </a:p>
          <a:p>
            <a:pPr lvl="2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medialis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 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Adductor Canal </a:t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78655" cy="5715000"/>
          </a:xfrm>
        </p:spPr>
        <p:txBody>
          <a:bodyPr anchor="t"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to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medialis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two divisions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2470" y="1586230"/>
            <a:ext cx="4525645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Subsartorial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Plexus</a:t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791200" cy="533400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on fibrous roof of canal under cover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branches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of thigh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division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/>
              <a:t>Applied Anatomy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1" y="2015330"/>
            <a:ext cx="4038600" cy="385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00800" y="1447800"/>
            <a:ext cx="139653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tap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524000"/>
            <a:ext cx="183255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hernia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/>
              <a:t>Applied Anatomy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2" y="2543969"/>
            <a:ext cx="4414838" cy="27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0" y="1219200"/>
            <a:ext cx="18325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hernia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Applied Anatomy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1054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Saphena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dilation of the great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spheneous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vein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canal block - local anaesthetic is administered in the adductor canal to block the saphenous nerve in isolation, or together with the nerve to the vastus medialis.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0"/>
            <a:ext cx="4038600" cy="31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Standring</a:t>
            </a:r>
            <a:r>
              <a:rPr lang="en-US" dirty="0"/>
              <a:t>, Susan and </a:t>
            </a:r>
            <a:r>
              <a:rPr lang="en-US" dirty="0" err="1"/>
              <a:t>Standring</a:t>
            </a:r>
            <a:r>
              <a:rPr lang="en-US" dirty="0"/>
              <a:t> (2015).Gray's anatomy. 41st International edition, Elsevier Health Sciences. ISBN 9780702052309.</a:t>
            </a:r>
          </a:p>
          <a:p>
            <a:pPr>
              <a:buNone/>
            </a:pPr>
            <a:r>
              <a:rPr lang="en-US" dirty="0"/>
              <a:t>2. Keith L. Moore, Arthur F. </a:t>
            </a:r>
            <a:r>
              <a:rPr lang="en-US" dirty="0" err="1"/>
              <a:t>Dalley</a:t>
            </a:r>
            <a:r>
              <a:rPr lang="en-US" dirty="0"/>
              <a:t>, Anne M. R. </a:t>
            </a:r>
            <a:r>
              <a:rPr lang="en-US" dirty="0" err="1"/>
              <a:t>Agur</a:t>
            </a:r>
            <a:r>
              <a:rPr lang="en-US" dirty="0"/>
              <a:t> (2017). Moore's Clinically Oriented Anatomy, 8th edition, Walter </a:t>
            </a:r>
            <a:r>
              <a:rPr lang="en-US" dirty="0" err="1"/>
              <a:t>Kluwer</a:t>
            </a:r>
            <a:r>
              <a:rPr lang="en-US" dirty="0"/>
              <a:t>. ISBN 9781496347213.</a:t>
            </a:r>
          </a:p>
          <a:p>
            <a:pPr>
              <a:buNone/>
            </a:pPr>
            <a:r>
              <a:rPr lang="en-US" dirty="0"/>
              <a:t>3. Alan J. </a:t>
            </a:r>
            <a:r>
              <a:rPr lang="en-US" dirty="0" err="1"/>
              <a:t>Detton</a:t>
            </a:r>
            <a:r>
              <a:rPr lang="en-US" dirty="0"/>
              <a:t> (2020). Grant’s Dissector. 17th edition, Lippincott Williams &amp; Wilkins. ISBN 9781975134600.</a:t>
            </a:r>
          </a:p>
          <a:p>
            <a:pPr>
              <a:buNone/>
            </a:pPr>
            <a:r>
              <a:rPr lang="en-US" dirty="0"/>
              <a:t>4. Adrian Kendal Dixon, David J. Bowden, Bari M. Logan and Harold Ellis (2017). Human Sectional Anatomy - Pocket atlas of body sections, CT and MRI images, 4th edition, CRC Press. ISBN 9781498708548.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altLang="en-GB" sz="8800" dirty="0">
                <a:latin typeface="Georgia" panose="02040502050405020303" pitchFamily="18" charset="0"/>
                <a:cs typeface="Georgia" panose="02040502050405020303" pitchFamily="18" charset="0"/>
              </a:rPr>
              <a:t>The end</a:t>
            </a:r>
            <a:br>
              <a:rPr lang="en-US" altLang="en-GB" sz="8800" dirty="0">
                <a:latin typeface="Georgia" panose="02040502050405020303" pitchFamily="18" charset="0"/>
                <a:cs typeface="Georgia" panose="02040502050405020303" pitchFamily="18" charset="0"/>
              </a:rPr>
            </a:br>
            <a:r>
              <a:rPr lang="en-GB" sz="8800" dirty="0">
                <a:latin typeface="Georgia" panose="02040502050405020303" pitchFamily="18" charset="0"/>
                <a:cs typeface="Georgia" panose="02040502050405020303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Iliopsoas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257800" cy="525779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endParaRPr lang="en-GB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Psoas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- anterior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L1-L3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femoral nerve</a:t>
            </a:r>
          </a:p>
          <a:p>
            <a:endParaRPr lang="en-GB" dirty="0"/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joint flexion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403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Quadriceps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114800" cy="54102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Rectus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lateralis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medialis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14400"/>
            <a:ext cx="54863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Rectus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19600" cy="3733800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head: AIIS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head: ilium just superior to the acetabulum </a:t>
            </a:r>
          </a:p>
          <a:p>
            <a:pPr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8767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Vastus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Lateralis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419600" cy="4800600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part of intertrochanteric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of greater trochanter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margin of gluteal tuberosity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lip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72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Vastus Medialis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876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part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intertrochanteric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lip of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supracondylar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</a:p>
          <a:p>
            <a:pPr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4648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Vastus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Intermedius</a:t>
            </a: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181600" cy="4525963"/>
          </a:xfrm>
        </p:spPr>
        <p:txBody>
          <a:bodyPr anchor="ctr"/>
          <a:lstStyle/>
          <a:p>
            <a:pPr lvl="1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2/3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anterior an lateral surfaces of femur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2057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1179</Words>
  <Application>Microsoft Office PowerPoint</Application>
  <PresentationFormat>On-screen Show (4:3)</PresentationFormat>
  <Paragraphs>251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Front of the Thigh and Femoral Triangle</vt:lpstr>
      <vt:lpstr>Objectives</vt:lpstr>
      <vt:lpstr>Anterior Compartment Muscles</vt:lpstr>
      <vt:lpstr>Iliopsoas Muscle</vt:lpstr>
      <vt:lpstr>Quadriceps Femoris: </vt:lpstr>
      <vt:lpstr>Rectus Femoris </vt:lpstr>
      <vt:lpstr>Vastus Lateralis </vt:lpstr>
      <vt:lpstr>Vastus Medialis </vt:lpstr>
      <vt:lpstr>Vastus Intermedius </vt:lpstr>
      <vt:lpstr>Insertion of Quadriceps Femoris</vt:lpstr>
      <vt:lpstr>Sartorius </vt:lpstr>
      <vt:lpstr>PowerPoint Presentation</vt:lpstr>
      <vt:lpstr>Femoral Triangle</vt:lpstr>
      <vt:lpstr>Femoral Triangle: Boundaries</vt:lpstr>
      <vt:lpstr>PowerPoint Presentation</vt:lpstr>
      <vt:lpstr>Contents </vt:lpstr>
      <vt:lpstr>Femoral Artery</vt:lpstr>
      <vt:lpstr>Branches of Femoral Artery</vt:lpstr>
      <vt:lpstr>Relations of Femoral Artery in Femoral Triangle</vt:lpstr>
      <vt:lpstr>Femoral Vein</vt:lpstr>
      <vt:lpstr>Great Saphenous Vein</vt:lpstr>
      <vt:lpstr>Femoral Sheath</vt:lpstr>
      <vt:lpstr>Femoral Sheath</vt:lpstr>
      <vt:lpstr>Femoral Canal </vt:lpstr>
      <vt:lpstr> Femoral Canal Contents </vt:lpstr>
      <vt:lpstr>Femoral Nerve</vt:lpstr>
      <vt:lpstr>Branches of Femoral Nerve</vt:lpstr>
      <vt:lpstr>Cutaneous Innervation</vt:lpstr>
      <vt:lpstr>Inguinal Lymph Nodes </vt:lpstr>
      <vt:lpstr> 2.  Deep Inguinal lymph Nodes  </vt:lpstr>
      <vt:lpstr> Adductor (Subsartorial/Hunter’s) Canal  </vt:lpstr>
      <vt:lpstr> Contents of Adductor Canal   </vt:lpstr>
      <vt:lpstr>Subsartorial Plexus </vt:lpstr>
      <vt:lpstr>Applied Anatomy </vt:lpstr>
      <vt:lpstr>Applied Anatomy </vt:lpstr>
      <vt:lpstr>Applied Anatomy </vt:lpstr>
      <vt:lpstr>Reference Books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ZAMBIA School of Medicine Department of Human Anatomy</dc:title>
  <dc:creator>Dr. Mukape Mukape</dc:creator>
  <cp:lastModifiedBy>Uzmah Osman</cp:lastModifiedBy>
  <cp:revision>265</cp:revision>
  <dcterms:created xsi:type="dcterms:W3CDTF">2006-08-16T00:00:00Z</dcterms:created>
  <dcterms:modified xsi:type="dcterms:W3CDTF">2023-04-27T16:22:28Z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8869F54DAE04495BA1B814490F17598F</vt:lpwstr>
  </property>
  <property fmtid="{D5CDD505-2E9C-101B-9397-08002B2CF9AE}" pid="3" name="KSOProductBuildVer">
    <vt:lpwstr>1033-11.2.0.11417</vt:lpwstr>
  </property>
</Properties>
</file>