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3" r:id="rId6"/>
    <p:sldId id="329" r:id="rId7"/>
    <p:sldId id="280" r:id="rId8"/>
    <p:sldId id="281" r:id="rId9"/>
    <p:sldId id="259" r:id="rId10"/>
    <p:sldId id="305" r:id="rId11"/>
    <p:sldId id="302" r:id="rId12"/>
    <p:sldId id="303" r:id="rId13"/>
    <p:sldId id="260" r:id="rId14"/>
    <p:sldId id="304" r:id="rId15"/>
    <p:sldId id="262" r:id="rId16"/>
    <p:sldId id="264" r:id="rId17"/>
    <p:sldId id="265" r:id="rId18"/>
    <p:sldId id="278" r:id="rId19"/>
    <p:sldId id="273" r:id="rId20"/>
    <p:sldId id="274" r:id="rId21"/>
    <p:sldId id="276" r:id="rId22"/>
    <p:sldId id="277" r:id="rId23"/>
    <p:sldId id="284" r:id="rId24"/>
    <p:sldId id="328" r:id="rId25"/>
    <p:sldId id="291" r:id="rId26"/>
    <p:sldId id="307" r:id="rId27"/>
    <p:sldId id="306" r:id="rId28"/>
    <p:sldId id="308" r:id="rId29"/>
    <p:sldId id="309" r:id="rId30"/>
    <p:sldId id="266" r:id="rId31"/>
    <p:sldId id="322" r:id="rId32"/>
    <p:sldId id="289" r:id="rId33"/>
    <p:sldId id="325" r:id="rId34"/>
    <p:sldId id="324" r:id="rId35"/>
    <p:sldId id="267" r:id="rId36"/>
    <p:sldId id="296" r:id="rId37"/>
    <p:sldId id="326" r:id="rId38"/>
    <p:sldId id="272" r:id="rId39"/>
    <p:sldId id="327" r:id="rId40"/>
    <p:sldId id="330" r:id="rId41"/>
    <p:sldId id="331" r:id="rId42"/>
    <p:sldId id="320" r:id="rId43"/>
    <p:sldId id="332" r:id="rId44"/>
    <p:sldId id="333" r:id="rId45"/>
    <p:sldId id="268" r:id="rId46"/>
    <p:sldId id="311" r:id="rId47"/>
    <p:sldId id="300" r:id="rId48"/>
    <p:sldId id="301" r:id="rId49"/>
    <p:sldId id="269" r:id="rId50"/>
    <p:sldId id="270" r:id="rId51"/>
    <p:sldId id="321" r:id="rId52"/>
    <p:sldId id="275" r:id="rId53"/>
    <p:sldId id="313" r:id="rId54"/>
    <p:sldId id="314" r:id="rId55"/>
    <p:sldId id="294" r:id="rId56"/>
    <p:sldId id="271" r:id="rId57"/>
    <p:sldId id="299" r:id="rId58"/>
    <p:sldId id="298" r:id="rId59"/>
    <p:sldId id="282" r:id="rId60"/>
    <p:sldId id="283" r:id="rId61"/>
    <p:sldId id="295" r:id="rId62"/>
    <p:sldId id="315" r:id="rId63"/>
    <p:sldId id="285" r:id="rId64"/>
    <p:sldId id="293" r:id="rId65"/>
    <p:sldId id="286" r:id="rId66"/>
    <p:sldId id="288" r:id="rId67"/>
    <p:sldId id="287" r:id="rId68"/>
    <p:sldId id="290" r:id="rId69"/>
    <p:sldId id="317" r:id="rId70"/>
    <p:sldId id="319" r:id="rId71"/>
    <p:sldId id="318" r:id="rId72"/>
    <p:sldId id="335" r:id="rId73"/>
    <p:sldId id="336" r:id="rId74"/>
    <p:sldId id="316" r:id="rId75"/>
    <p:sldId id="334"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60"/>
  </p:normalViewPr>
  <p:slideViewPr>
    <p:cSldViewPr snapToGrid="0">
      <p:cViewPr varScale="1">
        <p:scale>
          <a:sx n="67" d="100"/>
          <a:sy n="67" d="100"/>
        </p:scale>
        <p:origin x="150"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theme" Target="theme/theme1.xml" /><Relationship Id="rId5" Type="http://schemas.openxmlformats.org/officeDocument/2006/relationships/slide" Target="slides/slide4.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tableStyles" Target="tableStyle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5D87B2-D2D6-44A8-AC42-F97F110A5046}"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91AFD-DB39-43C6-8759-5F8886667672}" type="slidenum">
              <a:rPr lang="en-US" smtClean="0"/>
              <a:t>‹#›</a:t>
            </a:fld>
            <a:endParaRPr lang="en-US"/>
          </a:p>
        </p:txBody>
      </p:sp>
    </p:spTree>
    <p:extLst>
      <p:ext uri="{BB962C8B-B14F-4D97-AF65-F5344CB8AC3E}">
        <p14:creationId xmlns:p14="http://schemas.microsoft.com/office/powerpoint/2010/main" val="181501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5D87B2-D2D6-44A8-AC42-F97F110A5046}"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91AFD-DB39-43C6-8759-5F8886667672}" type="slidenum">
              <a:rPr lang="en-US" smtClean="0"/>
              <a:t>‹#›</a:t>
            </a:fld>
            <a:endParaRPr lang="en-US"/>
          </a:p>
        </p:txBody>
      </p:sp>
    </p:spTree>
    <p:extLst>
      <p:ext uri="{BB962C8B-B14F-4D97-AF65-F5344CB8AC3E}">
        <p14:creationId xmlns:p14="http://schemas.microsoft.com/office/powerpoint/2010/main" val="65521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5D87B2-D2D6-44A8-AC42-F97F110A5046}"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91AFD-DB39-43C6-8759-5F8886667672}" type="slidenum">
              <a:rPr lang="en-US" smtClean="0"/>
              <a:t>‹#›</a:t>
            </a:fld>
            <a:endParaRPr lang="en-US"/>
          </a:p>
        </p:txBody>
      </p:sp>
    </p:spTree>
    <p:extLst>
      <p:ext uri="{BB962C8B-B14F-4D97-AF65-F5344CB8AC3E}">
        <p14:creationId xmlns:p14="http://schemas.microsoft.com/office/powerpoint/2010/main" val="93560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5D87B2-D2D6-44A8-AC42-F97F110A5046}"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91AFD-DB39-43C6-8759-5F8886667672}" type="slidenum">
              <a:rPr lang="en-US" smtClean="0"/>
              <a:t>‹#›</a:t>
            </a:fld>
            <a:endParaRPr lang="en-US"/>
          </a:p>
        </p:txBody>
      </p:sp>
    </p:spTree>
    <p:extLst>
      <p:ext uri="{BB962C8B-B14F-4D97-AF65-F5344CB8AC3E}">
        <p14:creationId xmlns:p14="http://schemas.microsoft.com/office/powerpoint/2010/main" val="337498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5D87B2-D2D6-44A8-AC42-F97F110A5046}"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91AFD-DB39-43C6-8759-5F8886667672}" type="slidenum">
              <a:rPr lang="en-US" smtClean="0"/>
              <a:t>‹#›</a:t>
            </a:fld>
            <a:endParaRPr lang="en-US"/>
          </a:p>
        </p:txBody>
      </p:sp>
    </p:spTree>
    <p:extLst>
      <p:ext uri="{BB962C8B-B14F-4D97-AF65-F5344CB8AC3E}">
        <p14:creationId xmlns:p14="http://schemas.microsoft.com/office/powerpoint/2010/main" val="134518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5D87B2-D2D6-44A8-AC42-F97F110A5046}"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91AFD-DB39-43C6-8759-5F8886667672}" type="slidenum">
              <a:rPr lang="en-US" smtClean="0"/>
              <a:t>‹#›</a:t>
            </a:fld>
            <a:endParaRPr lang="en-US"/>
          </a:p>
        </p:txBody>
      </p:sp>
    </p:spTree>
    <p:extLst>
      <p:ext uri="{BB962C8B-B14F-4D97-AF65-F5344CB8AC3E}">
        <p14:creationId xmlns:p14="http://schemas.microsoft.com/office/powerpoint/2010/main" val="110354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5D87B2-D2D6-44A8-AC42-F97F110A5046}"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91AFD-DB39-43C6-8759-5F8886667672}" type="slidenum">
              <a:rPr lang="en-US" smtClean="0"/>
              <a:t>‹#›</a:t>
            </a:fld>
            <a:endParaRPr lang="en-US"/>
          </a:p>
        </p:txBody>
      </p:sp>
    </p:spTree>
    <p:extLst>
      <p:ext uri="{BB962C8B-B14F-4D97-AF65-F5344CB8AC3E}">
        <p14:creationId xmlns:p14="http://schemas.microsoft.com/office/powerpoint/2010/main" val="148419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5D87B2-D2D6-44A8-AC42-F97F110A5046}"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91AFD-DB39-43C6-8759-5F8886667672}" type="slidenum">
              <a:rPr lang="en-US" smtClean="0"/>
              <a:t>‹#›</a:t>
            </a:fld>
            <a:endParaRPr lang="en-US"/>
          </a:p>
        </p:txBody>
      </p:sp>
    </p:spTree>
    <p:extLst>
      <p:ext uri="{BB962C8B-B14F-4D97-AF65-F5344CB8AC3E}">
        <p14:creationId xmlns:p14="http://schemas.microsoft.com/office/powerpoint/2010/main" val="3012736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D87B2-D2D6-44A8-AC42-F97F110A5046}"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91AFD-DB39-43C6-8759-5F8886667672}" type="slidenum">
              <a:rPr lang="en-US" smtClean="0"/>
              <a:t>‹#›</a:t>
            </a:fld>
            <a:endParaRPr lang="en-US"/>
          </a:p>
        </p:txBody>
      </p:sp>
    </p:spTree>
    <p:extLst>
      <p:ext uri="{BB962C8B-B14F-4D97-AF65-F5344CB8AC3E}">
        <p14:creationId xmlns:p14="http://schemas.microsoft.com/office/powerpoint/2010/main" val="233383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5D87B2-D2D6-44A8-AC42-F97F110A5046}"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91AFD-DB39-43C6-8759-5F8886667672}" type="slidenum">
              <a:rPr lang="en-US" smtClean="0"/>
              <a:t>‹#›</a:t>
            </a:fld>
            <a:endParaRPr lang="en-US"/>
          </a:p>
        </p:txBody>
      </p:sp>
    </p:spTree>
    <p:extLst>
      <p:ext uri="{BB962C8B-B14F-4D97-AF65-F5344CB8AC3E}">
        <p14:creationId xmlns:p14="http://schemas.microsoft.com/office/powerpoint/2010/main" val="811091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5D87B2-D2D6-44A8-AC42-F97F110A5046}"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91AFD-DB39-43C6-8759-5F8886667672}" type="slidenum">
              <a:rPr lang="en-US" smtClean="0"/>
              <a:t>‹#›</a:t>
            </a:fld>
            <a:endParaRPr lang="en-US"/>
          </a:p>
        </p:txBody>
      </p:sp>
    </p:spTree>
    <p:extLst>
      <p:ext uri="{BB962C8B-B14F-4D97-AF65-F5344CB8AC3E}">
        <p14:creationId xmlns:p14="http://schemas.microsoft.com/office/powerpoint/2010/main" val="285776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D87B2-D2D6-44A8-AC42-F97F110A5046}" type="datetimeFigureOut">
              <a:rPr lang="en-US" smtClean="0"/>
              <a:t>4/6/2023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91AFD-DB39-43C6-8759-5F8886667672}" type="slidenum">
              <a:rPr lang="en-US" smtClean="0"/>
              <a:t>‹#›</a:t>
            </a:fld>
            <a:endParaRPr lang="en-US"/>
          </a:p>
        </p:txBody>
      </p:sp>
    </p:spTree>
    <p:extLst>
      <p:ext uri="{BB962C8B-B14F-4D97-AF65-F5344CB8AC3E}">
        <p14:creationId xmlns:p14="http://schemas.microsoft.com/office/powerpoint/2010/main" val="98640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7.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6.xml.rels><?xml version="1.0" encoding="UTF-8" standalone="yes"?>
<Relationships xmlns="http://schemas.openxmlformats.org/package/2006/relationships"><Relationship Id="rId2" Type="http://schemas.openxmlformats.org/officeDocument/2006/relationships/image" Target="../media/image42.png"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image" Target="../media/image43.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44.png"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image" Target="../media/image45.png" /><Relationship Id="rId1" Type="http://schemas.openxmlformats.org/officeDocument/2006/relationships/slideLayout" Target="../slideLayouts/slideLayout7.xml" /></Relationships>
</file>

<file path=ppt/slides/_rels/slide64.xml.rels><?xml version="1.0" encoding="UTF-8" standalone="yes"?>
<Relationships xmlns="http://schemas.openxmlformats.org/package/2006/relationships"><Relationship Id="rId2" Type="http://schemas.openxmlformats.org/officeDocument/2006/relationships/image" Target="../media/image46.png" /><Relationship Id="rId1" Type="http://schemas.openxmlformats.org/officeDocument/2006/relationships/slideLayout" Target="../slideLayouts/slideLayout8.xml" /></Relationships>
</file>

<file path=ppt/slides/_rels/slide65.xml.rels><?xml version="1.0" encoding="UTF-8" standalone="yes"?>
<Relationships xmlns="http://schemas.openxmlformats.org/package/2006/relationships"><Relationship Id="rId2" Type="http://schemas.openxmlformats.org/officeDocument/2006/relationships/image" Target="../media/image47.png" /><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2" Type="http://schemas.openxmlformats.org/officeDocument/2006/relationships/image" Target="../media/image48.png" /><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2" Type="http://schemas.openxmlformats.org/officeDocument/2006/relationships/image" Target="../media/image49.png" /><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2" Type="http://schemas.openxmlformats.org/officeDocument/2006/relationships/image" Target="../media/image50.png" /><Relationship Id="rId1" Type="http://schemas.openxmlformats.org/officeDocument/2006/relationships/slideLayout" Target="../slideLayouts/slideLayout7.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image" Target="../media/image51.png" /><Relationship Id="rId1" Type="http://schemas.openxmlformats.org/officeDocument/2006/relationships/slideLayout" Target="../slideLayouts/slideLayout7.xml" /></Relationships>
</file>

<file path=ppt/slides/_rels/slide73.xml.rels><?xml version="1.0" encoding="UTF-8" standalone="yes"?>
<Relationships xmlns="http://schemas.openxmlformats.org/package/2006/relationships"><Relationship Id="rId8" Type="http://schemas.openxmlformats.org/officeDocument/2006/relationships/hyperlink" Target="https://radiopaedia.org/articles/acetabulum?lang=us" TargetMode="External" /><Relationship Id="rId3" Type="http://schemas.openxmlformats.org/officeDocument/2006/relationships/hyperlink" Target="https://radiopaedia.org/articles/sacroiliac-joint?lang=us" TargetMode="External" /><Relationship Id="rId7" Type="http://schemas.openxmlformats.org/officeDocument/2006/relationships/hyperlink" Target="https://radiopaedia.org/articles/femur?lang=us" TargetMode="External" /><Relationship Id="rId2" Type="http://schemas.openxmlformats.org/officeDocument/2006/relationships/hyperlink" Target="https://radiopaedia.org/articles/ilium?lang=us" TargetMode="External" /><Relationship Id="rId1" Type="http://schemas.openxmlformats.org/officeDocument/2006/relationships/slideLayout" Target="../slideLayouts/slideLayout2.xml" /><Relationship Id="rId6" Type="http://schemas.openxmlformats.org/officeDocument/2006/relationships/hyperlink" Target="https://radiopaedia.org/articles/coccyx?lang=us" TargetMode="External" /><Relationship Id="rId5" Type="http://schemas.openxmlformats.org/officeDocument/2006/relationships/hyperlink" Target="https://radiopaedia.org/articles/pubic-symphysis?lang=us" TargetMode="External" /><Relationship Id="rId4" Type="http://schemas.openxmlformats.org/officeDocument/2006/relationships/hyperlink" Target="https://radiopaedia.org/articles/pubis?lang=us" TargetMode="Externa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602038"/>
          </a:xfrm>
        </p:spPr>
        <p:txBody>
          <a:bodyPr/>
          <a:lstStyle/>
          <a:p>
            <a:r>
              <a:rPr lang="en-US" dirty="0">
                <a:latin typeface="Arial Black" panose="020B0A04020102020204" pitchFamily="34" charset="0"/>
              </a:rPr>
              <a:t>Bony pelvis, fasciae and ligaments</a:t>
            </a:r>
          </a:p>
        </p:txBody>
      </p:sp>
      <p:sp>
        <p:nvSpPr>
          <p:cNvPr id="3" name="Subtitle 2"/>
          <p:cNvSpPr>
            <a:spLocks noGrp="1"/>
          </p:cNvSpPr>
          <p:nvPr>
            <p:ph type="subTitle" idx="1"/>
          </p:nvPr>
        </p:nvSpPr>
        <p:spPr>
          <a:xfrm>
            <a:off x="1524000" y="4643437"/>
            <a:ext cx="9144000" cy="642937"/>
          </a:xfrm>
        </p:spPr>
        <p:txBody>
          <a:bodyPr/>
          <a:lstStyle/>
          <a:p>
            <a:r>
              <a:rPr lang="en-US" dirty="0" err="1">
                <a:latin typeface="Arial Black" panose="020B0A04020102020204" pitchFamily="34" charset="0"/>
              </a:rPr>
              <a:t>Mbawe</a:t>
            </a:r>
            <a:r>
              <a:rPr lang="en-US" dirty="0">
                <a:latin typeface="Arial Black" panose="020B0A04020102020204" pitchFamily="34" charset="0"/>
              </a:rPr>
              <a:t> Zulu</a:t>
            </a:r>
          </a:p>
        </p:txBody>
      </p:sp>
    </p:spTree>
    <p:extLst>
      <p:ext uri="{BB962C8B-B14F-4D97-AF65-F5344CB8AC3E}">
        <p14:creationId xmlns:p14="http://schemas.microsoft.com/office/powerpoint/2010/main" val="2808569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4" y="0"/>
            <a:ext cx="11253786" cy="500063"/>
          </a:xfrm>
        </p:spPr>
        <p:txBody>
          <a:bodyPr>
            <a:normAutofit fontScale="90000"/>
          </a:bodyPr>
          <a:lstStyle/>
          <a:p>
            <a:r>
              <a:rPr lang="en-US" dirty="0">
                <a:latin typeface="Arial Black" panose="020B0A04020102020204" pitchFamily="34" charset="0"/>
              </a:rPr>
              <a:t>Superior pelvic aperture</a:t>
            </a:r>
          </a:p>
        </p:txBody>
      </p:sp>
      <p:sp>
        <p:nvSpPr>
          <p:cNvPr id="3" name="Content Placeholder 2"/>
          <p:cNvSpPr>
            <a:spLocks noGrp="1"/>
          </p:cNvSpPr>
          <p:nvPr>
            <p:ph idx="1"/>
          </p:nvPr>
        </p:nvSpPr>
        <p:spPr>
          <a:xfrm>
            <a:off x="0" y="500064"/>
            <a:ext cx="12192000" cy="6357936"/>
          </a:xfrm>
        </p:spPr>
        <p:txBody>
          <a:bodyPr/>
          <a:lstStyle/>
          <a:p>
            <a:pPr marL="0" indent="0">
              <a:buNone/>
            </a:pPr>
            <a:r>
              <a:rPr lang="en-US" dirty="0">
                <a:latin typeface="Arial Black" panose="020B0A04020102020204" pitchFamily="34" charset="0"/>
              </a:rPr>
              <a:t>Divides the bony pelvis into:</a:t>
            </a:r>
          </a:p>
          <a:p>
            <a:pPr marL="514350" indent="-514350">
              <a:buAutoNum type="arabicPeriod"/>
            </a:pPr>
            <a:r>
              <a:rPr lang="en-US" dirty="0">
                <a:latin typeface="Arial Black" panose="020B0A04020102020204" pitchFamily="34" charset="0"/>
              </a:rPr>
              <a:t>False pelvis above</a:t>
            </a:r>
          </a:p>
          <a:p>
            <a:pPr marL="514350" indent="-514350">
              <a:buAutoNum type="arabicPeriod"/>
            </a:pPr>
            <a:r>
              <a:rPr lang="en-US" dirty="0">
                <a:latin typeface="Arial Black" panose="020B0A04020102020204" pitchFamily="34" charset="0"/>
              </a:rPr>
              <a:t>True pelvis below</a:t>
            </a:r>
          </a:p>
          <a:p>
            <a:pPr marL="0" indent="0">
              <a:buNone/>
            </a:pPr>
            <a:r>
              <a:rPr lang="en-US" dirty="0">
                <a:latin typeface="Arial Black" panose="020B0A04020102020204" pitchFamily="34" charset="0"/>
              </a:rPr>
              <a:t>The boundaries of the pelvic inlet include:</a:t>
            </a:r>
          </a:p>
          <a:p>
            <a:pPr marL="0" indent="0">
              <a:buNone/>
            </a:pPr>
            <a:r>
              <a:rPr lang="en-US" dirty="0">
                <a:latin typeface="Arial Black" panose="020B0A04020102020204" pitchFamily="34" charset="0"/>
              </a:rPr>
              <a:t>1.The promontory of the sacrum</a:t>
            </a:r>
          </a:p>
          <a:p>
            <a:pPr marL="0" indent="0">
              <a:buNone/>
            </a:pPr>
            <a:r>
              <a:rPr lang="en-US" dirty="0">
                <a:latin typeface="Arial Black" panose="020B0A04020102020204" pitchFamily="34" charset="0"/>
              </a:rPr>
              <a:t>2.The arcuate line of the ilium</a:t>
            </a:r>
          </a:p>
          <a:p>
            <a:pPr marL="0" indent="0">
              <a:buNone/>
            </a:pPr>
            <a:r>
              <a:rPr lang="en-US" dirty="0">
                <a:latin typeface="Arial Black" panose="020B0A04020102020204" pitchFamily="34" charset="0"/>
              </a:rPr>
              <a:t>3.The </a:t>
            </a:r>
            <a:r>
              <a:rPr lang="en-US" dirty="0" err="1">
                <a:latin typeface="Arial Black" panose="020B0A04020102020204" pitchFamily="34" charset="0"/>
              </a:rPr>
              <a:t>iliopubic</a:t>
            </a:r>
            <a:r>
              <a:rPr lang="en-US" dirty="0">
                <a:latin typeface="Arial Black" panose="020B0A04020102020204" pitchFamily="34" charset="0"/>
              </a:rPr>
              <a:t> eminence</a:t>
            </a:r>
          </a:p>
          <a:p>
            <a:pPr marL="0" indent="0">
              <a:buNone/>
            </a:pPr>
            <a:r>
              <a:rPr lang="en-US" dirty="0">
                <a:latin typeface="Arial Black" panose="020B0A04020102020204" pitchFamily="34" charset="0"/>
              </a:rPr>
              <a:t>4.The pectineal line</a:t>
            </a:r>
          </a:p>
          <a:p>
            <a:pPr marL="0" indent="0">
              <a:buNone/>
            </a:pPr>
            <a:r>
              <a:rPr lang="en-US" dirty="0">
                <a:latin typeface="Arial Black" panose="020B0A04020102020204" pitchFamily="34" charset="0"/>
              </a:rPr>
              <a:t>5. The pubic crest</a:t>
            </a:r>
          </a:p>
          <a:p>
            <a:pPr marL="0" indent="0">
              <a:buNone/>
            </a:pPr>
            <a:r>
              <a:rPr lang="en-US" dirty="0">
                <a:latin typeface="Arial Black" panose="020B0A04020102020204" pitchFamily="34" charset="0"/>
              </a:rPr>
              <a:t>6 The symphysis pubis.</a:t>
            </a:r>
          </a:p>
        </p:txBody>
      </p:sp>
    </p:spTree>
    <p:extLst>
      <p:ext uri="{BB962C8B-B14F-4D97-AF65-F5344CB8AC3E}">
        <p14:creationId xmlns:p14="http://schemas.microsoft.com/office/powerpoint/2010/main" val="1229580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lstStyle/>
          <a:p>
            <a:r>
              <a:rPr lang="en-US" b="1" dirty="0">
                <a:latin typeface="Arial Black" panose="020B0A04020102020204" pitchFamily="34" charset="0"/>
              </a:rPr>
              <a:t>Structures that pass through the superior pelvic aperture</a:t>
            </a:r>
          </a:p>
        </p:txBody>
      </p:sp>
      <p:sp>
        <p:nvSpPr>
          <p:cNvPr id="3" name="Content Placeholder 2"/>
          <p:cNvSpPr>
            <a:spLocks noGrp="1"/>
          </p:cNvSpPr>
          <p:nvPr>
            <p:ph idx="1"/>
          </p:nvPr>
        </p:nvSpPr>
        <p:spPr>
          <a:xfrm>
            <a:off x="0" y="1825624"/>
            <a:ext cx="12192000" cy="5032375"/>
          </a:xfrm>
        </p:spPr>
        <p:txBody>
          <a:bodyPr>
            <a:normAutofit/>
          </a:bodyPr>
          <a:lstStyle/>
          <a:p>
            <a:pPr marL="0" indent="0">
              <a:buNone/>
            </a:pPr>
            <a:r>
              <a:rPr lang="en-US" dirty="0">
                <a:latin typeface="Arial Black" panose="020B0A04020102020204" pitchFamily="34" charset="0"/>
              </a:rPr>
              <a:t>1. Median sacral vessels</a:t>
            </a:r>
          </a:p>
          <a:p>
            <a:pPr marL="0" indent="0">
              <a:buNone/>
            </a:pPr>
            <a:r>
              <a:rPr lang="en-US" dirty="0">
                <a:latin typeface="Arial Black" panose="020B0A04020102020204" pitchFamily="34" charset="0"/>
              </a:rPr>
              <a:t>2. Sympathetic trunk</a:t>
            </a:r>
          </a:p>
          <a:p>
            <a:pPr marL="0" indent="0">
              <a:buNone/>
            </a:pPr>
            <a:r>
              <a:rPr lang="en-US" dirty="0">
                <a:latin typeface="Arial Black" panose="020B0A04020102020204" pitchFamily="34" charset="0"/>
              </a:rPr>
              <a:t>3. Lumbosacral trunk</a:t>
            </a:r>
          </a:p>
          <a:p>
            <a:pPr marL="0" indent="0">
              <a:buNone/>
            </a:pPr>
            <a:r>
              <a:rPr lang="en-US" dirty="0">
                <a:latin typeface="Arial Black" panose="020B0A04020102020204" pitchFamily="34" charset="0"/>
              </a:rPr>
              <a:t>4. Iliolumbar artery</a:t>
            </a:r>
          </a:p>
          <a:p>
            <a:pPr marL="0" indent="0">
              <a:buNone/>
            </a:pPr>
            <a:r>
              <a:rPr lang="en-US" dirty="0">
                <a:latin typeface="Arial Black" panose="020B0A04020102020204" pitchFamily="34" charset="0"/>
              </a:rPr>
              <a:t>5. Obturator nerve</a:t>
            </a:r>
          </a:p>
          <a:p>
            <a:pPr marL="0" indent="0">
              <a:buNone/>
            </a:pPr>
            <a:r>
              <a:rPr lang="en-US" dirty="0">
                <a:latin typeface="Arial Black" panose="020B0A04020102020204" pitchFamily="34" charset="0"/>
              </a:rPr>
              <a:t>6. Internal iliac vessels</a:t>
            </a:r>
          </a:p>
          <a:p>
            <a:pPr marL="0" indent="0">
              <a:buNone/>
            </a:pPr>
            <a:r>
              <a:rPr lang="en-US" dirty="0">
                <a:latin typeface="Arial Black" panose="020B0A04020102020204" pitchFamily="34" charset="0"/>
              </a:rPr>
              <a:t>7. Medial limb of sigmoid </a:t>
            </a:r>
            <a:r>
              <a:rPr lang="en-US" dirty="0" err="1">
                <a:latin typeface="Arial Black" panose="020B0A04020102020204" pitchFamily="34" charset="0"/>
              </a:rPr>
              <a:t>mesocolon</a:t>
            </a:r>
            <a:r>
              <a:rPr lang="en-US" dirty="0">
                <a:latin typeface="Arial Black" panose="020B0A04020102020204" pitchFamily="34" charset="0"/>
              </a:rPr>
              <a:t> with superior rectal vessels - left side </a:t>
            </a:r>
          </a:p>
          <a:p>
            <a:pPr marL="0" indent="0">
              <a:buNone/>
            </a:pPr>
            <a:r>
              <a:rPr lang="en-US" dirty="0">
                <a:latin typeface="Arial Black" panose="020B0A04020102020204" pitchFamily="34" charset="0"/>
              </a:rPr>
              <a:t>Only</a:t>
            </a:r>
          </a:p>
          <a:p>
            <a:pPr marL="0" indent="0">
              <a:buNone/>
            </a:pPr>
            <a:r>
              <a:rPr lang="en-US" dirty="0">
                <a:latin typeface="Arial Black" panose="020B0A04020102020204" pitchFamily="34" charset="0"/>
              </a:rPr>
              <a:t>8. Ureters</a:t>
            </a:r>
          </a:p>
          <a:p>
            <a:pPr marL="0" indent="0">
              <a:buNone/>
            </a:pPr>
            <a:endParaRPr lang="en-US" dirty="0"/>
          </a:p>
        </p:txBody>
      </p:sp>
    </p:spTree>
    <p:extLst>
      <p:ext uri="{BB962C8B-B14F-4D97-AF65-F5344CB8AC3E}">
        <p14:creationId xmlns:p14="http://schemas.microsoft.com/office/powerpoint/2010/main" val="1264269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00137"/>
          </a:xfrm>
        </p:spPr>
        <p:txBody>
          <a:bodyPr>
            <a:normAutofit fontScale="90000"/>
          </a:bodyPr>
          <a:lstStyle/>
          <a:p>
            <a:r>
              <a:rPr lang="en-US" b="1" dirty="0">
                <a:latin typeface="Arial Black" panose="020B0A04020102020204" pitchFamily="34" charset="0"/>
              </a:rPr>
              <a:t>Structures that pass through the superior pelvic aperture</a:t>
            </a:r>
          </a:p>
        </p:txBody>
      </p:sp>
      <p:sp>
        <p:nvSpPr>
          <p:cNvPr id="3" name="Content Placeholder 2"/>
          <p:cNvSpPr>
            <a:spLocks noGrp="1"/>
          </p:cNvSpPr>
          <p:nvPr>
            <p:ph idx="1"/>
          </p:nvPr>
        </p:nvSpPr>
        <p:spPr>
          <a:xfrm>
            <a:off x="0" y="1100138"/>
            <a:ext cx="12192000" cy="5757861"/>
          </a:xfrm>
        </p:spPr>
        <p:txBody>
          <a:bodyPr>
            <a:normAutofit fontScale="92500" lnSpcReduction="10000"/>
          </a:bodyPr>
          <a:lstStyle/>
          <a:p>
            <a:pPr marL="0" indent="0">
              <a:buNone/>
            </a:pPr>
            <a:r>
              <a:rPr lang="en-US" dirty="0">
                <a:latin typeface="Arial Black" panose="020B0A04020102020204" pitchFamily="34" charset="0"/>
              </a:rPr>
              <a:t>9. Sigmoid colon - on left side only</a:t>
            </a:r>
          </a:p>
          <a:p>
            <a:pPr marL="0" indent="0">
              <a:buNone/>
            </a:pPr>
            <a:r>
              <a:rPr lang="en-US" dirty="0">
                <a:latin typeface="Arial Black" panose="020B0A04020102020204" pitchFamily="34" charset="0"/>
              </a:rPr>
              <a:t>10. Ovarian vessels in female</a:t>
            </a:r>
          </a:p>
          <a:p>
            <a:pPr marL="0" indent="0">
              <a:buNone/>
            </a:pPr>
            <a:r>
              <a:rPr lang="en-US" dirty="0">
                <a:latin typeface="Arial Black" panose="020B0A04020102020204" pitchFamily="34" charset="0"/>
              </a:rPr>
              <a:t>11. Ductus deferens in male/round </a:t>
            </a:r>
          </a:p>
          <a:p>
            <a:pPr marL="0" indent="0">
              <a:buNone/>
            </a:pPr>
            <a:r>
              <a:rPr lang="en-US" dirty="0">
                <a:latin typeface="Arial Black" panose="020B0A04020102020204" pitchFamily="34" charset="0"/>
              </a:rPr>
              <a:t>ligament of uterus in female</a:t>
            </a:r>
          </a:p>
          <a:p>
            <a:pPr marL="0" indent="0">
              <a:buNone/>
            </a:pPr>
            <a:r>
              <a:rPr lang="en-US" dirty="0">
                <a:latin typeface="Arial Black" panose="020B0A04020102020204" pitchFamily="34" charset="0"/>
              </a:rPr>
              <a:t>12. Lateral umbilical ligament</a:t>
            </a:r>
          </a:p>
          <a:p>
            <a:pPr marL="0" indent="0">
              <a:buNone/>
            </a:pPr>
            <a:r>
              <a:rPr lang="en-US" dirty="0">
                <a:latin typeface="Arial Black" panose="020B0A04020102020204" pitchFamily="34" charset="0"/>
              </a:rPr>
              <a:t>13. Median umbilical ligament</a:t>
            </a:r>
          </a:p>
          <a:p>
            <a:pPr marL="0" indent="0">
              <a:buNone/>
            </a:pPr>
            <a:r>
              <a:rPr lang="en-US" dirty="0">
                <a:latin typeface="Arial Black" panose="020B0A04020102020204" pitchFamily="34" charset="0"/>
              </a:rPr>
              <a:t>14. Lymphatics</a:t>
            </a:r>
          </a:p>
          <a:p>
            <a:pPr marL="0" indent="0">
              <a:buNone/>
            </a:pPr>
            <a:r>
              <a:rPr lang="en-US" dirty="0">
                <a:latin typeface="Arial Black" panose="020B0A04020102020204" pitchFamily="34" charset="0"/>
              </a:rPr>
              <a:t>15. Autonomic nerve </a:t>
            </a:r>
          </a:p>
          <a:p>
            <a:pPr marL="0" indent="0">
              <a:buNone/>
            </a:pPr>
            <a:r>
              <a:rPr lang="en-US" dirty="0">
                <a:latin typeface="Arial Black" panose="020B0A04020102020204" pitchFamily="34" charset="0"/>
              </a:rPr>
              <a:t>plexuses</a:t>
            </a:r>
          </a:p>
          <a:p>
            <a:pPr marL="0" indent="0">
              <a:buNone/>
            </a:pPr>
            <a:r>
              <a:rPr lang="en-US" dirty="0">
                <a:latin typeface="Arial Black" panose="020B0A04020102020204" pitchFamily="34" charset="0"/>
              </a:rPr>
              <a:t>16. Coils of intestine</a:t>
            </a:r>
          </a:p>
          <a:p>
            <a:pPr marL="0" indent="0">
              <a:buNone/>
            </a:pPr>
            <a:r>
              <a:rPr lang="en-US" dirty="0">
                <a:latin typeface="Arial Black" panose="020B0A04020102020204" pitchFamily="34" charset="0"/>
              </a:rPr>
              <a:t>17. Pregnant uterus</a:t>
            </a:r>
          </a:p>
          <a:p>
            <a:pPr marL="0" indent="0">
              <a:buNone/>
            </a:pPr>
            <a:r>
              <a:rPr lang="en-US" dirty="0">
                <a:latin typeface="Arial Black" panose="020B0A04020102020204" pitchFamily="34" charset="0"/>
              </a:rPr>
              <a:t>18. Full urinary bladder</a:t>
            </a:r>
          </a:p>
          <a:p>
            <a:pPr marL="0" indent="0">
              <a:buNone/>
            </a:pPr>
            <a:endParaRPr lang="en-US" dirty="0"/>
          </a:p>
        </p:txBody>
      </p:sp>
    </p:spTree>
    <p:extLst>
      <p:ext uri="{BB962C8B-B14F-4D97-AF65-F5344CB8AC3E}">
        <p14:creationId xmlns:p14="http://schemas.microsoft.com/office/powerpoint/2010/main" val="408316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7827" y="365126"/>
            <a:ext cx="6734173" cy="463550"/>
          </a:xfrm>
        </p:spPr>
        <p:txBody>
          <a:bodyPr>
            <a:normAutofit fontScale="90000"/>
          </a:bodyPr>
          <a:lstStyle/>
          <a:p>
            <a:r>
              <a:rPr lang="en-US" dirty="0">
                <a:latin typeface="Arial Black" panose="020B0A04020102020204" pitchFamily="34" charset="0"/>
              </a:rPr>
              <a:t>Inferior pelvic aperture</a:t>
            </a:r>
          </a:p>
        </p:txBody>
      </p:sp>
      <p:pic>
        <p:nvPicPr>
          <p:cNvPr id="5" name="Content Placeholder 4"/>
          <p:cNvPicPr>
            <a:picLocks noGrp="1" noChangeAspect="1"/>
          </p:cNvPicPr>
          <p:nvPr>
            <p:ph idx="1"/>
          </p:nvPr>
        </p:nvPicPr>
        <p:blipFill>
          <a:blip r:embed="rId2"/>
          <a:stretch>
            <a:fillRect/>
          </a:stretch>
        </p:blipFill>
        <p:spPr>
          <a:xfrm>
            <a:off x="259629" y="0"/>
            <a:ext cx="5198198" cy="6743700"/>
          </a:xfrm>
          <a:prstGeom prst="rect">
            <a:avLst/>
          </a:prstGeom>
        </p:spPr>
      </p:pic>
    </p:spTree>
    <p:extLst>
      <p:ext uri="{BB962C8B-B14F-4D97-AF65-F5344CB8AC3E}">
        <p14:creationId xmlns:p14="http://schemas.microsoft.com/office/powerpoint/2010/main" val="1855248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689" y="0"/>
            <a:ext cx="10120312" cy="514350"/>
          </a:xfrm>
        </p:spPr>
        <p:txBody>
          <a:bodyPr>
            <a:normAutofit fontScale="90000"/>
          </a:bodyPr>
          <a:lstStyle/>
          <a:p>
            <a:r>
              <a:rPr lang="en-US" dirty="0">
                <a:latin typeface="Arial Black" panose="020B0A04020102020204" pitchFamily="34" charset="0"/>
              </a:rPr>
              <a:t>Inferior pelvic aperture: boundaries</a:t>
            </a:r>
          </a:p>
        </p:txBody>
      </p:sp>
      <p:sp>
        <p:nvSpPr>
          <p:cNvPr id="3" name="Content Placeholder 2"/>
          <p:cNvSpPr>
            <a:spLocks noGrp="1"/>
          </p:cNvSpPr>
          <p:nvPr>
            <p:ph idx="1"/>
          </p:nvPr>
        </p:nvSpPr>
        <p:spPr>
          <a:xfrm>
            <a:off x="0" y="828676"/>
            <a:ext cx="12192000" cy="6029324"/>
          </a:xfrm>
        </p:spPr>
        <p:txBody>
          <a:bodyPr/>
          <a:lstStyle/>
          <a:p>
            <a:pPr marL="0" indent="0">
              <a:buNone/>
            </a:pPr>
            <a:r>
              <a:rPr lang="en-US" dirty="0">
                <a:latin typeface="Arial Black" panose="020B0A04020102020204" pitchFamily="34" charset="0"/>
              </a:rPr>
              <a:t>The pelvic outlet is widest from front to back and lies between:</a:t>
            </a:r>
          </a:p>
          <a:p>
            <a:pPr marL="0" indent="0">
              <a:buNone/>
            </a:pPr>
            <a:r>
              <a:rPr lang="en-US" dirty="0">
                <a:latin typeface="Arial Black" panose="020B0A04020102020204" pitchFamily="34" charset="0"/>
              </a:rPr>
              <a:t>1.The lower border of the symphysis pubis anteriorly</a:t>
            </a:r>
          </a:p>
          <a:p>
            <a:pPr marL="0" indent="0">
              <a:buNone/>
            </a:pPr>
            <a:r>
              <a:rPr lang="en-US" dirty="0">
                <a:latin typeface="Arial Black" panose="020B0A04020102020204" pitchFamily="34" charset="0"/>
              </a:rPr>
              <a:t>2.The ischial </a:t>
            </a:r>
            <a:r>
              <a:rPr lang="en-US" dirty="0" err="1">
                <a:latin typeface="Arial Black" panose="020B0A04020102020204" pitchFamily="34" charset="0"/>
              </a:rPr>
              <a:t>tuberosities</a:t>
            </a:r>
            <a:r>
              <a:rPr lang="en-US" dirty="0">
                <a:latin typeface="Arial Black" panose="020B0A04020102020204" pitchFamily="34" charset="0"/>
              </a:rPr>
              <a:t> laterally</a:t>
            </a:r>
          </a:p>
          <a:p>
            <a:pPr marL="0" indent="0">
              <a:buNone/>
            </a:pPr>
            <a:r>
              <a:rPr lang="en-US" dirty="0">
                <a:latin typeface="Arial Black" panose="020B0A04020102020204" pitchFamily="34" charset="0"/>
              </a:rPr>
              <a:t>3.The tip of the last sacral vertebra posteriorly</a:t>
            </a:r>
          </a:p>
        </p:txBody>
      </p:sp>
    </p:spTree>
    <p:extLst>
      <p:ext uri="{BB962C8B-B14F-4D97-AF65-F5344CB8AC3E}">
        <p14:creationId xmlns:p14="http://schemas.microsoft.com/office/powerpoint/2010/main" val="682676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6476" y="365126"/>
            <a:ext cx="6105523" cy="463550"/>
          </a:xfrm>
        </p:spPr>
        <p:txBody>
          <a:bodyPr>
            <a:normAutofit fontScale="90000"/>
          </a:bodyPr>
          <a:lstStyle/>
          <a:p>
            <a:r>
              <a:rPr lang="en-US" dirty="0">
                <a:latin typeface="Arial Black" panose="020B0A04020102020204" pitchFamily="34" charset="0"/>
              </a:rPr>
              <a:t>Muscles &amp; other  apertures</a:t>
            </a:r>
          </a:p>
        </p:txBody>
      </p:sp>
      <p:pic>
        <p:nvPicPr>
          <p:cNvPr id="4" name="Content Placeholder 3"/>
          <p:cNvPicPr>
            <a:picLocks noGrp="1" noChangeAspect="1"/>
          </p:cNvPicPr>
          <p:nvPr>
            <p:ph idx="1"/>
          </p:nvPr>
        </p:nvPicPr>
        <p:blipFill>
          <a:blip r:embed="rId2"/>
          <a:stretch>
            <a:fillRect/>
          </a:stretch>
        </p:blipFill>
        <p:spPr>
          <a:xfrm>
            <a:off x="0" y="0"/>
            <a:ext cx="6086476" cy="6657974"/>
          </a:xfrm>
          <a:prstGeom prst="rect">
            <a:avLst/>
          </a:prstGeom>
        </p:spPr>
      </p:pic>
    </p:spTree>
    <p:extLst>
      <p:ext uri="{BB962C8B-B14F-4D97-AF65-F5344CB8AC3E}">
        <p14:creationId xmlns:p14="http://schemas.microsoft.com/office/powerpoint/2010/main" val="269611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839788" y="0"/>
            <a:ext cx="5157787" cy="365125"/>
          </a:xfrm>
        </p:spPr>
        <p:txBody>
          <a:bodyPr>
            <a:normAutofit fontScale="92500" lnSpcReduction="10000"/>
          </a:bodyPr>
          <a:lstStyle/>
          <a:p>
            <a:r>
              <a:rPr lang="en-US" dirty="0"/>
              <a:t>Female</a:t>
            </a:r>
          </a:p>
        </p:txBody>
      </p:sp>
      <p:pic>
        <p:nvPicPr>
          <p:cNvPr id="7" name="Content Placeholder 6"/>
          <p:cNvPicPr>
            <a:picLocks noGrp="1" noChangeAspect="1"/>
          </p:cNvPicPr>
          <p:nvPr>
            <p:ph sz="half" idx="2"/>
          </p:nvPr>
        </p:nvPicPr>
        <p:blipFill>
          <a:blip r:embed="rId2"/>
          <a:stretch>
            <a:fillRect/>
          </a:stretch>
        </p:blipFill>
        <p:spPr>
          <a:xfrm>
            <a:off x="228601" y="571500"/>
            <a:ext cx="6272212" cy="6115050"/>
          </a:xfrm>
          <a:prstGeom prst="rect">
            <a:avLst/>
          </a:prstGeom>
        </p:spPr>
      </p:pic>
      <p:sp>
        <p:nvSpPr>
          <p:cNvPr id="5" name="Text Placeholder 4"/>
          <p:cNvSpPr>
            <a:spLocks noGrp="1"/>
          </p:cNvSpPr>
          <p:nvPr>
            <p:ph type="body" sz="quarter" idx="3"/>
          </p:nvPr>
        </p:nvSpPr>
        <p:spPr>
          <a:xfrm>
            <a:off x="6172200" y="0"/>
            <a:ext cx="5183188" cy="365125"/>
          </a:xfrm>
        </p:spPr>
        <p:txBody>
          <a:bodyPr>
            <a:normAutofit fontScale="92500" lnSpcReduction="10000"/>
          </a:bodyPr>
          <a:lstStyle/>
          <a:p>
            <a:r>
              <a:rPr lang="en-US" dirty="0"/>
              <a:t>                                                                     Male</a:t>
            </a:r>
          </a:p>
        </p:txBody>
      </p:sp>
      <p:pic>
        <p:nvPicPr>
          <p:cNvPr id="8" name="Content Placeholder 7"/>
          <p:cNvPicPr>
            <a:picLocks noGrp="1" noChangeAspect="1"/>
          </p:cNvPicPr>
          <p:nvPr>
            <p:ph sz="quarter" idx="4"/>
          </p:nvPr>
        </p:nvPicPr>
        <p:blipFill>
          <a:blip r:embed="rId3"/>
          <a:stretch>
            <a:fillRect/>
          </a:stretch>
        </p:blipFill>
        <p:spPr>
          <a:xfrm>
            <a:off x="7229361" y="365126"/>
            <a:ext cx="5200764" cy="6492874"/>
          </a:xfrm>
          <a:prstGeom prst="rect">
            <a:avLst/>
          </a:prstGeom>
        </p:spPr>
      </p:pic>
    </p:spTree>
    <p:extLst>
      <p:ext uri="{BB962C8B-B14F-4D97-AF65-F5344CB8AC3E}">
        <p14:creationId xmlns:p14="http://schemas.microsoft.com/office/powerpoint/2010/main" val="39587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7350" y="485775"/>
            <a:ext cx="8877300" cy="5886450"/>
          </a:xfrm>
          <a:prstGeom prst="rect">
            <a:avLst/>
          </a:prstGeom>
        </p:spPr>
      </p:pic>
    </p:spTree>
    <p:extLst>
      <p:ext uri="{BB962C8B-B14F-4D97-AF65-F5344CB8AC3E}">
        <p14:creationId xmlns:p14="http://schemas.microsoft.com/office/powerpoint/2010/main" val="351083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14563" y="1"/>
            <a:ext cx="9286875" cy="6715124"/>
          </a:xfrm>
          <a:prstGeom prst="rect">
            <a:avLst/>
          </a:prstGeom>
        </p:spPr>
      </p:pic>
    </p:spTree>
    <p:extLst>
      <p:ext uri="{BB962C8B-B14F-4D97-AF65-F5344CB8AC3E}">
        <p14:creationId xmlns:p14="http://schemas.microsoft.com/office/powerpoint/2010/main" val="418468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57289" y="600076"/>
            <a:ext cx="9015412" cy="5929312"/>
          </a:xfrm>
          <a:prstGeom prst="rect">
            <a:avLst/>
          </a:prstGeom>
        </p:spPr>
      </p:pic>
    </p:spTree>
    <p:extLst>
      <p:ext uri="{BB962C8B-B14F-4D97-AF65-F5344CB8AC3E}">
        <p14:creationId xmlns:p14="http://schemas.microsoft.com/office/powerpoint/2010/main" val="52763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365125"/>
            <a:ext cx="11153775" cy="677863"/>
          </a:xfrm>
        </p:spPr>
        <p:txBody>
          <a:bodyPr>
            <a:normAutofit fontScale="90000"/>
          </a:bodyPr>
          <a:lstStyle/>
          <a:p>
            <a:r>
              <a:rPr lang="en-US" b="1" dirty="0">
                <a:latin typeface="Arial Black" panose="020B0A04020102020204" pitchFamily="34" charset="0"/>
              </a:rPr>
              <a:t>The learner should be able to:</a:t>
            </a:r>
          </a:p>
        </p:txBody>
      </p:sp>
      <p:sp>
        <p:nvSpPr>
          <p:cNvPr id="3" name="Content Placeholder 2"/>
          <p:cNvSpPr>
            <a:spLocks noGrp="1"/>
          </p:cNvSpPr>
          <p:nvPr>
            <p:ph idx="1"/>
          </p:nvPr>
        </p:nvSpPr>
        <p:spPr>
          <a:xfrm>
            <a:off x="0" y="1042988"/>
            <a:ext cx="12192000" cy="5815012"/>
          </a:xfrm>
        </p:spPr>
        <p:txBody>
          <a:bodyPr>
            <a:normAutofit/>
          </a:bodyPr>
          <a:lstStyle/>
          <a:p>
            <a:pPr marL="0" indent="0">
              <a:buNone/>
            </a:pPr>
            <a:r>
              <a:rPr lang="en-US" b="1" dirty="0">
                <a:latin typeface="Arial Black" panose="020B0A04020102020204" pitchFamily="34" charset="0"/>
              </a:rPr>
              <a:t>1. Describe the skeletal components: hip bone, sacrum and coccyx</a:t>
            </a:r>
          </a:p>
          <a:p>
            <a:pPr marL="0" indent="0">
              <a:buNone/>
            </a:pPr>
            <a:r>
              <a:rPr lang="en-US" b="1" dirty="0">
                <a:latin typeface="Arial Black" panose="020B0A04020102020204" pitchFamily="34" charset="0"/>
              </a:rPr>
              <a:t>2. Demonstrate palpable land marks of the ilium, ischium and pubis</a:t>
            </a:r>
          </a:p>
          <a:p>
            <a:pPr marL="0" indent="0">
              <a:buNone/>
            </a:pPr>
            <a:r>
              <a:rPr lang="en-US" b="1" dirty="0">
                <a:latin typeface="Arial Black" panose="020B0A04020102020204" pitchFamily="34" charset="0"/>
              </a:rPr>
              <a:t>3.Describe ligamentous components of the pelvis</a:t>
            </a:r>
          </a:p>
          <a:p>
            <a:pPr marL="0" indent="0">
              <a:buNone/>
            </a:pPr>
            <a:r>
              <a:rPr lang="en-US" b="1" dirty="0">
                <a:latin typeface="Arial Black" panose="020B0A04020102020204" pitchFamily="34" charset="0"/>
              </a:rPr>
              <a:t>4. Describe the anatomy of the pelvic inlet and outlet and </a:t>
            </a:r>
            <a:r>
              <a:rPr lang="en-US" b="1" dirty="0" err="1">
                <a:latin typeface="Arial Black" panose="020B0A04020102020204" pitchFamily="34" charset="0"/>
              </a:rPr>
              <a:t>recognise</a:t>
            </a:r>
            <a:r>
              <a:rPr lang="en-US" b="1" dirty="0">
                <a:latin typeface="Arial Black" panose="020B0A04020102020204" pitchFamily="34" charset="0"/>
              </a:rPr>
              <a:t> their normal orientation. </a:t>
            </a:r>
          </a:p>
          <a:p>
            <a:pPr marL="0" indent="0">
              <a:buNone/>
            </a:pPr>
            <a:r>
              <a:rPr lang="en-US" b="1" dirty="0">
                <a:latin typeface="Arial Black" panose="020B0A04020102020204" pitchFamily="34" charset="0"/>
              </a:rPr>
              <a:t>5.Explain sexual differences in pelvic skeletal anatomy.</a:t>
            </a:r>
          </a:p>
          <a:p>
            <a:pPr marL="0" indent="0">
              <a:buNone/>
            </a:pPr>
            <a:r>
              <a:rPr lang="en-US" b="1" dirty="0">
                <a:latin typeface="Arial Black" panose="020B0A04020102020204" pitchFamily="34" charset="0"/>
              </a:rPr>
              <a:t>6. Interpret standard medical images</a:t>
            </a:r>
          </a:p>
          <a:p>
            <a:pPr marL="0" indent="0">
              <a:buNone/>
            </a:pPr>
            <a:r>
              <a:rPr lang="en-US" b="1" dirty="0">
                <a:latin typeface="Arial Black" panose="020B0A04020102020204" pitchFamily="34" charset="0"/>
              </a:rPr>
              <a:t>7. Use knowledge to solve relevant medical science and clinical problems</a:t>
            </a:r>
          </a:p>
        </p:txBody>
      </p:sp>
    </p:spTree>
    <p:extLst>
      <p:ext uri="{BB962C8B-B14F-4D97-AF65-F5344CB8AC3E}">
        <p14:creationId xmlns:p14="http://schemas.microsoft.com/office/powerpoint/2010/main" val="1407125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7489" y="285750"/>
            <a:ext cx="7415212" cy="6572250"/>
          </a:xfrm>
          <a:prstGeom prst="rect">
            <a:avLst/>
          </a:prstGeom>
        </p:spPr>
      </p:pic>
    </p:spTree>
    <p:extLst>
      <p:ext uri="{BB962C8B-B14F-4D97-AF65-F5344CB8AC3E}">
        <p14:creationId xmlns:p14="http://schemas.microsoft.com/office/powerpoint/2010/main" val="4289697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05312" y="0"/>
            <a:ext cx="5867401" cy="6858000"/>
          </a:xfrm>
          <a:prstGeom prst="rect">
            <a:avLst/>
          </a:prstGeom>
        </p:spPr>
      </p:pic>
    </p:spTree>
    <p:extLst>
      <p:ext uri="{BB962C8B-B14F-4D97-AF65-F5344CB8AC3E}">
        <p14:creationId xmlns:p14="http://schemas.microsoft.com/office/powerpoint/2010/main" val="359422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3150" y="0"/>
            <a:ext cx="8329613" cy="6858000"/>
          </a:xfrm>
          <a:prstGeom prst="rect">
            <a:avLst/>
          </a:prstGeom>
        </p:spPr>
      </p:pic>
    </p:spTree>
    <p:extLst>
      <p:ext uri="{BB962C8B-B14F-4D97-AF65-F5344CB8AC3E}">
        <p14:creationId xmlns:p14="http://schemas.microsoft.com/office/powerpoint/2010/main" val="3067219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2461771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77679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318110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304046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500062"/>
          </a:xfrm>
        </p:spPr>
        <p:txBody>
          <a:bodyPr>
            <a:normAutofit fontScale="90000"/>
          </a:bodyPr>
          <a:lstStyle/>
          <a:p>
            <a:r>
              <a:rPr lang="en-US" b="1" dirty="0">
                <a:latin typeface="Arial Black" panose="020B0A04020102020204" pitchFamily="34" charset="0"/>
              </a:rPr>
              <a:t>Other classes of the bony </a:t>
            </a:r>
            <a:r>
              <a:rPr lang="en-US" b="1" dirty="0" err="1">
                <a:latin typeface="Arial Black" panose="020B0A04020102020204" pitchFamily="34" charset="0"/>
              </a:rPr>
              <a:t>plevis</a:t>
            </a:r>
            <a:endParaRPr lang="en-US" b="1" dirty="0">
              <a:latin typeface="Arial Black" panose="020B0A04020102020204" pitchFamily="34" charset="0"/>
            </a:endParaRPr>
          </a:p>
        </p:txBody>
      </p:sp>
      <p:sp>
        <p:nvSpPr>
          <p:cNvPr id="3" name="Content Placeholder 2"/>
          <p:cNvSpPr>
            <a:spLocks noGrp="1"/>
          </p:cNvSpPr>
          <p:nvPr>
            <p:ph idx="1"/>
          </p:nvPr>
        </p:nvSpPr>
        <p:spPr>
          <a:xfrm>
            <a:off x="0" y="500064"/>
            <a:ext cx="12192000" cy="6357936"/>
          </a:xfrm>
        </p:spPr>
        <p:txBody>
          <a:bodyPr/>
          <a:lstStyle/>
          <a:p>
            <a:pPr marL="0" indent="0">
              <a:buNone/>
            </a:pPr>
            <a:r>
              <a:rPr lang="en-US" b="1" dirty="0">
                <a:latin typeface="Arial Black" panose="020B0A04020102020204" pitchFamily="34" charset="0"/>
              </a:rPr>
              <a:t>1.Rachitic pelvis </a:t>
            </a:r>
            <a:r>
              <a:rPr lang="en-US" dirty="0">
                <a:latin typeface="Arial Black" panose="020B0A04020102020204" pitchFamily="34" charset="0"/>
              </a:rPr>
              <a:t>– </a:t>
            </a:r>
          </a:p>
          <a:p>
            <a:pPr marL="0" indent="0">
              <a:buNone/>
            </a:pPr>
            <a:r>
              <a:rPr lang="en-US" dirty="0">
                <a:latin typeface="Arial Black" panose="020B0A04020102020204" pitchFamily="34" charset="0"/>
              </a:rPr>
              <a:t>typical of rickets and the result of vitamin D deficiency.</a:t>
            </a:r>
          </a:p>
          <a:p>
            <a:pPr marL="0" indent="0">
              <a:buNone/>
            </a:pPr>
            <a:r>
              <a:rPr lang="en-US" dirty="0">
                <a:latin typeface="Arial Black" panose="020B0A04020102020204" pitchFamily="34" charset="0"/>
              </a:rPr>
              <a:t>The sacral promontory projects forwards reducing the anteroposterior diameter  </a:t>
            </a:r>
          </a:p>
          <a:p>
            <a:pPr marL="0" indent="0">
              <a:buNone/>
            </a:pPr>
            <a:r>
              <a:rPr lang="en-US" b="1" dirty="0">
                <a:latin typeface="Arial Black" panose="020B0A04020102020204" pitchFamily="34" charset="0"/>
              </a:rPr>
              <a:t>2.The contracted pelvis </a:t>
            </a:r>
            <a:r>
              <a:rPr lang="en-US" dirty="0">
                <a:latin typeface="Arial Black" panose="020B0A04020102020204" pitchFamily="34" charset="0"/>
              </a:rPr>
              <a:t>–</a:t>
            </a:r>
          </a:p>
          <a:p>
            <a:pPr marL="0" indent="0">
              <a:buNone/>
            </a:pPr>
            <a:r>
              <a:rPr lang="en-US" dirty="0">
                <a:latin typeface="Arial Black" panose="020B0A04020102020204" pitchFamily="34" charset="0"/>
              </a:rPr>
              <a:t>can be symmetrical associated with a small stature, or asymmetrical due to a variety of disease processes </a:t>
            </a:r>
          </a:p>
          <a:p>
            <a:pPr marL="0" indent="0">
              <a:buNone/>
            </a:pPr>
            <a:r>
              <a:rPr lang="en-US" dirty="0">
                <a:latin typeface="Arial Black" panose="020B0A04020102020204" pitchFamily="34" charset="0"/>
              </a:rPr>
              <a:t>A narrow (gothic) subpubic arch foreshortens the effective pelvic outlet because the narrow anterior triangle (the waste space of Morrison) cannot accommodate the fetal head. </a:t>
            </a:r>
          </a:p>
          <a:p>
            <a:pPr marL="0" indent="0">
              <a:buNone/>
            </a:pPr>
            <a:r>
              <a:rPr lang="en-US" dirty="0">
                <a:latin typeface="Arial Black" panose="020B0A04020102020204" pitchFamily="34" charset="0"/>
              </a:rPr>
              <a:t>In such circumstances, more space is required posteriorly to enable vaginal delivery</a:t>
            </a:r>
          </a:p>
        </p:txBody>
      </p:sp>
    </p:spTree>
    <p:extLst>
      <p:ext uri="{BB962C8B-B14F-4D97-AF65-F5344CB8AC3E}">
        <p14:creationId xmlns:p14="http://schemas.microsoft.com/office/powerpoint/2010/main" val="3479435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500062"/>
          </a:xfrm>
        </p:spPr>
        <p:txBody>
          <a:bodyPr>
            <a:normAutofit fontScale="90000"/>
          </a:bodyPr>
          <a:lstStyle/>
          <a:p>
            <a:endParaRPr lang="en-US" b="1" dirty="0">
              <a:latin typeface="Arial Black" panose="020B0A04020102020204" pitchFamily="34" charset="0"/>
            </a:endParaRPr>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873763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Osteology of the pelvis</a:t>
            </a:r>
          </a:p>
        </p:txBody>
      </p:sp>
      <p:sp>
        <p:nvSpPr>
          <p:cNvPr id="3" name="Text Placeholder 2"/>
          <p:cNvSpPr>
            <a:spLocks noGrp="1"/>
          </p:cNvSpPr>
          <p:nvPr>
            <p:ph type="body" idx="1"/>
          </p:nvPr>
        </p:nvSpPr>
        <p:spPr/>
        <p:txBody>
          <a:bodyPr>
            <a:normAutofit/>
          </a:bodyPr>
          <a:lstStyle/>
          <a:p>
            <a:pPr algn="ctr"/>
            <a:r>
              <a:rPr lang="en-US" sz="9600" dirty="0">
                <a:latin typeface="Arial Black" panose="020B0A04020102020204" pitchFamily="34" charset="0"/>
              </a:rPr>
              <a:t>Sacrum</a:t>
            </a:r>
          </a:p>
        </p:txBody>
      </p:sp>
    </p:spTree>
    <p:extLst>
      <p:ext uri="{BB962C8B-B14F-4D97-AF65-F5344CB8AC3E}">
        <p14:creationId xmlns:p14="http://schemas.microsoft.com/office/powerpoint/2010/main" val="280595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4550754" y="-514350"/>
            <a:ext cx="5693384" cy="7500938"/>
          </a:xfrm>
          <a:prstGeom prst="rect">
            <a:avLst/>
          </a:prstGeom>
        </p:spPr>
      </p:pic>
    </p:spTree>
    <p:extLst>
      <p:ext uri="{BB962C8B-B14F-4D97-AF65-F5344CB8AC3E}">
        <p14:creationId xmlns:p14="http://schemas.microsoft.com/office/powerpoint/2010/main" val="3217663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044806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884842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crum | Radiology Reference Article | Radiopaedia.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001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958013"/>
          </a:xfrm>
          <a:prstGeom prst="rect">
            <a:avLst/>
          </a:prstGeom>
        </p:spPr>
      </p:pic>
    </p:spTree>
    <p:extLst>
      <p:ext uri="{BB962C8B-B14F-4D97-AF65-F5344CB8AC3E}">
        <p14:creationId xmlns:p14="http://schemas.microsoft.com/office/powerpoint/2010/main" val="1614368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549819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47263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841910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097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14788" y="0"/>
            <a:ext cx="6043612" cy="6743700"/>
          </a:xfrm>
          <a:prstGeom prst="rect">
            <a:avLst/>
          </a:prstGeom>
        </p:spPr>
      </p:pic>
    </p:spTree>
    <p:extLst>
      <p:ext uri="{BB962C8B-B14F-4D97-AF65-F5344CB8AC3E}">
        <p14:creationId xmlns:p14="http://schemas.microsoft.com/office/powerpoint/2010/main" val="3269074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60681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7788" y="0"/>
            <a:ext cx="6196011" cy="828676"/>
          </a:xfrm>
        </p:spPr>
        <p:txBody>
          <a:bodyPr>
            <a:normAutofit/>
          </a:bodyPr>
          <a:lstStyle/>
          <a:p>
            <a:r>
              <a:rPr lang="en-US" b="1" dirty="0">
                <a:latin typeface="Arial Black" panose="020B0A04020102020204" pitchFamily="34" charset="0"/>
              </a:rPr>
              <a:t>Pelvis in general</a:t>
            </a:r>
          </a:p>
        </p:txBody>
      </p:sp>
      <p:sp>
        <p:nvSpPr>
          <p:cNvPr id="3" name="Content Placeholder 2"/>
          <p:cNvSpPr>
            <a:spLocks noGrp="1"/>
          </p:cNvSpPr>
          <p:nvPr>
            <p:ph idx="1"/>
          </p:nvPr>
        </p:nvSpPr>
        <p:spPr>
          <a:xfrm>
            <a:off x="0" y="828676"/>
            <a:ext cx="12192000" cy="6029324"/>
          </a:xfrm>
        </p:spPr>
        <p:txBody>
          <a:bodyPr>
            <a:normAutofit/>
          </a:bodyPr>
          <a:lstStyle/>
          <a:p>
            <a:pPr marL="0" indent="0">
              <a:buNone/>
            </a:pPr>
            <a:r>
              <a:rPr lang="en-US" dirty="0">
                <a:latin typeface="Arial Black" panose="020B0A04020102020204" pitchFamily="34" charset="0"/>
              </a:rPr>
              <a:t>Basin between abdomen and perineum with:</a:t>
            </a:r>
          </a:p>
          <a:p>
            <a:pPr marL="0" indent="0">
              <a:buNone/>
            </a:pPr>
            <a:r>
              <a:rPr lang="en-US" dirty="0">
                <a:latin typeface="Arial Black" panose="020B0A04020102020204" pitchFamily="34" charset="0"/>
              </a:rPr>
              <a:t>1.superior pelvic aperture</a:t>
            </a:r>
          </a:p>
          <a:p>
            <a:pPr marL="0" indent="0">
              <a:buNone/>
            </a:pPr>
            <a:r>
              <a:rPr lang="en-US" dirty="0">
                <a:latin typeface="Arial Black" panose="020B0A04020102020204" pitchFamily="34" charset="0"/>
              </a:rPr>
              <a:t>2.inferior pelvic aperture &amp; </a:t>
            </a:r>
          </a:p>
          <a:p>
            <a:pPr marL="0" indent="0">
              <a:buNone/>
            </a:pPr>
            <a:r>
              <a:rPr lang="en-US" dirty="0">
                <a:latin typeface="Arial Black" panose="020B0A04020102020204" pitchFamily="34" charset="0"/>
              </a:rPr>
              <a:t>3.Four </a:t>
            </a:r>
            <a:r>
              <a:rPr lang="en-US" dirty="0" err="1">
                <a:latin typeface="Arial Black" panose="020B0A04020102020204" pitchFamily="34" charset="0"/>
              </a:rPr>
              <a:t>gateways.which</a:t>
            </a:r>
            <a:r>
              <a:rPr lang="en-US" dirty="0">
                <a:latin typeface="Arial Black" panose="020B0A04020102020204" pitchFamily="34" charset="0"/>
              </a:rPr>
              <a:t> one(s)?</a:t>
            </a:r>
          </a:p>
          <a:p>
            <a:pPr marL="0" indent="0">
              <a:buNone/>
            </a:pPr>
            <a:r>
              <a:rPr lang="en-US" dirty="0">
                <a:latin typeface="Arial Black" panose="020B0A04020102020204" pitchFamily="34" charset="0"/>
              </a:rPr>
              <a:t>Walls made up of:</a:t>
            </a:r>
          </a:p>
          <a:p>
            <a:pPr marL="514350" indent="-514350">
              <a:buAutoNum type="arabicPeriod"/>
            </a:pPr>
            <a:r>
              <a:rPr lang="en-US" dirty="0">
                <a:latin typeface="Arial Black" panose="020B0A04020102020204" pitchFamily="34" charset="0"/>
              </a:rPr>
              <a:t>bones, </a:t>
            </a:r>
          </a:p>
          <a:p>
            <a:pPr marL="514350" indent="-514350">
              <a:buAutoNum type="arabicPeriod"/>
            </a:pPr>
            <a:r>
              <a:rPr lang="en-US" dirty="0">
                <a:latin typeface="Arial Black" panose="020B0A04020102020204" pitchFamily="34" charset="0"/>
              </a:rPr>
              <a:t>ligaments &amp;</a:t>
            </a:r>
          </a:p>
          <a:p>
            <a:pPr marL="514350" indent="-514350">
              <a:buAutoNum type="arabicPeriod"/>
            </a:pPr>
            <a:r>
              <a:rPr lang="en-US" dirty="0">
                <a:latin typeface="Arial Black" panose="020B0A04020102020204" pitchFamily="34" charset="0"/>
              </a:rPr>
              <a:t>muscles</a:t>
            </a:r>
          </a:p>
          <a:p>
            <a:pPr marL="0" indent="0">
              <a:buNone/>
            </a:pPr>
            <a:r>
              <a:rPr lang="en-US" dirty="0">
                <a:latin typeface="Arial Black" panose="020B0A04020102020204" pitchFamily="34" charset="0"/>
              </a:rPr>
              <a:t>Pelvic brim divides it into:</a:t>
            </a:r>
          </a:p>
          <a:p>
            <a:pPr marL="0" indent="0">
              <a:buNone/>
            </a:pPr>
            <a:r>
              <a:rPr lang="en-US" dirty="0">
                <a:latin typeface="Arial Black" panose="020B0A04020102020204" pitchFamily="34" charset="0"/>
              </a:rPr>
              <a:t>1.False pelvis &amp;</a:t>
            </a:r>
          </a:p>
          <a:p>
            <a:pPr marL="0" indent="0">
              <a:buNone/>
            </a:pPr>
            <a:r>
              <a:rPr lang="en-US" dirty="0">
                <a:latin typeface="Arial Black" panose="020B0A04020102020204" pitchFamily="34" charset="0"/>
              </a:rPr>
              <a:t>2.True pelvis</a:t>
            </a:r>
          </a:p>
          <a:p>
            <a:pPr marL="0" indent="0">
              <a:buNone/>
            </a:pPr>
            <a:endParaRPr lang="en-US" dirty="0">
              <a:latin typeface="Arial Black" panose="020B0A04020102020204" pitchFamily="34" charset="0"/>
            </a:endParaRPr>
          </a:p>
          <a:p>
            <a:pPr marL="0" indent="0">
              <a:buNone/>
            </a:pPr>
            <a:endParaRPr lang="en-US" dirty="0"/>
          </a:p>
        </p:txBody>
      </p:sp>
    </p:spTree>
    <p:extLst>
      <p:ext uri="{BB962C8B-B14F-4D97-AF65-F5344CB8AC3E}">
        <p14:creationId xmlns:p14="http://schemas.microsoft.com/office/powerpoint/2010/main" val="4101363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1999" cy="6958013"/>
          </a:xfrm>
          <a:prstGeom prst="rect">
            <a:avLst/>
          </a:prstGeom>
        </p:spPr>
      </p:pic>
    </p:spTree>
    <p:extLst>
      <p:ext uri="{BB962C8B-B14F-4D97-AF65-F5344CB8AC3E}">
        <p14:creationId xmlns:p14="http://schemas.microsoft.com/office/powerpoint/2010/main" val="269069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972300"/>
          </a:xfrm>
          <a:prstGeom prst="rect">
            <a:avLst/>
          </a:prstGeom>
        </p:spPr>
      </p:pic>
    </p:spTree>
    <p:extLst>
      <p:ext uri="{BB962C8B-B14F-4D97-AF65-F5344CB8AC3E}">
        <p14:creationId xmlns:p14="http://schemas.microsoft.com/office/powerpoint/2010/main" val="1492877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300"/>
            <a:ext cx="12192000" cy="6972300"/>
          </a:xfrm>
          <a:prstGeom prst="rect">
            <a:avLst/>
          </a:prstGeom>
        </p:spPr>
      </p:pic>
    </p:spTree>
    <p:extLst>
      <p:ext uri="{BB962C8B-B14F-4D97-AF65-F5344CB8AC3E}">
        <p14:creationId xmlns:p14="http://schemas.microsoft.com/office/powerpoint/2010/main" val="4108114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14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53124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10062" y="1"/>
            <a:ext cx="6777038" cy="6729412"/>
          </a:xfrm>
          <a:prstGeom prst="rect">
            <a:avLst/>
          </a:prstGeom>
        </p:spPr>
      </p:pic>
    </p:spTree>
    <p:extLst>
      <p:ext uri="{BB962C8B-B14F-4D97-AF65-F5344CB8AC3E}">
        <p14:creationId xmlns:p14="http://schemas.microsoft.com/office/powerpoint/2010/main" val="3701391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Osteology of the pelvis</a:t>
            </a:r>
          </a:p>
        </p:txBody>
      </p:sp>
      <p:sp>
        <p:nvSpPr>
          <p:cNvPr id="3" name="Text Placeholder 2"/>
          <p:cNvSpPr>
            <a:spLocks noGrp="1"/>
          </p:cNvSpPr>
          <p:nvPr>
            <p:ph type="body" idx="1"/>
          </p:nvPr>
        </p:nvSpPr>
        <p:spPr/>
        <p:txBody>
          <a:bodyPr>
            <a:normAutofit fontScale="92500"/>
          </a:bodyPr>
          <a:lstStyle/>
          <a:p>
            <a:pPr algn="ctr"/>
            <a:r>
              <a:rPr lang="en-US" sz="9600" dirty="0" err="1">
                <a:latin typeface="Arial Black" panose="020B0A04020102020204" pitchFamily="34" charset="0"/>
              </a:rPr>
              <a:t>Os</a:t>
            </a:r>
            <a:r>
              <a:rPr lang="en-US" sz="9600" dirty="0">
                <a:latin typeface="Arial Black" panose="020B0A04020102020204" pitchFamily="34" charset="0"/>
              </a:rPr>
              <a:t> </a:t>
            </a:r>
            <a:r>
              <a:rPr lang="en-US" sz="9600" dirty="0" err="1">
                <a:latin typeface="Arial Black" panose="020B0A04020102020204" pitchFamily="34" charset="0"/>
              </a:rPr>
              <a:t>innominatum</a:t>
            </a:r>
            <a:endParaRPr lang="en-US" sz="9600" dirty="0">
              <a:latin typeface="Arial Black" panose="020B0A04020102020204" pitchFamily="34" charset="0"/>
            </a:endParaRPr>
          </a:p>
        </p:txBody>
      </p:sp>
    </p:spTree>
    <p:extLst>
      <p:ext uri="{BB962C8B-B14F-4D97-AF65-F5344CB8AC3E}">
        <p14:creationId xmlns:p14="http://schemas.microsoft.com/office/powerpoint/2010/main" val="2004950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6113" y="0"/>
            <a:ext cx="8786811" cy="6858000"/>
          </a:xfrm>
          <a:prstGeom prst="rect">
            <a:avLst/>
          </a:prstGeom>
        </p:spPr>
      </p:pic>
    </p:spTree>
    <p:extLst>
      <p:ext uri="{BB962C8B-B14F-4D97-AF65-F5344CB8AC3E}">
        <p14:creationId xmlns:p14="http://schemas.microsoft.com/office/powerpoint/2010/main" val="3192823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00550" y="0"/>
            <a:ext cx="7791450" cy="6858000"/>
          </a:xfrm>
          <a:prstGeom prst="rect">
            <a:avLst/>
          </a:prstGeom>
        </p:spPr>
      </p:pic>
    </p:spTree>
    <p:extLst>
      <p:ext uri="{BB962C8B-B14F-4D97-AF65-F5344CB8AC3E}">
        <p14:creationId xmlns:p14="http://schemas.microsoft.com/office/powerpoint/2010/main" val="862296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4762" y="0"/>
            <a:ext cx="5614988" cy="6858000"/>
          </a:xfrm>
          <a:prstGeom prst="rect">
            <a:avLst/>
          </a:prstGeom>
        </p:spPr>
      </p:pic>
    </p:spTree>
    <p:extLst>
      <p:ext uri="{BB962C8B-B14F-4D97-AF65-F5344CB8AC3E}">
        <p14:creationId xmlns:p14="http://schemas.microsoft.com/office/powerpoint/2010/main" val="336610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7788" y="0"/>
            <a:ext cx="6196011" cy="828676"/>
          </a:xfrm>
        </p:spPr>
        <p:txBody>
          <a:bodyPr>
            <a:normAutofit/>
          </a:bodyPr>
          <a:lstStyle/>
          <a:p>
            <a:r>
              <a:rPr lang="en-US" b="1" dirty="0">
                <a:latin typeface="Arial Black" panose="020B0A04020102020204" pitchFamily="34" charset="0"/>
              </a:rPr>
              <a:t>Pelvis in general</a:t>
            </a:r>
          </a:p>
        </p:txBody>
      </p:sp>
      <p:sp>
        <p:nvSpPr>
          <p:cNvPr id="3" name="Content Placeholder 2"/>
          <p:cNvSpPr>
            <a:spLocks noGrp="1"/>
          </p:cNvSpPr>
          <p:nvPr>
            <p:ph idx="1"/>
          </p:nvPr>
        </p:nvSpPr>
        <p:spPr>
          <a:xfrm>
            <a:off x="0" y="828676"/>
            <a:ext cx="12192000" cy="6029324"/>
          </a:xfrm>
        </p:spPr>
        <p:txBody>
          <a:bodyPr>
            <a:normAutofit/>
          </a:bodyPr>
          <a:lstStyle/>
          <a:p>
            <a:pPr marL="0" indent="0">
              <a:buNone/>
            </a:pPr>
            <a:r>
              <a:rPr lang="en-US" dirty="0">
                <a:latin typeface="Arial Black" panose="020B0A04020102020204" pitchFamily="34" charset="0"/>
              </a:rPr>
              <a:t>Four Major Joints</a:t>
            </a:r>
          </a:p>
          <a:p>
            <a:pPr marL="0" indent="0">
              <a:buNone/>
            </a:pPr>
            <a:endParaRPr lang="en-US" dirty="0">
              <a:latin typeface="Arial Black" panose="020B0A04020102020204" pitchFamily="34" charset="0"/>
            </a:endParaRPr>
          </a:p>
          <a:p>
            <a:pPr marL="514350" indent="-514350">
              <a:buAutoNum type="arabicPeriod"/>
            </a:pPr>
            <a:r>
              <a:rPr lang="en-US" dirty="0">
                <a:latin typeface="Arial Black" panose="020B0A04020102020204" pitchFamily="34" charset="0"/>
              </a:rPr>
              <a:t>Bilateral Sacroiliac joints (Gliding synovial type)</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2. Median Pubic symphysis  (Secondary cartilaginous joint)</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3. Median </a:t>
            </a:r>
            <a:r>
              <a:rPr lang="en-US" dirty="0" err="1">
                <a:latin typeface="Arial Black" panose="020B0A04020102020204" pitchFamily="34" charset="0"/>
              </a:rPr>
              <a:t>Sacrococcygeal</a:t>
            </a:r>
            <a:r>
              <a:rPr lang="en-US" dirty="0">
                <a:latin typeface="Arial Black" panose="020B0A04020102020204" pitchFamily="34" charset="0"/>
              </a:rPr>
              <a:t> joint (Secondary cartilaginous joint)</a:t>
            </a:r>
          </a:p>
          <a:p>
            <a:pPr marL="0" indent="0">
              <a:buNone/>
            </a:pPr>
            <a:r>
              <a:rPr lang="en-US" dirty="0">
                <a:latin typeface="Arial Black" panose="020B0A04020102020204" pitchFamily="34" charset="0"/>
              </a:rPr>
              <a:t>Others</a:t>
            </a:r>
          </a:p>
          <a:p>
            <a:pPr marL="0" indent="0">
              <a:buNone/>
            </a:pPr>
            <a:r>
              <a:rPr lang="en-US" dirty="0" err="1">
                <a:latin typeface="Arial Black" panose="020B0A04020102020204" pitchFamily="34" charset="0"/>
              </a:rPr>
              <a:t>i.Triradiate</a:t>
            </a:r>
            <a:r>
              <a:rPr lang="en-US" dirty="0">
                <a:latin typeface="Arial Black" panose="020B0A04020102020204" pitchFamily="34" charset="0"/>
              </a:rPr>
              <a:t> cartilage (</a:t>
            </a:r>
            <a:r>
              <a:rPr lang="en-US" dirty="0" err="1">
                <a:latin typeface="Arial Black" panose="020B0A04020102020204" pitchFamily="34" charset="0"/>
              </a:rPr>
              <a:t>Synchondrosis</a:t>
            </a:r>
            <a:r>
              <a:rPr lang="en-US" dirty="0">
                <a:latin typeface="Arial Black" panose="020B0A04020102020204" pitchFamily="34" charset="0"/>
              </a:rPr>
              <a:t>)</a:t>
            </a:r>
            <a:r>
              <a:rPr lang="en-US" dirty="0">
                <a:latin typeface="Arial Black" panose="020B0A04020102020204" pitchFamily="34" charset="0"/>
                <a:sym typeface="Wingdings" panose="05000000000000000000" pitchFamily="2" charset="2"/>
              </a:rPr>
              <a:t> synostosis with age.</a:t>
            </a:r>
          </a:p>
          <a:p>
            <a:pPr marL="0" indent="0">
              <a:buNone/>
            </a:pPr>
            <a:r>
              <a:rPr lang="en-US" dirty="0" err="1">
                <a:latin typeface="Arial Black" panose="020B0A04020102020204" pitchFamily="34" charset="0"/>
                <a:sym typeface="Wingdings" panose="05000000000000000000" pitchFamily="2" charset="2"/>
              </a:rPr>
              <a:t>ii.Posterior</a:t>
            </a:r>
            <a:r>
              <a:rPr lang="en-US" dirty="0">
                <a:latin typeface="Arial Black" panose="020B0A04020102020204" pitchFamily="34" charset="0"/>
                <a:sym typeface="Wingdings" panose="05000000000000000000" pitchFamily="2" charset="2"/>
              </a:rPr>
              <a:t> sacroiliac interosseous (syndesmosis)</a:t>
            </a:r>
            <a:endParaRPr lang="en-US" dirty="0">
              <a:latin typeface="Arial Black" panose="020B0A04020102020204" pitchFamily="34" charset="0"/>
            </a:endParaRPr>
          </a:p>
          <a:p>
            <a:pPr marL="514350" indent="-514350">
              <a:buAutoNum type="arabicPeriod"/>
            </a:pPr>
            <a:endParaRPr lang="en-US" dirty="0">
              <a:latin typeface="Arial Black" panose="020B0A04020102020204" pitchFamily="34" charset="0"/>
            </a:endParaRPr>
          </a:p>
        </p:txBody>
      </p:sp>
    </p:spTree>
    <p:extLst>
      <p:ext uri="{BB962C8B-B14F-4D97-AF65-F5344CB8AC3E}">
        <p14:creationId xmlns:p14="http://schemas.microsoft.com/office/powerpoint/2010/main" val="1209906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00512" y="0"/>
            <a:ext cx="6429376" cy="6858000"/>
          </a:xfrm>
          <a:prstGeom prst="rect">
            <a:avLst/>
          </a:prstGeom>
        </p:spPr>
      </p:pic>
    </p:spTree>
    <p:extLst>
      <p:ext uri="{BB962C8B-B14F-4D97-AF65-F5344CB8AC3E}">
        <p14:creationId xmlns:p14="http://schemas.microsoft.com/office/powerpoint/2010/main" val="27999813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29238" y="0"/>
            <a:ext cx="6862762" cy="6857999"/>
          </a:xfrm>
          <a:prstGeom prst="rect">
            <a:avLst/>
          </a:prstGeom>
        </p:spPr>
      </p:pic>
    </p:spTree>
    <p:extLst>
      <p:ext uri="{BB962C8B-B14F-4D97-AF65-F5344CB8AC3E}">
        <p14:creationId xmlns:p14="http://schemas.microsoft.com/office/powerpoint/2010/main" val="3062808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67162" y="0"/>
            <a:ext cx="7562851" cy="6858000"/>
          </a:xfrm>
          <a:prstGeom prst="rect">
            <a:avLst/>
          </a:prstGeom>
        </p:spPr>
      </p:pic>
    </p:spTree>
    <p:extLst>
      <p:ext uri="{BB962C8B-B14F-4D97-AF65-F5344CB8AC3E}">
        <p14:creationId xmlns:p14="http://schemas.microsoft.com/office/powerpoint/2010/main" val="2101683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14349"/>
          </a:xfrm>
        </p:spPr>
        <p:txBody>
          <a:bodyPr>
            <a:normAutofit fontScale="90000"/>
          </a:bodyPr>
          <a:lstStyle/>
          <a:p>
            <a:r>
              <a:rPr lang="en-US" dirty="0">
                <a:latin typeface="Arial Black" panose="020B0A04020102020204" pitchFamily="34" charset="0"/>
              </a:rPr>
              <a:t>Surface anatomy of the pelvis</a:t>
            </a:r>
          </a:p>
        </p:txBody>
      </p:sp>
      <p:sp>
        <p:nvSpPr>
          <p:cNvPr id="3" name="Content Placeholder 2"/>
          <p:cNvSpPr>
            <a:spLocks noGrp="1"/>
          </p:cNvSpPr>
          <p:nvPr>
            <p:ph idx="1"/>
          </p:nvPr>
        </p:nvSpPr>
        <p:spPr>
          <a:xfrm>
            <a:off x="0" y="514350"/>
            <a:ext cx="12192000" cy="6343650"/>
          </a:xfrm>
        </p:spPr>
        <p:txBody>
          <a:bodyPr/>
          <a:lstStyle/>
          <a:p>
            <a:pPr marL="0" indent="0">
              <a:buNone/>
            </a:pPr>
            <a:r>
              <a:rPr lang="en-US" dirty="0">
                <a:latin typeface="Arial Black" panose="020B0A04020102020204" pitchFamily="34" charset="0"/>
              </a:rPr>
              <a:t>A. </a:t>
            </a:r>
            <a:r>
              <a:rPr lang="en-US" u="sng" dirty="0">
                <a:latin typeface="Arial Black" panose="020B0A04020102020204" pitchFamily="34" charset="0"/>
              </a:rPr>
              <a:t>Bilateral dimples above the buttocks</a:t>
            </a:r>
          </a:p>
          <a:p>
            <a:pPr marL="0" indent="0">
              <a:buNone/>
            </a:pPr>
            <a:endParaRPr lang="en-US" dirty="0">
              <a:latin typeface="Arial Black" panose="020B0A04020102020204" pitchFamily="34" charset="0"/>
            </a:endParaRPr>
          </a:p>
          <a:p>
            <a:pPr marL="514350" indent="-514350">
              <a:buAutoNum type="arabicPeriod"/>
            </a:pPr>
            <a:r>
              <a:rPr lang="en-US" dirty="0">
                <a:latin typeface="Arial Black" panose="020B0A04020102020204" pitchFamily="34" charset="0"/>
              </a:rPr>
              <a:t>Centre of the sacroiliac joint </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2. Posterior superior iliac spine </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3. Level of S2 </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4. Level of the end of the </a:t>
            </a:r>
            <a:r>
              <a:rPr lang="en-US" dirty="0" err="1">
                <a:latin typeface="Arial Black" panose="020B0A04020102020204" pitchFamily="34" charset="0"/>
              </a:rPr>
              <a:t>dural</a:t>
            </a:r>
            <a:r>
              <a:rPr lang="en-US" dirty="0">
                <a:latin typeface="Arial Black" panose="020B0A04020102020204" pitchFamily="34" charset="0"/>
              </a:rPr>
              <a:t> canal and of the spinal meninges</a:t>
            </a:r>
          </a:p>
        </p:txBody>
      </p:sp>
    </p:spTree>
    <p:extLst>
      <p:ext uri="{BB962C8B-B14F-4D97-AF65-F5344CB8AC3E}">
        <p14:creationId xmlns:p14="http://schemas.microsoft.com/office/powerpoint/2010/main" val="3420459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42924"/>
          </a:xfrm>
        </p:spPr>
        <p:txBody>
          <a:bodyPr>
            <a:normAutofit fontScale="90000"/>
          </a:bodyPr>
          <a:lstStyle/>
          <a:p>
            <a:r>
              <a:rPr lang="en-US" dirty="0">
                <a:latin typeface="Arial Black" panose="020B0A04020102020204" pitchFamily="34" charset="0"/>
              </a:rPr>
              <a:t>Surface anatomy of the pelvis cont’d</a:t>
            </a:r>
          </a:p>
        </p:txBody>
      </p:sp>
      <p:sp>
        <p:nvSpPr>
          <p:cNvPr id="3" name="Content Placeholder 2"/>
          <p:cNvSpPr>
            <a:spLocks noGrp="1"/>
          </p:cNvSpPr>
          <p:nvPr>
            <p:ph idx="1"/>
          </p:nvPr>
        </p:nvSpPr>
        <p:spPr>
          <a:xfrm>
            <a:off x="0" y="542924"/>
            <a:ext cx="12192000" cy="6315075"/>
          </a:xfrm>
        </p:spPr>
        <p:txBody>
          <a:bodyPr>
            <a:normAutofit fontScale="92500" lnSpcReduction="10000"/>
          </a:bodyPr>
          <a:lstStyle/>
          <a:p>
            <a:pPr marL="0" indent="0">
              <a:buNone/>
            </a:pPr>
            <a:r>
              <a:rPr lang="en-US" u="sng" dirty="0">
                <a:latin typeface="Arial Black" panose="020B0A04020102020204" pitchFamily="34" charset="0"/>
              </a:rPr>
              <a:t>B. Relations of the sacroiliac joint </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1.Psoas muscle/tendon</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2.Genitofemoral nerve</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3. Common iliac bifurcation</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4. Ureter</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5. Inferior mesenteric artery and apex of sigmoid </a:t>
            </a:r>
            <a:r>
              <a:rPr lang="en-US" dirty="0" err="1">
                <a:latin typeface="Arial Black" panose="020B0A04020102020204" pitchFamily="34" charset="0"/>
              </a:rPr>
              <a:t>mesocolon</a:t>
            </a:r>
            <a:r>
              <a:rPr lang="en-US" dirty="0">
                <a:latin typeface="Arial Black" panose="020B0A04020102020204" pitchFamily="34" charset="0"/>
              </a:rPr>
              <a:t> on the left </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6. Iliac branches of iliolumbar artery.</a:t>
            </a:r>
          </a:p>
          <a:p>
            <a:pPr marL="0" indent="0">
              <a:buNone/>
            </a:pPr>
            <a:endParaRPr lang="en-US" dirty="0"/>
          </a:p>
        </p:txBody>
      </p:sp>
    </p:spTree>
    <p:extLst>
      <p:ext uri="{BB962C8B-B14F-4D97-AF65-F5344CB8AC3E}">
        <p14:creationId xmlns:p14="http://schemas.microsoft.com/office/powerpoint/2010/main" val="2244517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Pelvic ligaments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0449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52875" y="428624"/>
            <a:ext cx="6819900" cy="6429375"/>
          </a:xfrm>
          <a:prstGeom prst="rect">
            <a:avLst/>
          </a:prstGeom>
        </p:spPr>
      </p:pic>
    </p:spTree>
    <p:extLst>
      <p:ext uri="{BB962C8B-B14F-4D97-AF65-F5344CB8AC3E}">
        <p14:creationId xmlns:p14="http://schemas.microsoft.com/office/powerpoint/2010/main" val="3940726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700087"/>
          </a:xfrm>
        </p:spPr>
        <p:txBody>
          <a:bodyPr/>
          <a:lstStyle/>
          <a:p>
            <a:r>
              <a:rPr lang="en-US" dirty="0" err="1">
                <a:latin typeface="Arial Black" panose="020B0A04020102020204" pitchFamily="34" charset="0"/>
              </a:rPr>
              <a:t>Vertebropelvic</a:t>
            </a:r>
            <a:r>
              <a:rPr lang="en-US" dirty="0">
                <a:latin typeface="Arial Black" panose="020B0A04020102020204" pitchFamily="34" charset="0"/>
              </a:rPr>
              <a:t> ligaments</a:t>
            </a:r>
          </a:p>
        </p:txBody>
      </p:sp>
      <p:sp>
        <p:nvSpPr>
          <p:cNvPr id="3" name="Content Placeholder 2"/>
          <p:cNvSpPr>
            <a:spLocks noGrp="1"/>
          </p:cNvSpPr>
          <p:nvPr>
            <p:ph idx="1"/>
          </p:nvPr>
        </p:nvSpPr>
        <p:spPr>
          <a:xfrm>
            <a:off x="0" y="600075"/>
            <a:ext cx="11353800" cy="5576888"/>
          </a:xfrm>
        </p:spPr>
        <p:txBody>
          <a:bodyPr>
            <a:normAutofit/>
          </a:bodyPr>
          <a:lstStyle/>
          <a:p>
            <a:pPr marL="0" indent="0">
              <a:buNone/>
            </a:pPr>
            <a:r>
              <a:rPr lang="en-US" dirty="0">
                <a:latin typeface="Arial Black" panose="020B0A04020102020204" pitchFamily="34" charset="0"/>
              </a:rPr>
              <a:t> 1. Sacrospinous ligament: from the lower lateral aspect of the sacrum and the upper lateral aspect of the coccyx to insert into the ischial spine</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 2. </a:t>
            </a:r>
            <a:r>
              <a:rPr lang="en-US" dirty="0" err="1">
                <a:latin typeface="Arial Black" panose="020B0A04020102020204" pitchFamily="34" charset="0"/>
              </a:rPr>
              <a:t>Sacrotuberous</a:t>
            </a:r>
            <a:r>
              <a:rPr lang="en-US" dirty="0">
                <a:latin typeface="Arial Black" panose="020B0A04020102020204" pitchFamily="34" charset="0"/>
              </a:rPr>
              <a:t> ligament is extremely strong opposing the forward tilting of the sacral promontory. </a:t>
            </a:r>
          </a:p>
          <a:p>
            <a:pPr marL="0" indent="0">
              <a:buNone/>
            </a:pPr>
            <a:r>
              <a:rPr lang="en-US" dirty="0">
                <a:latin typeface="Arial Black" panose="020B0A04020102020204" pitchFamily="34" charset="0"/>
              </a:rPr>
              <a:t>It also originates from the lower lateral aspect of the sacrum and the upper lateral aspect of the coccyx inserting into the inner aspect of the ischial tuberosity</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The sacrospinous and </a:t>
            </a:r>
            <a:r>
              <a:rPr lang="en-US" dirty="0" err="1">
                <a:latin typeface="Arial Black" panose="020B0A04020102020204" pitchFamily="34" charset="0"/>
              </a:rPr>
              <a:t>sacrotuberous</a:t>
            </a:r>
            <a:r>
              <a:rPr lang="en-US" dirty="0">
                <a:latin typeface="Arial Black" panose="020B0A04020102020204" pitchFamily="34" charset="0"/>
              </a:rPr>
              <a:t> ligaments convert the greater and lesser sciatic notches into foramina </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1673282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700087"/>
          </a:xfrm>
        </p:spPr>
        <p:txBody>
          <a:bodyPr/>
          <a:lstStyle/>
          <a:p>
            <a:r>
              <a:rPr lang="en-US" dirty="0" err="1">
                <a:latin typeface="Arial Black" panose="020B0A04020102020204" pitchFamily="34" charset="0"/>
              </a:rPr>
              <a:t>Vertebropelvic</a:t>
            </a:r>
            <a:r>
              <a:rPr lang="en-US" dirty="0">
                <a:latin typeface="Arial Black" panose="020B0A04020102020204" pitchFamily="34" charset="0"/>
              </a:rPr>
              <a:t> ligaments</a:t>
            </a:r>
          </a:p>
        </p:txBody>
      </p:sp>
      <p:sp>
        <p:nvSpPr>
          <p:cNvPr id="3" name="Content Placeholder 2"/>
          <p:cNvSpPr>
            <a:spLocks noGrp="1"/>
          </p:cNvSpPr>
          <p:nvPr>
            <p:ph idx="1"/>
          </p:nvPr>
        </p:nvSpPr>
        <p:spPr>
          <a:xfrm>
            <a:off x="0" y="600075"/>
            <a:ext cx="11353800" cy="5576888"/>
          </a:xfrm>
        </p:spPr>
        <p:txBody>
          <a:bodyPr>
            <a:normAutofit/>
          </a:bodyPr>
          <a:lstStyle/>
          <a:p>
            <a:pPr marL="0" indent="0">
              <a:buNone/>
            </a:pPr>
            <a:r>
              <a:rPr lang="en-US" b="1" dirty="0">
                <a:latin typeface="Arial Black" panose="020B0A04020102020204" pitchFamily="34" charset="0"/>
              </a:rPr>
              <a:t>3.liolumbar</a:t>
            </a:r>
            <a:r>
              <a:rPr lang="en-US" dirty="0">
                <a:latin typeface="Arial Black" panose="020B0A04020102020204" pitchFamily="34" charset="0"/>
              </a:rPr>
              <a:t> – this V-shaped ligament extends from the transverse process of L5 to the iliac crest above, and the ventral portion of the sacroiliac ligament below (lumbosacral ligament)</a:t>
            </a:r>
          </a:p>
          <a:p>
            <a:pPr marL="0" indent="0">
              <a:buNone/>
            </a:pPr>
            <a:r>
              <a:rPr lang="en-US" dirty="0">
                <a:latin typeface="Arial Black" panose="020B0A04020102020204" pitchFamily="34" charset="0"/>
              </a:rPr>
              <a:t>4. Suprapubic</a:t>
            </a:r>
          </a:p>
          <a:p>
            <a:pPr marL="0" indent="0">
              <a:buNone/>
            </a:pPr>
            <a:r>
              <a:rPr lang="en-US" dirty="0">
                <a:latin typeface="Arial Black" panose="020B0A04020102020204" pitchFamily="34" charset="0"/>
              </a:rPr>
              <a:t>5. Subpubic/arcuate </a:t>
            </a:r>
          </a:p>
          <a:p>
            <a:pPr marL="0" indent="0">
              <a:buNone/>
            </a:pPr>
            <a:r>
              <a:rPr lang="en-US" dirty="0">
                <a:latin typeface="Arial Black" panose="020B0A04020102020204" pitchFamily="34" charset="0"/>
              </a:rPr>
              <a:t>6. Anterior </a:t>
            </a:r>
            <a:r>
              <a:rPr lang="en-US" dirty="0" err="1">
                <a:latin typeface="Arial Black" panose="020B0A04020102020204" pitchFamily="34" charset="0"/>
              </a:rPr>
              <a:t>interpubic</a:t>
            </a:r>
            <a:endParaRPr lang="en-US" dirty="0">
              <a:latin typeface="Arial Black" panose="020B0A04020102020204" pitchFamily="34" charset="0"/>
            </a:endParaRPr>
          </a:p>
          <a:p>
            <a:pPr marL="0" indent="0">
              <a:buNone/>
            </a:pPr>
            <a:r>
              <a:rPr lang="en-US" dirty="0">
                <a:latin typeface="Arial Black" panose="020B0A04020102020204" pitchFamily="34" charset="0"/>
              </a:rPr>
              <a:t>7. Posterior </a:t>
            </a:r>
            <a:r>
              <a:rPr lang="en-US" dirty="0" err="1">
                <a:latin typeface="Arial Black" panose="020B0A04020102020204" pitchFamily="34" charset="0"/>
              </a:rPr>
              <a:t>interpubic</a:t>
            </a:r>
            <a:endParaRPr lang="en-US" dirty="0">
              <a:latin typeface="Arial Black" panose="020B0A04020102020204" pitchFamily="34" charset="0"/>
            </a:endParaRPr>
          </a:p>
        </p:txBody>
      </p:sp>
    </p:spTree>
    <p:extLst>
      <p:ext uri="{BB962C8B-B14F-4D97-AF65-F5344CB8AC3E}">
        <p14:creationId xmlns:p14="http://schemas.microsoft.com/office/powerpoint/2010/main" val="1467832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1999" cy="6858000"/>
          </a:xfrm>
          <a:prstGeom prst="rect">
            <a:avLst/>
          </a:prstGeom>
        </p:spPr>
      </p:pic>
    </p:spTree>
    <p:extLst>
      <p:ext uri="{BB962C8B-B14F-4D97-AF65-F5344CB8AC3E}">
        <p14:creationId xmlns:p14="http://schemas.microsoft.com/office/powerpoint/2010/main" val="90116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7788" y="0"/>
            <a:ext cx="6196011" cy="828676"/>
          </a:xfrm>
        </p:spPr>
        <p:txBody>
          <a:bodyPr>
            <a:normAutofit/>
          </a:bodyPr>
          <a:lstStyle/>
          <a:p>
            <a:r>
              <a:rPr lang="en-US" b="1" dirty="0">
                <a:latin typeface="Arial Black" panose="020B0A04020102020204" pitchFamily="34" charset="0"/>
              </a:rPr>
              <a:t>Pelvis in general</a:t>
            </a:r>
          </a:p>
        </p:txBody>
      </p:sp>
      <p:sp>
        <p:nvSpPr>
          <p:cNvPr id="3" name="Content Placeholder 2"/>
          <p:cNvSpPr>
            <a:spLocks noGrp="1"/>
          </p:cNvSpPr>
          <p:nvPr>
            <p:ph idx="1"/>
          </p:nvPr>
        </p:nvSpPr>
        <p:spPr>
          <a:xfrm>
            <a:off x="0" y="828676"/>
            <a:ext cx="12192000" cy="6029324"/>
          </a:xfrm>
        </p:spPr>
        <p:txBody>
          <a:bodyPr>
            <a:normAutofit lnSpcReduction="10000"/>
          </a:bodyPr>
          <a:lstStyle/>
          <a:p>
            <a:pPr marL="0" indent="0">
              <a:buNone/>
            </a:pPr>
            <a:r>
              <a:rPr lang="en-US" dirty="0">
                <a:latin typeface="Arial Black" panose="020B0A04020102020204" pitchFamily="34" charset="0"/>
              </a:rPr>
              <a:t>1.It protects the pelvic viscera.</a:t>
            </a:r>
          </a:p>
          <a:p>
            <a:pPr marL="0" indent="0">
              <a:buNone/>
            </a:pPr>
            <a:r>
              <a:rPr lang="en-US" dirty="0">
                <a:latin typeface="Arial Black" panose="020B0A04020102020204" pitchFamily="34" charset="0"/>
              </a:rPr>
              <a:t>2.It supports the weight of the body which is transmitted through the vertebrae, thence through the sacrum, across the sacroiliac joints to the innominate bones and then to the femora in the standing position or to the ischial </a:t>
            </a:r>
            <a:r>
              <a:rPr lang="en-US" dirty="0" err="1">
                <a:latin typeface="Arial Black" panose="020B0A04020102020204" pitchFamily="34" charset="0"/>
              </a:rPr>
              <a:t>tuberosities</a:t>
            </a:r>
            <a:r>
              <a:rPr lang="en-US" dirty="0">
                <a:latin typeface="Arial Black" panose="020B0A04020102020204" pitchFamily="34" charset="0"/>
              </a:rPr>
              <a:t> when sitting. </a:t>
            </a:r>
          </a:p>
          <a:p>
            <a:pPr marL="0" indent="0">
              <a:buNone/>
            </a:pPr>
            <a:r>
              <a:rPr lang="en-US" dirty="0">
                <a:latin typeface="Arial Black" panose="020B0A04020102020204" pitchFamily="34" charset="0"/>
              </a:rPr>
              <a:t>3.During walking the pelvis swings from side to side by a rotatory movement at the lumbosacral articulation which occurs together with similar movements of the lumbar intervertebral joints. Even if the hip joints are fixed, this swing of the pelvis enables the patient to walk reasonably well.</a:t>
            </a:r>
          </a:p>
          <a:p>
            <a:pPr marL="0" indent="0">
              <a:buNone/>
            </a:pPr>
            <a:r>
              <a:rPr lang="en-US" dirty="0">
                <a:latin typeface="Arial Black" panose="020B0A04020102020204" pitchFamily="34" charset="0"/>
              </a:rPr>
              <a:t>4.As with all but a few small bones in the hand and foot, the pelvis provides attachments for muscles.</a:t>
            </a:r>
          </a:p>
          <a:p>
            <a:pPr marL="0" indent="0">
              <a:buNone/>
            </a:pPr>
            <a:r>
              <a:rPr lang="en-US" dirty="0">
                <a:latin typeface="Arial Black" panose="020B0A04020102020204" pitchFamily="34" charset="0"/>
              </a:rPr>
              <a:t>5.In the female it provides bony support for the birth canal.</a:t>
            </a:r>
          </a:p>
        </p:txBody>
      </p:sp>
    </p:spTree>
    <p:extLst>
      <p:ext uri="{BB962C8B-B14F-4D97-AF65-F5344CB8AC3E}">
        <p14:creationId xmlns:p14="http://schemas.microsoft.com/office/powerpoint/2010/main" val="567761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80487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Pelvic fascia</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2727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385762"/>
          </a:xfrm>
        </p:spPr>
        <p:txBody>
          <a:bodyPr>
            <a:normAutofit fontScale="90000"/>
          </a:bodyPr>
          <a:lstStyle/>
          <a:p>
            <a:r>
              <a:rPr lang="en-US" b="1" dirty="0">
                <a:latin typeface="Arial Black" panose="020B0A04020102020204" pitchFamily="34" charset="0"/>
              </a:rPr>
              <a:t>General</a:t>
            </a:r>
          </a:p>
        </p:txBody>
      </p:sp>
      <p:sp>
        <p:nvSpPr>
          <p:cNvPr id="3" name="Content Placeholder 2"/>
          <p:cNvSpPr>
            <a:spLocks noGrp="1"/>
          </p:cNvSpPr>
          <p:nvPr>
            <p:ph idx="1"/>
          </p:nvPr>
        </p:nvSpPr>
        <p:spPr>
          <a:xfrm>
            <a:off x="0" y="385763"/>
            <a:ext cx="12192000" cy="6472237"/>
          </a:xfrm>
        </p:spPr>
        <p:txBody>
          <a:bodyPr>
            <a:normAutofit/>
          </a:bodyPr>
          <a:lstStyle/>
          <a:p>
            <a:r>
              <a:rPr lang="en-US" sz="3200" dirty="0">
                <a:latin typeface="Arial Black" panose="020B0A04020102020204" pitchFamily="34" charset="0"/>
              </a:rPr>
              <a:t>Visceral or </a:t>
            </a:r>
            <a:r>
              <a:rPr lang="en-US" sz="3200" dirty="0" err="1">
                <a:latin typeface="Arial Black" panose="020B0A04020102020204" pitchFamily="34" charset="0"/>
              </a:rPr>
              <a:t>endopelvic</a:t>
            </a:r>
            <a:r>
              <a:rPr lang="en-US" sz="3200" dirty="0">
                <a:latin typeface="Arial Black" panose="020B0A04020102020204" pitchFamily="34" charset="0"/>
              </a:rPr>
              <a:t> fascia surround viscus and bind them to each other and to the parietal fascia</a:t>
            </a:r>
          </a:p>
          <a:p>
            <a:r>
              <a:rPr lang="en-US" sz="3200" dirty="0">
                <a:latin typeface="Arial Black" panose="020B0A04020102020204" pitchFamily="34" charset="0"/>
              </a:rPr>
              <a:t>Parietal fascia lines the pelvic walls as well as part of the pelvic floor (superior and inferior fasciae of the pelvic diaphragm)</a:t>
            </a:r>
          </a:p>
          <a:p>
            <a:r>
              <a:rPr lang="en-US" sz="3200" dirty="0">
                <a:latin typeface="Arial Black" panose="020B0A04020102020204" pitchFamily="34" charset="0"/>
              </a:rPr>
              <a:t>Parietal fascia is separated from the from parietal peritoneum by </a:t>
            </a:r>
            <a:r>
              <a:rPr lang="en-US" sz="3200" dirty="0" err="1">
                <a:latin typeface="Arial Black" panose="020B0A04020102020204" pitchFamily="34" charset="0"/>
              </a:rPr>
              <a:t>extraperitoneal</a:t>
            </a:r>
            <a:r>
              <a:rPr lang="en-US" sz="3200" dirty="0">
                <a:latin typeface="Arial Black" panose="020B0A04020102020204" pitchFamily="34" charset="0"/>
              </a:rPr>
              <a:t> fat</a:t>
            </a:r>
          </a:p>
          <a:p>
            <a:r>
              <a:rPr lang="en-US" sz="3200" dirty="0">
                <a:latin typeface="Arial Black" panose="020B0A04020102020204" pitchFamily="34" charset="0"/>
              </a:rPr>
              <a:t>The parietal fascia attaches to the  attaches to the periosteum of the ilium just inferior to the pelvic brim</a:t>
            </a:r>
          </a:p>
          <a:p>
            <a:r>
              <a:rPr lang="en-US" sz="3200" dirty="0">
                <a:latin typeface="Arial Black" panose="020B0A04020102020204" pitchFamily="34" charset="0"/>
              </a:rPr>
              <a:t>The parietal pelvic fascia covers the pelvic surfaces of the obturator internus, piriformis, </a:t>
            </a:r>
            <a:r>
              <a:rPr lang="en-US" sz="3200" dirty="0" err="1">
                <a:latin typeface="Arial Black" panose="020B0A04020102020204" pitchFamily="34" charset="0"/>
              </a:rPr>
              <a:t>coccygeus</a:t>
            </a:r>
            <a:r>
              <a:rPr lang="en-US" sz="3200" dirty="0">
                <a:latin typeface="Arial Black" panose="020B0A04020102020204" pitchFamily="34" charset="0"/>
              </a:rPr>
              <a:t>, sphincter urethrae and the </a:t>
            </a:r>
            <a:r>
              <a:rPr lang="en-US" sz="3200" dirty="0" err="1">
                <a:latin typeface="Arial Black" panose="020B0A04020102020204" pitchFamily="34" charset="0"/>
              </a:rPr>
              <a:t>levator</a:t>
            </a:r>
            <a:r>
              <a:rPr lang="en-US" sz="3200" dirty="0">
                <a:latin typeface="Arial Black" panose="020B0A04020102020204" pitchFamily="34" charset="0"/>
              </a:rPr>
              <a:t> </a:t>
            </a:r>
            <a:r>
              <a:rPr lang="en-US" sz="3200" dirty="0" err="1">
                <a:latin typeface="Arial Black" panose="020B0A04020102020204" pitchFamily="34" charset="0"/>
              </a:rPr>
              <a:t>ani</a:t>
            </a:r>
            <a:r>
              <a:rPr lang="en-US" sz="3200" dirty="0"/>
              <a:t>.</a:t>
            </a:r>
          </a:p>
          <a:p>
            <a:endParaRPr lang="en-US" dirty="0"/>
          </a:p>
          <a:p>
            <a:endParaRPr lang="en-US" dirty="0"/>
          </a:p>
        </p:txBody>
      </p:sp>
    </p:spTree>
    <p:extLst>
      <p:ext uri="{BB962C8B-B14F-4D97-AF65-F5344CB8AC3E}">
        <p14:creationId xmlns:p14="http://schemas.microsoft.com/office/powerpoint/2010/main" val="1529235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3" y="0"/>
            <a:ext cx="12292013" cy="6857999"/>
          </a:xfrm>
          <a:prstGeom prst="rect">
            <a:avLst/>
          </a:prstGeom>
        </p:spPr>
      </p:pic>
    </p:spTree>
    <p:extLst>
      <p:ext uri="{BB962C8B-B14F-4D97-AF65-F5344CB8AC3E}">
        <p14:creationId xmlns:p14="http://schemas.microsoft.com/office/powerpoint/2010/main" val="27126349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5243513" y="0"/>
            <a:ext cx="6948487" cy="6857999"/>
          </a:xfrm>
          <a:prstGeom prst="rect">
            <a:avLst/>
          </a:prstGeo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029188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1999" cy="6958013"/>
          </a:xfrm>
          <a:prstGeom prst="rect">
            <a:avLst/>
          </a:prstGeom>
        </p:spPr>
      </p:pic>
    </p:spTree>
    <p:extLst>
      <p:ext uri="{BB962C8B-B14F-4D97-AF65-F5344CB8AC3E}">
        <p14:creationId xmlns:p14="http://schemas.microsoft.com/office/powerpoint/2010/main" val="4218472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344399" cy="6857999"/>
          </a:xfrm>
          <a:prstGeom prst="rect">
            <a:avLst/>
          </a:prstGeom>
        </p:spPr>
      </p:pic>
    </p:spTree>
    <p:extLst>
      <p:ext uri="{BB962C8B-B14F-4D97-AF65-F5344CB8AC3E}">
        <p14:creationId xmlns:p14="http://schemas.microsoft.com/office/powerpoint/2010/main" val="3631609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8332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male pelvic liga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9076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1524"/>
          </a:xfrm>
        </p:spPr>
        <p:txBody>
          <a:bodyPr/>
          <a:lstStyle/>
          <a:p>
            <a:r>
              <a:rPr lang="en-US" b="1" dirty="0">
                <a:latin typeface="Arial Black" panose="020B0A04020102020204" pitchFamily="34" charset="0"/>
              </a:rPr>
              <a:t>Fascial ligaments</a:t>
            </a:r>
          </a:p>
        </p:txBody>
      </p:sp>
      <p:sp>
        <p:nvSpPr>
          <p:cNvPr id="3" name="Content Placeholder 2"/>
          <p:cNvSpPr>
            <a:spLocks noGrp="1"/>
          </p:cNvSpPr>
          <p:nvPr>
            <p:ph idx="1"/>
          </p:nvPr>
        </p:nvSpPr>
        <p:spPr>
          <a:xfrm>
            <a:off x="0" y="771524"/>
            <a:ext cx="12192000" cy="6086475"/>
          </a:xfrm>
        </p:spPr>
        <p:txBody>
          <a:bodyPr/>
          <a:lstStyle/>
          <a:p>
            <a:pPr marL="0" indent="0">
              <a:buNone/>
            </a:pPr>
            <a:r>
              <a:rPr lang="en-US" dirty="0" err="1">
                <a:latin typeface="Arial Black" panose="020B0A04020102020204" pitchFamily="34" charset="0"/>
              </a:rPr>
              <a:t>Musculofibrous</a:t>
            </a:r>
            <a:r>
              <a:rPr lang="en-US" dirty="0">
                <a:latin typeface="Arial Black" panose="020B0A04020102020204" pitchFamily="34" charset="0"/>
              </a:rPr>
              <a:t> bands form from condensed connective tissue over the </a:t>
            </a:r>
            <a:r>
              <a:rPr lang="en-US" dirty="0" err="1">
                <a:latin typeface="Arial Black" panose="020B0A04020102020204" pitchFamily="34" charset="0"/>
              </a:rPr>
              <a:t>levator</a:t>
            </a:r>
            <a:r>
              <a:rPr lang="en-US" dirty="0">
                <a:latin typeface="Arial Black" panose="020B0A04020102020204" pitchFamily="34" charset="0"/>
              </a:rPr>
              <a:t> </a:t>
            </a:r>
            <a:r>
              <a:rPr lang="en-US" dirty="0" err="1">
                <a:latin typeface="Arial Black" panose="020B0A04020102020204" pitchFamily="34" charset="0"/>
              </a:rPr>
              <a:t>ani</a:t>
            </a:r>
            <a:r>
              <a:rPr lang="en-US" dirty="0">
                <a:latin typeface="Arial Black" panose="020B0A04020102020204" pitchFamily="34" charset="0"/>
              </a:rPr>
              <a:t> muscles and insert into the cervix and upper vagina to form important supports of the: </a:t>
            </a:r>
          </a:p>
          <a:p>
            <a:pPr marL="0" indent="0">
              <a:buNone/>
            </a:pPr>
            <a:endParaRPr lang="en-US" dirty="0">
              <a:latin typeface="Arial Black" panose="020B0A04020102020204" pitchFamily="34" charset="0"/>
            </a:endParaRPr>
          </a:p>
          <a:p>
            <a:pPr marL="514350" indent="-514350">
              <a:buAutoNum type="arabicPeriod"/>
            </a:pPr>
            <a:r>
              <a:rPr lang="en-US" dirty="0">
                <a:latin typeface="Arial Black" panose="020B0A04020102020204" pitchFamily="34" charset="0"/>
              </a:rPr>
              <a:t>Urinary bladder</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2. Uterus</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3. Vagina and</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4. Rectum</a:t>
            </a:r>
          </a:p>
        </p:txBody>
      </p:sp>
    </p:spTree>
    <p:extLst>
      <p:ext uri="{BB962C8B-B14F-4D97-AF65-F5344CB8AC3E}">
        <p14:creationId xmlns:p14="http://schemas.microsoft.com/office/powerpoint/2010/main" val="110319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97208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385762"/>
          </a:xfrm>
        </p:spPr>
        <p:txBody>
          <a:bodyPr>
            <a:normAutofit fontScale="90000"/>
          </a:bodyPr>
          <a:lstStyle/>
          <a:p>
            <a:r>
              <a:rPr lang="en-US" b="1" dirty="0">
                <a:latin typeface="Arial Black" panose="020B0A04020102020204" pitchFamily="34" charset="0"/>
              </a:rPr>
              <a:t>Fascial ligaments</a:t>
            </a:r>
            <a:endParaRPr lang="en-US" dirty="0"/>
          </a:p>
        </p:txBody>
      </p:sp>
      <p:sp>
        <p:nvSpPr>
          <p:cNvPr id="3" name="Content Placeholder 2"/>
          <p:cNvSpPr>
            <a:spLocks noGrp="1"/>
          </p:cNvSpPr>
          <p:nvPr>
            <p:ph idx="1"/>
          </p:nvPr>
        </p:nvSpPr>
        <p:spPr>
          <a:xfrm>
            <a:off x="0" y="614363"/>
            <a:ext cx="12192000" cy="6243636"/>
          </a:xfrm>
        </p:spPr>
        <p:txBody>
          <a:bodyPr/>
          <a:lstStyle/>
          <a:p>
            <a:pPr marL="514350" indent="-514350">
              <a:buAutoNum type="arabicPeriod"/>
            </a:pPr>
            <a:r>
              <a:rPr lang="en-US" b="1" dirty="0" err="1">
                <a:latin typeface="Arial Black" panose="020B0A04020102020204" pitchFamily="34" charset="0"/>
              </a:rPr>
              <a:t>Pubocervical</a:t>
            </a:r>
            <a:r>
              <a:rPr lang="en-US" b="1" dirty="0">
                <a:latin typeface="Arial Black" panose="020B0A04020102020204" pitchFamily="34" charset="0"/>
              </a:rPr>
              <a:t> ligament</a:t>
            </a:r>
          </a:p>
          <a:p>
            <a:pPr marL="0" indent="0">
              <a:buNone/>
            </a:pPr>
            <a:r>
              <a:rPr lang="en-US" b="1" dirty="0">
                <a:latin typeface="Arial Black" panose="020B0A04020102020204" pitchFamily="34" charset="0"/>
              </a:rPr>
              <a:t>arises from fascia over the pubic bones and passes around the bladder neck</a:t>
            </a:r>
          </a:p>
          <a:p>
            <a:pPr marL="0" indent="0">
              <a:buNone/>
            </a:pPr>
            <a:endParaRPr lang="en-US" b="1" dirty="0">
              <a:latin typeface="Arial Black" panose="020B0A04020102020204" pitchFamily="34" charset="0"/>
            </a:endParaRPr>
          </a:p>
          <a:p>
            <a:pPr marL="0" indent="0">
              <a:buNone/>
            </a:pPr>
            <a:r>
              <a:rPr lang="en-US" b="1" dirty="0">
                <a:latin typeface="Arial Black" panose="020B0A04020102020204" pitchFamily="34" charset="0"/>
              </a:rPr>
              <a:t>2. The transverse cervical (cardinal) ligaments</a:t>
            </a:r>
          </a:p>
          <a:p>
            <a:pPr marL="0" indent="0">
              <a:buNone/>
            </a:pPr>
            <a:r>
              <a:rPr lang="en-US" b="1" dirty="0">
                <a:latin typeface="Arial Black" panose="020B0A04020102020204" pitchFamily="34" charset="0"/>
              </a:rPr>
              <a:t>arise from the arcuate line on the pelvic side wall</a:t>
            </a:r>
          </a:p>
          <a:p>
            <a:pPr marL="0" indent="0">
              <a:buNone/>
            </a:pPr>
            <a:endParaRPr lang="en-US" b="1" dirty="0">
              <a:latin typeface="Arial Black" panose="020B0A04020102020204" pitchFamily="34" charset="0"/>
            </a:endParaRPr>
          </a:p>
          <a:p>
            <a:pPr marL="0" indent="0">
              <a:buNone/>
            </a:pPr>
            <a:r>
              <a:rPr lang="en-US" b="1" dirty="0">
                <a:latin typeface="Arial Black" panose="020B0A04020102020204" pitchFamily="34" charset="0"/>
              </a:rPr>
              <a:t>3. The uterosacral ligaments</a:t>
            </a:r>
          </a:p>
          <a:p>
            <a:pPr marL="0" indent="0">
              <a:buNone/>
            </a:pPr>
            <a:r>
              <a:rPr lang="en-US" b="1" dirty="0">
                <a:latin typeface="Arial Black" panose="020B0A04020102020204" pitchFamily="34" charset="0"/>
              </a:rPr>
              <a:t>arise from the second sacral vertebra, are almost vertical when the woman is standing upright. </a:t>
            </a:r>
          </a:p>
          <a:p>
            <a:pPr marL="0" indent="0">
              <a:buNone/>
            </a:pPr>
            <a:r>
              <a:rPr lang="en-US" b="1" dirty="0">
                <a:latin typeface="Arial Black" panose="020B0A04020102020204" pitchFamily="34" charset="0"/>
              </a:rPr>
              <a:t>As such, they pull the cervix backwards which not only supports the uterus and vagina but maintains the uterus in an </a:t>
            </a:r>
            <a:r>
              <a:rPr lang="en-US" b="1" dirty="0" err="1">
                <a:latin typeface="Arial Black" panose="020B0A04020102020204" pitchFamily="34" charset="0"/>
              </a:rPr>
              <a:t>anteverted</a:t>
            </a:r>
            <a:r>
              <a:rPr lang="en-US" b="1" dirty="0">
                <a:latin typeface="Arial Black" panose="020B0A04020102020204" pitchFamily="34" charset="0"/>
              </a:rPr>
              <a:t> position.</a:t>
            </a:r>
          </a:p>
        </p:txBody>
      </p:sp>
    </p:spTree>
    <p:extLst>
      <p:ext uri="{BB962C8B-B14F-4D97-AF65-F5344CB8AC3E}">
        <p14:creationId xmlns:p14="http://schemas.microsoft.com/office/powerpoint/2010/main" val="15812791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457199"/>
          </a:xfrm>
        </p:spPr>
        <p:txBody>
          <a:bodyPr>
            <a:normAutofit fontScale="90000"/>
          </a:bodyPr>
          <a:lstStyle/>
          <a:p>
            <a:r>
              <a:rPr lang="en-US" dirty="0">
                <a:latin typeface="Arial Black" panose="020B0A04020102020204" pitchFamily="34" charset="0"/>
              </a:rPr>
              <a:t>Applied aspects</a:t>
            </a:r>
          </a:p>
        </p:txBody>
      </p:sp>
      <p:sp>
        <p:nvSpPr>
          <p:cNvPr id="3" name="Content Placeholder 2"/>
          <p:cNvSpPr>
            <a:spLocks noGrp="1"/>
          </p:cNvSpPr>
          <p:nvPr>
            <p:ph idx="1"/>
          </p:nvPr>
        </p:nvSpPr>
        <p:spPr>
          <a:xfrm>
            <a:off x="0" y="857250"/>
            <a:ext cx="12192000" cy="6000749"/>
          </a:xfrm>
        </p:spPr>
        <p:txBody>
          <a:bodyPr>
            <a:normAutofit/>
          </a:bodyPr>
          <a:lstStyle/>
          <a:p>
            <a:pPr marL="0" indent="0">
              <a:buNone/>
            </a:pPr>
            <a:r>
              <a:rPr lang="en-US" dirty="0">
                <a:latin typeface="Arial Black" panose="020B0A04020102020204" pitchFamily="34" charset="0"/>
              </a:rPr>
              <a:t>1. The upper limit of freely mobile peritoneum on the anterior surface of the uterus is a good reliable landmark identifying the junction of lower and upper segments of the uterus at caesarean section</a:t>
            </a:r>
          </a:p>
          <a:p>
            <a:pPr marL="0" indent="0">
              <a:buNone/>
            </a:pPr>
            <a:r>
              <a:rPr lang="en-US" dirty="0">
                <a:latin typeface="Arial Black" panose="020B0A04020102020204" pitchFamily="34" charset="0"/>
              </a:rPr>
              <a:t>2.Lateral to the inferior portion of the cervix, the ureter lies under the uterine vessels as it passes forwards and medially to enter the bladder. As it is within 1–2 cm of the lateral vaginal fornix, care must be taken to identify, reflect and avoid damage to it at hysterectomy</a:t>
            </a:r>
          </a:p>
          <a:p>
            <a:pPr marL="0" indent="0">
              <a:buNone/>
            </a:pPr>
            <a:r>
              <a:rPr lang="en-US" dirty="0">
                <a:latin typeface="Arial Black" panose="020B0A04020102020204" pitchFamily="34" charset="0"/>
              </a:rPr>
              <a:t>3. In the fetus, the round ligament is surrounded by a tube of peritoneum, the </a:t>
            </a:r>
            <a:r>
              <a:rPr lang="en-US" dirty="0" err="1">
                <a:latin typeface="Arial Black" panose="020B0A04020102020204" pitchFamily="34" charset="0"/>
              </a:rPr>
              <a:t>processus</a:t>
            </a:r>
            <a:r>
              <a:rPr lang="en-US" dirty="0">
                <a:latin typeface="Arial Black" panose="020B0A04020102020204" pitchFamily="34" charset="0"/>
              </a:rPr>
              <a:t> </a:t>
            </a:r>
            <a:r>
              <a:rPr lang="en-US" dirty="0" err="1">
                <a:latin typeface="Arial Black" panose="020B0A04020102020204" pitchFamily="34" charset="0"/>
              </a:rPr>
              <a:t>vaginalis</a:t>
            </a:r>
            <a:r>
              <a:rPr lang="en-US" dirty="0">
                <a:latin typeface="Arial Black" panose="020B0A04020102020204" pitchFamily="34" charset="0"/>
              </a:rPr>
              <a:t>, which is usually obliterated at birth, but may remain patent as the canal of </a:t>
            </a:r>
            <a:r>
              <a:rPr lang="en-US" dirty="0" err="1">
                <a:latin typeface="Arial Black" panose="020B0A04020102020204" pitchFamily="34" charset="0"/>
              </a:rPr>
              <a:t>Nuck</a:t>
            </a:r>
            <a:r>
              <a:rPr lang="en-US" dirty="0">
                <a:latin typeface="Arial Black" panose="020B0A04020102020204" pitchFamily="34" charset="0"/>
              </a:rPr>
              <a:t>, the rare indirect inguinal hernia in females.</a:t>
            </a:r>
          </a:p>
        </p:txBody>
      </p:sp>
    </p:spTree>
    <p:extLst>
      <p:ext uri="{BB962C8B-B14F-4D97-AF65-F5344CB8AC3E}">
        <p14:creationId xmlns:p14="http://schemas.microsoft.com/office/powerpoint/2010/main" val="10259969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19200" y="1"/>
            <a:ext cx="9753600" cy="6858000"/>
          </a:xfrm>
          <a:prstGeom prst="rect">
            <a:avLst/>
          </a:prstGeom>
        </p:spPr>
      </p:pic>
    </p:spTree>
    <p:extLst>
      <p:ext uri="{BB962C8B-B14F-4D97-AF65-F5344CB8AC3E}">
        <p14:creationId xmlns:p14="http://schemas.microsoft.com/office/powerpoint/2010/main" val="17727020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0"/>
            <a:ext cx="12049125" cy="614363"/>
          </a:xfrm>
        </p:spPr>
        <p:txBody>
          <a:bodyPr>
            <a:normAutofit fontScale="90000"/>
          </a:bodyPr>
          <a:lstStyle/>
          <a:p>
            <a:r>
              <a:rPr lang="en-US" dirty="0">
                <a:latin typeface="Arial Black" panose="020B0A04020102020204" pitchFamily="34" charset="0"/>
              </a:rPr>
              <a:t>Modality? View? Adult? Female? Justify</a:t>
            </a:r>
          </a:p>
        </p:txBody>
      </p:sp>
      <p:sp>
        <p:nvSpPr>
          <p:cNvPr id="3" name="Content Placeholder 2"/>
          <p:cNvSpPr>
            <a:spLocks noGrp="1"/>
          </p:cNvSpPr>
          <p:nvPr>
            <p:ph idx="1"/>
          </p:nvPr>
        </p:nvSpPr>
        <p:spPr>
          <a:xfrm>
            <a:off x="0" y="771526"/>
            <a:ext cx="12192000" cy="6086474"/>
          </a:xfrm>
        </p:spPr>
        <p:txBody>
          <a:bodyPr>
            <a:normAutofit fontScale="62500" lnSpcReduction="20000"/>
          </a:bodyPr>
          <a:lstStyle/>
          <a:p>
            <a:pPr>
              <a:buFont typeface="+mj-lt"/>
              <a:buAutoNum type="arabicPeriod"/>
            </a:pPr>
            <a:r>
              <a:rPr lang="en-US" dirty="0">
                <a:solidFill>
                  <a:srgbClr val="3D3D3D"/>
                </a:solidFill>
                <a:latin typeface="Arial Black" panose="020B0A04020102020204" pitchFamily="34" charset="0"/>
              </a:rPr>
              <a:t>Iliac crest</a:t>
            </a:r>
          </a:p>
          <a:p>
            <a:pPr>
              <a:buFont typeface="+mj-lt"/>
              <a:buAutoNum type="arabicPeriod"/>
            </a:pPr>
            <a:r>
              <a:rPr lang="en-US" dirty="0">
                <a:solidFill>
                  <a:srgbClr val="41699B"/>
                </a:solidFill>
                <a:latin typeface="Arial Black" panose="020B0A04020102020204" pitchFamily="34" charset="0"/>
                <a:hlinkClick r:id="rId2"/>
              </a:rPr>
              <a:t>Ilium</a:t>
            </a:r>
            <a:endParaRPr lang="en-US" dirty="0">
              <a:solidFill>
                <a:srgbClr val="3D3D3D"/>
              </a:solidFill>
              <a:latin typeface="Arial Black" panose="020B0A04020102020204" pitchFamily="34" charset="0"/>
            </a:endParaRPr>
          </a:p>
          <a:p>
            <a:pPr>
              <a:buFont typeface="+mj-lt"/>
              <a:buAutoNum type="arabicPeriod"/>
            </a:pPr>
            <a:r>
              <a:rPr lang="en-US" dirty="0">
                <a:solidFill>
                  <a:srgbClr val="3D3D3D"/>
                </a:solidFill>
                <a:latin typeface="Arial Black" panose="020B0A04020102020204" pitchFamily="34" charset="0"/>
              </a:rPr>
              <a:t>Anterior sacral foramina</a:t>
            </a:r>
          </a:p>
          <a:p>
            <a:pPr>
              <a:buFont typeface="+mj-lt"/>
              <a:buAutoNum type="arabicPeriod"/>
            </a:pPr>
            <a:r>
              <a:rPr lang="en-US" dirty="0">
                <a:solidFill>
                  <a:srgbClr val="41699B"/>
                </a:solidFill>
                <a:latin typeface="Arial Black" panose="020B0A04020102020204" pitchFamily="34" charset="0"/>
                <a:hlinkClick r:id="rId3"/>
              </a:rPr>
              <a:t>Sacroiliac joint</a:t>
            </a:r>
            <a:endParaRPr lang="en-US" dirty="0">
              <a:solidFill>
                <a:srgbClr val="3D3D3D"/>
              </a:solidFill>
              <a:latin typeface="Arial Black" panose="020B0A04020102020204" pitchFamily="34" charset="0"/>
            </a:endParaRPr>
          </a:p>
          <a:p>
            <a:pPr>
              <a:buFont typeface="+mj-lt"/>
              <a:buAutoNum type="arabicPeriod"/>
            </a:pPr>
            <a:r>
              <a:rPr lang="en-US" dirty="0">
                <a:solidFill>
                  <a:srgbClr val="3D3D3D"/>
                </a:solidFill>
                <a:latin typeface="Arial Black" panose="020B0A04020102020204" pitchFamily="34" charset="0"/>
              </a:rPr>
              <a:t>Anterior superior iliac spine</a:t>
            </a:r>
          </a:p>
          <a:p>
            <a:pPr>
              <a:buFont typeface="+mj-lt"/>
              <a:buAutoNum type="arabicPeriod"/>
            </a:pPr>
            <a:r>
              <a:rPr lang="en-US" dirty="0">
                <a:solidFill>
                  <a:srgbClr val="3D3D3D"/>
                </a:solidFill>
                <a:latin typeface="Arial Black" panose="020B0A04020102020204" pitchFamily="34" charset="0"/>
              </a:rPr>
              <a:t>Anterior inferior iliac spine</a:t>
            </a:r>
          </a:p>
          <a:p>
            <a:pPr>
              <a:buFont typeface="+mj-lt"/>
              <a:buAutoNum type="arabicPeriod"/>
            </a:pPr>
            <a:r>
              <a:rPr lang="en-US" dirty="0">
                <a:solidFill>
                  <a:srgbClr val="3D3D3D"/>
                </a:solidFill>
                <a:latin typeface="Arial Black" panose="020B0A04020102020204" pitchFamily="34" charset="0"/>
              </a:rPr>
              <a:t>Ischial spine</a:t>
            </a:r>
          </a:p>
          <a:p>
            <a:pPr>
              <a:buFont typeface="+mj-lt"/>
              <a:buAutoNum type="arabicPeriod"/>
            </a:pPr>
            <a:r>
              <a:rPr lang="en-US" dirty="0">
                <a:solidFill>
                  <a:srgbClr val="3D3D3D"/>
                </a:solidFill>
                <a:latin typeface="Arial Black" panose="020B0A04020102020204" pitchFamily="34" charset="0"/>
              </a:rPr>
              <a:t>Superior </a:t>
            </a:r>
            <a:r>
              <a:rPr lang="en-US" dirty="0">
                <a:solidFill>
                  <a:srgbClr val="41699B"/>
                </a:solidFill>
                <a:latin typeface="Arial Black" panose="020B0A04020102020204" pitchFamily="34" charset="0"/>
                <a:hlinkClick r:id="rId4"/>
              </a:rPr>
              <a:t>pubic</a:t>
            </a:r>
            <a:r>
              <a:rPr lang="en-US" dirty="0">
                <a:solidFill>
                  <a:srgbClr val="3D3D3D"/>
                </a:solidFill>
                <a:latin typeface="Arial Black" panose="020B0A04020102020204" pitchFamily="34" charset="0"/>
              </a:rPr>
              <a:t> ramus</a:t>
            </a:r>
          </a:p>
          <a:p>
            <a:pPr>
              <a:buFont typeface="+mj-lt"/>
              <a:buAutoNum type="arabicPeriod"/>
            </a:pPr>
            <a:r>
              <a:rPr lang="en-US" dirty="0">
                <a:solidFill>
                  <a:srgbClr val="3D3D3D"/>
                </a:solidFill>
                <a:latin typeface="Arial Black" panose="020B0A04020102020204" pitchFamily="34" charset="0"/>
              </a:rPr>
              <a:t>Obturator foramen</a:t>
            </a:r>
          </a:p>
          <a:p>
            <a:pPr>
              <a:buFont typeface="+mj-lt"/>
              <a:buAutoNum type="arabicPeriod"/>
            </a:pPr>
            <a:r>
              <a:rPr lang="en-US" dirty="0">
                <a:solidFill>
                  <a:srgbClr val="3D3D3D"/>
                </a:solidFill>
                <a:latin typeface="Arial Black" panose="020B0A04020102020204" pitchFamily="34" charset="0"/>
              </a:rPr>
              <a:t>Inferior pubic ramus</a:t>
            </a:r>
          </a:p>
          <a:p>
            <a:pPr>
              <a:buFont typeface="+mj-lt"/>
              <a:buAutoNum type="arabicPeriod"/>
            </a:pPr>
            <a:r>
              <a:rPr lang="en-US" dirty="0">
                <a:solidFill>
                  <a:srgbClr val="3D3D3D"/>
                </a:solidFill>
                <a:latin typeface="Arial Black" panose="020B0A04020102020204" pitchFamily="34" charset="0"/>
              </a:rPr>
              <a:t>Ischial tuberosity</a:t>
            </a:r>
          </a:p>
          <a:p>
            <a:pPr>
              <a:buFont typeface="+mj-lt"/>
              <a:buAutoNum type="arabicPeriod"/>
            </a:pPr>
            <a:r>
              <a:rPr lang="en-US" dirty="0">
                <a:solidFill>
                  <a:srgbClr val="41699B"/>
                </a:solidFill>
                <a:latin typeface="Arial Black" panose="020B0A04020102020204" pitchFamily="34" charset="0"/>
                <a:hlinkClick r:id="rId5"/>
              </a:rPr>
              <a:t>Symphysis pubis</a:t>
            </a:r>
            <a:endParaRPr lang="en-US" dirty="0">
              <a:solidFill>
                <a:srgbClr val="3D3D3D"/>
              </a:solidFill>
              <a:latin typeface="Arial Black" panose="020B0A04020102020204" pitchFamily="34" charset="0"/>
            </a:endParaRPr>
          </a:p>
          <a:p>
            <a:pPr>
              <a:buFont typeface="+mj-lt"/>
              <a:buAutoNum type="arabicPeriod"/>
            </a:pPr>
            <a:r>
              <a:rPr lang="en-US" dirty="0">
                <a:solidFill>
                  <a:srgbClr val="41699B"/>
                </a:solidFill>
                <a:latin typeface="Arial Black" panose="020B0A04020102020204" pitchFamily="34" charset="0"/>
                <a:hlinkClick r:id="rId6"/>
              </a:rPr>
              <a:t>Coccyx</a:t>
            </a:r>
            <a:endParaRPr lang="en-US" dirty="0">
              <a:solidFill>
                <a:srgbClr val="3D3D3D"/>
              </a:solidFill>
              <a:latin typeface="Arial Black" panose="020B0A04020102020204" pitchFamily="34" charset="0"/>
            </a:endParaRPr>
          </a:p>
          <a:p>
            <a:pPr>
              <a:buFont typeface="+mj-lt"/>
              <a:buAutoNum type="arabicPeriod"/>
            </a:pPr>
            <a:r>
              <a:rPr lang="en-US" dirty="0">
                <a:solidFill>
                  <a:srgbClr val="41699B"/>
                </a:solidFill>
                <a:latin typeface="Arial Black" panose="020B0A04020102020204" pitchFamily="34" charset="0"/>
                <a:hlinkClick r:id="rId7"/>
              </a:rPr>
              <a:t>Femur</a:t>
            </a:r>
            <a:endParaRPr lang="en-US" dirty="0">
              <a:solidFill>
                <a:srgbClr val="3D3D3D"/>
              </a:solidFill>
              <a:latin typeface="Arial Black" panose="020B0A04020102020204" pitchFamily="34" charset="0"/>
            </a:endParaRPr>
          </a:p>
          <a:p>
            <a:pPr>
              <a:buFont typeface="+mj-lt"/>
              <a:buAutoNum type="arabicPeriod"/>
            </a:pPr>
            <a:r>
              <a:rPr lang="en-US" dirty="0">
                <a:solidFill>
                  <a:srgbClr val="3D3D3D"/>
                </a:solidFill>
                <a:latin typeface="Arial Black" panose="020B0A04020102020204" pitchFamily="34" charset="0"/>
              </a:rPr>
              <a:t>Lesser trochanter</a:t>
            </a:r>
          </a:p>
          <a:p>
            <a:pPr>
              <a:buFont typeface="+mj-lt"/>
              <a:buAutoNum type="arabicPeriod"/>
            </a:pPr>
            <a:r>
              <a:rPr lang="en-US" dirty="0">
                <a:solidFill>
                  <a:srgbClr val="3D3D3D"/>
                </a:solidFill>
                <a:latin typeface="Arial Black" panose="020B0A04020102020204" pitchFamily="34" charset="0"/>
              </a:rPr>
              <a:t>Greater trochanter</a:t>
            </a:r>
          </a:p>
          <a:p>
            <a:pPr>
              <a:buFont typeface="+mj-lt"/>
              <a:buAutoNum type="arabicPeriod"/>
            </a:pPr>
            <a:r>
              <a:rPr lang="en-US" dirty="0">
                <a:solidFill>
                  <a:srgbClr val="3D3D3D"/>
                </a:solidFill>
                <a:latin typeface="Arial Black" panose="020B0A04020102020204" pitchFamily="34" charset="0"/>
              </a:rPr>
              <a:t>Femoral neck</a:t>
            </a:r>
          </a:p>
          <a:p>
            <a:pPr>
              <a:buFont typeface="+mj-lt"/>
              <a:buAutoNum type="arabicPeriod"/>
            </a:pPr>
            <a:r>
              <a:rPr lang="en-US" dirty="0">
                <a:solidFill>
                  <a:srgbClr val="3D3D3D"/>
                </a:solidFill>
                <a:latin typeface="Arial Black" panose="020B0A04020102020204" pitchFamily="34" charset="0"/>
              </a:rPr>
              <a:t>Femoral head</a:t>
            </a:r>
          </a:p>
          <a:p>
            <a:pPr>
              <a:buFont typeface="+mj-lt"/>
              <a:buAutoNum type="arabicPeriod"/>
            </a:pPr>
            <a:r>
              <a:rPr lang="en-US" dirty="0">
                <a:solidFill>
                  <a:srgbClr val="41699B"/>
                </a:solidFill>
                <a:latin typeface="Arial Black" panose="020B0A04020102020204" pitchFamily="34" charset="0"/>
                <a:hlinkClick r:id="rId8"/>
              </a:rPr>
              <a:t>Acetabulum</a:t>
            </a:r>
            <a:endParaRPr lang="en-US" dirty="0">
              <a:solidFill>
                <a:srgbClr val="3D3D3D"/>
              </a:solidFill>
              <a:latin typeface="Arial Black" panose="020B0A04020102020204" pitchFamily="34" charset="0"/>
            </a:endParaRPr>
          </a:p>
          <a:p>
            <a:endParaRPr lang="en-US" dirty="0"/>
          </a:p>
        </p:txBody>
      </p:sp>
    </p:spTree>
    <p:extLst>
      <p:ext uri="{BB962C8B-B14F-4D97-AF65-F5344CB8AC3E}">
        <p14:creationId xmlns:p14="http://schemas.microsoft.com/office/powerpoint/2010/main" val="26864199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1353800" cy="872836"/>
          </a:xfrm>
        </p:spPr>
        <p:txBody>
          <a:bodyPr>
            <a:normAutofit/>
          </a:bodyPr>
          <a:lstStyle/>
          <a:p>
            <a:r>
              <a:rPr lang="en-US" dirty="0">
                <a:latin typeface="Arial Black" panose="020B0A04020102020204" pitchFamily="34" charset="0"/>
              </a:rPr>
              <a:t>The learner should also read</a:t>
            </a:r>
          </a:p>
        </p:txBody>
      </p:sp>
      <p:sp>
        <p:nvSpPr>
          <p:cNvPr id="3" name="Content Placeholder 2"/>
          <p:cNvSpPr>
            <a:spLocks noGrp="1"/>
          </p:cNvSpPr>
          <p:nvPr>
            <p:ph idx="1"/>
          </p:nvPr>
        </p:nvSpPr>
        <p:spPr>
          <a:xfrm>
            <a:off x="0" y="1392382"/>
            <a:ext cx="11353800" cy="4784581"/>
          </a:xfrm>
        </p:spPr>
        <p:txBody>
          <a:bodyPr/>
          <a:lstStyle/>
          <a:p>
            <a:pPr marL="514350" indent="-514350">
              <a:buAutoNum type="arabicPeriod"/>
            </a:pPr>
            <a:r>
              <a:rPr lang="en-US" dirty="0">
                <a:latin typeface="Arial Black" panose="020B0A04020102020204" pitchFamily="34" charset="0"/>
              </a:rPr>
              <a:t>Garg K (ed.).2023.BD </a:t>
            </a:r>
            <a:r>
              <a:rPr lang="en-US" dirty="0" err="1">
                <a:latin typeface="Arial Black" panose="020B0A04020102020204" pitchFamily="34" charset="0"/>
              </a:rPr>
              <a:t>Chaurasia’s</a:t>
            </a:r>
            <a:r>
              <a:rPr lang="en-US" dirty="0">
                <a:latin typeface="Arial Black" panose="020B0A04020102020204" pitchFamily="34" charset="0"/>
              </a:rPr>
              <a:t> Human Anatomy: Regional and applied: Dissection and </a:t>
            </a:r>
            <a:r>
              <a:rPr lang="en-US" dirty="0" err="1">
                <a:latin typeface="Arial Black" panose="020B0A04020102020204" pitchFamily="34" charset="0"/>
              </a:rPr>
              <a:t>clinical,vol</a:t>
            </a:r>
            <a:r>
              <a:rPr lang="en-US" dirty="0">
                <a:latin typeface="Arial Black" panose="020B0A04020102020204" pitchFamily="34" charset="0"/>
              </a:rPr>
              <a:t> 2 (9</a:t>
            </a:r>
            <a:r>
              <a:rPr lang="en-US" baseline="30000" dirty="0">
                <a:latin typeface="Arial Black" panose="020B0A04020102020204" pitchFamily="34" charset="0"/>
              </a:rPr>
              <a:t>th</a:t>
            </a:r>
            <a:r>
              <a:rPr lang="en-US" dirty="0">
                <a:latin typeface="Arial Black" panose="020B0A04020102020204" pitchFamily="34" charset="0"/>
              </a:rPr>
              <a:t> </a:t>
            </a:r>
            <a:r>
              <a:rPr lang="en-US" dirty="0" err="1">
                <a:latin typeface="Arial Black" panose="020B0A04020102020204" pitchFamily="34" charset="0"/>
              </a:rPr>
              <a:t>ed</a:t>
            </a:r>
            <a:r>
              <a:rPr lang="en-US" dirty="0">
                <a:latin typeface="Arial Black" panose="020B0A04020102020204" pitchFamily="34" charset="0"/>
              </a:rPr>
              <a:t>)</a:t>
            </a:r>
          </a:p>
          <a:p>
            <a:pPr marL="514350" indent="-514350">
              <a:buAutoNum type="arabicPeriod"/>
            </a:pPr>
            <a:endParaRPr lang="en-US" dirty="0">
              <a:latin typeface="Arial Black" panose="020B0A04020102020204" pitchFamily="34" charset="0"/>
            </a:endParaRPr>
          </a:p>
        </p:txBody>
      </p:sp>
    </p:spTree>
    <p:extLst>
      <p:ext uri="{BB962C8B-B14F-4D97-AF65-F5344CB8AC3E}">
        <p14:creationId xmlns:p14="http://schemas.microsoft.com/office/powerpoint/2010/main" val="33019781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THANK YOU FOR YOUR ATTENTION</a:t>
            </a:r>
          </a:p>
        </p:txBody>
      </p:sp>
    </p:spTree>
    <p:extLst>
      <p:ext uri="{BB962C8B-B14F-4D97-AF65-F5344CB8AC3E}">
        <p14:creationId xmlns:p14="http://schemas.microsoft.com/office/powerpoint/2010/main" val="3644595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543675"/>
          </a:xfrm>
          <a:prstGeom prst="rect">
            <a:avLst/>
          </a:prstGeom>
        </p:spPr>
      </p:pic>
    </p:spTree>
    <p:extLst>
      <p:ext uri="{BB962C8B-B14F-4D97-AF65-F5344CB8AC3E}">
        <p14:creationId xmlns:p14="http://schemas.microsoft.com/office/powerpoint/2010/main" val="277211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4" y="365126"/>
            <a:ext cx="11253786" cy="463550"/>
          </a:xfrm>
        </p:spPr>
        <p:txBody>
          <a:bodyPr>
            <a:normAutofit fontScale="90000"/>
          </a:bodyPr>
          <a:lstStyle/>
          <a:p>
            <a:r>
              <a:rPr lang="en-US" dirty="0">
                <a:latin typeface="Arial Black" panose="020B0A04020102020204" pitchFamily="34" charset="0"/>
              </a:rPr>
              <a:t>Superior pelvic aperture</a:t>
            </a:r>
          </a:p>
        </p:txBody>
      </p:sp>
      <p:pic>
        <p:nvPicPr>
          <p:cNvPr id="4" name="Content Placeholder 3"/>
          <p:cNvPicPr>
            <a:picLocks noGrp="1" noChangeAspect="1"/>
          </p:cNvPicPr>
          <p:nvPr>
            <p:ph idx="1"/>
          </p:nvPr>
        </p:nvPicPr>
        <p:blipFill>
          <a:blip r:embed="rId2"/>
          <a:stretch>
            <a:fillRect/>
          </a:stretch>
        </p:blipFill>
        <p:spPr>
          <a:xfrm>
            <a:off x="2688431" y="1585914"/>
            <a:ext cx="6076951" cy="4817268"/>
          </a:xfrm>
          <a:prstGeom prst="rect">
            <a:avLst/>
          </a:prstGeom>
        </p:spPr>
      </p:pic>
    </p:spTree>
    <p:extLst>
      <p:ext uri="{BB962C8B-B14F-4D97-AF65-F5344CB8AC3E}">
        <p14:creationId xmlns:p14="http://schemas.microsoft.com/office/powerpoint/2010/main" val="2768623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2011</TotalTime>
  <Words>1290</Words>
  <Application>Microsoft Office PowerPoint</Application>
  <PresentationFormat>Widescreen</PresentationFormat>
  <Paragraphs>187</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Bony pelvis, fasciae and ligaments</vt:lpstr>
      <vt:lpstr>The learner should be able to:</vt:lpstr>
      <vt:lpstr>PowerPoint Presentation</vt:lpstr>
      <vt:lpstr>Pelvis in general</vt:lpstr>
      <vt:lpstr>Pelvis in general</vt:lpstr>
      <vt:lpstr>Pelvis in general</vt:lpstr>
      <vt:lpstr>PowerPoint Presentation</vt:lpstr>
      <vt:lpstr>PowerPoint Presentation</vt:lpstr>
      <vt:lpstr>Superior pelvic aperture</vt:lpstr>
      <vt:lpstr>Superior pelvic aperture</vt:lpstr>
      <vt:lpstr>Structures that pass through the superior pelvic aperture</vt:lpstr>
      <vt:lpstr>Structures that pass through the superior pelvic aperture</vt:lpstr>
      <vt:lpstr>Inferior pelvic aperture</vt:lpstr>
      <vt:lpstr>Inferior pelvic aperture: boundaries</vt:lpstr>
      <vt:lpstr>Muscles &amp; other  apertures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classes of the bony plevis</vt:lpstr>
      <vt:lpstr>PowerPoint Presentation</vt:lpstr>
      <vt:lpstr>Osteology of the pelvis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Osteology of the pelvis</vt:lpstr>
      <vt:lpstr>PowerPoint Presentation</vt:lpstr>
      <vt:lpstr>PowerPoint Presentation</vt:lpstr>
      <vt:lpstr>PowerPoint Presentation</vt:lpstr>
      <vt:lpstr>PowerPoint Presentation</vt:lpstr>
      <vt:lpstr>PowerPoint Presentation</vt:lpstr>
      <vt:lpstr>PowerPoint Presentation</vt:lpstr>
      <vt:lpstr>Surface anatomy of the pelvis</vt:lpstr>
      <vt:lpstr>Surface anatomy of the pelvis cont’d</vt:lpstr>
      <vt:lpstr>Pelvic ligaments</vt:lpstr>
      <vt:lpstr>PowerPoint Presentation</vt:lpstr>
      <vt:lpstr>Vertebropelvic ligaments</vt:lpstr>
      <vt:lpstr>Vertebropelvic ligaments</vt:lpstr>
      <vt:lpstr>PowerPoint Presentation</vt:lpstr>
      <vt:lpstr>PowerPoint Presentation</vt:lpstr>
      <vt:lpstr>Pelvic fascia</vt:lpstr>
      <vt:lpstr>General</vt:lpstr>
      <vt:lpstr>PowerPoint Presentation</vt:lpstr>
      <vt:lpstr>PowerPoint Presentation</vt:lpstr>
      <vt:lpstr>PowerPoint Presentation</vt:lpstr>
      <vt:lpstr>PowerPoint Presentation</vt:lpstr>
      <vt:lpstr>PowerPoint Presentation</vt:lpstr>
      <vt:lpstr>PowerPoint Presentation</vt:lpstr>
      <vt:lpstr>Fascial ligaments</vt:lpstr>
      <vt:lpstr>Fascial ligaments</vt:lpstr>
      <vt:lpstr>Applied aspects</vt:lpstr>
      <vt:lpstr>PowerPoint Presentation</vt:lpstr>
      <vt:lpstr>Modality? View? Adult? Female? Justify</vt:lpstr>
      <vt:lpstr>The learner should also read</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Bony pelvis, fascia and ligaments</dc:title>
  <dc:creator>Windows User</dc:creator>
  <cp:lastModifiedBy>Uzmah Osman</cp:lastModifiedBy>
  <cp:revision>156</cp:revision>
  <dcterms:created xsi:type="dcterms:W3CDTF">2023-03-27T19:09:25Z</dcterms:created>
  <dcterms:modified xsi:type="dcterms:W3CDTF">2023-04-06T18:57:36Z</dcterms:modified>
</cp:coreProperties>
</file>