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2" r:id="rId2"/>
    <p:sldId id="290" r:id="rId3"/>
    <p:sldId id="262" r:id="rId4"/>
    <p:sldId id="293" r:id="rId5"/>
    <p:sldId id="263" r:id="rId6"/>
    <p:sldId id="266" r:id="rId7"/>
    <p:sldId id="264" r:id="rId8"/>
    <p:sldId id="268" r:id="rId9"/>
    <p:sldId id="267" r:id="rId10"/>
    <p:sldId id="294" r:id="rId11"/>
    <p:sldId id="265" r:id="rId12"/>
    <p:sldId id="270" r:id="rId13"/>
    <p:sldId id="272" r:id="rId14"/>
    <p:sldId id="296" r:id="rId15"/>
    <p:sldId id="276" r:id="rId16"/>
    <p:sldId id="275" r:id="rId17"/>
    <p:sldId id="297" r:id="rId18"/>
    <p:sldId id="277" r:id="rId19"/>
    <p:sldId id="281" r:id="rId20"/>
    <p:sldId id="298" r:id="rId21"/>
    <p:sldId id="301" r:id="rId22"/>
    <p:sldId id="300" r:id="rId23"/>
    <p:sldId id="278" r:id="rId24"/>
    <p:sldId id="288" r:id="rId25"/>
    <p:sldId id="303" r:id="rId26"/>
    <p:sldId id="302" r:id="rId27"/>
    <p:sldId id="282" r:id="rId28"/>
    <p:sldId id="274" r:id="rId29"/>
    <p:sldId id="283" r:id="rId30"/>
    <p:sldId id="279" r:id="rId31"/>
    <p:sldId id="273" r:id="rId32"/>
    <p:sldId id="284" r:id="rId33"/>
    <p:sldId id="289" r:id="rId34"/>
    <p:sldId id="285" r:id="rId35"/>
    <p:sldId id="287" r:id="rId36"/>
    <p:sldId id="271" r:id="rId37"/>
    <p:sldId id="286"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3938FE0-CC2D-4B88-BE24-CDBC224CEA15}" type="datetimeFigureOut">
              <a:rPr lang="en-US" smtClean="0"/>
              <a:t>4/24/2023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DF7FF3-6A5D-49F6-9C8C-5530BD366A2F}" type="slidenum">
              <a:rPr lang="en-US" smtClean="0"/>
              <a:t>‹#›</a:t>
            </a:fld>
            <a:endParaRPr lang="en-US"/>
          </a:p>
        </p:txBody>
      </p:sp>
    </p:spTree>
    <p:extLst>
      <p:ext uri="{BB962C8B-B14F-4D97-AF65-F5344CB8AC3E}">
        <p14:creationId xmlns:p14="http://schemas.microsoft.com/office/powerpoint/2010/main" val="12548417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938FE0-CC2D-4B88-BE24-CDBC224CEA15}" type="datetimeFigureOut">
              <a:rPr lang="en-US" smtClean="0"/>
              <a:t>4/24/2023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DF7FF3-6A5D-49F6-9C8C-5530BD366A2F}" type="slidenum">
              <a:rPr lang="en-US" smtClean="0"/>
              <a:t>‹#›</a:t>
            </a:fld>
            <a:endParaRPr lang="en-US"/>
          </a:p>
        </p:txBody>
      </p:sp>
    </p:spTree>
    <p:extLst>
      <p:ext uri="{BB962C8B-B14F-4D97-AF65-F5344CB8AC3E}">
        <p14:creationId xmlns:p14="http://schemas.microsoft.com/office/powerpoint/2010/main" val="41751750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938FE0-CC2D-4B88-BE24-CDBC224CEA15}" type="datetimeFigureOut">
              <a:rPr lang="en-US" smtClean="0"/>
              <a:t>4/24/2023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DF7FF3-6A5D-49F6-9C8C-5530BD366A2F}" type="slidenum">
              <a:rPr lang="en-US" smtClean="0"/>
              <a:t>‹#›</a:t>
            </a:fld>
            <a:endParaRPr lang="en-US"/>
          </a:p>
        </p:txBody>
      </p:sp>
    </p:spTree>
    <p:extLst>
      <p:ext uri="{BB962C8B-B14F-4D97-AF65-F5344CB8AC3E}">
        <p14:creationId xmlns:p14="http://schemas.microsoft.com/office/powerpoint/2010/main" val="27380852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938FE0-CC2D-4B88-BE24-CDBC224CEA15}" type="datetimeFigureOut">
              <a:rPr lang="en-US" smtClean="0"/>
              <a:t>4/24/2023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DF7FF3-6A5D-49F6-9C8C-5530BD366A2F}" type="slidenum">
              <a:rPr lang="en-US" smtClean="0"/>
              <a:t>‹#›</a:t>
            </a:fld>
            <a:endParaRPr lang="en-US"/>
          </a:p>
        </p:txBody>
      </p:sp>
    </p:spTree>
    <p:extLst>
      <p:ext uri="{BB962C8B-B14F-4D97-AF65-F5344CB8AC3E}">
        <p14:creationId xmlns:p14="http://schemas.microsoft.com/office/powerpoint/2010/main" val="26655580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3938FE0-CC2D-4B88-BE24-CDBC224CEA15}" type="datetimeFigureOut">
              <a:rPr lang="en-US" smtClean="0"/>
              <a:t>4/24/2023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DF7FF3-6A5D-49F6-9C8C-5530BD366A2F}" type="slidenum">
              <a:rPr lang="en-US" smtClean="0"/>
              <a:t>‹#›</a:t>
            </a:fld>
            <a:endParaRPr lang="en-US"/>
          </a:p>
        </p:txBody>
      </p:sp>
    </p:spTree>
    <p:extLst>
      <p:ext uri="{BB962C8B-B14F-4D97-AF65-F5344CB8AC3E}">
        <p14:creationId xmlns:p14="http://schemas.microsoft.com/office/powerpoint/2010/main" val="547992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3938FE0-CC2D-4B88-BE24-CDBC224CEA15}" type="datetimeFigureOut">
              <a:rPr lang="en-US" smtClean="0"/>
              <a:t>4/24/2023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DF7FF3-6A5D-49F6-9C8C-5530BD366A2F}" type="slidenum">
              <a:rPr lang="en-US" smtClean="0"/>
              <a:t>‹#›</a:t>
            </a:fld>
            <a:endParaRPr lang="en-US"/>
          </a:p>
        </p:txBody>
      </p:sp>
    </p:spTree>
    <p:extLst>
      <p:ext uri="{BB962C8B-B14F-4D97-AF65-F5344CB8AC3E}">
        <p14:creationId xmlns:p14="http://schemas.microsoft.com/office/powerpoint/2010/main" val="22899550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3938FE0-CC2D-4B88-BE24-CDBC224CEA15}" type="datetimeFigureOut">
              <a:rPr lang="en-US" smtClean="0"/>
              <a:t>4/24/2023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2DF7FF3-6A5D-49F6-9C8C-5530BD366A2F}" type="slidenum">
              <a:rPr lang="en-US" smtClean="0"/>
              <a:t>‹#›</a:t>
            </a:fld>
            <a:endParaRPr lang="en-US"/>
          </a:p>
        </p:txBody>
      </p:sp>
    </p:spTree>
    <p:extLst>
      <p:ext uri="{BB962C8B-B14F-4D97-AF65-F5344CB8AC3E}">
        <p14:creationId xmlns:p14="http://schemas.microsoft.com/office/powerpoint/2010/main" val="7775169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3938FE0-CC2D-4B88-BE24-CDBC224CEA15}" type="datetimeFigureOut">
              <a:rPr lang="en-US" smtClean="0"/>
              <a:t>4/24/2023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2DF7FF3-6A5D-49F6-9C8C-5530BD366A2F}" type="slidenum">
              <a:rPr lang="en-US" smtClean="0"/>
              <a:t>‹#›</a:t>
            </a:fld>
            <a:endParaRPr lang="en-US"/>
          </a:p>
        </p:txBody>
      </p:sp>
    </p:spTree>
    <p:extLst>
      <p:ext uri="{BB962C8B-B14F-4D97-AF65-F5344CB8AC3E}">
        <p14:creationId xmlns:p14="http://schemas.microsoft.com/office/powerpoint/2010/main" val="22566372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938FE0-CC2D-4B88-BE24-CDBC224CEA15}" type="datetimeFigureOut">
              <a:rPr lang="en-US" smtClean="0"/>
              <a:t>4/24/2023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2DF7FF3-6A5D-49F6-9C8C-5530BD366A2F}" type="slidenum">
              <a:rPr lang="en-US" smtClean="0"/>
              <a:t>‹#›</a:t>
            </a:fld>
            <a:endParaRPr lang="en-US"/>
          </a:p>
        </p:txBody>
      </p:sp>
    </p:spTree>
    <p:extLst>
      <p:ext uri="{BB962C8B-B14F-4D97-AF65-F5344CB8AC3E}">
        <p14:creationId xmlns:p14="http://schemas.microsoft.com/office/powerpoint/2010/main" val="7470567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938FE0-CC2D-4B88-BE24-CDBC224CEA15}" type="datetimeFigureOut">
              <a:rPr lang="en-US" smtClean="0"/>
              <a:t>4/24/2023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DF7FF3-6A5D-49F6-9C8C-5530BD366A2F}" type="slidenum">
              <a:rPr lang="en-US" smtClean="0"/>
              <a:t>‹#›</a:t>
            </a:fld>
            <a:endParaRPr lang="en-US"/>
          </a:p>
        </p:txBody>
      </p:sp>
    </p:spTree>
    <p:extLst>
      <p:ext uri="{BB962C8B-B14F-4D97-AF65-F5344CB8AC3E}">
        <p14:creationId xmlns:p14="http://schemas.microsoft.com/office/powerpoint/2010/main" val="36047482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938FE0-CC2D-4B88-BE24-CDBC224CEA15}" type="datetimeFigureOut">
              <a:rPr lang="en-US" smtClean="0"/>
              <a:t>4/24/2023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DF7FF3-6A5D-49F6-9C8C-5530BD366A2F}" type="slidenum">
              <a:rPr lang="en-US" smtClean="0"/>
              <a:t>‹#›</a:t>
            </a:fld>
            <a:endParaRPr lang="en-US"/>
          </a:p>
        </p:txBody>
      </p:sp>
    </p:spTree>
    <p:extLst>
      <p:ext uri="{BB962C8B-B14F-4D97-AF65-F5344CB8AC3E}">
        <p14:creationId xmlns:p14="http://schemas.microsoft.com/office/powerpoint/2010/main" val="8498607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938FE0-CC2D-4B88-BE24-CDBC224CEA15}" type="datetimeFigureOut">
              <a:rPr lang="en-US" smtClean="0"/>
              <a:t>4/24/2023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DF7FF3-6A5D-49F6-9C8C-5530BD366A2F}" type="slidenum">
              <a:rPr lang="en-US" smtClean="0"/>
              <a:t>‹#›</a:t>
            </a:fld>
            <a:endParaRPr lang="en-US"/>
          </a:p>
        </p:txBody>
      </p:sp>
    </p:spTree>
    <p:extLst>
      <p:ext uri="{BB962C8B-B14F-4D97-AF65-F5344CB8AC3E}">
        <p14:creationId xmlns:p14="http://schemas.microsoft.com/office/powerpoint/2010/main" val="39008577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LOWER LIMB OSTEOLOGY</a:t>
            </a:r>
            <a:endParaRPr lang="en-GB" dirty="0"/>
          </a:p>
        </p:txBody>
      </p:sp>
      <p:pic>
        <p:nvPicPr>
          <p:cNvPr id="4" name="Content Placeholder 3"/>
          <p:cNvPicPr>
            <a:picLocks noGrp="1" noChangeAspect="1"/>
          </p:cNvPicPr>
          <p:nvPr>
            <p:ph idx="1"/>
          </p:nvPr>
        </p:nvPicPr>
        <p:blipFill>
          <a:blip r:embed="rId2"/>
          <a:stretch>
            <a:fillRect/>
          </a:stretch>
        </p:blipFill>
        <p:spPr>
          <a:xfrm>
            <a:off x="8281850" y="0"/>
            <a:ext cx="3071949" cy="6858000"/>
          </a:xfrm>
          <a:prstGeom prst="rect">
            <a:avLst/>
          </a:prstGeom>
        </p:spPr>
      </p:pic>
    </p:spTree>
    <p:extLst>
      <p:ext uri="{BB962C8B-B14F-4D97-AF65-F5344CB8AC3E}">
        <p14:creationId xmlns:p14="http://schemas.microsoft.com/office/powerpoint/2010/main" val="30968071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27463" y="91441"/>
            <a:ext cx="9731827" cy="6635930"/>
          </a:xfrm>
          <a:prstGeom prst="rect">
            <a:avLst/>
          </a:prstGeom>
        </p:spPr>
      </p:pic>
    </p:spTree>
    <p:extLst>
      <p:ext uri="{BB962C8B-B14F-4D97-AF65-F5344CB8AC3E}">
        <p14:creationId xmlns:p14="http://schemas.microsoft.com/office/powerpoint/2010/main" val="40526671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Cont</a:t>
            </a:r>
            <a:r>
              <a:rPr lang="en-US" dirty="0" smtClean="0"/>
              <a:t>,</a:t>
            </a:r>
            <a:endParaRPr lang="en-US" dirty="0"/>
          </a:p>
        </p:txBody>
      </p:sp>
      <p:pic>
        <p:nvPicPr>
          <p:cNvPr id="6" name="Content Placeholder 5"/>
          <p:cNvPicPr>
            <a:picLocks noGrp="1" noChangeAspect="1"/>
          </p:cNvPicPr>
          <p:nvPr>
            <p:ph sz="half" idx="1"/>
          </p:nvPr>
        </p:nvPicPr>
        <p:blipFill>
          <a:blip r:embed="rId2"/>
          <a:stretch>
            <a:fillRect/>
          </a:stretch>
        </p:blipFill>
        <p:spPr>
          <a:xfrm>
            <a:off x="838199" y="1893194"/>
            <a:ext cx="5446691" cy="4964806"/>
          </a:xfrm>
          <a:prstGeom prst="rect">
            <a:avLst/>
          </a:prstGeom>
        </p:spPr>
      </p:pic>
      <p:pic>
        <p:nvPicPr>
          <p:cNvPr id="5" name="Content Placeholder 4"/>
          <p:cNvPicPr>
            <a:picLocks noGrp="1" noChangeAspect="1"/>
          </p:cNvPicPr>
          <p:nvPr>
            <p:ph sz="half" idx="2"/>
          </p:nvPr>
        </p:nvPicPr>
        <p:blipFill>
          <a:blip r:embed="rId3"/>
          <a:stretch>
            <a:fillRect/>
          </a:stretch>
        </p:blipFill>
        <p:spPr>
          <a:xfrm>
            <a:off x="6284891" y="1690688"/>
            <a:ext cx="5068910" cy="5167312"/>
          </a:xfrm>
          <a:prstGeom prst="rect">
            <a:avLst/>
          </a:prstGeom>
        </p:spPr>
      </p:pic>
    </p:spTree>
    <p:extLst>
      <p:ext uri="{BB962C8B-B14F-4D97-AF65-F5344CB8AC3E}">
        <p14:creationId xmlns:p14="http://schemas.microsoft.com/office/powerpoint/2010/main" val="19646286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Cont</a:t>
            </a:r>
            <a:r>
              <a:rPr lang="en-US" b="1" dirty="0" smtClean="0"/>
              <a:t>,</a:t>
            </a:r>
            <a:endParaRPr lang="en-US" b="1" dirty="0"/>
          </a:p>
        </p:txBody>
      </p:sp>
      <p:sp>
        <p:nvSpPr>
          <p:cNvPr id="3" name="Content Placeholder 2"/>
          <p:cNvSpPr>
            <a:spLocks noGrp="1"/>
          </p:cNvSpPr>
          <p:nvPr>
            <p:ph sz="half" idx="1"/>
          </p:nvPr>
        </p:nvSpPr>
        <p:spPr/>
        <p:txBody>
          <a:bodyPr>
            <a:normAutofit fontScale="92500"/>
          </a:bodyPr>
          <a:lstStyle/>
          <a:p>
            <a:r>
              <a:rPr lang="en-US" dirty="0"/>
              <a:t>The </a:t>
            </a:r>
            <a:r>
              <a:rPr lang="en-US" dirty="0" smtClean="0"/>
              <a:t>distal </a:t>
            </a:r>
            <a:r>
              <a:rPr lang="en-US" dirty="0"/>
              <a:t>end of the femur bears two large </a:t>
            </a:r>
            <a:r>
              <a:rPr lang="en-US" dirty="0" smtClean="0"/>
              <a:t>condyles; </a:t>
            </a:r>
          </a:p>
          <a:p>
            <a:r>
              <a:rPr lang="en-US" dirty="0" smtClean="0">
                <a:solidFill>
                  <a:srgbClr val="FF0000"/>
                </a:solidFill>
              </a:rPr>
              <a:t>medial</a:t>
            </a:r>
            <a:r>
              <a:rPr lang="en-US" dirty="0" smtClean="0"/>
              <a:t> </a:t>
            </a:r>
          </a:p>
          <a:p>
            <a:r>
              <a:rPr lang="en-US" dirty="0" smtClean="0">
                <a:solidFill>
                  <a:srgbClr val="FF0000"/>
                </a:solidFill>
              </a:rPr>
              <a:t>lateral, </a:t>
            </a:r>
          </a:p>
          <a:p>
            <a:r>
              <a:rPr lang="en-US" dirty="0" smtClean="0"/>
              <a:t> Intercondylar </a:t>
            </a:r>
            <a:r>
              <a:rPr lang="en-US" dirty="0"/>
              <a:t>notch or </a:t>
            </a:r>
            <a:r>
              <a:rPr lang="en-US" dirty="0" smtClean="0"/>
              <a:t>fossa is </a:t>
            </a:r>
            <a:r>
              <a:rPr lang="en-US" dirty="0"/>
              <a:t>on posterior aspect. </a:t>
            </a:r>
            <a:endParaRPr lang="en-US" dirty="0" smtClean="0"/>
          </a:p>
          <a:p>
            <a:r>
              <a:rPr lang="en-US" dirty="0" smtClean="0"/>
              <a:t> Anterior </a:t>
            </a:r>
            <a:r>
              <a:rPr lang="en-US" dirty="0"/>
              <a:t>surface of </a:t>
            </a:r>
            <a:r>
              <a:rPr lang="en-US" dirty="0" smtClean="0"/>
              <a:t>distal </a:t>
            </a:r>
            <a:r>
              <a:rPr lang="en-US" dirty="0"/>
              <a:t>end bears patellar articular area. </a:t>
            </a:r>
            <a:endParaRPr lang="en-US" dirty="0" smtClean="0"/>
          </a:p>
          <a:p>
            <a:r>
              <a:rPr lang="en-US" dirty="0" smtClean="0"/>
              <a:t> Articular </a:t>
            </a:r>
            <a:r>
              <a:rPr lang="en-US" dirty="0"/>
              <a:t>cartilage for articulating with </a:t>
            </a:r>
            <a:r>
              <a:rPr lang="en-US" dirty="0" smtClean="0"/>
              <a:t>proximal surface </a:t>
            </a:r>
            <a:r>
              <a:rPr lang="en-US" dirty="0"/>
              <a:t>of tibia</a:t>
            </a:r>
          </a:p>
        </p:txBody>
      </p:sp>
      <p:pic>
        <p:nvPicPr>
          <p:cNvPr id="5" name="Content Placeholder 4"/>
          <p:cNvPicPr>
            <a:picLocks noGrp="1" noChangeAspect="1"/>
          </p:cNvPicPr>
          <p:nvPr>
            <p:ph sz="half" idx="2"/>
          </p:nvPr>
        </p:nvPicPr>
        <p:blipFill>
          <a:blip r:embed="rId2"/>
          <a:stretch>
            <a:fillRect/>
          </a:stretch>
        </p:blipFill>
        <p:spPr>
          <a:xfrm>
            <a:off x="6436542" y="1825625"/>
            <a:ext cx="5755458" cy="4884268"/>
          </a:xfrm>
          <a:prstGeom prst="rect">
            <a:avLst/>
          </a:prstGeom>
        </p:spPr>
      </p:pic>
    </p:spTree>
    <p:extLst>
      <p:ext uri="{BB962C8B-B14F-4D97-AF65-F5344CB8AC3E}">
        <p14:creationId xmlns:p14="http://schemas.microsoft.com/office/powerpoint/2010/main" val="13728893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Patella</a:t>
            </a:r>
            <a:endParaRPr lang="en-US" b="1" dirty="0"/>
          </a:p>
        </p:txBody>
      </p:sp>
      <p:sp>
        <p:nvSpPr>
          <p:cNvPr id="3" name="Content Placeholder 2"/>
          <p:cNvSpPr>
            <a:spLocks noGrp="1"/>
          </p:cNvSpPr>
          <p:nvPr>
            <p:ph sz="half" idx="1"/>
          </p:nvPr>
        </p:nvSpPr>
        <p:spPr/>
        <p:txBody>
          <a:bodyPr>
            <a:normAutofit fontScale="70000" lnSpcReduction="20000"/>
          </a:bodyPr>
          <a:lstStyle/>
          <a:p>
            <a:r>
              <a:rPr lang="en-US" dirty="0" smtClean="0"/>
              <a:t>The </a:t>
            </a:r>
            <a:r>
              <a:rPr lang="en-US" dirty="0"/>
              <a:t>patella is the largest sesamoid bone in the body</a:t>
            </a:r>
            <a:r>
              <a:rPr lang="en-US" dirty="0" smtClean="0"/>
              <a:t>.</a:t>
            </a:r>
          </a:p>
          <a:p>
            <a:r>
              <a:rPr lang="en-US" dirty="0" smtClean="0"/>
              <a:t>i. </a:t>
            </a:r>
            <a:r>
              <a:rPr lang="en-US" dirty="0"/>
              <a:t>It develops in the tendon of quadriceps femoris</a:t>
            </a:r>
            <a:r>
              <a:rPr lang="en-US" dirty="0" smtClean="0"/>
              <a:t>.</a:t>
            </a:r>
          </a:p>
          <a:p>
            <a:r>
              <a:rPr lang="en-US" dirty="0" smtClean="0"/>
              <a:t> </a:t>
            </a:r>
            <a:r>
              <a:rPr lang="en-US" dirty="0"/>
              <a:t>ii. </a:t>
            </a:r>
            <a:r>
              <a:rPr lang="en-US" dirty="0" smtClean="0"/>
              <a:t>lies </a:t>
            </a:r>
            <a:r>
              <a:rPr lang="en-US" dirty="0"/>
              <a:t>in front of the knee joint. </a:t>
            </a:r>
            <a:r>
              <a:rPr lang="en-US" dirty="0" smtClean="0"/>
              <a:t> </a:t>
            </a:r>
          </a:p>
          <a:p>
            <a:r>
              <a:rPr lang="en-US" dirty="0" smtClean="0"/>
              <a:t>iii</a:t>
            </a:r>
            <a:r>
              <a:rPr lang="en-US" dirty="0"/>
              <a:t>. The patella functions as both lever and pulley. </a:t>
            </a:r>
            <a:endParaRPr lang="en-US" dirty="0" smtClean="0"/>
          </a:p>
          <a:p>
            <a:r>
              <a:rPr lang="en-US" dirty="0" smtClean="0"/>
              <a:t>As </a:t>
            </a:r>
            <a:r>
              <a:rPr lang="en-US" dirty="0"/>
              <a:t>a lever the patella magnifies the force exerted by quadriceps femoris during extension of knee</a:t>
            </a:r>
            <a:r>
              <a:rPr lang="en-US" dirty="0" smtClean="0"/>
              <a:t>.</a:t>
            </a:r>
          </a:p>
          <a:p>
            <a:r>
              <a:rPr lang="en-US" dirty="0" smtClean="0"/>
              <a:t>As </a:t>
            </a:r>
            <a:r>
              <a:rPr lang="en-US" dirty="0"/>
              <a:t>a pulley the patella alters the direction of the pull of quadriceps for better efficiency. </a:t>
            </a:r>
            <a:endParaRPr lang="en-US" dirty="0" smtClean="0"/>
          </a:p>
          <a:p>
            <a:r>
              <a:rPr lang="en-US" dirty="0" smtClean="0"/>
              <a:t>Primary centre of ossification is at 3</a:t>
            </a:r>
            <a:r>
              <a:rPr lang="en-US" baseline="30000" dirty="0" smtClean="0"/>
              <a:t>rd</a:t>
            </a:r>
            <a:r>
              <a:rPr lang="en-US" dirty="0" smtClean="0"/>
              <a:t> year</a:t>
            </a:r>
          </a:p>
          <a:p>
            <a:pPr marL="0" indent="0">
              <a:buNone/>
            </a:pPr>
            <a:r>
              <a:rPr lang="en-US" dirty="0" smtClean="0"/>
              <a:t> </a:t>
            </a:r>
            <a:endParaRPr lang="en-US" dirty="0"/>
          </a:p>
        </p:txBody>
      </p:sp>
      <p:pic>
        <p:nvPicPr>
          <p:cNvPr id="5" name="Content Placeholder 4"/>
          <p:cNvPicPr>
            <a:picLocks noGrp="1" noChangeAspect="1"/>
          </p:cNvPicPr>
          <p:nvPr>
            <p:ph sz="half" idx="2"/>
          </p:nvPr>
        </p:nvPicPr>
        <p:blipFill>
          <a:blip r:embed="rId2"/>
          <a:stretch>
            <a:fillRect/>
          </a:stretch>
        </p:blipFill>
        <p:spPr>
          <a:xfrm>
            <a:off x="7067079" y="1027906"/>
            <a:ext cx="4948909" cy="5434884"/>
          </a:xfrm>
          <a:prstGeom prst="rect">
            <a:avLst/>
          </a:prstGeom>
        </p:spPr>
      </p:pic>
    </p:spTree>
    <p:extLst>
      <p:ext uri="{BB962C8B-B14F-4D97-AF65-F5344CB8AC3E}">
        <p14:creationId xmlns:p14="http://schemas.microsoft.com/office/powerpoint/2010/main" val="12205539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6753" y="1"/>
            <a:ext cx="10894423" cy="6505302"/>
          </a:xfrm>
          <a:prstGeom prst="rect">
            <a:avLst/>
          </a:prstGeom>
        </p:spPr>
      </p:pic>
    </p:spTree>
    <p:extLst>
      <p:ext uri="{BB962C8B-B14F-4D97-AF65-F5344CB8AC3E}">
        <p14:creationId xmlns:p14="http://schemas.microsoft.com/office/powerpoint/2010/main" val="26061298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Clinical anatomy</a:t>
            </a:r>
            <a:endParaRPr lang="en-US" dirty="0"/>
          </a:p>
        </p:txBody>
      </p:sp>
      <p:sp>
        <p:nvSpPr>
          <p:cNvPr id="3" name="Content Placeholder 2"/>
          <p:cNvSpPr>
            <a:spLocks noGrp="1"/>
          </p:cNvSpPr>
          <p:nvPr>
            <p:ph idx="1"/>
          </p:nvPr>
        </p:nvSpPr>
        <p:spPr/>
        <p:txBody>
          <a:bodyPr/>
          <a:lstStyle/>
          <a:p>
            <a:r>
              <a:rPr lang="en-US" sz="3200" dirty="0" smtClean="0"/>
              <a:t>Fractures</a:t>
            </a:r>
          </a:p>
          <a:p>
            <a:r>
              <a:rPr lang="en-US" sz="3200" dirty="0" smtClean="0"/>
              <a:t>Dislocation</a:t>
            </a:r>
          </a:p>
          <a:p>
            <a:r>
              <a:rPr lang="en-US" sz="3200" dirty="0" smtClean="0"/>
              <a:t>Osteoarthritis</a:t>
            </a:r>
          </a:p>
          <a:p>
            <a:r>
              <a:rPr lang="en-US" sz="3200" dirty="0" smtClean="0"/>
              <a:t>Avascular necrosis</a:t>
            </a:r>
          </a:p>
          <a:p>
            <a:endParaRPr lang="en-US" dirty="0"/>
          </a:p>
        </p:txBody>
      </p:sp>
    </p:spTree>
    <p:extLst>
      <p:ext uri="{BB962C8B-B14F-4D97-AF65-F5344CB8AC3E}">
        <p14:creationId xmlns:p14="http://schemas.microsoft.com/office/powerpoint/2010/main" val="18570799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Tibia and Fibula</a:t>
            </a:r>
            <a:endParaRPr lang="en-US" b="1" dirty="0"/>
          </a:p>
        </p:txBody>
      </p:sp>
      <p:sp>
        <p:nvSpPr>
          <p:cNvPr id="3" name="Content Placeholder 2"/>
          <p:cNvSpPr>
            <a:spLocks noGrp="1"/>
          </p:cNvSpPr>
          <p:nvPr>
            <p:ph sz="half" idx="1"/>
          </p:nvPr>
        </p:nvSpPr>
        <p:spPr/>
        <p:txBody>
          <a:bodyPr>
            <a:normAutofit fontScale="92500" lnSpcReduction="20000"/>
          </a:bodyPr>
          <a:lstStyle/>
          <a:p>
            <a:pPr marL="342900" lvl="0" indent="-342900">
              <a:lnSpc>
                <a:spcPct val="100000"/>
              </a:lnSpc>
              <a:spcBef>
                <a:spcPct val="20000"/>
              </a:spcBef>
            </a:pPr>
            <a:r>
              <a:rPr lang="en-US" altLang="en-US" sz="2400" b="1" dirty="0">
                <a:solidFill>
                  <a:prstClr val="black"/>
                </a:solidFill>
              </a:rPr>
              <a:t>Tibia</a:t>
            </a:r>
          </a:p>
          <a:p>
            <a:pPr marL="742950" lvl="1" indent="-285750">
              <a:lnSpc>
                <a:spcPct val="100000"/>
              </a:lnSpc>
              <a:spcBef>
                <a:spcPct val="20000"/>
              </a:spcBef>
              <a:buFont typeface="Arial" panose="020B0604020202020204" pitchFamily="34" charset="0"/>
              <a:buChar char="–"/>
            </a:pPr>
            <a:r>
              <a:rPr lang="en-US" altLang="en-US" sz="2000" dirty="0">
                <a:solidFill>
                  <a:prstClr val="black"/>
                </a:solidFill>
              </a:rPr>
              <a:t>Receives the weight of body from femur and transmits to foot</a:t>
            </a:r>
          </a:p>
          <a:p>
            <a:pPr marL="742950" lvl="1" indent="-285750">
              <a:lnSpc>
                <a:spcPct val="100000"/>
              </a:lnSpc>
              <a:spcBef>
                <a:spcPct val="20000"/>
              </a:spcBef>
              <a:buFont typeface="Arial" panose="020B0604020202020204" pitchFamily="34" charset="0"/>
              <a:buChar char="–"/>
            </a:pPr>
            <a:r>
              <a:rPr lang="en-US" altLang="en-US" sz="2000" dirty="0">
                <a:solidFill>
                  <a:prstClr val="black"/>
                </a:solidFill>
              </a:rPr>
              <a:t>Second to femur in size and weight</a:t>
            </a:r>
          </a:p>
          <a:p>
            <a:pPr marL="742950" lvl="1" indent="-285750">
              <a:lnSpc>
                <a:spcPct val="100000"/>
              </a:lnSpc>
              <a:spcBef>
                <a:spcPct val="20000"/>
              </a:spcBef>
              <a:buFont typeface="Arial" panose="020B0604020202020204" pitchFamily="34" charset="0"/>
              <a:buChar char="–"/>
            </a:pPr>
            <a:r>
              <a:rPr lang="en-US" altLang="en-US" sz="2000" dirty="0">
                <a:solidFill>
                  <a:prstClr val="black"/>
                </a:solidFill>
              </a:rPr>
              <a:t>Articulates with fibula proximally and distally</a:t>
            </a:r>
          </a:p>
          <a:p>
            <a:pPr lvl="2">
              <a:lnSpc>
                <a:spcPct val="100000"/>
              </a:lnSpc>
              <a:spcBef>
                <a:spcPct val="20000"/>
              </a:spcBef>
            </a:pPr>
            <a:r>
              <a:rPr lang="en-US" altLang="en-US" sz="1800" dirty="0">
                <a:solidFill>
                  <a:prstClr val="black"/>
                </a:solidFill>
              </a:rPr>
              <a:t>Interosseous </a:t>
            </a:r>
            <a:r>
              <a:rPr lang="en-US" altLang="en-US" sz="1800" dirty="0" smtClean="0">
                <a:solidFill>
                  <a:prstClr val="black"/>
                </a:solidFill>
              </a:rPr>
              <a:t>membrane - </a:t>
            </a:r>
            <a:r>
              <a:rPr lang="en-US" altLang="en-US" sz="1800" dirty="0" smtClean="0"/>
              <a:t>B</a:t>
            </a:r>
            <a:r>
              <a:rPr lang="en-US" sz="1800" dirty="0" smtClean="0"/>
              <a:t>ones </a:t>
            </a:r>
            <a:r>
              <a:rPr lang="en-US" sz="1800" dirty="0"/>
              <a:t>are connected by an </a:t>
            </a:r>
            <a:r>
              <a:rPr lang="en-US" sz="1800" dirty="0" smtClean="0"/>
              <a:t>interosseous </a:t>
            </a:r>
            <a:r>
              <a:rPr lang="en-US" sz="1800" dirty="0"/>
              <a:t>membrane composed of dense regular </a:t>
            </a:r>
            <a:r>
              <a:rPr lang="en-US" sz="1800" dirty="0" smtClean="0"/>
              <a:t>connective tissue</a:t>
            </a:r>
            <a:endParaRPr lang="en-US" altLang="en-US" sz="1800" dirty="0" smtClean="0">
              <a:solidFill>
                <a:prstClr val="black"/>
              </a:solidFill>
            </a:endParaRPr>
          </a:p>
          <a:p>
            <a:pPr lvl="2">
              <a:lnSpc>
                <a:spcPct val="100000"/>
              </a:lnSpc>
              <a:spcBef>
                <a:spcPct val="20000"/>
              </a:spcBef>
            </a:pPr>
            <a:endParaRPr lang="en-US" altLang="en-US" sz="1800" dirty="0">
              <a:solidFill>
                <a:prstClr val="black"/>
              </a:solidFill>
            </a:endParaRPr>
          </a:p>
          <a:p>
            <a:pPr marL="342900" lvl="0" indent="-342900">
              <a:lnSpc>
                <a:spcPct val="100000"/>
              </a:lnSpc>
              <a:spcBef>
                <a:spcPct val="20000"/>
              </a:spcBef>
            </a:pPr>
            <a:r>
              <a:rPr lang="en-US" altLang="en-US" sz="2400" b="1" dirty="0">
                <a:solidFill>
                  <a:prstClr val="black"/>
                </a:solidFill>
              </a:rPr>
              <a:t>Fibula</a:t>
            </a:r>
          </a:p>
          <a:p>
            <a:pPr marL="742950" lvl="1" indent="-285750">
              <a:lnSpc>
                <a:spcPct val="100000"/>
              </a:lnSpc>
              <a:spcBef>
                <a:spcPct val="20000"/>
              </a:spcBef>
              <a:buFont typeface="Arial" panose="020B0604020202020204" pitchFamily="34" charset="0"/>
              <a:buChar char="–"/>
            </a:pPr>
            <a:r>
              <a:rPr lang="en-US" altLang="en-US" sz="2000" dirty="0">
                <a:solidFill>
                  <a:prstClr val="black"/>
                </a:solidFill>
              </a:rPr>
              <a:t>Does NOT bear weight</a:t>
            </a:r>
          </a:p>
          <a:p>
            <a:pPr marL="742950" lvl="1" indent="-285750">
              <a:lnSpc>
                <a:spcPct val="100000"/>
              </a:lnSpc>
              <a:spcBef>
                <a:spcPct val="20000"/>
              </a:spcBef>
              <a:buFont typeface="Arial" panose="020B0604020202020204" pitchFamily="34" charset="0"/>
              <a:buChar char="–"/>
            </a:pPr>
            <a:r>
              <a:rPr lang="en-US" altLang="en-US" sz="2000" dirty="0">
                <a:solidFill>
                  <a:prstClr val="black"/>
                </a:solidFill>
              </a:rPr>
              <a:t>Muscle attachment</a:t>
            </a:r>
          </a:p>
          <a:p>
            <a:pPr marL="742950" lvl="1" indent="-285750">
              <a:lnSpc>
                <a:spcPct val="100000"/>
              </a:lnSpc>
              <a:spcBef>
                <a:spcPct val="20000"/>
              </a:spcBef>
              <a:buFont typeface="Arial" panose="020B0604020202020204" pitchFamily="34" charset="0"/>
              <a:buChar char="–"/>
            </a:pPr>
            <a:r>
              <a:rPr lang="en-US" altLang="en-US" sz="2000" dirty="0">
                <a:solidFill>
                  <a:prstClr val="black"/>
                </a:solidFill>
              </a:rPr>
              <a:t>Not part of knee joint</a:t>
            </a:r>
          </a:p>
          <a:p>
            <a:pPr marL="742950" lvl="1" indent="-285750">
              <a:lnSpc>
                <a:spcPct val="100000"/>
              </a:lnSpc>
              <a:spcBef>
                <a:spcPct val="20000"/>
              </a:spcBef>
              <a:buFont typeface="Arial" panose="020B0604020202020204" pitchFamily="34" charset="0"/>
              <a:buChar char="–"/>
            </a:pPr>
            <a:r>
              <a:rPr lang="en-US" altLang="en-US" sz="2000" dirty="0">
                <a:solidFill>
                  <a:prstClr val="black"/>
                </a:solidFill>
              </a:rPr>
              <a:t>Stabilize ankle joint</a:t>
            </a:r>
          </a:p>
          <a:p>
            <a:endParaRPr lang="en-US" dirty="0"/>
          </a:p>
        </p:txBody>
      </p:sp>
      <p:sp>
        <p:nvSpPr>
          <p:cNvPr id="4" name="Content Placeholder 3"/>
          <p:cNvSpPr>
            <a:spLocks noGrp="1"/>
          </p:cNvSpPr>
          <p:nvPr>
            <p:ph sz="half" idx="2"/>
          </p:nvPr>
        </p:nvSpPr>
        <p:spPr/>
        <p:txBody>
          <a:bodyPr>
            <a:normAutofit fontScale="92500" lnSpcReduction="20000"/>
          </a:bodyPr>
          <a:lstStyle/>
          <a:p>
            <a:endParaRPr lang="en-US" dirty="0"/>
          </a:p>
        </p:txBody>
      </p:sp>
      <p:pic>
        <p:nvPicPr>
          <p:cNvPr id="5"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1" y="1340768"/>
            <a:ext cx="5895304" cy="5184576"/>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47467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2000" cy="6949439"/>
          </a:xfrm>
          <a:prstGeom prst="rect">
            <a:avLst/>
          </a:prstGeom>
        </p:spPr>
      </p:pic>
    </p:spTree>
    <p:extLst>
      <p:ext uri="{BB962C8B-B14F-4D97-AF65-F5344CB8AC3E}">
        <p14:creationId xmlns:p14="http://schemas.microsoft.com/office/powerpoint/2010/main" val="5998861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stretch>
            <a:fillRect/>
          </a:stretch>
        </p:blipFill>
        <p:spPr>
          <a:xfrm>
            <a:off x="1" y="104504"/>
            <a:ext cx="12083142" cy="6753496"/>
          </a:xfrm>
          <a:prstGeom prst="rect">
            <a:avLst/>
          </a:prstGeom>
        </p:spPr>
      </p:pic>
    </p:spTree>
    <p:extLst>
      <p:ext uri="{BB962C8B-B14F-4D97-AF65-F5344CB8AC3E}">
        <p14:creationId xmlns:p14="http://schemas.microsoft.com/office/powerpoint/2010/main" val="30249879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ossification</a:t>
            </a:r>
            <a:endParaRPr lang="en-US" b="1" dirty="0"/>
          </a:p>
        </p:txBody>
      </p:sp>
      <p:sp>
        <p:nvSpPr>
          <p:cNvPr id="3" name="Content Placeholder 2"/>
          <p:cNvSpPr>
            <a:spLocks noGrp="1"/>
          </p:cNvSpPr>
          <p:nvPr>
            <p:ph idx="1"/>
          </p:nvPr>
        </p:nvSpPr>
        <p:spPr/>
        <p:txBody>
          <a:bodyPr>
            <a:normAutofit fontScale="92500" lnSpcReduction="20000"/>
          </a:bodyPr>
          <a:lstStyle/>
          <a:p>
            <a:r>
              <a:rPr lang="en-US" dirty="0" smtClean="0"/>
              <a:t>Primary centres</a:t>
            </a:r>
          </a:p>
          <a:p>
            <a:r>
              <a:rPr lang="en-US" dirty="0" smtClean="0"/>
              <a:t>Shaft of tibia 7</a:t>
            </a:r>
            <a:r>
              <a:rPr lang="en-US" baseline="30000" dirty="0" smtClean="0"/>
              <a:t>th</a:t>
            </a:r>
            <a:r>
              <a:rPr lang="en-US" dirty="0" smtClean="0"/>
              <a:t> week                               distal end of fibula 2</a:t>
            </a:r>
            <a:r>
              <a:rPr lang="en-US" baseline="30000" dirty="0" smtClean="0"/>
              <a:t>nd</a:t>
            </a:r>
            <a:r>
              <a:rPr lang="en-US" dirty="0" smtClean="0"/>
              <a:t> year</a:t>
            </a:r>
          </a:p>
          <a:p>
            <a:r>
              <a:rPr lang="en-US" dirty="0" smtClean="0"/>
              <a:t>Shaft of fibula 8</a:t>
            </a:r>
            <a:r>
              <a:rPr lang="en-US" baseline="30000" dirty="0" smtClean="0"/>
              <a:t>th</a:t>
            </a:r>
            <a:r>
              <a:rPr lang="en-US" dirty="0" smtClean="0"/>
              <a:t> week                             unite 21</a:t>
            </a:r>
            <a:r>
              <a:rPr lang="en-US" baseline="30000" dirty="0" smtClean="0"/>
              <a:t>st</a:t>
            </a:r>
            <a:r>
              <a:rPr lang="en-US" dirty="0" smtClean="0"/>
              <a:t> year</a:t>
            </a:r>
          </a:p>
          <a:p>
            <a:r>
              <a:rPr lang="en-US" dirty="0" smtClean="0"/>
              <a:t>Secondary centres</a:t>
            </a:r>
          </a:p>
          <a:p>
            <a:r>
              <a:rPr lang="en-US" dirty="0" smtClean="0"/>
              <a:t>Proximal end of tibia 1</a:t>
            </a:r>
            <a:r>
              <a:rPr lang="en-US" baseline="30000" dirty="0" smtClean="0"/>
              <a:t>st</a:t>
            </a:r>
            <a:r>
              <a:rPr lang="en-US" dirty="0" smtClean="0"/>
              <a:t> year</a:t>
            </a:r>
          </a:p>
          <a:p>
            <a:r>
              <a:rPr lang="en-US" dirty="0" smtClean="0"/>
              <a:t>Proximal end of fibula 4</a:t>
            </a:r>
            <a:r>
              <a:rPr lang="en-US" baseline="30000" dirty="0" smtClean="0"/>
              <a:t>th</a:t>
            </a:r>
            <a:r>
              <a:rPr lang="en-US" dirty="0" smtClean="0"/>
              <a:t> year</a:t>
            </a:r>
          </a:p>
          <a:p>
            <a:r>
              <a:rPr lang="en-US" dirty="0" smtClean="0"/>
              <a:t>Unite with shaft at 24</a:t>
            </a:r>
            <a:r>
              <a:rPr lang="en-US" baseline="30000" dirty="0" smtClean="0"/>
              <a:t>th</a:t>
            </a:r>
            <a:r>
              <a:rPr lang="en-US" dirty="0" smtClean="0"/>
              <a:t> year</a:t>
            </a:r>
          </a:p>
          <a:p>
            <a:r>
              <a:rPr lang="en-US" dirty="0" smtClean="0"/>
              <a:t>Distal end of tibia 2</a:t>
            </a:r>
            <a:r>
              <a:rPr lang="en-US" baseline="30000" dirty="0" smtClean="0"/>
              <a:t>nd</a:t>
            </a:r>
            <a:r>
              <a:rPr lang="en-US" dirty="0" smtClean="0"/>
              <a:t> year</a:t>
            </a:r>
          </a:p>
          <a:p>
            <a:r>
              <a:rPr lang="en-US" dirty="0" smtClean="0"/>
              <a:t>Unite at 18</a:t>
            </a:r>
            <a:r>
              <a:rPr lang="en-US" baseline="30000" dirty="0" smtClean="0"/>
              <a:t>th</a:t>
            </a:r>
            <a:r>
              <a:rPr lang="en-US" dirty="0" smtClean="0"/>
              <a:t> year</a:t>
            </a:r>
          </a:p>
          <a:p>
            <a:r>
              <a:rPr lang="en-US" dirty="0" smtClean="0"/>
              <a:t>distal</a:t>
            </a:r>
            <a:endParaRPr lang="en-US" dirty="0"/>
          </a:p>
        </p:txBody>
      </p:sp>
    </p:spTree>
    <p:extLst>
      <p:ext uri="{BB962C8B-B14F-4D97-AF65-F5344CB8AC3E}">
        <p14:creationId xmlns:p14="http://schemas.microsoft.com/office/powerpoint/2010/main" val="34633687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Learning Objective:</a:t>
            </a:r>
            <a:endParaRPr lang="en-GB" b="1" dirty="0"/>
          </a:p>
        </p:txBody>
      </p:sp>
      <p:sp>
        <p:nvSpPr>
          <p:cNvPr id="3" name="Content Placeholder 2"/>
          <p:cNvSpPr>
            <a:spLocks noGrp="1"/>
          </p:cNvSpPr>
          <p:nvPr>
            <p:ph idx="1"/>
          </p:nvPr>
        </p:nvSpPr>
        <p:spPr/>
        <p:txBody>
          <a:bodyPr>
            <a:normAutofit/>
          </a:bodyPr>
          <a:lstStyle/>
          <a:p>
            <a:pPr>
              <a:buFont typeface="Wingdings" panose="05000000000000000000" pitchFamily="2" charset="2"/>
              <a:buChar char="§"/>
            </a:pPr>
            <a:r>
              <a:rPr lang="en-US" sz="3600" b="1" dirty="0" smtClean="0"/>
              <a:t>Name </a:t>
            </a:r>
            <a:r>
              <a:rPr lang="en-US" sz="3600" b="1" dirty="0"/>
              <a:t>the bones of the lower </a:t>
            </a:r>
            <a:r>
              <a:rPr lang="en-US" sz="3600" b="1" dirty="0" smtClean="0"/>
              <a:t>limb.</a:t>
            </a:r>
          </a:p>
          <a:p>
            <a:pPr>
              <a:buFont typeface="Wingdings" panose="05000000000000000000" pitchFamily="2" charset="2"/>
              <a:buChar char="§"/>
            </a:pPr>
            <a:r>
              <a:rPr lang="en-US" sz="3600" b="1" dirty="0"/>
              <a:t>I</a:t>
            </a:r>
            <a:r>
              <a:rPr lang="en-US" sz="3600" b="1" dirty="0" smtClean="0"/>
              <a:t>dentify </a:t>
            </a:r>
            <a:r>
              <a:rPr lang="en-US" sz="3600" b="1" dirty="0"/>
              <a:t>their prominent markings. </a:t>
            </a:r>
            <a:endParaRPr lang="en-GB" sz="3600" b="1" dirty="0"/>
          </a:p>
        </p:txBody>
      </p:sp>
    </p:spTree>
    <p:extLst>
      <p:ext uri="{BB962C8B-B14F-4D97-AF65-F5344CB8AC3E}">
        <p14:creationId xmlns:p14="http://schemas.microsoft.com/office/powerpoint/2010/main" val="7258894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CLINICAL ANATOMY</a:t>
            </a:r>
            <a:endParaRPr lang="en-GB" dirty="0"/>
          </a:p>
        </p:txBody>
      </p:sp>
      <p:sp>
        <p:nvSpPr>
          <p:cNvPr id="3" name="Content Placeholder 2"/>
          <p:cNvSpPr>
            <a:spLocks noGrp="1"/>
          </p:cNvSpPr>
          <p:nvPr>
            <p:ph idx="1"/>
          </p:nvPr>
        </p:nvSpPr>
        <p:spPr/>
        <p:txBody>
          <a:bodyPr/>
          <a:lstStyle/>
          <a:p>
            <a:r>
              <a:rPr lang="en-GB" dirty="0" smtClean="0"/>
              <a:t>UPPER END OF TIBIA COMMON SITE FOR OSTEOMYELITIS</a:t>
            </a:r>
            <a:endParaRPr lang="en-GB" dirty="0"/>
          </a:p>
          <a:p>
            <a:r>
              <a:rPr lang="en-GB" dirty="0" smtClean="0"/>
              <a:t>FRACTURES OF TIBIA UPPER 2/3 AND LOWER 1/3 OF SHAFT</a:t>
            </a:r>
          </a:p>
          <a:p>
            <a:r>
              <a:rPr lang="en-GB" dirty="0" smtClean="0"/>
              <a:t>FIBULAR IDEAL BONE FOR BONE GRAFTING</a:t>
            </a:r>
            <a:endParaRPr lang="en-GB" dirty="0"/>
          </a:p>
        </p:txBody>
      </p:sp>
    </p:spTree>
    <p:extLst>
      <p:ext uri="{BB962C8B-B14F-4D97-AF65-F5344CB8AC3E}">
        <p14:creationId xmlns:p14="http://schemas.microsoft.com/office/powerpoint/2010/main" val="4465381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FOOT</a:t>
            </a:r>
            <a:endParaRPr lang="en-GB" dirty="0"/>
          </a:p>
        </p:txBody>
      </p:sp>
      <p:sp>
        <p:nvSpPr>
          <p:cNvPr id="3" name="Content Placeholder 2"/>
          <p:cNvSpPr>
            <a:spLocks noGrp="1"/>
          </p:cNvSpPr>
          <p:nvPr>
            <p:ph idx="1"/>
          </p:nvPr>
        </p:nvSpPr>
        <p:spPr/>
        <p:txBody>
          <a:bodyPr>
            <a:normAutofit fontScale="92500" lnSpcReduction="20000"/>
          </a:bodyPr>
          <a:lstStyle/>
          <a:p>
            <a:r>
              <a:rPr lang="en-US" altLang="en-US" sz="2400" dirty="0"/>
              <a:t>Function:</a:t>
            </a:r>
          </a:p>
          <a:p>
            <a:pPr lvl="1"/>
            <a:r>
              <a:rPr lang="en-US" altLang="en-US" sz="2000" dirty="0"/>
              <a:t>Supports the weight of the body</a:t>
            </a:r>
          </a:p>
          <a:p>
            <a:pPr lvl="1"/>
            <a:r>
              <a:rPr lang="en-US" altLang="en-US" sz="2000" dirty="0"/>
              <a:t>Act as a lever to propel the body forward</a:t>
            </a:r>
          </a:p>
          <a:p>
            <a:r>
              <a:rPr lang="en-US" altLang="en-US" sz="2400" dirty="0"/>
              <a:t>Parts:</a:t>
            </a:r>
          </a:p>
          <a:p>
            <a:pPr lvl="1"/>
            <a:r>
              <a:rPr lang="en-US" altLang="en-US" sz="2000" dirty="0"/>
              <a:t>Tarsals</a:t>
            </a:r>
          </a:p>
          <a:p>
            <a:pPr lvl="2"/>
            <a:r>
              <a:rPr lang="en-US" altLang="en-US" sz="1800" dirty="0"/>
              <a:t>Talus = ankle</a:t>
            </a:r>
          </a:p>
          <a:p>
            <a:pPr lvl="3"/>
            <a:r>
              <a:rPr lang="en-US" altLang="en-US" sz="1600" dirty="0"/>
              <a:t>Between tibia and fibula</a:t>
            </a:r>
          </a:p>
          <a:p>
            <a:pPr lvl="3"/>
            <a:r>
              <a:rPr lang="en-US" altLang="en-US" sz="1600" dirty="0"/>
              <a:t>Articulates with both</a:t>
            </a:r>
          </a:p>
          <a:p>
            <a:pPr lvl="2"/>
            <a:r>
              <a:rPr lang="en-US" altLang="en-US" sz="1800" dirty="0"/>
              <a:t>Calcaneus = heel</a:t>
            </a:r>
          </a:p>
          <a:p>
            <a:pPr lvl="3"/>
            <a:r>
              <a:rPr lang="en-US" altLang="en-US" sz="1600" dirty="0"/>
              <a:t>Attachment for Calcaneal tendon</a:t>
            </a:r>
          </a:p>
          <a:p>
            <a:pPr lvl="3"/>
            <a:r>
              <a:rPr lang="en-US" altLang="en-US" sz="1600" dirty="0"/>
              <a:t>Carries talus</a:t>
            </a:r>
          </a:p>
          <a:p>
            <a:pPr lvl="2"/>
            <a:r>
              <a:rPr lang="en-US" altLang="en-US" sz="1800" dirty="0"/>
              <a:t>Navicular</a:t>
            </a:r>
          </a:p>
          <a:p>
            <a:pPr lvl="2"/>
            <a:r>
              <a:rPr lang="en-US" altLang="en-US" sz="1800" dirty="0"/>
              <a:t>Cuboid</a:t>
            </a:r>
          </a:p>
          <a:p>
            <a:pPr lvl="2"/>
            <a:r>
              <a:rPr lang="en-US" altLang="en-US" sz="1800" dirty="0"/>
              <a:t>Medial, lateral and intermediate cuneiforms</a:t>
            </a:r>
          </a:p>
          <a:p>
            <a:pPr lvl="1"/>
            <a:r>
              <a:rPr lang="en-US" altLang="en-US" sz="2000" dirty="0"/>
              <a:t>Metatarsals</a:t>
            </a:r>
          </a:p>
          <a:p>
            <a:pPr lvl="1"/>
            <a:r>
              <a:rPr lang="en-US" altLang="en-US" sz="2000" dirty="0"/>
              <a:t>Phalanges </a:t>
            </a:r>
          </a:p>
          <a:p>
            <a:endParaRPr lang="en-GB" dirty="0"/>
          </a:p>
        </p:txBody>
      </p:sp>
    </p:spTree>
    <p:extLst>
      <p:ext uri="{BB962C8B-B14F-4D97-AF65-F5344CB8AC3E}">
        <p14:creationId xmlns:p14="http://schemas.microsoft.com/office/powerpoint/2010/main" val="41073412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4" name="Content Placeholder 3"/>
          <p:cNvPicPr>
            <a:picLocks noGrp="1" noChangeAspect="1"/>
          </p:cNvPicPr>
          <p:nvPr>
            <p:ph idx="1"/>
          </p:nvPr>
        </p:nvPicPr>
        <p:blipFill>
          <a:blip r:embed="rId2"/>
          <a:stretch>
            <a:fillRect/>
          </a:stretch>
        </p:blipFill>
        <p:spPr>
          <a:xfrm>
            <a:off x="731520" y="365124"/>
            <a:ext cx="10622279" cy="6492875"/>
          </a:xfrm>
          <a:prstGeom prst="rect">
            <a:avLst/>
          </a:prstGeom>
        </p:spPr>
      </p:pic>
    </p:spTree>
    <p:extLst>
      <p:ext uri="{BB962C8B-B14F-4D97-AF65-F5344CB8AC3E}">
        <p14:creationId xmlns:p14="http://schemas.microsoft.com/office/powerpoint/2010/main" val="366082153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t>
            </a:r>
            <a:r>
              <a:rPr lang="en-US" dirty="0" smtClean="0"/>
              <a:t>oot</a:t>
            </a:r>
            <a:endParaRPr lang="en-US" dirty="0"/>
          </a:p>
        </p:txBody>
      </p:sp>
      <p:pic>
        <p:nvPicPr>
          <p:cNvPr id="4" name="Content Placeholder 3"/>
          <p:cNvPicPr>
            <a:picLocks noGrp="1" noChangeAspect="1"/>
          </p:cNvPicPr>
          <p:nvPr>
            <p:ph idx="1"/>
          </p:nvPr>
        </p:nvPicPr>
        <p:blipFill>
          <a:blip r:embed="rId2"/>
          <a:stretch>
            <a:fillRect/>
          </a:stretch>
        </p:blipFill>
        <p:spPr>
          <a:xfrm>
            <a:off x="-218941" y="1690688"/>
            <a:ext cx="6078828" cy="5457087"/>
          </a:xfrm>
          <a:prstGeom prst="rect">
            <a:avLst/>
          </a:prstGeom>
        </p:spPr>
      </p:pic>
      <p:pic>
        <p:nvPicPr>
          <p:cNvPr id="5" name="Picture 4"/>
          <p:cNvPicPr>
            <a:picLocks noChangeAspect="1"/>
          </p:cNvPicPr>
          <p:nvPr/>
        </p:nvPicPr>
        <p:blipFill>
          <a:blip r:embed="rId3"/>
          <a:stretch>
            <a:fillRect/>
          </a:stretch>
        </p:blipFill>
        <p:spPr>
          <a:xfrm>
            <a:off x="6207616" y="1785937"/>
            <a:ext cx="5146184" cy="5072063"/>
          </a:xfrm>
          <a:prstGeom prst="rect">
            <a:avLst/>
          </a:prstGeom>
        </p:spPr>
      </p:pic>
    </p:spTree>
    <p:extLst>
      <p:ext uri="{BB962C8B-B14F-4D97-AF65-F5344CB8AC3E}">
        <p14:creationId xmlns:p14="http://schemas.microsoft.com/office/powerpoint/2010/main" val="105591921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Cont</a:t>
            </a:r>
            <a:r>
              <a:rPr lang="en-US" dirty="0" smtClean="0"/>
              <a:t>,</a:t>
            </a:r>
            <a:endParaRPr lang="en-US" dirty="0"/>
          </a:p>
        </p:txBody>
      </p:sp>
      <p:sp>
        <p:nvSpPr>
          <p:cNvPr id="3" name="Content Placeholder 2"/>
          <p:cNvSpPr>
            <a:spLocks noGrp="1"/>
          </p:cNvSpPr>
          <p:nvPr>
            <p:ph sz="half" idx="1"/>
          </p:nvPr>
        </p:nvSpPr>
        <p:spPr/>
        <p:txBody>
          <a:bodyPr>
            <a:normAutofit fontScale="92500" lnSpcReduction="20000"/>
          </a:bodyPr>
          <a:lstStyle/>
          <a:p>
            <a:pPr marL="342900" lvl="0" indent="-342900">
              <a:spcBef>
                <a:spcPct val="20000"/>
              </a:spcBef>
            </a:pPr>
            <a:r>
              <a:rPr lang="en-US" altLang="en-US" sz="2400" dirty="0">
                <a:solidFill>
                  <a:prstClr val="black"/>
                </a:solidFill>
              </a:rPr>
              <a:t>Function:</a:t>
            </a:r>
          </a:p>
          <a:p>
            <a:pPr marL="742950" lvl="1" indent="-285750">
              <a:spcBef>
                <a:spcPct val="20000"/>
              </a:spcBef>
              <a:buFont typeface="Arial" panose="020B0604020202020204" pitchFamily="34" charset="0"/>
              <a:buChar char="–"/>
            </a:pPr>
            <a:r>
              <a:rPr lang="en-US" altLang="en-US" sz="2000" dirty="0">
                <a:solidFill>
                  <a:prstClr val="black"/>
                </a:solidFill>
              </a:rPr>
              <a:t>Supports the weight of the body</a:t>
            </a:r>
          </a:p>
          <a:p>
            <a:pPr marL="742950" lvl="1" indent="-285750">
              <a:spcBef>
                <a:spcPct val="20000"/>
              </a:spcBef>
              <a:buFont typeface="Arial" panose="020B0604020202020204" pitchFamily="34" charset="0"/>
              <a:buChar char="–"/>
            </a:pPr>
            <a:r>
              <a:rPr lang="en-US" altLang="en-US" sz="2000" dirty="0">
                <a:solidFill>
                  <a:prstClr val="black"/>
                </a:solidFill>
              </a:rPr>
              <a:t>Act as a lever to propel the body forward</a:t>
            </a:r>
          </a:p>
          <a:p>
            <a:pPr marL="342900" lvl="0" indent="-342900">
              <a:spcBef>
                <a:spcPct val="20000"/>
              </a:spcBef>
            </a:pPr>
            <a:r>
              <a:rPr lang="en-US" altLang="en-US" sz="2400" dirty="0">
                <a:solidFill>
                  <a:prstClr val="black"/>
                </a:solidFill>
              </a:rPr>
              <a:t>Parts:</a:t>
            </a:r>
          </a:p>
          <a:p>
            <a:pPr marL="742950" lvl="1" indent="-285750">
              <a:spcBef>
                <a:spcPct val="20000"/>
              </a:spcBef>
              <a:buFont typeface="Arial" panose="020B0604020202020204" pitchFamily="34" charset="0"/>
              <a:buChar char="–"/>
            </a:pPr>
            <a:r>
              <a:rPr lang="en-US" altLang="en-US" sz="2000" dirty="0">
                <a:solidFill>
                  <a:prstClr val="black"/>
                </a:solidFill>
              </a:rPr>
              <a:t>Tarsals</a:t>
            </a:r>
          </a:p>
          <a:p>
            <a:pPr lvl="2">
              <a:spcBef>
                <a:spcPct val="20000"/>
              </a:spcBef>
            </a:pPr>
            <a:r>
              <a:rPr lang="en-US" altLang="en-US" sz="1800" dirty="0">
                <a:solidFill>
                  <a:prstClr val="black"/>
                </a:solidFill>
              </a:rPr>
              <a:t>Talus = ankle</a:t>
            </a:r>
          </a:p>
          <a:p>
            <a:pPr lvl="3">
              <a:spcBef>
                <a:spcPct val="20000"/>
              </a:spcBef>
              <a:buFont typeface="Arial" panose="020B0604020202020204" pitchFamily="34" charset="0"/>
              <a:buChar char="–"/>
            </a:pPr>
            <a:r>
              <a:rPr lang="en-US" altLang="en-US" sz="1600" dirty="0">
                <a:solidFill>
                  <a:prstClr val="black"/>
                </a:solidFill>
              </a:rPr>
              <a:t>Between tibia and fibula</a:t>
            </a:r>
          </a:p>
          <a:p>
            <a:pPr lvl="3">
              <a:spcBef>
                <a:spcPct val="20000"/>
              </a:spcBef>
              <a:buFont typeface="Arial" panose="020B0604020202020204" pitchFamily="34" charset="0"/>
              <a:buChar char="–"/>
            </a:pPr>
            <a:r>
              <a:rPr lang="en-US" altLang="en-US" sz="1600" dirty="0">
                <a:solidFill>
                  <a:prstClr val="black"/>
                </a:solidFill>
              </a:rPr>
              <a:t>Articulates with both</a:t>
            </a:r>
          </a:p>
          <a:p>
            <a:pPr lvl="2">
              <a:spcBef>
                <a:spcPct val="20000"/>
              </a:spcBef>
            </a:pPr>
            <a:r>
              <a:rPr lang="en-US" altLang="en-US" sz="1800" dirty="0">
                <a:solidFill>
                  <a:prstClr val="black"/>
                </a:solidFill>
              </a:rPr>
              <a:t>Calcaneus = heel</a:t>
            </a:r>
          </a:p>
          <a:p>
            <a:pPr lvl="3">
              <a:spcBef>
                <a:spcPct val="20000"/>
              </a:spcBef>
              <a:buFont typeface="Arial" panose="020B0604020202020204" pitchFamily="34" charset="0"/>
              <a:buChar char="–"/>
            </a:pPr>
            <a:r>
              <a:rPr lang="en-US" altLang="en-US" sz="1600" dirty="0">
                <a:solidFill>
                  <a:prstClr val="black"/>
                </a:solidFill>
              </a:rPr>
              <a:t>Attachment for Calcaneal tendon</a:t>
            </a:r>
          </a:p>
          <a:p>
            <a:pPr lvl="3">
              <a:spcBef>
                <a:spcPct val="20000"/>
              </a:spcBef>
              <a:buFont typeface="Arial" panose="020B0604020202020204" pitchFamily="34" charset="0"/>
              <a:buChar char="–"/>
            </a:pPr>
            <a:r>
              <a:rPr lang="en-US" altLang="en-US" sz="1600" dirty="0">
                <a:solidFill>
                  <a:prstClr val="black"/>
                </a:solidFill>
              </a:rPr>
              <a:t>Carries talus</a:t>
            </a:r>
          </a:p>
          <a:p>
            <a:pPr lvl="2">
              <a:spcBef>
                <a:spcPct val="20000"/>
              </a:spcBef>
            </a:pPr>
            <a:r>
              <a:rPr lang="en-US" altLang="en-US" sz="1800" dirty="0">
                <a:solidFill>
                  <a:prstClr val="black"/>
                </a:solidFill>
              </a:rPr>
              <a:t>Navicular</a:t>
            </a:r>
          </a:p>
          <a:p>
            <a:pPr lvl="2">
              <a:spcBef>
                <a:spcPct val="20000"/>
              </a:spcBef>
            </a:pPr>
            <a:r>
              <a:rPr lang="en-US" altLang="en-US" sz="1800" dirty="0">
                <a:solidFill>
                  <a:prstClr val="black"/>
                </a:solidFill>
              </a:rPr>
              <a:t>Cuboid</a:t>
            </a:r>
          </a:p>
          <a:p>
            <a:pPr lvl="2">
              <a:spcBef>
                <a:spcPct val="20000"/>
              </a:spcBef>
            </a:pPr>
            <a:r>
              <a:rPr lang="en-US" altLang="en-US" sz="1800" dirty="0">
                <a:solidFill>
                  <a:prstClr val="black"/>
                </a:solidFill>
              </a:rPr>
              <a:t>Medial, lateral and intermediate cuneiforms</a:t>
            </a:r>
          </a:p>
          <a:p>
            <a:pPr marL="742950" lvl="1" indent="-285750">
              <a:spcBef>
                <a:spcPct val="20000"/>
              </a:spcBef>
              <a:buFont typeface="Arial" panose="020B0604020202020204" pitchFamily="34" charset="0"/>
              <a:buChar char="–"/>
            </a:pPr>
            <a:r>
              <a:rPr lang="en-US" altLang="en-US" sz="2000" dirty="0">
                <a:solidFill>
                  <a:prstClr val="black"/>
                </a:solidFill>
              </a:rPr>
              <a:t>Metatarsals</a:t>
            </a:r>
          </a:p>
          <a:p>
            <a:pPr marL="742950" lvl="1" indent="-285750">
              <a:spcBef>
                <a:spcPct val="20000"/>
              </a:spcBef>
              <a:buFont typeface="Arial" panose="020B0604020202020204" pitchFamily="34" charset="0"/>
              <a:buChar char="–"/>
            </a:pPr>
            <a:r>
              <a:rPr lang="en-US" altLang="en-US" sz="2000" dirty="0">
                <a:solidFill>
                  <a:prstClr val="black"/>
                </a:solidFill>
              </a:rPr>
              <a:t>Phalanges </a:t>
            </a:r>
          </a:p>
          <a:p>
            <a:endParaRPr lang="en-US" dirty="0"/>
          </a:p>
        </p:txBody>
      </p:sp>
      <p:sp>
        <p:nvSpPr>
          <p:cNvPr id="4" name="Content Placeholder 3"/>
          <p:cNvSpPr>
            <a:spLocks noGrp="1"/>
          </p:cNvSpPr>
          <p:nvPr>
            <p:ph sz="half" idx="2"/>
          </p:nvPr>
        </p:nvSpPr>
        <p:spPr/>
        <p:txBody>
          <a:bodyPr>
            <a:normAutofit fontScale="92500" lnSpcReduction="20000"/>
          </a:bodyPr>
          <a:lstStyle/>
          <a:p>
            <a:endParaRPr lang="en-US" dirty="0"/>
          </a:p>
        </p:txBody>
      </p:sp>
      <p:pic>
        <p:nvPicPr>
          <p:cNvPr id="5"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365125"/>
            <a:ext cx="5181600" cy="6201204"/>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997724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
            <a:ext cx="11861074" cy="6596146"/>
          </a:xfrm>
          <a:prstGeom prst="rect">
            <a:avLst/>
          </a:prstGeom>
        </p:spPr>
      </p:pic>
    </p:spTree>
    <p:extLst>
      <p:ext uri="{BB962C8B-B14F-4D97-AF65-F5344CB8AC3E}">
        <p14:creationId xmlns:p14="http://schemas.microsoft.com/office/powerpoint/2010/main" val="90914029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CLINICAL ANATOMY</a:t>
            </a:r>
            <a:endParaRPr lang="en-GB" dirty="0"/>
          </a:p>
        </p:txBody>
      </p:sp>
      <p:sp>
        <p:nvSpPr>
          <p:cNvPr id="3" name="Content Placeholder 2"/>
          <p:cNvSpPr>
            <a:spLocks noGrp="1"/>
          </p:cNvSpPr>
          <p:nvPr>
            <p:ph idx="1"/>
          </p:nvPr>
        </p:nvSpPr>
        <p:spPr/>
        <p:txBody>
          <a:bodyPr/>
          <a:lstStyle/>
          <a:p>
            <a:r>
              <a:rPr lang="en-GB" dirty="0" smtClean="0"/>
              <a:t>FLAT FEET</a:t>
            </a:r>
          </a:p>
          <a:p>
            <a:r>
              <a:rPr lang="en-GB" dirty="0" smtClean="0"/>
              <a:t>FRACTURES</a:t>
            </a:r>
          </a:p>
          <a:p>
            <a:r>
              <a:rPr lang="en-GB" dirty="0" smtClean="0"/>
              <a:t>OSTEOARTHRIST</a:t>
            </a:r>
            <a:endParaRPr lang="en-GB" dirty="0"/>
          </a:p>
        </p:txBody>
      </p:sp>
    </p:spTree>
    <p:extLst>
      <p:ext uri="{BB962C8B-B14F-4D97-AF65-F5344CB8AC3E}">
        <p14:creationId xmlns:p14="http://schemas.microsoft.com/office/powerpoint/2010/main" val="218679470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Hip joint</a:t>
            </a:r>
            <a:endParaRPr lang="en-US" b="1" dirty="0"/>
          </a:p>
        </p:txBody>
      </p:sp>
      <p:sp>
        <p:nvSpPr>
          <p:cNvPr id="3" name="Content Placeholder 2"/>
          <p:cNvSpPr>
            <a:spLocks noGrp="1"/>
          </p:cNvSpPr>
          <p:nvPr>
            <p:ph idx="1"/>
          </p:nvPr>
        </p:nvSpPr>
        <p:spPr/>
        <p:txBody>
          <a:bodyPr/>
          <a:lstStyle/>
          <a:p>
            <a:r>
              <a:rPr lang="en-US" dirty="0" smtClean="0"/>
              <a:t>It’s a synovial joint</a:t>
            </a:r>
          </a:p>
          <a:p>
            <a:r>
              <a:rPr lang="en-US" dirty="0" smtClean="0"/>
              <a:t>Articulate with head of femur and acetabulum of pelvic bone</a:t>
            </a:r>
          </a:p>
          <a:p>
            <a:r>
              <a:rPr lang="en-US" dirty="0" smtClean="0"/>
              <a:t>It’s a multiaxial ball and socket joint</a:t>
            </a:r>
          </a:p>
          <a:p>
            <a:r>
              <a:rPr lang="en-US" dirty="0" smtClean="0"/>
              <a:t>Designed for of stability and weight bearing</a:t>
            </a:r>
          </a:p>
          <a:p>
            <a:r>
              <a:rPr lang="en-US" dirty="0" smtClean="0"/>
              <a:t>Non articular acetabular fossa contains loose connective tissue</a:t>
            </a:r>
          </a:p>
          <a:p>
            <a:r>
              <a:rPr lang="en-US" dirty="0" smtClean="0"/>
              <a:t>Hyaline cartilage covers the acetabular inferior</a:t>
            </a:r>
          </a:p>
          <a:p>
            <a:r>
              <a:rPr lang="en-US" dirty="0" smtClean="0"/>
              <a:t>The fovea is not covered</a:t>
            </a:r>
          </a:p>
          <a:p>
            <a:r>
              <a:rPr lang="en-US" dirty="0" smtClean="0"/>
              <a:t>Femur is covered by hyaline</a:t>
            </a:r>
            <a:endParaRPr lang="en-US" dirty="0"/>
          </a:p>
        </p:txBody>
      </p:sp>
    </p:spTree>
    <p:extLst>
      <p:ext uri="{BB962C8B-B14F-4D97-AF65-F5344CB8AC3E}">
        <p14:creationId xmlns:p14="http://schemas.microsoft.com/office/powerpoint/2010/main" val="154463275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Hip joint</a:t>
            </a:r>
            <a:endParaRPr lang="en-US" b="1" dirty="0"/>
          </a:p>
        </p:txBody>
      </p:sp>
      <p:pic>
        <p:nvPicPr>
          <p:cNvPr id="4" name="Content Placeholder 3"/>
          <p:cNvPicPr>
            <a:picLocks noGrp="1" noChangeAspect="1"/>
          </p:cNvPicPr>
          <p:nvPr>
            <p:ph idx="1"/>
          </p:nvPr>
        </p:nvPicPr>
        <p:blipFill>
          <a:blip r:embed="rId2"/>
          <a:stretch>
            <a:fillRect/>
          </a:stretch>
        </p:blipFill>
        <p:spPr>
          <a:xfrm>
            <a:off x="1210613" y="1825624"/>
            <a:ext cx="9543245" cy="5032375"/>
          </a:xfrm>
          <a:prstGeom prst="rect">
            <a:avLst/>
          </a:prstGeom>
        </p:spPr>
      </p:pic>
    </p:spTree>
    <p:extLst>
      <p:ext uri="{BB962C8B-B14F-4D97-AF65-F5344CB8AC3E}">
        <p14:creationId xmlns:p14="http://schemas.microsoft.com/office/powerpoint/2010/main" val="127507450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Cont</a:t>
            </a:r>
            <a:r>
              <a:rPr lang="en-US" dirty="0" smtClean="0"/>
              <a:t>,</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Its stabilized by:</a:t>
            </a:r>
          </a:p>
          <a:p>
            <a:r>
              <a:rPr lang="en-US" dirty="0" smtClean="0"/>
              <a:t>i. acetabular labrum</a:t>
            </a:r>
          </a:p>
          <a:p>
            <a:r>
              <a:rPr lang="en-US" dirty="0"/>
              <a:t>i</a:t>
            </a:r>
            <a:r>
              <a:rPr lang="en-US" dirty="0" smtClean="0"/>
              <a:t>i. Fibrous capsule</a:t>
            </a:r>
          </a:p>
          <a:p>
            <a:r>
              <a:rPr lang="en-US" dirty="0"/>
              <a:t>i</a:t>
            </a:r>
            <a:r>
              <a:rPr lang="en-US" dirty="0" smtClean="0"/>
              <a:t>ii. Capsular ligaments</a:t>
            </a:r>
          </a:p>
          <a:p>
            <a:r>
              <a:rPr lang="en-US" dirty="0" smtClean="0"/>
              <a:t>Cavity is fibrocartilaginous </a:t>
            </a:r>
            <a:r>
              <a:rPr lang="en-US" b="1" dirty="0" smtClean="0"/>
              <a:t>acetabular labrum </a:t>
            </a:r>
            <a:r>
              <a:rPr lang="en-US" dirty="0" smtClean="0"/>
              <a:t>and is completed below by </a:t>
            </a:r>
            <a:r>
              <a:rPr lang="en-US" b="1" dirty="0" smtClean="0"/>
              <a:t>transverse acetabular ligament</a:t>
            </a:r>
          </a:p>
          <a:p>
            <a:r>
              <a:rPr lang="en-US" dirty="0" smtClean="0">
                <a:solidFill>
                  <a:srgbClr val="FF0000"/>
                </a:solidFill>
              </a:rPr>
              <a:t>Receives blood from branches:</a:t>
            </a:r>
          </a:p>
          <a:p>
            <a:r>
              <a:rPr lang="en-US" dirty="0" smtClean="0"/>
              <a:t>i. of medial and lateral femoral circumflex, </a:t>
            </a:r>
          </a:p>
          <a:p>
            <a:r>
              <a:rPr lang="en-US" dirty="0"/>
              <a:t>i</a:t>
            </a:r>
            <a:r>
              <a:rPr lang="en-US" dirty="0" smtClean="0"/>
              <a:t>i. superior and inferior gluteal  </a:t>
            </a:r>
          </a:p>
          <a:p>
            <a:r>
              <a:rPr lang="en-US" dirty="0"/>
              <a:t>i</a:t>
            </a:r>
            <a:r>
              <a:rPr lang="en-US" dirty="0" smtClean="0"/>
              <a:t>ii. obturator arteries </a:t>
            </a:r>
          </a:p>
          <a:p>
            <a:endParaRPr lang="en-US" dirty="0"/>
          </a:p>
        </p:txBody>
      </p:sp>
    </p:spTree>
    <p:extLst>
      <p:ext uri="{BB962C8B-B14F-4D97-AF65-F5344CB8AC3E}">
        <p14:creationId xmlns:p14="http://schemas.microsoft.com/office/powerpoint/2010/main" val="34173383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Osteology of lower limb</a:t>
            </a:r>
            <a:endParaRPr lang="en-US" dirty="0"/>
          </a:p>
        </p:txBody>
      </p:sp>
      <p:sp>
        <p:nvSpPr>
          <p:cNvPr id="3" name="Content Placeholder 2"/>
          <p:cNvSpPr>
            <a:spLocks noGrp="1"/>
          </p:cNvSpPr>
          <p:nvPr>
            <p:ph sz="half" idx="1"/>
          </p:nvPr>
        </p:nvSpPr>
        <p:spPr/>
        <p:txBody>
          <a:bodyPr>
            <a:normAutofit fontScale="92500" lnSpcReduction="20000"/>
          </a:bodyPr>
          <a:lstStyle/>
          <a:p>
            <a:r>
              <a:rPr lang="en-US" dirty="0" smtClean="0"/>
              <a:t>The skeleton of lower limb is subdivided into:</a:t>
            </a:r>
          </a:p>
          <a:p>
            <a:r>
              <a:rPr lang="en-US" dirty="0" smtClean="0"/>
              <a:t> </a:t>
            </a:r>
            <a:r>
              <a:rPr lang="en-US" dirty="0"/>
              <a:t>H</a:t>
            </a:r>
            <a:r>
              <a:rPr lang="en-US" dirty="0" smtClean="0"/>
              <a:t>ip bone </a:t>
            </a:r>
          </a:p>
          <a:p>
            <a:r>
              <a:rPr lang="en-US" dirty="0"/>
              <a:t>B</a:t>
            </a:r>
            <a:r>
              <a:rPr lang="en-US" dirty="0" smtClean="0"/>
              <a:t>ones of free lower limb. </a:t>
            </a:r>
          </a:p>
          <a:p>
            <a:r>
              <a:rPr lang="en-US" dirty="0" smtClean="0"/>
              <a:t>The right and left hip bones together with sacrum and coccyx form the skeleton of pelvis.</a:t>
            </a:r>
          </a:p>
          <a:p>
            <a:r>
              <a:rPr lang="en-US" dirty="0"/>
              <a:t>I</a:t>
            </a:r>
            <a:r>
              <a:rPr lang="en-US" dirty="0" smtClean="0"/>
              <a:t>n standing position, the weight of the body is transmitted from the vertebral column bilaterally to the hip bones, hip joints, femurs, knee joints, tibias, ankle joints and the bones of the feet in succession</a:t>
            </a:r>
            <a:endParaRPr lang="en-US" dirty="0"/>
          </a:p>
        </p:txBody>
      </p:sp>
      <p:pic>
        <p:nvPicPr>
          <p:cNvPr id="5" name="Content Placeholder 4"/>
          <p:cNvPicPr>
            <a:picLocks noGrp="1" noChangeAspect="1"/>
          </p:cNvPicPr>
          <p:nvPr>
            <p:ph sz="half" idx="2"/>
          </p:nvPr>
        </p:nvPicPr>
        <p:blipFill>
          <a:blip r:embed="rId2"/>
          <a:stretch>
            <a:fillRect/>
          </a:stretch>
        </p:blipFill>
        <p:spPr>
          <a:xfrm>
            <a:off x="6336406" y="1690688"/>
            <a:ext cx="5017394" cy="5167311"/>
          </a:xfrm>
          <a:prstGeom prst="rect">
            <a:avLst/>
          </a:prstGeom>
        </p:spPr>
      </p:pic>
    </p:spTree>
    <p:extLst>
      <p:ext uri="{BB962C8B-B14F-4D97-AF65-F5344CB8AC3E}">
        <p14:creationId xmlns:p14="http://schemas.microsoft.com/office/powerpoint/2010/main" val="146690826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Cont</a:t>
            </a:r>
            <a:r>
              <a:rPr lang="en-US" dirty="0" smtClean="0"/>
              <a:t>,</a:t>
            </a:r>
            <a:endParaRPr lang="en-US" dirty="0"/>
          </a:p>
        </p:txBody>
      </p:sp>
      <p:pic>
        <p:nvPicPr>
          <p:cNvPr id="5" name="Content Placeholder 4"/>
          <p:cNvPicPr>
            <a:picLocks noGrp="1" noChangeAspect="1"/>
          </p:cNvPicPr>
          <p:nvPr>
            <p:ph sz="half" idx="1"/>
          </p:nvPr>
        </p:nvPicPr>
        <p:blipFill>
          <a:blip r:embed="rId2"/>
          <a:stretch>
            <a:fillRect/>
          </a:stretch>
        </p:blipFill>
        <p:spPr>
          <a:xfrm>
            <a:off x="1757362" y="1924844"/>
            <a:ext cx="3343275" cy="4152900"/>
          </a:xfrm>
          <a:prstGeom prst="rect">
            <a:avLst/>
          </a:prstGeom>
        </p:spPr>
      </p:pic>
      <p:pic>
        <p:nvPicPr>
          <p:cNvPr id="6" name="Content Placeholder 5"/>
          <p:cNvPicPr>
            <a:picLocks noGrp="1" noChangeAspect="1"/>
          </p:cNvPicPr>
          <p:nvPr>
            <p:ph sz="half" idx="2"/>
          </p:nvPr>
        </p:nvPicPr>
        <p:blipFill>
          <a:blip r:embed="rId3"/>
          <a:stretch>
            <a:fillRect/>
          </a:stretch>
        </p:blipFill>
        <p:spPr>
          <a:xfrm>
            <a:off x="5705341" y="1690688"/>
            <a:ext cx="4623515" cy="5057841"/>
          </a:xfrm>
          <a:prstGeom prst="rect">
            <a:avLst/>
          </a:prstGeom>
        </p:spPr>
      </p:pic>
    </p:spTree>
    <p:extLst>
      <p:ext uri="{BB962C8B-B14F-4D97-AF65-F5344CB8AC3E}">
        <p14:creationId xmlns:p14="http://schemas.microsoft.com/office/powerpoint/2010/main" val="39642899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Cont</a:t>
            </a:r>
            <a:r>
              <a:rPr lang="en-US" dirty="0" smtClean="0"/>
              <a:t>,</a:t>
            </a:r>
            <a:endParaRPr lang="en-US" dirty="0"/>
          </a:p>
        </p:txBody>
      </p:sp>
      <p:pic>
        <p:nvPicPr>
          <p:cNvPr id="5" name="Content Placeholder 4"/>
          <p:cNvPicPr>
            <a:picLocks noGrp="1" noChangeAspect="1"/>
          </p:cNvPicPr>
          <p:nvPr>
            <p:ph sz="half" idx="1"/>
          </p:nvPr>
        </p:nvPicPr>
        <p:blipFill>
          <a:blip r:embed="rId2"/>
          <a:stretch>
            <a:fillRect/>
          </a:stretch>
        </p:blipFill>
        <p:spPr>
          <a:xfrm>
            <a:off x="669703" y="1960562"/>
            <a:ext cx="5138670" cy="4755479"/>
          </a:xfrm>
          <a:prstGeom prst="rect">
            <a:avLst/>
          </a:prstGeom>
        </p:spPr>
      </p:pic>
      <p:pic>
        <p:nvPicPr>
          <p:cNvPr id="6" name="Content Placeholder 5"/>
          <p:cNvPicPr>
            <a:picLocks noGrp="1" noChangeAspect="1"/>
          </p:cNvPicPr>
          <p:nvPr>
            <p:ph sz="half" idx="2"/>
          </p:nvPr>
        </p:nvPicPr>
        <p:blipFill>
          <a:blip r:embed="rId3"/>
          <a:stretch>
            <a:fillRect/>
          </a:stretch>
        </p:blipFill>
        <p:spPr>
          <a:xfrm>
            <a:off x="7018986" y="1825625"/>
            <a:ext cx="4237149" cy="4890416"/>
          </a:xfrm>
          <a:prstGeom prst="rect">
            <a:avLst/>
          </a:prstGeom>
        </p:spPr>
      </p:pic>
    </p:spTree>
    <p:extLst>
      <p:ext uri="{BB962C8B-B14F-4D97-AF65-F5344CB8AC3E}">
        <p14:creationId xmlns:p14="http://schemas.microsoft.com/office/powerpoint/2010/main" val="110974659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innervation</a:t>
            </a:r>
            <a:endParaRPr lang="en-US" b="1" dirty="0"/>
          </a:p>
        </p:txBody>
      </p:sp>
      <p:sp>
        <p:nvSpPr>
          <p:cNvPr id="3" name="Content Placeholder 2"/>
          <p:cNvSpPr>
            <a:spLocks noGrp="1"/>
          </p:cNvSpPr>
          <p:nvPr>
            <p:ph idx="1"/>
          </p:nvPr>
        </p:nvSpPr>
        <p:spPr/>
        <p:txBody>
          <a:bodyPr/>
          <a:lstStyle/>
          <a:p>
            <a:r>
              <a:rPr lang="en-US" dirty="0" smtClean="0"/>
              <a:t>Branches of:</a:t>
            </a:r>
          </a:p>
          <a:p>
            <a:r>
              <a:rPr lang="en-US" dirty="0" smtClean="0"/>
              <a:t>Femoral</a:t>
            </a:r>
          </a:p>
          <a:p>
            <a:r>
              <a:rPr lang="en-US" dirty="0" smtClean="0"/>
              <a:t>Obturator</a:t>
            </a:r>
          </a:p>
          <a:p>
            <a:r>
              <a:rPr lang="en-US" dirty="0" smtClean="0"/>
              <a:t>Sciatic</a:t>
            </a:r>
          </a:p>
          <a:p>
            <a:r>
              <a:rPr lang="en-US" dirty="0" smtClean="0"/>
              <a:t>Superior gluteal nerves</a:t>
            </a:r>
          </a:p>
          <a:p>
            <a:r>
              <a:rPr lang="en-US" dirty="0" smtClean="0"/>
              <a:t>Nerve to the quadratus femoris</a:t>
            </a:r>
            <a:endParaRPr lang="en-US" dirty="0"/>
          </a:p>
        </p:txBody>
      </p:sp>
      <p:pic>
        <p:nvPicPr>
          <p:cNvPr id="4" name="Picture 3"/>
          <p:cNvPicPr>
            <a:picLocks noChangeAspect="1"/>
          </p:cNvPicPr>
          <p:nvPr/>
        </p:nvPicPr>
        <p:blipFill>
          <a:blip r:embed="rId2"/>
          <a:stretch>
            <a:fillRect/>
          </a:stretch>
        </p:blipFill>
        <p:spPr>
          <a:xfrm>
            <a:off x="5872765" y="206061"/>
            <a:ext cx="5576553" cy="6478073"/>
          </a:xfrm>
          <a:prstGeom prst="rect">
            <a:avLst/>
          </a:prstGeom>
        </p:spPr>
      </p:pic>
    </p:spTree>
    <p:extLst>
      <p:ext uri="{BB962C8B-B14F-4D97-AF65-F5344CB8AC3E}">
        <p14:creationId xmlns:p14="http://schemas.microsoft.com/office/powerpoint/2010/main" val="104794896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Cont</a:t>
            </a:r>
            <a:r>
              <a:rPr lang="en-US" dirty="0" smtClean="0"/>
              <a:t>,</a:t>
            </a:r>
            <a:endParaRPr lang="en-US" dirty="0"/>
          </a:p>
        </p:txBody>
      </p:sp>
      <p:pic>
        <p:nvPicPr>
          <p:cNvPr id="4" name="Content Placeholder 3"/>
          <p:cNvPicPr>
            <a:picLocks noGrp="1" noChangeAspect="1"/>
          </p:cNvPicPr>
          <p:nvPr>
            <p:ph idx="1"/>
          </p:nvPr>
        </p:nvPicPr>
        <p:blipFill>
          <a:blip r:embed="rId2"/>
          <a:stretch>
            <a:fillRect/>
          </a:stretch>
        </p:blipFill>
        <p:spPr>
          <a:xfrm>
            <a:off x="1287887" y="1825624"/>
            <a:ext cx="10065913" cy="5032375"/>
          </a:xfrm>
          <a:prstGeom prst="rect">
            <a:avLst/>
          </a:prstGeom>
        </p:spPr>
      </p:pic>
    </p:spTree>
    <p:extLst>
      <p:ext uri="{BB962C8B-B14F-4D97-AF65-F5344CB8AC3E}">
        <p14:creationId xmlns:p14="http://schemas.microsoft.com/office/powerpoint/2010/main" val="327951625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ligaments</a:t>
            </a:r>
            <a:endParaRPr lang="en-US" dirty="0"/>
          </a:p>
        </p:txBody>
      </p:sp>
      <p:sp>
        <p:nvSpPr>
          <p:cNvPr id="3" name="Content Placeholder 2"/>
          <p:cNvSpPr>
            <a:spLocks noGrp="1"/>
          </p:cNvSpPr>
          <p:nvPr>
            <p:ph idx="1"/>
          </p:nvPr>
        </p:nvSpPr>
        <p:spPr/>
        <p:txBody>
          <a:bodyPr>
            <a:normAutofit lnSpcReduction="10000"/>
          </a:bodyPr>
          <a:lstStyle/>
          <a:p>
            <a:r>
              <a:rPr lang="en-US" dirty="0" smtClean="0"/>
              <a:t>Iliofemoral ligaments: largest and it reinforces the capsule anteriorly</a:t>
            </a:r>
          </a:p>
          <a:p>
            <a:r>
              <a:rPr lang="en-US" dirty="0" smtClean="0"/>
              <a:t>Ischiofemoral ligament: it reinforces the fibrous capsule posteriorly</a:t>
            </a:r>
          </a:p>
          <a:p>
            <a:r>
              <a:rPr lang="en-US" dirty="0" smtClean="0"/>
              <a:t>Pubofemoral ligament: reinforces fibrous capsule inferiorly</a:t>
            </a:r>
          </a:p>
          <a:p>
            <a:r>
              <a:rPr lang="en-US" dirty="0" smtClean="0"/>
              <a:t>Ligamentum teres capitis femoris: arises from the floor of acetabular fossa and attaches to the </a:t>
            </a:r>
            <a:r>
              <a:rPr lang="en-US" b="1" dirty="0" smtClean="0"/>
              <a:t>fovea</a:t>
            </a:r>
          </a:p>
          <a:p>
            <a:r>
              <a:rPr lang="en-US" dirty="0" smtClean="0"/>
              <a:t>a</a:t>
            </a:r>
            <a:r>
              <a:rPr lang="en-US" dirty="0" smtClean="0">
                <a:solidFill>
                  <a:srgbClr val="FF0000"/>
                </a:solidFill>
              </a:rPr>
              <a:t>. provides a pathway for artery of the Ligamentum capitis femoris from obturator artery, supplies  blood to femoral head during childhood</a:t>
            </a:r>
          </a:p>
          <a:p>
            <a:r>
              <a:rPr lang="en-US" dirty="0" smtClean="0"/>
              <a:t>Transverse acetabular ligament: allows nutrient vessels to enter the joint</a:t>
            </a:r>
            <a:endParaRPr lang="en-US" dirty="0"/>
          </a:p>
        </p:txBody>
      </p:sp>
    </p:spTree>
    <p:extLst>
      <p:ext uri="{BB962C8B-B14F-4D97-AF65-F5344CB8AC3E}">
        <p14:creationId xmlns:p14="http://schemas.microsoft.com/office/powerpoint/2010/main" val="58840119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2717442" y="1825624"/>
            <a:ext cx="8049296" cy="5032375"/>
          </a:xfrm>
          <a:prstGeom prst="rect">
            <a:avLst/>
          </a:prstGeom>
        </p:spPr>
      </p:pic>
    </p:spTree>
    <p:extLst>
      <p:ext uri="{BB962C8B-B14F-4D97-AF65-F5344CB8AC3E}">
        <p14:creationId xmlns:p14="http://schemas.microsoft.com/office/powerpoint/2010/main" val="101257058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Clinical anatomy</a:t>
            </a:r>
            <a:endParaRPr lang="en-US" dirty="0"/>
          </a:p>
        </p:txBody>
      </p:sp>
      <p:sp>
        <p:nvSpPr>
          <p:cNvPr id="3" name="Content Placeholder 2"/>
          <p:cNvSpPr>
            <a:spLocks noGrp="1"/>
          </p:cNvSpPr>
          <p:nvPr>
            <p:ph sz="half" idx="1"/>
          </p:nvPr>
        </p:nvSpPr>
        <p:spPr/>
        <p:txBody>
          <a:bodyPr>
            <a:normAutofit lnSpcReduction="10000"/>
          </a:bodyPr>
          <a:lstStyle/>
          <a:p>
            <a:r>
              <a:rPr lang="en-US" dirty="0" smtClean="0"/>
              <a:t>Fractures </a:t>
            </a:r>
          </a:p>
          <a:p>
            <a:r>
              <a:rPr lang="en-US" dirty="0" smtClean="0"/>
              <a:t>Dislocation:</a:t>
            </a:r>
          </a:p>
          <a:p>
            <a:r>
              <a:rPr lang="en-US" dirty="0" smtClean="0"/>
              <a:t>a. posterior: through posterior joint capsule</a:t>
            </a:r>
          </a:p>
          <a:p>
            <a:r>
              <a:rPr lang="en-US" dirty="0" smtClean="0"/>
              <a:t>b. anterior: through tearing of joint capsule anteriorly</a:t>
            </a:r>
          </a:p>
          <a:p>
            <a:r>
              <a:rPr lang="en-US" dirty="0" smtClean="0"/>
              <a:t>Perthes disease: childhood disease occurs when there disruption of blood supply leading to avascular necrosis</a:t>
            </a:r>
          </a:p>
          <a:p>
            <a:pPr marL="0" indent="0">
              <a:buNone/>
            </a:pPr>
            <a:endParaRPr lang="en-US" dirty="0" smtClean="0"/>
          </a:p>
          <a:p>
            <a:endParaRPr lang="en-US" dirty="0"/>
          </a:p>
        </p:txBody>
      </p:sp>
      <p:pic>
        <p:nvPicPr>
          <p:cNvPr id="5" name="Content Placeholder 4"/>
          <p:cNvPicPr>
            <a:picLocks noGrp="1" noChangeAspect="1"/>
          </p:cNvPicPr>
          <p:nvPr>
            <p:ph sz="half" idx="2"/>
          </p:nvPr>
        </p:nvPicPr>
        <p:blipFill>
          <a:blip r:embed="rId2"/>
          <a:stretch>
            <a:fillRect/>
          </a:stretch>
        </p:blipFill>
        <p:spPr>
          <a:xfrm>
            <a:off x="7166141" y="1825625"/>
            <a:ext cx="4437724" cy="4858510"/>
          </a:xfrm>
          <a:prstGeom prst="rect">
            <a:avLst/>
          </a:prstGeom>
        </p:spPr>
      </p:pic>
    </p:spTree>
    <p:extLst>
      <p:ext uri="{BB962C8B-B14F-4D97-AF65-F5344CB8AC3E}">
        <p14:creationId xmlns:p14="http://schemas.microsoft.com/office/powerpoint/2010/main" val="194942307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Cont</a:t>
            </a:r>
            <a:r>
              <a:rPr lang="en-US" dirty="0" smtClean="0"/>
              <a:t>,</a:t>
            </a:r>
            <a:endParaRPr lang="en-US" dirty="0"/>
          </a:p>
        </p:txBody>
      </p:sp>
      <p:sp>
        <p:nvSpPr>
          <p:cNvPr id="3" name="Content Placeholder 2"/>
          <p:cNvSpPr>
            <a:spLocks noGrp="1"/>
          </p:cNvSpPr>
          <p:nvPr>
            <p:ph sz="half" idx="1"/>
          </p:nvPr>
        </p:nvSpPr>
        <p:spPr/>
        <p:txBody>
          <a:bodyPr/>
          <a:lstStyle/>
          <a:p>
            <a:r>
              <a:rPr lang="en-US" dirty="0" smtClean="0"/>
              <a:t>Osteoarthritis</a:t>
            </a:r>
          </a:p>
          <a:p>
            <a:r>
              <a:rPr lang="en-US" dirty="0" smtClean="0"/>
              <a:t>Coxa vara: neck –shaft angle is reduced less than 135</a:t>
            </a:r>
          </a:p>
          <a:p>
            <a:r>
              <a:rPr lang="en-US" dirty="0" smtClean="0"/>
              <a:t>Coxa valga: femoral neck is more</a:t>
            </a:r>
          </a:p>
          <a:p>
            <a:r>
              <a:rPr lang="en-US" dirty="0" smtClean="0"/>
              <a:t>Tuberculosis</a:t>
            </a:r>
          </a:p>
          <a:p>
            <a:r>
              <a:rPr lang="en-US" dirty="0" smtClean="0"/>
              <a:t>Hip dysplasia</a:t>
            </a:r>
            <a:endParaRPr lang="en-US" dirty="0"/>
          </a:p>
        </p:txBody>
      </p:sp>
      <p:pic>
        <p:nvPicPr>
          <p:cNvPr id="5" name="Content Placeholder 4"/>
          <p:cNvPicPr>
            <a:picLocks noGrp="1" noChangeAspect="1"/>
          </p:cNvPicPr>
          <p:nvPr>
            <p:ph sz="half" idx="2"/>
          </p:nvPr>
        </p:nvPicPr>
        <p:blipFill>
          <a:blip r:embed="rId2"/>
          <a:stretch>
            <a:fillRect/>
          </a:stretch>
        </p:blipFill>
        <p:spPr>
          <a:xfrm>
            <a:off x="6619741" y="1690689"/>
            <a:ext cx="2910021" cy="2886868"/>
          </a:xfrm>
          <a:prstGeom prst="rect">
            <a:avLst/>
          </a:prstGeom>
        </p:spPr>
      </p:pic>
      <p:pic>
        <p:nvPicPr>
          <p:cNvPr id="6" name="Picture 5"/>
          <p:cNvPicPr>
            <a:picLocks noChangeAspect="1"/>
          </p:cNvPicPr>
          <p:nvPr/>
        </p:nvPicPr>
        <p:blipFill>
          <a:blip r:embed="rId3"/>
          <a:stretch>
            <a:fillRect/>
          </a:stretch>
        </p:blipFill>
        <p:spPr>
          <a:xfrm>
            <a:off x="5847008" y="4577557"/>
            <a:ext cx="4404575" cy="2408350"/>
          </a:xfrm>
          <a:prstGeom prst="rect">
            <a:avLst/>
          </a:prstGeom>
        </p:spPr>
      </p:pic>
    </p:spTree>
    <p:extLst>
      <p:ext uri="{BB962C8B-B14F-4D97-AF65-F5344CB8AC3E}">
        <p14:creationId xmlns:p14="http://schemas.microsoft.com/office/powerpoint/2010/main" val="14193349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a:t>
            </a:r>
            <a:endParaRPr lang="en-GB" dirty="0"/>
          </a:p>
        </p:txBody>
      </p:sp>
      <p:sp>
        <p:nvSpPr>
          <p:cNvPr id="3" name="Content Placeholder 2"/>
          <p:cNvSpPr>
            <a:spLocks noGrp="1"/>
          </p:cNvSpPr>
          <p:nvPr>
            <p:ph sz="half" idx="1"/>
          </p:nvPr>
        </p:nvSpPr>
        <p:spPr/>
        <p:txBody>
          <a:bodyPr/>
          <a:lstStyle/>
          <a:p>
            <a:r>
              <a:rPr lang="en-US" dirty="0"/>
              <a:t>Pelvic bone</a:t>
            </a:r>
          </a:p>
          <a:p>
            <a:r>
              <a:rPr lang="en-US" dirty="0"/>
              <a:t>Femur</a:t>
            </a:r>
          </a:p>
          <a:p>
            <a:r>
              <a:rPr lang="en-US" dirty="0"/>
              <a:t>Tibia</a:t>
            </a:r>
          </a:p>
          <a:p>
            <a:r>
              <a:rPr lang="en-US" dirty="0"/>
              <a:t>Fibula</a:t>
            </a:r>
          </a:p>
          <a:p>
            <a:r>
              <a:rPr lang="en-US" dirty="0"/>
              <a:t>Patella</a:t>
            </a:r>
          </a:p>
          <a:p>
            <a:r>
              <a:rPr lang="en-US" dirty="0"/>
              <a:t>Tarsal bones</a:t>
            </a:r>
          </a:p>
          <a:p>
            <a:r>
              <a:rPr lang="en-US" dirty="0"/>
              <a:t>Metatarsal</a:t>
            </a:r>
          </a:p>
          <a:p>
            <a:r>
              <a:rPr lang="en-US" dirty="0"/>
              <a:t>phalanges</a:t>
            </a:r>
          </a:p>
          <a:p>
            <a:endParaRPr lang="en-GB" dirty="0"/>
          </a:p>
        </p:txBody>
      </p:sp>
      <p:pic>
        <p:nvPicPr>
          <p:cNvPr id="5" name="Content Placeholder 4"/>
          <p:cNvPicPr>
            <a:picLocks noGrp="1" noChangeAspect="1"/>
          </p:cNvPicPr>
          <p:nvPr>
            <p:ph sz="half" idx="2"/>
          </p:nvPr>
        </p:nvPicPr>
        <p:blipFill>
          <a:blip r:embed="rId2"/>
          <a:stretch>
            <a:fillRect/>
          </a:stretch>
        </p:blipFill>
        <p:spPr>
          <a:xfrm>
            <a:off x="6648907" y="1690688"/>
            <a:ext cx="4228186" cy="5167311"/>
          </a:xfrm>
          <a:prstGeom prst="rect">
            <a:avLst/>
          </a:prstGeom>
        </p:spPr>
      </p:pic>
    </p:spTree>
    <p:extLst>
      <p:ext uri="{BB962C8B-B14F-4D97-AF65-F5344CB8AC3E}">
        <p14:creationId xmlns:p14="http://schemas.microsoft.com/office/powerpoint/2010/main" val="29737319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Pelvic bone</a:t>
            </a:r>
            <a:endParaRPr lang="en-US" dirty="0"/>
          </a:p>
        </p:txBody>
      </p:sp>
      <p:sp>
        <p:nvSpPr>
          <p:cNvPr id="3" name="Content Placeholder 2"/>
          <p:cNvSpPr>
            <a:spLocks noGrp="1"/>
          </p:cNvSpPr>
          <p:nvPr>
            <p:ph sz="half" idx="1"/>
          </p:nvPr>
        </p:nvSpPr>
        <p:spPr/>
        <p:txBody>
          <a:bodyPr/>
          <a:lstStyle/>
          <a:p>
            <a:r>
              <a:rPr lang="en-US" dirty="0" smtClean="0"/>
              <a:t>Pelvic Bone or Innominate Bone The hip bone is an irregular bone made up of three components, </a:t>
            </a:r>
          </a:p>
          <a:p>
            <a:r>
              <a:rPr lang="en-US" dirty="0" smtClean="0"/>
              <a:t> Ilium</a:t>
            </a:r>
            <a:r>
              <a:rPr lang="en-US" dirty="0"/>
              <a:t>,</a:t>
            </a:r>
          </a:p>
          <a:p>
            <a:r>
              <a:rPr lang="en-US" dirty="0" smtClean="0"/>
              <a:t> Pubis and </a:t>
            </a:r>
          </a:p>
          <a:p>
            <a:r>
              <a:rPr lang="en-US" dirty="0" smtClean="0"/>
              <a:t>Ischium</a:t>
            </a:r>
          </a:p>
          <a:p>
            <a:r>
              <a:rPr lang="en-US" dirty="0" smtClean="0"/>
              <a:t> unite to each other at the acetabulum.</a:t>
            </a:r>
            <a:endParaRPr lang="en-US" dirty="0"/>
          </a:p>
        </p:txBody>
      </p:sp>
      <p:pic>
        <p:nvPicPr>
          <p:cNvPr id="6" name="Content Placeholder 5"/>
          <p:cNvPicPr>
            <a:picLocks noGrp="1" noChangeAspect="1"/>
          </p:cNvPicPr>
          <p:nvPr>
            <p:ph sz="half" idx="2"/>
          </p:nvPr>
        </p:nvPicPr>
        <p:blipFill>
          <a:blip r:embed="rId2"/>
          <a:stretch>
            <a:fillRect/>
          </a:stretch>
        </p:blipFill>
        <p:spPr>
          <a:xfrm>
            <a:off x="6019800" y="365124"/>
            <a:ext cx="5996189" cy="6241737"/>
          </a:xfrm>
          <a:prstGeom prst="rect">
            <a:avLst/>
          </a:prstGeom>
        </p:spPr>
      </p:pic>
    </p:spTree>
    <p:extLst>
      <p:ext uri="{BB962C8B-B14F-4D97-AF65-F5344CB8AC3E}">
        <p14:creationId xmlns:p14="http://schemas.microsoft.com/office/powerpoint/2010/main" val="13189063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a:t>
            </a:r>
            <a:r>
              <a:rPr lang="en-US" b="1" dirty="0" smtClean="0"/>
              <a:t>ssification</a:t>
            </a:r>
            <a:endParaRPr lang="en-US" b="1" dirty="0"/>
          </a:p>
        </p:txBody>
      </p:sp>
      <p:sp>
        <p:nvSpPr>
          <p:cNvPr id="3" name="Content Placeholder 2"/>
          <p:cNvSpPr>
            <a:spLocks noGrp="1"/>
          </p:cNvSpPr>
          <p:nvPr>
            <p:ph sz="half" idx="1"/>
          </p:nvPr>
        </p:nvSpPr>
        <p:spPr/>
        <p:txBody>
          <a:bodyPr>
            <a:normAutofit lnSpcReduction="10000"/>
          </a:bodyPr>
          <a:lstStyle/>
          <a:p>
            <a:r>
              <a:rPr lang="en-US" dirty="0" smtClean="0"/>
              <a:t>The ilium, ischium and pubis have:</a:t>
            </a:r>
          </a:p>
          <a:p>
            <a:r>
              <a:rPr lang="en-US" dirty="0" smtClean="0">
                <a:solidFill>
                  <a:srgbClr val="FF0000"/>
                </a:solidFill>
              </a:rPr>
              <a:t> Three Primary </a:t>
            </a:r>
            <a:r>
              <a:rPr lang="en-US" dirty="0" smtClean="0"/>
              <a:t>ossification centres are </a:t>
            </a:r>
            <a:r>
              <a:rPr lang="en-US" dirty="0" smtClean="0">
                <a:solidFill>
                  <a:srgbClr val="FF0000"/>
                </a:solidFill>
              </a:rPr>
              <a:t>2</a:t>
            </a:r>
            <a:r>
              <a:rPr lang="en-US" baseline="30000" dirty="0" smtClean="0">
                <a:solidFill>
                  <a:srgbClr val="FF0000"/>
                </a:solidFill>
              </a:rPr>
              <a:t>nd</a:t>
            </a:r>
            <a:r>
              <a:rPr lang="en-US" dirty="0" smtClean="0"/>
              <a:t> , </a:t>
            </a:r>
            <a:r>
              <a:rPr lang="en-US" dirty="0" smtClean="0">
                <a:solidFill>
                  <a:srgbClr val="FF0000"/>
                </a:solidFill>
              </a:rPr>
              <a:t>3</a:t>
            </a:r>
            <a:r>
              <a:rPr lang="en-US" baseline="30000" dirty="0" smtClean="0">
                <a:solidFill>
                  <a:srgbClr val="FF0000"/>
                </a:solidFill>
              </a:rPr>
              <a:t>rd</a:t>
            </a:r>
            <a:r>
              <a:rPr lang="en-US" dirty="0" smtClean="0"/>
              <a:t> and </a:t>
            </a:r>
            <a:r>
              <a:rPr lang="en-US" dirty="0" smtClean="0">
                <a:solidFill>
                  <a:srgbClr val="FF0000"/>
                </a:solidFill>
              </a:rPr>
              <a:t>4</a:t>
            </a:r>
            <a:r>
              <a:rPr lang="en-US" baseline="30000" dirty="0" smtClean="0">
                <a:solidFill>
                  <a:srgbClr val="FF0000"/>
                </a:solidFill>
              </a:rPr>
              <a:t>th</a:t>
            </a:r>
            <a:r>
              <a:rPr lang="en-US" dirty="0" smtClean="0"/>
              <a:t> month.</a:t>
            </a:r>
          </a:p>
          <a:p>
            <a:r>
              <a:rPr lang="en-US" dirty="0" smtClean="0">
                <a:solidFill>
                  <a:srgbClr val="FF0000"/>
                </a:solidFill>
              </a:rPr>
              <a:t>Five secondary </a:t>
            </a:r>
            <a:r>
              <a:rPr lang="en-US" dirty="0" smtClean="0"/>
              <a:t>centres ossifies around puberty for crest, pubic symphysis, anterior inferior iliac spine, ischial tuberosity and acetabula cartilage. </a:t>
            </a:r>
          </a:p>
          <a:p>
            <a:r>
              <a:rPr lang="en-US" dirty="0" smtClean="0"/>
              <a:t>Unite in the 25</a:t>
            </a:r>
            <a:r>
              <a:rPr lang="en-US" baseline="30000" dirty="0" smtClean="0"/>
              <a:t>th</a:t>
            </a:r>
            <a:r>
              <a:rPr lang="en-US" dirty="0" smtClean="0"/>
              <a:t> year</a:t>
            </a:r>
            <a:endParaRPr lang="en-US" dirty="0"/>
          </a:p>
        </p:txBody>
      </p:sp>
      <p:pic>
        <p:nvPicPr>
          <p:cNvPr id="5" name="Content Placeholder 4"/>
          <p:cNvPicPr>
            <a:picLocks noGrp="1" noChangeAspect="1"/>
          </p:cNvPicPr>
          <p:nvPr>
            <p:ph sz="half" idx="2"/>
          </p:nvPr>
        </p:nvPicPr>
        <p:blipFill>
          <a:blip r:embed="rId2"/>
          <a:stretch>
            <a:fillRect/>
          </a:stretch>
        </p:blipFill>
        <p:spPr>
          <a:xfrm>
            <a:off x="6336406" y="1094705"/>
            <a:ext cx="4649273" cy="5318974"/>
          </a:xfrm>
          <a:prstGeom prst="rect">
            <a:avLst/>
          </a:prstGeom>
        </p:spPr>
      </p:pic>
    </p:spTree>
    <p:extLst>
      <p:ext uri="{BB962C8B-B14F-4D97-AF65-F5344CB8AC3E}">
        <p14:creationId xmlns:p14="http://schemas.microsoft.com/office/powerpoint/2010/main" val="37027260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Acetabulum</a:t>
            </a:r>
            <a:endParaRPr lang="en-US" dirty="0"/>
          </a:p>
        </p:txBody>
      </p:sp>
      <p:sp>
        <p:nvSpPr>
          <p:cNvPr id="3" name="Content Placeholder 2"/>
          <p:cNvSpPr>
            <a:spLocks noGrp="1"/>
          </p:cNvSpPr>
          <p:nvPr>
            <p:ph sz="half" idx="1"/>
          </p:nvPr>
        </p:nvSpPr>
        <p:spPr/>
        <p:txBody>
          <a:bodyPr>
            <a:normAutofit fontScale="77500" lnSpcReduction="20000"/>
          </a:bodyPr>
          <a:lstStyle/>
          <a:p>
            <a:r>
              <a:rPr lang="en-US" dirty="0" smtClean="0"/>
              <a:t>It is a cup-shaped cavity facing laterally and directed towards the lower limb. </a:t>
            </a:r>
          </a:p>
          <a:p>
            <a:r>
              <a:rPr lang="en-US" dirty="0" smtClean="0"/>
              <a:t>The ilium, ischium and pubis take part in its formation. </a:t>
            </a:r>
          </a:p>
          <a:p>
            <a:r>
              <a:rPr lang="en-US" dirty="0" smtClean="0"/>
              <a:t>It presents a horse shoe shaped articular surface and a </a:t>
            </a:r>
            <a:r>
              <a:rPr lang="en-US" dirty="0" err="1" smtClean="0"/>
              <a:t>nonarticular</a:t>
            </a:r>
            <a:r>
              <a:rPr lang="en-US" dirty="0" smtClean="0"/>
              <a:t> acetabular fossa.</a:t>
            </a:r>
          </a:p>
          <a:p>
            <a:r>
              <a:rPr lang="en-US" dirty="0" smtClean="0"/>
              <a:t>At birth, the acetabulum presents Y-shaped cartilage known as </a:t>
            </a:r>
            <a:r>
              <a:rPr lang="en-US" dirty="0" err="1" smtClean="0"/>
              <a:t>triradiant</a:t>
            </a:r>
            <a:r>
              <a:rPr lang="en-US" dirty="0" smtClean="0"/>
              <a:t> ligament.</a:t>
            </a:r>
          </a:p>
          <a:p>
            <a:r>
              <a:rPr lang="en-US" dirty="0">
                <a:solidFill>
                  <a:srgbClr val="FF0000"/>
                </a:solidFill>
              </a:rPr>
              <a:t>P</a:t>
            </a:r>
            <a:r>
              <a:rPr lang="en-US" dirty="0" smtClean="0">
                <a:solidFill>
                  <a:srgbClr val="FF0000"/>
                </a:solidFill>
              </a:rPr>
              <a:t>uberty, </a:t>
            </a:r>
            <a:r>
              <a:rPr lang="en-US" dirty="0" smtClean="0"/>
              <a:t>two secondary centers appear in this cartilage to complete the ossification of acetabulum </a:t>
            </a:r>
            <a:r>
              <a:rPr lang="en-US" dirty="0" smtClean="0">
                <a:solidFill>
                  <a:srgbClr val="FF0000"/>
                </a:solidFill>
              </a:rPr>
              <a:t>17 years.</a:t>
            </a:r>
          </a:p>
          <a:p>
            <a:r>
              <a:rPr lang="en-US" dirty="0">
                <a:solidFill>
                  <a:srgbClr val="FF0000"/>
                </a:solidFill>
              </a:rPr>
              <a:t>I</a:t>
            </a:r>
            <a:r>
              <a:rPr lang="en-US" dirty="0" smtClean="0">
                <a:solidFill>
                  <a:srgbClr val="FF0000"/>
                </a:solidFill>
              </a:rPr>
              <a:t>f the acetabulum is fractured before the age of 17 it breaks into three pieces.</a:t>
            </a:r>
            <a:endParaRPr lang="en-US" dirty="0">
              <a:solidFill>
                <a:srgbClr val="FF0000"/>
              </a:solidFill>
            </a:endParaRPr>
          </a:p>
        </p:txBody>
      </p:sp>
      <p:pic>
        <p:nvPicPr>
          <p:cNvPr id="5" name="Content Placeholder 4"/>
          <p:cNvPicPr>
            <a:picLocks noGrp="1" noChangeAspect="1"/>
          </p:cNvPicPr>
          <p:nvPr>
            <p:ph sz="half" idx="2"/>
          </p:nvPr>
        </p:nvPicPr>
        <p:blipFill>
          <a:blip r:embed="rId2"/>
          <a:stretch>
            <a:fillRect/>
          </a:stretch>
        </p:blipFill>
        <p:spPr>
          <a:xfrm>
            <a:off x="5834131" y="1197735"/>
            <a:ext cx="6091706" cy="5660265"/>
          </a:xfrm>
          <a:prstGeom prst="rect">
            <a:avLst/>
          </a:prstGeom>
        </p:spPr>
      </p:pic>
      <p:pic>
        <p:nvPicPr>
          <p:cNvPr id="4" name="Picture 3"/>
          <p:cNvPicPr>
            <a:picLocks noChangeAspect="1"/>
          </p:cNvPicPr>
          <p:nvPr/>
        </p:nvPicPr>
        <p:blipFill>
          <a:blip r:embed="rId3"/>
          <a:stretch>
            <a:fillRect/>
          </a:stretch>
        </p:blipFill>
        <p:spPr>
          <a:xfrm>
            <a:off x="6019800" y="927279"/>
            <a:ext cx="5906037" cy="5930721"/>
          </a:xfrm>
          <a:prstGeom prst="rect">
            <a:avLst/>
          </a:prstGeom>
        </p:spPr>
      </p:pic>
    </p:spTree>
    <p:extLst>
      <p:ext uri="{BB962C8B-B14F-4D97-AF65-F5344CB8AC3E}">
        <p14:creationId xmlns:p14="http://schemas.microsoft.com/office/powerpoint/2010/main" val="9873739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Femur ossification</a:t>
            </a:r>
            <a:endParaRPr lang="en-US" dirty="0"/>
          </a:p>
        </p:txBody>
      </p:sp>
      <p:sp>
        <p:nvSpPr>
          <p:cNvPr id="3" name="Content Placeholder 2"/>
          <p:cNvSpPr>
            <a:spLocks noGrp="1"/>
          </p:cNvSpPr>
          <p:nvPr>
            <p:ph sz="half" idx="1"/>
          </p:nvPr>
        </p:nvSpPr>
        <p:spPr/>
        <p:txBody>
          <a:bodyPr>
            <a:normAutofit lnSpcReduction="10000"/>
          </a:bodyPr>
          <a:lstStyle/>
          <a:p>
            <a:r>
              <a:rPr lang="en-US" dirty="0" smtClean="0"/>
              <a:t>Primary centres</a:t>
            </a:r>
          </a:p>
          <a:p>
            <a:r>
              <a:rPr lang="en-US" dirty="0" smtClean="0"/>
              <a:t>Shaft 17</a:t>
            </a:r>
            <a:r>
              <a:rPr lang="en-US" baseline="30000" dirty="0" smtClean="0"/>
              <a:t>th</a:t>
            </a:r>
            <a:r>
              <a:rPr lang="en-US" dirty="0" smtClean="0"/>
              <a:t> week</a:t>
            </a:r>
          </a:p>
          <a:p>
            <a:r>
              <a:rPr lang="en-US" dirty="0" smtClean="0"/>
              <a:t>Secondary centres</a:t>
            </a:r>
          </a:p>
          <a:p>
            <a:r>
              <a:rPr lang="en-US" dirty="0" smtClean="0"/>
              <a:t>Head 1</a:t>
            </a:r>
            <a:r>
              <a:rPr lang="en-US" baseline="30000" dirty="0" smtClean="0"/>
              <a:t>st</a:t>
            </a:r>
            <a:r>
              <a:rPr lang="en-US" dirty="0" smtClean="0"/>
              <a:t> year</a:t>
            </a:r>
          </a:p>
          <a:p>
            <a:r>
              <a:rPr lang="en-US" dirty="0" smtClean="0"/>
              <a:t>Greater trochanter 4</a:t>
            </a:r>
            <a:r>
              <a:rPr lang="en-US" baseline="30000" dirty="0" smtClean="0"/>
              <a:t>th</a:t>
            </a:r>
            <a:r>
              <a:rPr lang="en-US" dirty="0" smtClean="0"/>
              <a:t> year</a:t>
            </a:r>
          </a:p>
          <a:p>
            <a:r>
              <a:rPr lang="en-US" dirty="0" smtClean="0"/>
              <a:t>Lesser trochanter 14</a:t>
            </a:r>
            <a:r>
              <a:rPr lang="en-US" baseline="30000" dirty="0" smtClean="0"/>
              <a:t>th</a:t>
            </a:r>
            <a:r>
              <a:rPr lang="en-US" dirty="0" smtClean="0"/>
              <a:t> year</a:t>
            </a:r>
          </a:p>
          <a:p>
            <a:r>
              <a:rPr lang="en-US" dirty="0" smtClean="0"/>
              <a:t>Unite with shaft 18</a:t>
            </a:r>
            <a:r>
              <a:rPr lang="en-US" baseline="30000" dirty="0" smtClean="0"/>
              <a:t>th</a:t>
            </a:r>
            <a:r>
              <a:rPr lang="en-US" dirty="0" smtClean="0"/>
              <a:t> year</a:t>
            </a:r>
          </a:p>
          <a:p>
            <a:r>
              <a:rPr lang="en-US" dirty="0" smtClean="0"/>
              <a:t>Distal end 9</a:t>
            </a:r>
            <a:r>
              <a:rPr lang="en-US" baseline="30000" dirty="0" smtClean="0"/>
              <a:t>th</a:t>
            </a:r>
            <a:r>
              <a:rPr lang="en-US" dirty="0" smtClean="0"/>
              <a:t> month</a:t>
            </a:r>
          </a:p>
          <a:p>
            <a:r>
              <a:rPr lang="en-US" dirty="0" smtClean="0"/>
              <a:t>Unite with shaft in 20</a:t>
            </a:r>
            <a:r>
              <a:rPr lang="en-US" baseline="30000" dirty="0" smtClean="0"/>
              <a:t>th</a:t>
            </a:r>
            <a:r>
              <a:rPr lang="en-US" dirty="0" smtClean="0"/>
              <a:t> year</a:t>
            </a:r>
            <a:endParaRPr lang="en-US" dirty="0"/>
          </a:p>
        </p:txBody>
      </p:sp>
      <p:pic>
        <p:nvPicPr>
          <p:cNvPr id="5" name="Content Placeholder 4"/>
          <p:cNvPicPr>
            <a:picLocks noGrp="1" noChangeAspect="1"/>
          </p:cNvPicPr>
          <p:nvPr>
            <p:ph sz="half" idx="2"/>
          </p:nvPr>
        </p:nvPicPr>
        <p:blipFill>
          <a:blip r:embed="rId2"/>
          <a:stretch>
            <a:fillRect/>
          </a:stretch>
        </p:blipFill>
        <p:spPr>
          <a:xfrm>
            <a:off x="6568225" y="1571222"/>
            <a:ext cx="4443212" cy="4803819"/>
          </a:xfrm>
          <a:prstGeom prst="rect">
            <a:avLst/>
          </a:prstGeom>
        </p:spPr>
      </p:pic>
    </p:spTree>
    <p:extLst>
      <p:ext uri="{BB962C8B-B14F-4D97-AF65-F5344CB8AC3E}">
        <p14:creationId xmlns:p14="http://schemas.microsoft.com/office/powerpoint/2010/main" val="23588596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a:t>
            </a:r>
            <a:r>
              <a:rPr lang="en-US" b="1" dirty="0" smtClean="0"/>
              <a:t>emur</a:t>
            </a:r>
            <a:endParaRPr lang="en-US" b="1" dirty="0"/>
          </a:p>
        </p:txBody>
      </p:sp>
      <p:sp>
        <p:nvSpPr>
          <p:cNvPr id="3" name="Content Placeholder 2"/>
          <p:cNvSpPr>
            <a:spLocks noGrp="1"/>
          </p:cNvSpPr>
          <p:nvPr>
            <p:ph sz="half" idx="1"/>
          </p:nvPr>
        </p:nvSpPr>
        <p:spPr/>
        <p:txBody>
          <a:bodyPr/>
          <a:lstStyle/>
          <a:p>
            <a:r>
              <a:rPr lang="en-US" dirty="0" smtClean="0"/>
              <a:t>The </a:t>
            </a:r>
            <a:r>
              <a:rPr lang="en-US" dirty="0"/>
              <a:t>femur is the longest and strongest bone in the body. </a:t>
            </a:r>
            <a:endParaRPr lang="en-US" dirty="0" smtClean="0"/>
          </a:p>
          <a:p>
            <a:r>
              <a:rPr lang="en-US" dirty="0" smtClean="0"/>
              <a:t>The </a:t>
            </a:r>
            <a:r>
              <a:rPr lang="en-US" dirty="0"/>
              <a:t>femur consists </a:t>
            </a:r>
            <a:r>
              <a:rPr lang="en-US" dirty="0" smtClean="0"/>
              <a:t>of</a:t>
            </a:r>
          </a:p>
          <a:p>
            <a:r>
              <a:rPr lang="en-US" dirty="0" smtClean="0"/>
              <a:t>i. Head</a:t>
            </a:r>
          </a:p>
          <a:p>
            <a:r>
              <a:rPr lang="en-US" dirty="0" smtClean="0"/>
              <a:t>ii Neck</a:t>
            </a:r>
            <a:endParaRPr lang="en-US" dirty="0"/>
          </a:p>
          <a:p>
            <a:r>
              <a:rPr lang="en-US" dirty="0" smtClean="0"/>
              <a:t>Iii. Shaft</a:t>
            </a:r>
          </a:p>
          <a:p>
            <a:r>
              <a:rPr lang="en-US" dirty="0" smtClean="0"/>
              <a:t>Iv. Distal end</a:t>
            </a:r>
            <a:endParaRPr lang="en-US" dirty="0"/>
          </a:p>
        </p:txBody>
      </p:sp>
      <p:pic>
        <p:nvPicPr>
          <p:cNvPr id="5" name="Content Placeholder 4"/>
          <p:cNvPicPr>
            <a:picLocks noGrp="1" noChangeAspect="1"/>
          </p:cNvPicPr>
          <p:nvPr>
            <p:ph sz="half" idx="2"/>
          </p:nvPr>
        </p:nvPicPr>
        <p:blipFill>
          <a:blip r:embed="rId2"/>
          <a:stretch>
            <a:fillRect/>
          </a:stretch>
        </p:blipFill>
        <p:spPr>
          <a:xfrm>
            <a:off x="6490953" y="154546"/>
            <a:ext cx="5267458" cy="6703454"/>
          </a:xfrm>
          <a:prstGeom prst="rect">
            <a:avLst/>
          </a:prstGeom>
        </p:spPr>
      </p:pic>
    </p:spTree>
    <p:extLst>
      <p:ext uri="{BB962C8B-B14F-4D97-AF65-F5344CB8AC3E}">
        <p14:creationId xmlns:p14="http://schemas.microsoft.com/office/powerpoint/2010/main" val="397286000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1988</TotalTime>
  <Words>1013</Words>
  <Application>Microsoft Office PowerPoint</Application>
  <PresentationFormat>Widescreen</PresentationFormat>
  <Paragraphs>191</Paragraphs>
  <Slides>37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37</vt:i4>
      </vt:variant>
    </vt:vector>
  </HeadingPairs>
  <TitlesOfParts>
    <vt:vector size="42" baseType="lpstr">
      <vt:lpstr>Arial</vt:lpstr>
      <vt:lpstr>Calibri</vt:lpstr>
      <vt:lpstr>Calibri Light</vt:lpstr>
      <vt:lpstr>Wingdings</vt:lpstr>
      <vt:lpstr>Office Theme</vt:lpstr>
      <vt:lpstr>LOWER LIMB OSTEOLOGY</vt:lpstr>
      <vt:lpstr>Learning Objective:</vt:lpstr>
      <vt:lpstr>Osteology of lower limb</vt:lpstr>
      <vt:lpstr>CONT’</vt:lpstr>
      <vt:lpstr>Pelvic bone</vt:lpstr>
      <vt:lpstr>Ossification</vt:lpstr>
      <vt:lpstr>Acetabulum</vt:lpstr>
      <vt:lpstr>Femur ossification</vt:lpstr>
      <vt:lpstr>Femur</vt:lpstr>
      <vt:lpstr>PowerPoint Presentation</vt:lpstr>
      <vt:lpstr>Cont,</vt:lpstr>
      <vt:lpstr>Cont,</vt:lpstr>
      <vt:lpstr>Patella</vt:lpstr>
      <vt:lpstr>PowerPoint Presentation</vt:lpstr>
      <vt:lpstr>Clinical anatomy</vt:lpstr>
      <vt:lpstr>Tibia and Fibula</vt:lpstr>
      <vt:lpstr>PowerPoint Presentation</vt:lpstr>
      <vt:lpstr>PowerPoint Presentation</vt:lpstr>
      <vt:lpstr>ossification</vt:lpstr>
      <vt:lpstr>CLINICAL ANATOMY</vt:lpstr>
      <vt:lpstr>FOOT</vt:lpstr>
      <vt:lpstr>PowerPoint Presentation</vt:lpstr>
      <vt:lpstr>Foot</vt:lpstr>
      <vt:lpstr>Cont,</vt:lpstr>
      <vt:lpstr>PowerPoint Presentation</vt:lpstr>
      <vt:lpstr>CLINICAL ANATOMY</vt:lpstr>
      <vt:lpstr>Hip joint</vt:lpstr>
      <vt:lpstr>Hip joint</vt:lpstr>
      <vt:lpstr>Cont,</vt:lpstr>
      <vt:lpstr>Cont,</vt:lpstr>
      <vt:lpstr>Cont,</vt:lpstr>
      <vt:lpstr>innervation</vt:lpstr>
      <vt:lpstr>Cont,</vt:lpstr>
      <vt:lpstr>ligaments</vt:lpstr>
      <vt:lpstr>PowerPoint Presentation</vt:lpstr>
      <vt:lpstr>Clinical anatomy</vt:lpstr>
      <vt:lpstr>Cont,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LOWER LIMB</dc:title>
  <dc:creator>Windows User</dc:creator>
  <cp:lastModifiedBy>Windows User</cp:lastModifiedBy>
  <cp:revision>58</cp:revision>
  <dcterms:created xsi:type="dcterms:W3CDTF">2020-01-21T12:47:42Z</dcterms:created>
  <dcterms:modified xsi:type="dcterms:W3CDTF">2023-04-24T19:00:58Z</dcterms:modified>
</cp:coreProperties>
</file>