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45" r:id="rId2"/>
    <p:sldId id="355" r:id="rId3"/>
    <p:sldId id="330" r:id="rId4"/>
    <p:sldId id="348" r:id="rId5"/>
    <p:sldId id="331" r:id="rId6"/>
    <p:sldId id="338" r:id="rId7"/>
    <p:sldId id="363" r:id="rId8"/>
    <p:sldId id="346" r:id="rId9"/>
    <p:sldId id="349" r:id="rId10"/>
    <p:sldId id="262" r:id="rId11"/>
    <p:sldId id="361" r:id="rId12"/>
    <p:sldId id="267" r:id="rId13"/>
    <p:sldId id="362" r:id="rId14"/>
    <p:sldId id="261" r:id="rId15"/>
    <p:sldId id="264" r:id="rId16"/>
    <p:sldId id="265" r:id="rId17"/>
    <p:sldId id="266" r:id="rId18"/>
    <p:sldId id="285" r:id="rId19"/>
    <p:sldId id="286" r:id="rId20"/>
    <p:sldId id="287" r:id="rId21"/>
    <p:sldId id="324" r:id="rId22"/>
    <p:sldId id="315" r:id="rId23"/>
    <p:sldId id="318" r:id="rId24"/>
    <p:sldId id="351" r:id="rId25"/>
    <p:sldId id="288" r:id="rId26"/>
    <p:sldId id="294" r:id="rId27"/>
    <p:sldId id="295" r:id="rId28"/>
    <p:sldId id="321" r:id="rId29"/>
    <p:sldId id="356" r:id="rId30"/>
    <p:sldId id="323" r:id="rId31"/>
    <p:sldId id="297" r:id="rId32"/>
    <p:sldId id="359" r:id="rId33"/>
    <p:sldId id="273" r:id="rId34"/>
    <p:sldId id="274" r:id="rId35"/>
    <p:sldId id="275" r:id="rId36"/>
    <p:sldId id="277" r:id="rId37"/>
    <p:sldId id="278" r:id="rId38"/>
    <p:sldId id="279" r:id="rId39"/>
    <p:sldId id="280" r:id="rId40"/>
    <p:sldId id="289" r:id="rId41"/>
    <p:sldId id="291" r:id="rId42"/>
    <p:sldId id="292" r:id="rId43"/>
    <p:sldId id="293" r:id="rId44"/>
    <p:sldId id="352" r:id="rId45"/>
    <p:sldId id="307" r:id="rId46"/>
    <p:sldId id="360" r:id="rId47"/>
    <p:sldId id="308" r:id="rId48"/>
    <p:sldId id="309" r:id="rId49"/>
    <p:sldId id="310" r:id="rId50"/>
    <p:sldId id="347" r:id="rId51"/>
    <p:sldId id="334" r:id="rId52"/>
    <p:sldId id="337" r:id="rId53"/>
    <p:sldId id="31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43296-6121-4AD5-9B9E-16A00DCF845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3C06-FF11-4CF6-9B1C-31D1827C0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D1D8-0D03-47A9-AC9C-F331DACBD843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1D81-F467-433D-9973-C3EAAD73DA97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566-BDDE-4F98-8E38-2DC5D30B70AE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6F25-6E65-43B1-AF2F-2550C5153119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F34E-EA0A-426B-82E3-0ED94FE3DA28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724-D960-473D-91D4-2D059C93B87E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D95-5544-4C26-AA2F-7AE062C42157}" type="datetime1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46BE-C397-4433-86AF-39CE13943C6A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445B-37AE-482A-BBBD-EB6C84395A8F}" type="datetime1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060F-67CE-405B-AC75-DB4DD584DDD2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A2E-226C-428B-A291-98FABDE22058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16CB-83C3-43A6-B5AE-B441EF788FA6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Mukape Mukape, BSc.HB, MBChB, UNZA.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0386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Anterior,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Compartments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52400" y="3886200"/>
            <a:ext cx="9296400" cy="9906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Richwell Hakacha, </a:t>
            </a:r>
            <a:r>
              <a:rPr lang="en-GB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 PT, BSc PT, PGC SM, </a:t>
            </a:r>
            <a:r>
              <a:rPr lang="en-GB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n-GB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 Candidate</a:t>
            </a:r>
            <a:endParaRPr lang="en-GB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6F25-6E65-43B1-AF2F-2550C5153119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5E74-64B8-446D-B415-2D65A540BD9B}" type="datetime1">
              <a:rPr lang="en-US" smtClean="0"/>
              <a:t>5/3/2023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0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compartment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D1D8-0D03-47A9-AC9C-F331DACBD843}" type="datetime1">
              <a:rPr lang="en-US" smtClean="0"/>
              <a:t>5/4/2023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265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3505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Collectively: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Dorsiflex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foot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ankle joint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</a:p>
          <a:p>
            <a:pPr>
              <a:buFontTx/>
              <a:buChar char="-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nvert foot</a:t>
            </a:r>
          </a:p>
          <a:p>
            <a:pPr>
              <a:buFontTx/>
              <a:buChar char="-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All by deep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supply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nterior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 (ATA)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702652"/>
            <a:ext cx="5105400" cy="61553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957B-4BC6-475E-BFFC-940164DD31C9}" type="datetime1">
              <a:rPr lang="en-US" smtClean="0"/>
              <a:t>5/3/2023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609600"/>
            <a:ext cx="557892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8229600" cy="454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anterior of leg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46BE-C397-4433-86AF-39CE13943C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anterior (TA)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533400"/>
            <a:ext cx="5791200" cy="6324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Adjacent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 membrane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inferior surfaces of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cuneiform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Adjacent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surfaces on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of metatarsal I 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nerve [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L4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,L5]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Actions: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Dorsiflexion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foot at ankle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at the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subtalar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joint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medial arch of foot</a:t>
            </a:r>
          </a:p>
        </p:txBody>
      </p:sp>
      <p:pic>
        <p:nvPicPr>
          <p:cNvPr id="14" name="Content Placeholder 13" descr="22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6" y="651164"/>
            <a:ext cx="3429000" cy="61722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8C36-605B-48EB-B313-DDA190AD2ACC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(EHL)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5638800" cy="6019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</a:p>
          <a:p>
            <a:pPr lvl="1">
              <a:buFontTx/>
              <a:buChar char="-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one-half of medial surface 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</a:t>
            </a:r>
          </a:p>
          <a:p>
            <a:pPr lvl="1">
              <a:buFontTx/>
              <a:buChar char="-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Adjacent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interosseous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</a:p>
          <a:p>
            <a:pPr lvl="1">
              <a:buFontTx/>
              <a:buChar char="-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base of distal phalanx of great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>
              <a:buFontTx/>
              <a:buChar char="-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L5,S1]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</a:p>
          <a:p>
            <a:pPr lvl="1">
              <a:buFontTx/>
              <a:buChar char="-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great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</a:t>
            </a:r>
          </a:p>
          <a:p>
            <a:pPr lvl="1">
              <a:buFontTx/>
              <a:buChar char="-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Dorsiflexion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at the ankle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4" descr="22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505200" cy="59436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F0E-2398-4D51-8B1F-672759F18665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(EDL)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70560"/>
            <a:ext cx="5562600" cy="6172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one-half of medial surface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lateral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condyle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digital expansions into bases of distal and middle phalanges of lateral four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nerve [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L5,S1]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lateral four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Dorsiflexion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at the ankle joint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22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92" y="685800"/>
            <a:ext cx="3585708" cy="61722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600E-690A-428A-B456-07706FC23418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tertius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5638800" cy="6019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medial surface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</a:t>
            </a:r>
          </a:p>
          <a:p>
            <a:pPr algn="just"/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Dorsomedial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base of metatarsal V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nerve [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L5,S1]</a:t>
            </a:r>
          </a:p>
          <a:p>
            <a:pPr algn="just"/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Dorsiflexion of the ankle joint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eversion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subta.lar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22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67056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6F57-39E5-4ACA-BD84-248500B63B88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ibial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rtery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(ATA)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196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branch of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artery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perforating branch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back of leg at lower border of popliteus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opening in upper part of interosseous membrane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Runs vertically downwards to point midway between the two malleoli to become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dorsalis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pedis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 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04CE-933B-45D9-9F15-C47C42FD7A1F}" type="datetime1">
              <a:rPr lang="en-US" smtClean="0"/>
              <a:t>5/3/2023</a:t>
            </a:fld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7243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ATA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branches 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Anastomotic branches</a:t>
            </a:r>
          </a:p>
          <a:p>
            <a:pPr marL="457200" lvl="1" indent="0">
              <a:buNone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 </a:t>
            </a:r>
            <a:endParaRPr lang="en-GB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and posterior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recurrent branches 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Ankle</a:t>
            </a:r>
            <a:endParaRPr lang="en-GB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medial and anterior lateral malleolar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F4FC-AA20-4120-9ADB-3AD47A1497EC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445B-37AE-482A-BBBD-EB6C84395A8F}" type="datetime1">
              <a:rPr lang="en-US" smtClean="0"/>
              <a:t>5/3/2023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1628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fibular nerve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5943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 of </a:t>
            </a:r>
            <a:r>
              <a:rPr lang="en-GB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fibular nerve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Begins at lateral side of neck of fibula</a:t>
            </a:r>
          </a:p>
          <a:p>
            <a:pPr lvl="1"/>
            <a:r>
              <a:rPr lang="en-GB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ankle joint it divides </a:t>
            </a:r>
            <a:r>
              <a:rPr lang="en-GB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GB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and medial terminal </a:t>
            </a:r>
            <a:r>
              <a:rPr lang="en-GB" sz="2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</a:p>
          <a:p>
            <a:pPr lvl="1"/>
            <a:r>
              <a:rPr lang="en-GB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GB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branch ends in a </a:t>
            </a:r>
            <a:r>
              <a:rPr lang="en-GB" sz="2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pseudoganglion</a:t>
            </a:r>
            <a:r>
              <a:rPr lang="en-GB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deep to extensor </a:t>
            </a:r>
            <a:r>
              <a:rPr lang="en-GB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GB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  <a:endParaRPr lang="en-GB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334A-EB13-4D32-B0E2-A84A38CE4940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2D3D-D1E7-4F6A-8D96-12C1F956FC16}" type="datetime1">
              <a:rPr lang="en-US" smtClean="0"/>
              <a:t>5/3/2023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7013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retinacula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572000" cy="46725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retinacula: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extensor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retinaculum:</a:t>
            </a:r>
          </a:p>
          <a:p>
            <a:pPr lvl="1"/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Medially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lower part of anterior border 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</a:t>
            </a:r>
          </a:p>
          <a:p>
            <a:pPr lvl="1"/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Laterally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lower part of anterior border of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447800"/>
            <a:ext cx="4572000" cy="51783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DFA1-90DD-475C-94AC-362CF4390DCF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Retinacula cont’d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41597"/>
            <a:ext cx="4038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passing under from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to lateral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Tibialis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anterior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allucis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ongus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longus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tertius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vessels</a:t>
            </a:r>
          </a:p>
          <a:p>
            <a:pPr lvl="1"/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fibular nerve</a:t>
            </a:r>
          </a:p>
          <a:p>
            <a:pPr lvl="1"/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5720" y="1676400"/>
            <a:ext cx="5257800" cy="46799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8B4D-EEA7-44AD-9793-AAF5FC6C9868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osterior compartment of  leg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D1D8-0D03-47A9-AC9C-F331DACBD843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33528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calf muscles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ulkiest of the 3 compartments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leg</a:t>
            </a:r>
          </a:p>
          <a:p>
            <a:pPr>
              <a:buFontTx/>
              <a:buChar char="-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(posterior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peroneal) </a:t>
            </a:r>
          </a:p>
          <a:p>
            <a:pPr>
              <a:buFontTx/>
              <a:buChar char="-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nerve)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superficial &amp; deep groups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FDB-5E95-43E1-8DEC-F03EF1BC9F65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1"/>
            <a:ext cx="5791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fascia of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compartment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(short) saphenous vein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(long) saphenous vein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cutaneous nerves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and lateral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calcanean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arteries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5810-A6EC-466A-8FE0-0016A7EEADD8}" type="datetime1">
              <a:rPr lang="en-US" smtClean="0"/>
              <a:t>5/3/2023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1371600"/>
            <a:ext cx="33527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saphenous vein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9530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on dorsum of foot by union of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end of dorsal venous arch with lateral marginal vein</a:t>
            </a:r>
          </a:p>
          <a:p>
            <a:pPr lvl="1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back of leg by passing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post. to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malleolus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Pierces deep fascia and opens into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vein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Drains lateral border of foot, heel and back of leg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with great saphenous and with deep veins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accompanied by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038A-51B2-431C-946F-F1650C34859D}" type="datetime1">
              <a:rPr lang="en-US" smtClean="0"/>
              <a:t>5/3/2023</a:t>
            </a:fld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"/>
            <a:ext cx="426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4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saphenous vein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longest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superficial vein of lower limb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the dorsal venous arch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Runs on the medial aspect of the leg in front of the medial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melleolus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thigh, inclines forwards to reach saphenous opening where it pierces cribriform fascia and opens into femoral vein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emptying into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femoral vein, it receives 3 tributaries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05-A494-468F-8F9C-3DA341DB5BB8}" type="datetime1">
              <a:rPr lang="en-US" smtClean="0"/>
              <a:t>5/3/2023</a:t>
            </a:fld>
            <a:endParaRPr lang="en-US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5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445B-37AE-482A-BBBD-EB6C84395A8F}" type="datetime1">
              <a:rPr lang="en-US" smtClean="0"/>
              <a:t>5/3/2023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93BD-1B8B-47F9-AFE0-54067A04ABED}" type="datetime1">
              <a:rPr lang="en-US" smtClean="0"/>
              <a:t>5/3/2023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9013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nerves of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leg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4620-4F61-41CF-B040-3D4B24D0CAC0}" type="datetime1">
              <a:rPr lang="en-US" smtClean="0"/>
              <a:t>5/3/2023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50292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Saphenous nerve (L3,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L4)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914400"/>
            <a:ext cx="5105400" cy="59435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longest cutaneous branch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division of femoral nerve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along medial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border with great saphenous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Divides distally into: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branch which continues 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along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 to the ankle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branch which passes 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anterior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ankle to supply 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skin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medial side of foot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D16C-F6BB-4187-BB53-C7D0A76EC95B}" type="datetime1">
              <a:rPr lang="en-US" smtClean="0"/>
              <a:t>5/4/2023</a:t>
            </a:fld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posterior leg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46BE-C397-4433-86AF-39CE13943C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1"/>
            <a:ext cx="91439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Gastrocnemius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648200" cy="6248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lvl="1">
              <a:buFontTx/>
              <a:buChar char="-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-posterior surface of distal femur just superior to medial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</a:p>
          <a:p>
            <a:pPr lvl="1">
              <a:buFontTx/>
              <a:buChar char="-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-upper posterolateral surface of lateral femoral condyle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 tendon, to posterior surface of calcaneus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Plantarflexes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ankle joint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 knee joint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6D8-5738-4DA7-9B72-B64E7B154A1B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953000" cy="6324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lateral supracondylar line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femur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Oblique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ligament of knee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 tendon, to posterior surface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,S2]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Plantarflexes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ankle joint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 knee joint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6F04-73BB-4DD1-BBB5-7D682AA4704F}" type="datetime1">
              <a:rPr lang="en-US" smtClean="0"/>
              <a:t>5/3/2023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Soleus muscle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0960" y="533400"/>
            <a:ext cx="5029200" cy="6324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lvl="1"/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Soleal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border 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 of fibular head and adjacent surfaces of neck and proximal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shaft</a:t>
            </a:r>
          </a:p>
          <a:p>
            <a:pPr lvl="1"/>
            <a:r>
              <a:rPr lang="en-GB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Tendinous</a:t>
            </a:r>
            <a:r>
              <a:rPr lang="en-GB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fibular attachments 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-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 tendon, to posterior surface 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</a:t>
            </a:r>
          </a:p>
          <a:p>
            <a:pPr lvl="1"/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[S1,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Plantarflexes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ankle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737A-1EFB-422D-8D93-D1FBDAD4EA54}" type="datetime1">
              <a:rPr lang="en-US" smtClean="0"/>
              <a:t>5/3/2023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267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Popliteus muscle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4102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 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/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[L4 to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Unlocks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knee joint (laterally rotates femur on fixed tibia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0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66B5-00EC-4697-993A-1873FF9BC488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(FHL)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" y="685800"/>
            <a:ext cx="3901440" cy="617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fibula and adjacent interosseous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distal phalanx of great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,S3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- 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toe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9148-8171-4F6C-9520-130C3CD700CB}" type="datetime1">
              <a:rPr lang="en-US" smtClean="0"/>
              <a:t>5/3/2023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534924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(FDL)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0386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of posterior surface of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surfaces of bases of distal phalanges of the lateral four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</a:t>
            </a:r>
          </a:p>
          <a:p>
            <a:pPr lvl="1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four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41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10F-F40D-4744-A096-81330D0CC51E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posterior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5486400" cy="6172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surfaces of interosseous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Adjacent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of tibia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tuberosity of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navicular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Adjacent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of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cuneiform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[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L4,L5]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Actions: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of the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subtalar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plantarflexion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ankle joint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medial arch of foot during walking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2CEA-37CA-43FE-B636-ECAAFF41C0E5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46BE-C397-4433-86AF-39CE13943C6A}" type="datetime1">
              <a:rPr lang="en-US" smtClean="0"/>
              <a:t>5/3/2023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 (PTA)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6019800" cy="617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Begins at lower border of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popliteus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lies deep to gastrocnemius 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back of leg by passing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to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tendinous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soleus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Runs downwards and slightly medially to reach posteromedial side of ankle, midway between medial malleolus and medial tubercle of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Terminates deep to flexor retinaculum by dividing into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and medial plantar arteries 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895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3A31-56EB-4CC1-9224-836D749818C4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posterior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4"/>
            <a:ext cx="4495800" cy="56403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artery (largest branch)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branches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artery to tibia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Anastomotic branches: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Circumflex fibular branch to knee joint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Malleolar branch to medial malleolus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 branches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branches: medial and lateral plantar arteries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685800"/>
            <a:ext cx="4114800" cy="6324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50AA-80FD-4194-95B9-FABA4160E53B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228"/>
            <a:ext cx="8229600" cy="933572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artery 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0493"/>
            <a:ext cx="4038600" cy="5310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Supplies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compartments of leg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Runs obliquely towards fibula and descends along medial crest of fibula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nutrient artery to fibula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Terminates by dividing into number of lateral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calcanean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branches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0B0C-60C3-4E36-AA7A-AAEACF7FB128}" type="datetime1">
              <a:rPr lang="en-US" smtClean="0"/>
              <a:t>5/3/2023</a:t>
            </a:fld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105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7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5486400" cy="6324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relations 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those of 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GB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Muscular: TP, FDL, FHL, deep part of soleus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Cutaneous: medial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branches pierce flexor retinaculum to supply skin on back and lower surface of heel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Articular: ankle joint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Terminal: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and lateral plantar nerves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F719-102E-4570-A4B9-849D44738083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667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compartment of  leg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D1D8-0D03-47A9-AC9C-F331DACBD843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46" y="1143000"/>
            <a:ext cx="4038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muscles: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 and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brevis</a:t>
            </a:r>
          </a:p>
          <a:p>
            <a:pPr>
              <a:spcBef>
                <a:spcPts val="0"/>
              </a:spcBef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fibular nerve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Arteries: branches of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artery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Veins: drain into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saphenous vein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420F-C6BF-45BB-9141-57BE43F30694}" type="datetime1">
              <a:rPr lang="en-US" smtClean="0"/>
              <a:t>5/3/2023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5410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lateral compartment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46BE-C397-4433-86AF-39CE13943C6A}" type="datetime1">
              <a:rPr lang="en-US" smtClean="0"/>
              <a:t>5/4/2023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905000"/>
            <a:ext cx="90487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 muscle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267200" cy="594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surface of fibula, head of 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Under-surface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lateral sides of distal end of 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cuneiform and base of metatarsal I </a:t>
            </a: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nerve [</a:t>
            </a: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L5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,S2]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Actions: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Tx/>
              <a:buChar char="-"/>
            </a:pP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Eversion of foot</a:t>
            </a:r>
          </a:p>
          <a:p>
            <a:pPr lvl="1">
              <a:buFontTx/>
              <a:buChar char="-"/>
            </a:pPr>
            <a:r>
              <a:rPr lang="en-GB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plantarflexion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subtalar</a:t>
            </a: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joint</a:t>
            </a:r>
          </a:p>
          <a:p>
            <a:pPr lvl="1">
              <a:buFontTx/>
              <a:buChar char="-"/>
            </a:pP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arches of foot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8A99-6A61-453C-8052-FED540903D6C}" type="datetime1">
              <a:rPr lang="en-US" smtClean="0"/>
              <a:t>5/3/2023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64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brevis muscle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94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two-thirds of lateral surface of shaft of fibula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tubercle at base 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nerve [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L5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,S2]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Eversion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subtalar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488-A0DE-4FCC-BE8C-4FD5CEBA4ABD}" type="datetime1">
              <a:rPr lang="en-US" smtClean="0"/>
              <a:t>5/3/2023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64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9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fibular nerve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1"/>
            <a:ext cx="3581400" cy="46904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branch of common fibular nerve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Runs via peroneal muscles and becomes superficial at junction of upper 2/3</a:t>
            </a:r>
            <a:r>
              <a:rPr lang="en-GB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lower 1/3</a:t>
            </a:r>
            <a:r>
              <a:rPr lang="en-GB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leg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Branches: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Muscular: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46CC-B841-4F9B-B36C-874113129119}" type="datetime1">
              <a:rPr lang="en-US" smtClean="0"/>
              <a:t>5/3/2023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3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1D2E-E7D8-4AC2-B5E6-5748FA97C7AB}" type="datetime1">
              <a:rPr lang="en-US" smtClean="0"/>
              <a:t>5/3/2023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772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anatomy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1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Injury to the common fibular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fibular nerve entrapment – due to oedema in the anterior compartment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Gastrocnemius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Ruptured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tendo-achilles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 tendon reflex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pulse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724-D960-473D-91D4-2D059C93B87E}" type="datetime1">
              <a:rPr lang="en-US" smtClean="0"/>
              <a:t>5/3/2023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352800" cy="2438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29000" cy="61721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Fractures of T/F</a:t>
            </a:r>
            <a:endParaRPr lang="en-GB" b="1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8F6F-21E3-4C17-9869-747905014436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Fractures of </a:t>
            </a:r>
            <a:r>
              <a:rPr lang="en-GB" b="1" dirty="0" smtClean="0"/>
              <a:t>Tibia/Fibula</a:t>
            </a:r>
            <a:endParaRPr lang="en-GB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D77D-E8F6-41A5-BDBA-DDB2D905641C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GB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End!</a:t>
            </a:r>
            <a:br>
              <a:rPr lang="en-GB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GB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EDB0-5010-40B3-BD0B-7F9338E8F59F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D02E-1F8D-4B1C-9D62-8E732D9E951F}" type="datetime1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900238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attachments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46BE-C397-4433-86AF-39CE13943C6A}" type="datetime1">
              <a:rPr lang="en-US" smtClean="0"/>
              <a:t>5/4/2023</a:t>
            </a:fld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16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Ossification 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 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shaft)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centre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(proximal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distal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ends and an extra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gives the </a:t>
            </a:r>
            <a:r>
              <a:rPr lang="en-GB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tuberosity)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</a:t>
            </a: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centre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shaft)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centre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distal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ends)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6F25-6E65-43B1-AF2F-2550C5153119}" type="datetime1">
              <a:rPr lang="en-US" smtClean="0"/>
              <a:t>5/4/2023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21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Fascial compartments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46BE-C397-4433-86AF-39CE13943C6A}" type="datetime1">
              <a:rPr lang="en-US" smtClean="0"/>
              <a:t>5/3/2023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0"/>
            <a:ext cx="9086850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10490</TotalTime>
  <Words>1532</Words>
  <Application>Microsoft Office PowerPoint</Application>
  <PresentationFormat>On-screen Show (4:3)</PresentationFormat>
  <Paragraphs>326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The Leg:  Anterior, Posterior &amp; Lateral Compartments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attachments</vt:lpstr>
      <vt:lpstr>Ossification </vt:lpstr>
      <vt:lpstr>Fascial compartments</vt:lpstr>
      <vt:lpstr>PowerPoint Presentation</vt:lpstr>
      <vt:lpstr>Anterior compartment</vt:lpstr>
      <vt:lpstr>Introduction </vt:lpstr>
      <vt:lpstr>Muscles of anterior of leg </vt:lpstr>
      <vt:lpstr>Tibialis anterior (TA)</vt:lpstr>
      <vt:lpstr>Extensor hallucis longus (EHL)</vt:lpstr>
      <vt:lpstr>Extensor digitorum longus (EDL)</vt:lpstr>
      <vt:lpstr>Peroneus tertius </vt:lpstr>
      <vt:lpstr>Anterior Tibial Artery (ATA) </vt:lpstr>
      <vt:lpstr>Branches  of ATA</vt:lpstr>
      <vt:lpstr>Deep fibular nerve </vt:lpstr>
      <vt:lpstr>PowerPoint Presentation</vt:lpstr>
      <vt:lpstr>Extensor retinacula</vt:lpstr>
      <vt:lpstr>Extensor Retinacula cont’d</vt:lpstr>
      <vt:lpstr>Posterior compartment of  leg</vt:lpstr>
      <vt:lpstr>Introduction </vt:lpstr>
      <vt:lpstr>Superficial fascia of posterior compartment</vt:lpstr>
      <vt:lpstr>Small saphenous vein</vt:lpstr>
      <vt:lpstr>Great saphenous vein</vt:lpstr>
      <vt:lpstr>PowerPoint Presentation</vt:lpstr>
      <vt:lpstr>Cutaneous nerves of posterior leg</vt:lpstr>
      <vt:lpstr>Saphenous nerve (L3, L4) </vt:lpstr>
      <vt:lpstr>Muscles of posterior leg</vt:lpstr>
      <vt:lpstr>Gastrocnemius </vt:lpstr>
      <vt:lpstr>Plantaris muscle </vt:lpstr>
      <vt:lpstr>Soleus muscle</vt:lpstr>
      <vt:lpstr>Popliteus muscle</vt:lpstr>
      <vt:lpstr>Flexor hallucis longus (FHL)</vt:lpstr>
      <vt:lpstr>Flexor digitorum longus (FDL)</vt:lpstr>
      <vt:lpstr>Tibialis posterior </vt:lpstr>
      <vt:lpstr>Posterior tibial artery (PTA)</vt:lpstr>
      <vt:lpstr>Branches of posterior tibial artery</vt:lpstr>
      <vt:lpstr>Fibular artery </vt:lpstr>
      <vt:lpstr>Tibial nerve </vt:lpstr>
      <vt:lpstr>Lateral compartment of  leg</vt:lpstr>
      <vt:lpstr>Introduction  </vt:lpstr>
      <vt:lpstr>Muscles of the lateral compartment</vt:lpstr>
      <vt:lpstr>Fibularis longus muscle </vt:lpstr>
      <vt:lpstr>Fibularis brevis muscle</vt:lpstr>
      <vt:lpstr>Superficial fibular nerve</vt:lpstr>
      <vt:lpstr>Applied anatomy</vt:lpstr>
      <vt:lpstr>Fractures of T/F</vt:lpstr>
      <vt:lpstr>Fractures of Tibia/Fibula</vt:lpstr>
      <vt:lpstr>The End!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ZAMBIA School of Medicine Department of Human Anatomy</dc:title>
  <dc:creator>Dr. Mukape Mukape</dc:creator>
  <cp:lastModifiedBy>laptop</cp:lastModifiedBy>
  <cp:revision>299</cp:revision>
  <dcterms:created xsi:type="dcterms:W3CDTF">2006-08-16T00:00:00Z</dcterms:created>
  <dcterms:modified xsi:type="dcterms:W3CDTF">2023-05-06T09:43:21Z</dcterms:modified>
</cp:coreProperties>
</file>