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67" r:id="rId5"/>
    <p:sldId id="258" r:id="rId6"/>
    <p:sldId id="268" r:id="rId7"/>
    <p:sldId id="269" r:id="rId8"/>
    <p:sldId id="265" r:id="rId9"/>
    <p:sldId id="264" r:id="rId10"/>
    <p:sldId id="274" r:id="rId11"/>
    <p:sldId id="275" r:id="rId12"/>
    <p:sldId id="259" r:id="rId13"/>
    <p:sldId id="271" r:id="rId14"/>
    <p:sldId id="303" r:id="rId15"/>
    <p:sldId id="272" r:id="rId16"/>
    <p:sldId id="257" r:id="rId17"/>
    <p:sldId id="277" r:id="rId18"/>
    <p:sldId id="278" r:id="rId19"/>
    <p:sldId id="276" r:id="rId20"/>
    <p:sldId id="279" r:id="rId21"/>
    <p:sldId id="291" r:id="rId22"/>
    <p:sldId id="280" r:id="rId23"/>
    <p:sldId id="285" r:id="rId24"/>
    <p:sldId id="282" r:id="rId25"/>
    <p:sldId id="283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301" r:id="rId38"/>
    <p:sldId id="299" r:id="rId39"/>
    <p:sldId id="302" r:id="rId40"/>
    <p:sldId id="300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137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0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A0F0-91FE-4882-AF40-57172A7BCF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E7E2-78DA-41D7-BCE6-8ECDAFA7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FLOOR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S. </a:t>
            </a:r>
            <a:r>
              <a:rPr lang="en-US" dirty="0" err="1" smtClean="0"/>
              <a:t>Mutemwa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1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 of viscera in pelvic cavity</a:t>
            </a:r>
            <a:br>
              <a:rPr lang="en-US" dirty="0" smtClean="0"/>
            </a:br>
            <a:r>
              <a:rPr lang="en-US" dirty="0" smtClean="0"/>
              <a:t>Males</a:t>
            </a:r>
            <a:endParaRPr lang="en-US" dirty="0"/>
          </a:p>
        </p:txBody>
      </p:sp>
      <p:pic>
        <p:nvPicPr>
          <p:cNvPr id="4" name="Picture 2" descr="MRI of the Male Pelvic Floor | RadioGraph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15344"/>
            <a:ext cx="4762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8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gittal diagram of the female pelvis. The anterior compartment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2" y="1432783"/>
            <a:ext cx="8096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4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Divides cavity of lesser pelvis into</a:t>
            </a:r>
          </a:p>
          <a:p>
            <a:pPr marL="0" indent="0">
              <a:buNone/>
            </a:pPr>
            <a:r>
              <a:rPr lang="en-US" dirty="0" smtClean="0"/>
              <a:t>      -Pelvic cavity and</a:t>
            </a:r>
          </a:p>
          <a:p>
            <a:pPr marL="0" indent="0">
              <a:buNone/>
            </a:pPr>
            <a:r>
              <a:rPr lang="en-US" dirty="0" smtClean="0"/>
              <a:t>      -Perineum</a:t>
            </a:r>
          </a:p>
          <a:p>
            <a:r>
              <a:rPr lang="en-US" dirty="0" smtClean="0"/>
              <a:t>The pelvic floor is formed by the </a:t>
            </a:r>
            <a:r>
              <a:rPr lang="en-US" b="1" dirty="0" smtClean="0"/>
              <a:t>pelvic diaphragm,</a:t>
            </a:r>
            <a:r>
              <a:rPr lang="en-US" b="1" dirty="0" smtClean="0"/>
              <a:t> </a:t>
            </a:r>
            <a:r>
              <a:rPr lang="en-US" dirty="0" smtClean="0"/>
              <a:t>and in the anterior midline, the </a:t>
            </a:r>
            <a:r>
              <a:rPr lang="en-US" b="1" dirty="0" smtClean="0"/>
              <a:t>perineal membrane, </a:t>
            </a:r>
            <a:r>
              <a:rPr lang="en-US" dirty="0"/>
              <a:t>f</a:t>
            </a:r>
            <a:r>
              <a:rPr lang="en-US" dirty="0" smtClean="0"/>
              <a:t>asciae covering their superior and inferior surfaces, </a:t>
            </a:r>
            <a:r>
              <a:rPr lang="en-US" dirty="0" smtClean="0"/>
              <a:t>and the muscles in the deep perineal pouch. </a:t>
            </a:r>
          </a:p>
          <a:p>
            <a:r>
              <a:rPr lang="en-US" dirty="0" smtClean="0"/>
              <a:t>The pelvic diaphragm is formed by the 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and the </a:t>
            </a:r>
            <a:r>
              <a:rPr lang="en-US" dirty="0" err="1" smtClean="0"/>
              <a:t>ischiococcygeus</a:t>
            </a:r>
            <a:r>
              <a:rPr lang="en-US" dirty="0" smtClean="0"/>
              <a:t> muscles from both sides.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pelvic diaphragm is shaped like a bowl or funnel and is attached superiorly to the pelvic 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9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2" y="0"/>
            <a:ext cx="1041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and </a:t>
            </a:r>
            <a:r>
              <a:rPr lang="en-US" dirty="0" err="1" smtClean="0"/>
              <a:t>ischiococcygeus</a:t>
            </a:r>
            <a:r>
              <a:rPr lang="en-US" dirty="0" smtClean="0"/>
              <a:t> </a:t>
            </a:r>
            <a:r>
              <a:rPr lang="en-US" dirty="0"/>
              <a:t>may be regarded </a:t>
            </a:r>
            <a:r>
              <a:rPr lang="en-US" dirty="0" smtClean="0"/>
              <a:t>as one </a:t>
            </a:r>
            <a:r>
              <a:rPr lang="en-US" dirty="0"/>
              <a:t>morphological entity, divisible from </a:t>
            </a:r>
            <a:r>
              <a:rPr lang="en-US" dirty="0" smtClean="0"/>
              <a:t>before backwards </a:t>
            </a:r>
            <a:r>
              <a:rPr lang="en-US" dirty="0"/>
              <a:t>into the </a:t>
            </a:r>
            <a:r>
              <a:rPr lang="en-US" b="1" dirty="0" err="1" smtClean="0"/>
              <a:t>pubococcygeus</a:t>
            </a:r>
            <a:r>
              <a:rPr lang="en-US" dirty="0"/>
              <a:t>, the </a:t>
            </a:r>
            <a:r>
              <a:rPr lang="en-US" b="1" dirty="0" err="1" smtClean="0"/>
              <a:t>iliococcygeus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b="1" dirty="0" err="1"/>
              <a:t>ischiococcygeus</a:t>
            </a:r>
            <a:r>
              <a:rPr lang="en-US" b="1" dirty="0"/>
              <a:t> or </a:t>
            </a:r>
            <a:r>
              <a:rPr lang="en-US" b="1" dirty="0" err="1"/>
              <a:t>coccygeus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have </a:t>
            </a:r>
            <a:r>
              <a:rPr lang="en-US" dirty="0" smtClean="0"/>
              <a:t>an origin </a:t>
            </a:r>
            <a:r>
              <a:rPr lang="en-US" dirty="0"/>
              <a:t>from the pelvic surface of </a:t>
            </a:r>
            <a:r>
              <a:rPr lang="en-US" dirty="0" smtClean="0"/>
              <a:t>the body </a:t>
            </a:r>
            <a:r>
              <a:rPr lang="en-US" dirty="0"/>
              <a:t>of the pubis, the obturator fascia or white line </a:t>
            </a:r>
            <a:r>
              <a:rPr lang="en-US" dirty="0" smtClean="0"/>
              <a:t>or tendinous </a:t>
            </a:r>
            <a:r>
              <a:rPr lang="en-US" dirty="0"/>
              <a:t>arch and the ischial spine.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muscle </a:t>
            </a:r>
            <a:r>
              <a:rPr lang="en-US" dirty="0" err="1" smtClean="0"/>
              <a:t>fibres</a:t>
            </a:r>
            <a:r>
              <a:rPr lang="en-US" dirty="0" smtClean="0"/>
              <a:t> slope </a:t>
            </a:r>
            <a:r>
              <a:rPr lang="en-US" dirty="0"/>
              <a:t>downwards and backwards to the </a:t>
            </a:r>
            <a:r>
              <a:rPr lang="en-US" dirty="0" smtClean="0"/>
              <a:t>midline, making </a:t>
            </a:r>
            <a:r>
              <a:rPr lang="en-US" dirty="0"/>
              <a:t>a gutter-shaped pelvic floor</a:t>
            </a:r>
          </a:p>
        </p:txBody>
      </p:sp>
    </p:spTree>
    <p:extLst>
      <p:ext uri="{BB962C8B-B14F-4D97-AF65-F5344CB8AC3E}">
        <p14:creationId xmlns:p14="http://schemas.microsoft.com/office/powerpoint/2010/main" val="26973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LEVATOR </a:t>
            </a:r>
            <a:r>
              <a:rPr lang="en-US" b="1" dirty="0"/>
              <a:t>ANI</a:t>
            </a:r>
          </a:p>
          <a:p>
            <a:r>
              <a:rPr lang="en-US" dirty="0"/>
              <a:t>The muscle is divisible into 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dirty="0" err="1" smtClean="0"/>
              <a:t>pubococcygeus</a:t>
            </a:r>
            <a:r>
              <a:rPr lang="en-US" dirty="0" smtClean="0"/>
              <a:t> </a:t>
            </a:r>
            <a:r>
              <a:rPr lang="en-US" dirty="0"/>
              <a:t>part,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-an </a:t>
            </a:r>
            <a:r>
              <a:rPr lang="en-US" dirty="0" err="1" smtClean="0"/>
              <a:t>iliococcygeus</a:t>
            </a:r>
            <a:r>
              <a:rPr lang="en-US" dirty="0" smtClean="0"/>
              <a:t> </a:t>
            </a:r>
            <a:r>
              <a:rPr lang="en-US" dirty="0"/>
              <a:t>part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-an </a:t>
            </a:r>
            <a:r>
              <a:rPr lang="en-US" dirty="0" err="1"/>
              <a:t>ischiococcygeus</a:t>
            </a:r>
            <a:r>
              <a:rPr lang="en-US" dirty="0"/>
              <a:t> </a:t>
            </a:r>
            <a:r>
              <a:rPr lang="en-US" dirty="0" smtClean="0"/>
              <a:t>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5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29" y="1200793"/>
            <a:ext cx="5132173" cy="37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atomical drawing of the levator ani muscle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2" y="961790"/>
            <a:ext cx="5479737" cy="40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677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Pubococcygeus 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The anterior </a:t>
            </a:r>
            <a:r>
              <a:rPr lang="en-US" dirty="0" err="1" smtClean="0"/>
              <a:t>fibres</a:t>
            </a:r>
            <a:r>
              <a:rPr lang="en-US" dirty="0" smtClean="0"/>
              <a:t> of this part originate from the medial part of the pelvic surface of the body of the pubis. </a:t>
            </a:r>
          </a:p>
          <a:p>
            <a:r>
              <a:rPr lang="en-US" dirty="0" smtClean="0"/>
              <a:t>Parts: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Pubourethralis</a:t>
            </a:r>
            <a:r>
              <a:rPr lang="en-US" dirty="0" smtClean="0"/>
              <a:t> - </a:t>
            </a:r>
            <a:r>
              <a:rPr lang="en-US" dirty="0" err="1" smtClean="0"/>
              <a:t>fibres</a:t>
            </a:r>
            <a:r>
              <a:rPr lang="en-US" dirty="0" smtClean="0"/>
              <a:t>  that closely surround the urethra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-</a:t>
            </a:r>
            <a:r>
              <a:rPr lang="en-US" i="1" dirty="0" err="1" smtClean="0"/>
              <a:t>Puboprostaticus</a:t>
            </a:r>
            <a:r>
              <a:rPr lang="en-US" dirty="0" smtClean="0"/>
              <a:t>/</a:t>
            </a:r>
            <a:r>
              <a:rPr lang="en-US" i="1" dirty="0" smtClean="0"/>
              <a:t> </a:t>
            </a:r>
            <a:r>
              <a:rPr lang="en-US" i="1" dirty="0" err="1" smtClean="0"/>
              <a:t>levator</a:t>
            </a:r>
            <a:r>
              <a:rPr lang="en-US" i="1" dirty="0" smtClean="0"/>
              <a:t> </a:t>
            </a:r>
            <a:r>
              <a:rPr lang="en-US" i="1" dirty="0" err="1" smtClean="0"/>
              <a:t>prostatae</a:t>
            </a:r>
            <a:r>
              <a:rPr lang="en-US" dirty="0" smtClean="0"/>
              <a:t> ;Only in males, and are </a:t>
            </a:r>
            <a:r>
              <a:rPr lang="en-US" dirty="0" err="1" smtClean="0"/>
              <a:t>fibres</a:t>
            </a:r>
            <a:r>
              <a:rPr lang="en-US" dirty="0" smtClean="0"/>
              <a:t> surrounding the prostate.</a:t>
            </a:r>
            <a:r>
              <a:rPr lang="en-US" i="1" dirty="0" smtClean="0"/>
              <a:t> </a:t>
            </a:r>
            <a:r>
              <a:rPr lang="en-US" i="1" dirty="0"/>
              <a:t>I</a:t>
            </a:r>
            <a:r>
              <a:rPr lang="en-US" i="1" dirty="0" smtClean="0"/>
              <a:t>nsert in the perineal body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-Pubovaginalis ;</a:t>
            </a:r>
            <a:r>
              <a:rPr lang="en-US" dirty="0"/>
              <a:t> surround the vagina and form </a:t>
            </a:r>
            <a:r>
              <a:rPr lang="en-US" dirty="0" smtClean="0"/>
              <a:t>the </a:t>
            </a:r>
            <a:r>
              <a:rPr lang="en-US" i="1" dirty="0" smtClean="0"/>
              <a:t>sphincter </a:t>
            </a:r>
            <a:r>
              <a:rPr lang="en-US" i="1" dirty="0" err="1" smtClean="0"/>
              <a:t>vaginae</a:t>
            </a:r>
            <a:r>
              <a:rPr lang="en-US" i="1" dirty="0" smtClean="0"/>
              <a:t>, insert in the perineal body</a:t>
            </a:r>
          </a:p>
          <a:p>
            <a:pPr marL="0" indent="0">
              <a:buNone/>
            </a:pPr>
            <a:r>
              <a:rPr lang="en-US" i="1" dirty="0" smtClean="0"/>
              <a:t>   -</a:t>
            </a:r>
            <a:r>
              <a:rPr lang="en-US" i="1" dirty="0" err="1" smtClean="0"/>
              <a:t>Puboanalis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-</a:t>
            </a:r>
            <a:r>
              <a:rPr lang="en-US" i="1" dirty="0" err="1" smtClean="0"/>
              <a:t>Puborectalis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RAB-2: Lower Abdominal Cavity, 1 (Ach - 1 hr)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2" y="-7143"/>
            <a:ext cx="8346216" cy="62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5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 smtClean="0"/>
              <a:t>Puborectalis</a:t>
            </a:r>
            <a:r>
              <a:rPr lang="en-US" dirty="0" smtClean="0"/>
              <a:t>; These are the </a:t>
            </a:r>
            <a:r>
              <a:rPr lang="en-US" dirty="0" smtClean="0">
                <a:solidFill>
                  <a:prstClr val="black"/>
                </a:solidFill>
              </a:rPr>
              <a:t>middle </a:t>
            </a:r>
            <a:r>
              <a:rPr lang="en-US" dirty="0" err="1" smtClean="0">
                <a:solidFill>
                  <a:prstClr val="black"/>
                </a:solidFill>
              </a:rPr>
              <a:t>fibres</a:t>
            </a:r>
            <a:r>
              <a:rPr lang="en-US" dirty="0" smtClean="0"/>
              <a:t> arising from </a:t>
            </a:r>
            <a:r>
              <a:rPr lang="en-US" dirty="0"/>
              <a:t>the lateral part of the pelvic surface of </a:t>
            </a:r>
            <a:r>
              <a:rPr lang="en-US" dirty="0" smtClean="0"/>
              <a:t>the body </a:t>
            </a:r>
            <a:r>
              <a:rPr lang="en-US" dirty="0"/>
              <a:t>of the pubis.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-They </a:t>
            </a:r>
            <a:r>
              <a:rPr lang="en-US" dirty="0"/>
              <a:t>partly form a loop or </a:t>
            </a:r>
            <a:r>
              <a:rPr lang="en-US" dirty="0" smtClean="0"/>
              <a:t>sling around </a:t>
            </a:r>
            <a:r>
              <a:rPr lang="en-US" dirty="0"/>
              <a:t>the anorectal junction; </a:t>
            </a:r>
            <a:r>
              <a:rPr lang="en-US" dirty="0" smtClean="0"/>
              <a:t>Help maintain fecal continence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are </a:t>
            </a:r>
            <a:r>
              <a:rPr lang="en-US" dirty="0" smtClean="0"/>
              <a:t>partly continuous </a:t>
            </a:r>
            <a:r>
              <a:rPr lang="en-US" dirty="0"/>
              <a:t>with the longitudinal muscle coat </a:t>
            </a:r>
            <a:r>
              <a:rPr lang="en-US" dirty="0" smtClean="0"/>
              <a:t>of the rectum.</a:t>
            </a:r>
          </a:p>
          <a:p>
            <a:pPr marL="0" indent="0">
              <a:buNone/>
            </a:pPr>
            <a:r>
              <a:rPr lang="en-US" dirty="0" smtClean="0"/>
              <a:t>-In </a:t>
            </a:r>
            <a:r>
              <a:rPr lang="en-US" dirty="0"/>
              <a:t>female, the </a:t>
            </a:r>
            <a:r>
              <a:rPr lang="en-US" dirty="0" smtClean="0"/>
              <a:t>anterior portion </a:t>
            </a:r>
            <a:r>
              <a:rPr lang="en-US" dirty="0"/>
              <a:t>of </a:t>
            </a:r>
            <a:r>
              <a:rPr lang="en-US" dirty="0" err="1"/>
              <a:t>puborectalis</a:t>
            </a:r>
            <a:r>
              <a:rPr lang="en-US" dirty="0"/>
              <a:t> is thinner and </a:t>
            </a:r>
            <a:r>
              <a:rPr lang="en-US" dirty="0" smtClean="0"/>
              <a:t>shorter</a:t>
            </a:r>
          </a:p>
          <a:p>
            <a:pPr marL="0" indent="0">
              <a:buNone/>
            </a:pPr>
            <a:r>
              <a:rPr lang="en-US" dirty="0" smtClean="0"/>
              <a:t>-Cannot be seen from inside the pelvis.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Behind the rectum, other fibers of </a:t>
            </a:r>
            <a:r>
              <a:rPr lang="en-US" dirty="0" err="1" smtClean="0"/>
              <a:t>pubococcygeus</a:t>
            </a:r>
            <a:r>
              <a:rPr lang="en-US" dirty="0" smtClean="0"/>
              <a:t> form a tendinous intersection (anococcygeal ligament/body) as part of the </a:t>
            </a:r>
            <a:r>
              <a:rPr lang="en-US" dirty="0" err="1" smtClean="0"/>
              <a:t>levator</a:t>
            </a:r>
            <a:r>
              <a:rPr lang="en-US" dirty="0" smtClean="0"/>
              <a:t> raphe/plate.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2" y="0"/>
            <a:ext cx="1041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8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48" y="1210962"/>
            <a:ext cx="10811338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6857" y="2053453"/>
            <a:ext cx="4944285" cy="389568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726" y="2183027"/>
            <a:ext cx="3865194" cy="32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Iliococcygeus</a:t>
            </a:r>
            <a:r>
              <a:rPr lang="en-US" b="1" dirty="0"/>
              <a:t> Part</a:t>
            </a:r>
          </a:p>
          <a:p>
            <a:pPr marL="0" indent="0">
              <a:buNone/>
            </a:pPr>
            <a:r>
              <a:rPr lang="en-US" dirty="0" smtClean="0"/>
              <a:t>Origin; The </a:t>
            </a:r>
            <a:r>
              <a:rPr lang="en-US" b="1" dirty="0"/>
              <a:t>posterior half of the </a:t>
            </a:r>
            <a:r>
              <a:rPr lang="en-US" b="1" dirty="0" smtClean="0"/>
              <a:t>tendinous arch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obturator fascia, and the </a:t>
            </a:r>
            <a:r>
              <a:rPr lang="en-US" b="1" dirty="0"/>
              <a:t>pelvic surface of the ischial spine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Inserted: </a:t>
            </a:r>
            <a:r>
              <a:rPr lang="en-US" dirty="0"/>
              <a:t>into the </a:t>
            </a:r>
            <a:r>
              <a:rPr lang="en-US" b="1" dirty="0"/>
              <a:t>anococcygeal ligament </a:t>
            </a:r>
            <a:r>
              <a:rPr lang="en-US" dirty="0"/>
              <a:t>and into </a:t>
            </a:r>
            <a:r>
              <a:rPr lang="en-US" dirty="0" smtClean="0"/>
              <a:t>the side </a:t>
            </a:r>
            <a:r>
              <a:rPr lang="en-US" dirty="0"/>
              <a:t>of the </a:t>
            </a:r>
            <a:r>
              <a:rPr lang="en-US" b="1" dirty="0"/>
              <a:t>last two pieces of coccyx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Nerve Supply to the 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b="1" dirty="0" smtClean="0"/>
              <a:t>: S3, S4 and few fibers of S2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60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Ischiococcygeus</a:t>
            </a:r>
            <a:r>
              <a:rPr lang="en-US" b="1" dirty="0" smtClean="0"/>
              <a:t>/ </a:t>
            </a:r>
            <a:r>
              <a:rPr lang="en-US" b="1" dirty="0" err="1"/>
              <a:t>C</a:t>
            </a:r>
            <a:r>
              <a:rPr lang="en-US" b="1" dirty="0" err="1" smtClean="0"/>
              <a:t>occygeus</a:t>
            </a:r>
            <a:r>
              <a:rPr lang="en-US" b="1" dirty="0" smtClean="0"/>
              <a:t> </a:t>
            </a:r>
            <a:r>
              <a:rPr lang="en-US" b="1" dirty="0"/>
              <a:t>Part</a:t>
            </a:r>
          </a:p>
          <a:p>
            <a:r>
              <a:rPr lang="en-US" dirty="0" smtClean="0"/>
              <a:t>represents </a:t>
            </a:r>
            <a:r>
              <a:rPr lang="en-US" dirty="0"/>
              <a:t>the posterior part of </a:t>
            </a:r>
            <a:r>
              <a:rPr lang="en-US" dirty="0" smtClean="0"/>
              <a:t>the pelvic </a:t>
            </a:r>
            <a:r>
              <a:rPr lang="en-US" dirty="0"/>
              <a:t>diaphragm.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triangular in shape.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partly muscular </a:t>
            </a:r>
            <a:r>
              <a:rPr lang="en-US" dirty="0"/>
              <a:t>and partly tendinous.</a:t>
            </a:r>
          </a:p>
          <a:p>
            <a:r>
              <a:rPr lang="en-US" b="1" dirty="0" smtClean="0"/>
              <a:t>Origin/Apex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pelvic surface of the ischial </a:t>
            </a:r>
            <a:r>
              <a:rPr lang="en-US" dirty="0" smtClean="0"/>
              <a:t>spine and the </a:t>
            </a:r>
            <a:r>
              <a:rPr lang="en-US" dirty="0"/>
              <a:t>sacrospinous ligament. </a:t>
            </a:r>
            <a:endParaRPr lang="en-US" dirty="0" smtClean="0"/>
          </a:p>
          <a:p>
            <a:r>
              <a:rPr lang="en-US" b="1" dirty="0" smtClean="0"/>
              <a:t>Insertion/base</a:t>
            </a:r>
            <a:r>
              <a:rPr lang="en-US" dirty="0" smtClean="0"/>
              <a:t> :into </a:t>
            </a:r>
            <a:r>
              <a:rPr lang="en-US" dirty="0"/>
              <a:t>the side of the coccyx, and </a:t>
            </a:r>
            <a:r>
              <a:rPr lang="en-US" dirty="0" smtClean="0"/>
              <a:t>into the </a:t>
            </a:r>
            <a:r>
              <a:rPr lang="en-US" dirty="0"/>
              <a:t>fifth sacral vertebra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Action</a:t>
            </a:r>
            <a:r>
              <a:rPr lang="en-US" dirty="0" smtClean="0"/>
              <a:t>; supports pelvic viscera and flexes coccyx</a:t>
            </a:r>
          </a:p>
          <a:p>
            <a:r>
              <a:rPr lang="en-US" b="1" dirty="0" smtClean="0"/>
              <a:t>Nerve supply</a:t>
            </a:r>
            <a:r>
              <a:rPr lang="en-US" dirty="0" smtClean="0"/>
              <a:t>: Branches of </a:t>
            </a:r>
            <a:r>
              <a:rPr lang="en-US" b="1" dirty="0" smtClean="0"/>
              <a:t>S4</a:t>
            </a:r>
            <a:r>
              <a:rPr lang="en-US" dirty="0" smtClean="0"/>
              <a:t> and </a:t>
            </a:r>
            <a:r>
              <a:rPr lang="en-US" b="1" dirty="0" smtClean="0"/>
              <a:t>S5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3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Actions of </a:t>
            </a:r>
            <a:r>
              <a:rPr lang="en-US" b="1" dirty="0" err="1"/>
              <a:t>Levator</a:t>
            </a:r>
            <a:r>
              <a:rPr lang="en-US" b="1" dirty="0"/>
              <a:t> Ani and </a:t>
            </a:r>
            <a:r>
              <a:rPr lang="en-US" b="1" dirty="0" err="1"/>
              <a:t>Coccygeus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 err="1"/>
              <a:t>levators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and </a:t>
            </a:r>
            <a:r>
              <a:rPr lang="en-US" dirty="0" err="1"/>
              <a:t>coccygeus</a:t>
            </a:r>
            <a:r>
              <a:rPr lang="en-US" dirty="0"/>
              <a:t> close the </a:t>
            </a:r>
            <a:r>
              <a:rPr lang="en-US" dirty="0" smtClean="0"/>
              <a:t>posterior part </a:t>
            </a:r>
            <a:r>
              <a:rPr lang="en-US" dirty="0"/>
              <a:t>of the pelvic </a:t>
            </a:r>
            <a:r>
              <a:rPr lang="en-US" dirty="0" smtClean="0"/>
              <a:t>outlet.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 err="1"/>
              <a:t>levators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fix the perineal body and </a:t>
            </a:r>
            <a:r>
              <a:rPr lang="en-US" dirty="0" smtClean="0"/>
              <a:t>support the </a:t>
            </a:r>
            <a:r>
              <a:rPr lang="en-US" dirty="0"/>
              <a:t>pelvic viscera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43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 During </a:t>
            </a:r>
            <a:r>
              <a:rPr lang="en-US" dirty="0"/>
              <a:t>coughing, sneezing, lifting and </a:t>
            </a:r>
            <a:r>
              <a:rPr lang="en-US" dirty="0" smtClean="0"/>
              <a:t>other muscular </a:t>
            </a:r>
            <a:r>
              <a:rPr lang="en-US" dirty="0"/>
              <a:t>efforts, the </a:t>
            </a:r>
            <a:r>
              <a:rPr lang="en-US" dirty="0" err="1"/>
              <a:t>levators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and </a:t>
            </a:r>
            <a:r>
              <a:rPr lang="en-US" dirty="0" err="1" smtClean="0"/>
              <a:t>coccygei</a:t>
            </a:r>
            <a:r>
              <a:rPr lang="en-US" dirty="0" smtClean="0"/>
              <a:t> counteract </a:t>
            </a:r>
            <a:r>
              <a:rPr lang="en-US" dirty="0"/>
              <a:t>or resist increased </a:t>
            </a:r>
            <a:r>
              <a:rPr lang="en-US" dirty="0" smtClean="0"/>
              <a:t>intra-abdominal pressure </a:t>
            </a:r>
            <a:r>
              <a:rPr lang="en-US" dirty="0"/>
              <a:t>and help to maintain continence of </a:t>
            </a:r>
            <a:r>
              <a:rPr lang="en-US" dirty="0" smtClean="0"/>
              <a:t>the bladder </a:t>
            </a:r>
            <a:r>
              <a:rPr lang="en-US" dirty="0"/>
              <a:t>and the rectum.</a:t>
            </a:r>
          </a:p>
          <a:p>
            <a:r>
              <a:rPr lang="en-US" dirty="0"/>
              <a:t>In micturition, </a:t>
            </a:r>
            <a:r>
              <a:rPr lang="en-US" dirty="0" err="1"/>
              <a:t>defaecation</a:t>
            </a:r>
            <a:r>
              <a:rPr lang="en-US" dirty="0"/>
              <a:t> and parturition, </a:t>
            </a:r>
            <a:r>
              <a:rPr lang="en-US" dirty="0" smtClean="0"/>
              <a:t>a particular </a:t>
            </a:r>
            <a:r>
              <a:rPr lang="en-US" dirty="0"/>
              <a:t>pelvic outlet is open, but contraction </a:t>
            </a:r>
            <a:r>
              <a:rPr lang="en-US" dirty="0" smtClean="0"/>
              <a:t>of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/>
              <a:t>around other openings resists increased </a:t>
            </a:r>
            <a:r>
              <a:rPr lang="en-US" dirty="0" smtClean="0"/>
              <a:t>intraabdominal pressure </a:t>
            </a:r>
            <a:r>
              <a:rPr lang="en-US" dirty="0"/>
              <a:t>and prevents any </a:t>
            </a:r>
            <a:r>
              <a:rPr lang="en-US" dirty="0" smtClean="0"/>
              <a:t>prolapse through </a:t>
            </a:r>
            <a:r>
              <a:rPr lang="en-US" dirty="0"/>
              <a:t>the pelvic floor. The increase in the </a:t>
            </a:r>
            <a:r>
              <a:rPr lang="en-US" dirty="0" smtClean="0"/>
              <a:t>intraabdominal pressure </a:t>
            </a:r>
            <a:r>
              <a:rPr lang="en-US" dirty="0"/>
              <a:t>is momentary in coughing </a:t>
            </a:r>
            <a:r>
              <a:rPr lang="en-US" dirty="0" smtClean="0"/>
              <a:t>and sneezing </a:t>
            </a:r>
            <a:r>
              <a:rPr lang="en-US" dirty="0"/>
              <a:t>and is more prolonged in </a:t>
            </a:r>
            <a:r>
              <a:rPr lang="en-US" dirty="0" smtClean="0"/>
              <a:t>yawning, micturition</a:t>
            </a:r>
            <a:r>
              <a:rPr lang="en-US" dirty="0"/>
              <a:t>, </a:t>
            </a:r>
            <a:r>
              <a:rPr lang="en-US" dirty="0" err="1"/>
              <a:t>defaecation</a:t>
            </a:r>
            <a:r>
              <a:rPr lang="en-US" dirty="0"/>
              <a:t> and lifting heavy weights.</a:t>
            </a:r>
          </a:p>
          <a:p>
            <a:r>
              <a:rPr lang="en-US" dirty="0"/>
              <a:t>It is most prolonged and intense in second stage </a:t>
            </a:r>
            <a:r>
              <a:rPr lang="en-US" dirty="0" smtClean="0"/>
              <a:t>of </a:t>
            </a:r>
            <a:r>
              <a:rPr lang="en-US" dirty="0" err="1" smtClean="0"/>
              <a:t>labour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305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The </a:t>
            </a:r>
            <a:r>
              <a:rPr lang="en-US" dirty="0"/>
              <a:t>sling formed by the </a:t>
            </a:r>
            <a:r>
              <a:rPr lang="en-US" dirty="0" err="1"/>
              <a:t>puborectalis</a:t>
            </a:r>
            <a:r>
              <a:rPr lang="en-US" dirty="0"/>
              <a:t> muscles </a:t>
            </a:r>
            <a:r>
              <a:rPr lang="en-US" dirty="0" smtClean="0"/>
              <a:t>pulls the </a:t>
            </a:r>
            <a:r>
              <a:rPr lang="en-US" dirty="0"/>
              <a:t>anorectal junction forwards, thus it </a:t>
            </a:r>
            <a:r>
              <a:rPr lang="en-US" dirty="0" smtClean="0"/>
              <a:t>prevents untimely </a:t>
            </a:r>
            <a:r>
              <a:rPr lang="en-US" dirty="0"/>
              <a:t>descent of the </a:t>
            </a:r>
            <a:r>
              <a:rPr lang="en-US" dirty="0" err="1"/>
              <a:t>faeces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The </a:t>
            </a:r>
            <a:r>
              <a:rPr lang="en-US" dirty="0" err="1"/>
              <a:t>coccygeus</a:t>
            </a:r>
            <a:r>
              <a:rPr lang="en-US" dirty="0"/>
              <a:t> pulls forwards and supports </a:t>
            </a:r>
            <a:r>
              <a:rPr lang="en-US" dirty="0" smtClean="0"/>
              <a:t>the coccyx</a:t>
            </a:r>
            <a:r>
              <a:rPr lang="en-US" dirty="0"/>
              <a:t>, after it has been pressed backwards </a:t>
            </a:r>
            <a:r>
              <a:rPr lang="en-US" dirty="0" smtClean="0"/>
              <a:t>during </a:t>
            </a:r>
            <a:r>
              <a:rPr lang="en-US" dirty="0" err="1" smtClean="0"/>
              <a:t>defaecation</a:t>
            </a:r>
            <a:r>
              <a:rPr lang="en-US" dirty="0"/>
              <a:t>, parturition or childbirth.</a:t>
            </a:r>
          </a:p>
        </p:txBody>
      </p:sp>
    </p:spTree>
    <p:extLst>
      <p:ext uri="{BB962C8B-B14F-4D97-AF65-F5344CB8AC3E}">
        <p14:creationId xmlns:p14="http://schemas.microsoft.com/office/powerpoint/2010/main" val="296953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pelvic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a dynamic floor to support the abdominopelvic viscera</a:t>
            </a:r>
          </a:p>
          <a:p>
            <a:r>
              <a:rPr lang="en-US" dirty="0" smtClean="0"/>
              <a:t>Assists in maintenance of urinary and fecal continence. Relaxes to allow urination and defecation</a:t>
            </a:r>
          </a:p>
          <a:p>
            <a:r>
              <a:rPr lang="en-US" dirty="0" smtClean="0"/>
              <a:t>Actively contracts during forced expiration, coughing, sneezing, vomiting</a:t>
            </a:r>
          </a:p>
          <a:p>
            <a:r>
              <a:rPr lang="en-US" dirty="0" smtClean="0"/>
              <a:t>Supports the fetal head during childbirth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0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walls of the pelvic cavity consist of the sacrum, the coccyx, the pelvic bones inferior to the </a:t>
            </a:r>
            <a:r>
              <a:rPr lang="en-US" dirty="0" err="1" smtClean="0"/>
              <a:t>linea</a:t>
            </a:r>
            <a:r>
              <a:rPr lang="en-US" dirty="0" smtClean="0"/>
              <a:t> terminalis, two ligaments, and two </a:t>
            </a:r>
            <a:r>
              <a:rPr lang="en-US" b="1" dirty="0" smtClean="0"/>
              <a:t>muscles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6405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significance of pelvic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get torn during </a:t>
            </a:r>
            <a:r>
              <a:rPr lang="en-US" dirty="0" err="1" smtClean="0"/>
              <a:t>labour</a:t>
            </a:r>
            <a:r>
              <a:rPr lang="en-US" dirty="0" smtClean="0"/>
              <a:t>; commonly </a:t>
            </a:r>
            <a:r>
              <a:rPr lang="en-US" dirty="0" err="1" smtClean="0"/>
              <a:t>pubococcygeus</a:t>
            </a:r>
            <a:r>
              <a:rPr lang="en-US" dirty="0" smtClean="0"/>
              <a:t>, thus, decreased support for pelvic organs</a:t>
            </a:r>
          </a:p>
          <a:p>
            <a:r>
              <a:rPr lang="en-US" dirty="0" smtClean="0"/>
              <a:t>Prolapse of rectum/uterus</a:t>
            </a:r>
          </a:p>
          <a:p>
            <a:r>
              <a:rPr lang="en-US" dirty="0" smtClean="0"/>
              <a:t>Can also cause urinary stress incontinence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Kegel exercises strengthens pelvic floor muscles which weaken with pregnancy, childbirth and ageing.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6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lvis Muscles and Such Flashcards | Cheg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67" y="69924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28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17" y="505610"/>
            <a:ext cx="9501274" cy="55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peritoneum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continuous with that of the abdominal cavity</a:t>
            </a:r>
          </a:p>
          <a:p>
            <a:r>
              <a:rPr lang="en-US" dirty="0" smtClean="0"/>
              <a:t>It does not reach the pelvic floor</a:t>
            </a:r>
          </a:p>
          <a:p>
            <a:r>
              <a:rPr lang="en-US" dirty="0" smtClean="0"/>
              <a:t>Reflects on pelvic viscera forming folds and fossae</a:t>
            </a:r>
          </a:p>
          <a:p>
            <a:r>
              <a:rPr lang="en-US" dirty="0" smtClean="0"/>
              <a:t>Most pelvic viscera are </a:t>
            </a:r>
            <a:r>
              <a:rPr lang="en-US" dirty="0" err="1" smtClean="0"/>
              <a:t>infraperitoneal</a:t>
            </a:r>
            <a:r>
              <a:rPr lang="en-US" dirty="0" smtClean="0"/>
              <a:t> except the fallopian tubes and ovaries</a:t>
            </a:r>
          </a:p>
          <a:p>
            <a:r>
              <a:rPr lang="en-US" dirty="0" smtClean="0"/>
              <a:t>Peritoneum is loosely attached to bladder.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8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609" y="1939986"/>
            <a:ext cx="5798372" cy="4157323"/>
          </a:xfrm>
          <a:prstGeom prst="rect">
            <a:avLst/>
          </a:prstGeom>
        </p:spPr>
      </p:pic>
      <p:pic>
        <p:nvPicPr>
          <p:cNvPr id="16386" name="Picture 2" descr="Clinical Anatomy of Pelvic Peritoneum and Fascia Associate Professor Dr. A.  Podcheko ppt down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1" y="1825624"/>
            <a:ext cx="5363649" cy="40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8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"/>
            <a:ext cx="822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5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817217"/>
            <a:ext cx="8462122" cy="44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2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Rectouterine pouch of Douglas( Cul-de-sac)</a:t>
            </a:r>
          </a:p>
          <a:p>
            <a:r>
              <a:rPr lang="en-US" dirty="0" smtClean="0"/>
              <a:t>Between uterus and rectum</a:t>
            </a:r>
          </a:p>
          <a:p>
            <a:r>
              <a:rPr lang="en-US" dirty="0" smtClean="0"/>
              <a:t>Base lies 5.5 cm above anal orifice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err="1" smtClean="0"/>
              <a:t>Uterovesical</a:t>
            </a:r>
            <a:r>
              <a:rPr lang="en-US" b="1" i="1" dirty="0" smtClean="0"/>
              <a:t> pouch</a:t>
            </a:r>
          </a:p>
          <a:p>
            <a:r>
              <a:rPr lang="en-US" dirty="0" smtClean="0"/>
              <a:t>Between </a:t>
            </a:r>
            <a:r>
              <a:rPr lang="en-US" dirty="0" err="1" smtClean="0"/>
              <a:t>uteru</a:t>
            </a:r>
            <a:r>
              <a:rPr lang="en-US" dirty="0" smtClean="0"/>
              <a:t> and urinary bladder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70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RI of the Male Pelvic Floor | Radi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29" y="742278"/>
            <a:ext cx="6859356" cy="54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85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Rectovesical</a:t>
            </a:r>
            <a:r>
              <a:rPr lang="en-US" b="1" i="1" dirty="0" smtClean="0"/>
              <a:t> pouch</a:t>
            </a:r>
          </a:p>
          <a:p>
            <a:r>
              <a:rPr lang="en-US" dirty="0" smtClean="0"/>
              <a:t>Between urinary bladder and rectum</a:t>
            </a:r>
          </a:p>
          <a:p>
            <a:r>
              <a:rPr lang="en-US" dirty="0" smtClean="0"/>
              <a:t>Base lies 7.5 cm above anal orifice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3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D:\Grays%20Anatomy%20for%20Students%202nd.chm::/c9780443069529-005-f0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"/>
            <a:ext cx="7620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3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lvis &amp; Perineum Anatom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4" y="731520"/>
            <a:ext cx="5923874" cy="44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80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57" y="718577"/>
            <a:ext cx="4239040" cy="40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Muscles in pelvic wall</a:t>
            </a:r>
          </a:p>
          <a:p>
            <a:pPr marL="0" indent="0">
              <a:buNone/>
            </a:pPr>
            <a:r>
              <a:rPr lang="en-US" dirty="0" smtClean="0"/>
              <a:t>     -Piriformis –posterolateral wall</a:t>
            </a:r>
          </a:p>
          <a:p>
            <a:pPr marL="0" indent="0">
              <a:buNone/>
            </a:pPr>
            <a:r>
              <a:rPr lang="en-US" dirty="0" smtClean="0"/>
              <a:t>     -Obturator internus-Lateral wall</a:t>
            </a:r>
          </a:p>
          <a:p>
            <a:pPr marL="0" indent="0">
              <a:buNone/>
            </a:pPr>
            <a:r>
              <a:rPr lang="en-US" dirty="0" smtClean="0"/>
              <a:t>lateral </a:t>
            </a:r>
            <a:r>
              <a:rPr lang="en-US" dirty="0"/>
              <a:t>rotators of the hip </a:t>
            </a:r>
            <a:r>
              <a:rPr lang="en-US" dirty="0" smtClean="0"/>
              <a:t>joint</a:t>
            </a:r>
          </a:p>
          <a:p>
            <a:endParaRPr lang="en-US" dirty="0"/>
          </a:p>
          <a:p>
            <a:r>
              <a:rPr lang="en-US" dirty="0" smtClean="0"/>
              <a:t>Muscles that form pelvic floor</a:t>
            </a:r>
          </a:p>
          <a:p>
            <a:pPr marL="0" indent="0">
              <a:buNone/>
            </a:pPr>
            <a:r>
              <a:rPr lang="en-US" dirty="0" smtClean="0"/>
              <a:t>     -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-</a:t>
            </a:r>
            <a:r>
              <a:rPr lang="en-US" dirty="0" err="1" smtClean="0"/>
              <a:t>Ischiococcygeus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7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D:\Grays%20Anatomy%20for%20Students%202nd.chm::/c9780443069529-005-f0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mk:@MSITStore:D:\Grays%20Anatomy%20for%20Students%202nd.chm::/c9780443069529-005-f030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28637"/>
            <a:ext cx="7620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95250"/>
            <a:ext cx="67722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: The Abdomen, Pelvis, and Perineum | Pocket Dent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7" y="1029730"/>
            <a:ext cx="8678439" cy="44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8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on ute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24" y="988541"/>
            <a:ext cx="7173967" cy="40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6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939</Words>
  <Application>Microsoft Office PowerPoint</Application>
  <PresentationFormat>Widescreen</PresentationFormat>
  <Paragraphs>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PELVIC FLOOR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Disposition of viscera in pelvic cavity Males</vt:lpstr>
      <vt:lpstr>PowerPoint Presentation</vt:lpstr>
      <vt:lpstr>Pelvic Floor</vt:lpstr>
      <vt:lpstr>Pelvic diaphragm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the pelvic diaphragm</vt:lpstr>
      <vt:lpstr>Clinical significance of pelvic diaphragm</vt:lpstr>
      <vt:lpstr>PowerPoint Presentation</vt:lpstr>
      <vt:lpstr>PowerPoint Presentation</vt:lpstr>
      <vt:lpstr>Pelvic peritoneum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MUSCLES</dc:title>
  <dc:creator>ANATOMY-HOD</dc:creator>
  <cp:lastModifiedBy>ANATOMY-HOD</cp:lastModifiedBy>
  <cp:revision>35</cp:revision>
  <dcterms:created xsi:type="dcterms:W3CDTF">2023-03-30T07:54:34Z</dcterms:created>
  <dcterms:modified xsi:type="dcterms:W3CDTF">2023-03-30T15:05:53Z</dcterms:modified>
</cp:coreProperties>
</file>