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2"/>
  </p:notesMasterIdLst>
  <p:sldIdLst>
    <p:sldId id="346" r:id="rId2"/>
    <p:sldId id="305" r:id="rId3"/>
    <p:sldId id="304" r:id="rId4"/>
    <p:sldId id="261" r:id="rId5"/>
    <p:sldId id="263" r:id="rId6"/>
    <p:sldId id="264" r:id="rId7"/>
    <p:sldId id="265" r:id="rId8"/>
    <p:sldId id="266" r:id="rId9"/>
    <p:sldId id="268" r:id="rId10"/>
    <p:sldId id="269" r:id="rId11"/>
    <p:sldId id="270" r:id="rId12"/>
    <p:sldId id="271" r:id="rId13"/>
    <p:sldId id="273" r:id="rId14"/>
    <p:sldId id="274" r:id="rId15"/>
    <p:sldId id="275" r:id="rId16"/>
    <p:sldId id="278" r:id="rId17"/>
    <p:sldId id="280" r:id="rId18"/>
    <p:sldId id="281" r:id="rId19"/>
    <p:sldId id="284" r:id="rId20"/>
    <p:sldId id="285" r:id="rId21"/>
    <p:sldId id="286" r:id="rId22"/>
    <p:sldId id="287" r:id="rId23"/>
    <p:sldId id="288" r:id="rId24"/>
    <p:sldId id="289" r:id="rId25"/>
    <p:sldId id="292" r:id="rId26"/>
    <p:sldId id="295" r:id="rId27"/>
    <p:sldId id="296" r:id="rId28"/>
    <p:sldId id="297" r:id="rId29"/>
    <p:sldId id="298" r:id="rId30"/>
    <p:sldId id="300" r:id="rId31"/>
    <p:sldId id="308" r:id="rId32"/>
    <p:sldId id="309" r:id="rId33"/>
    <p:sldId id="310" r:id="rId34"/>
    <p:sldId id="311" r:id="rId35"/>
    <p:sldId id="312" r:id="rId36"/>
    <p:sldId id="313" r:id="rId37"/>
    <p:sldId id="314" r:id="rId38"/>
    <p:sldId id="315" r:id="rId39"/>
    <p:sldId id="317" r:id="rId40"/>
    <p:sldId id="318" r:id="rId41"/>
    <p:sldId id="320" r:id="rId42"/>
    <p:sldId id="321" r:id="rId43"/>
    <p:sldId id="322" r:id="rId44"/>
    <p:sldId id="323" r:id="rId45"/>
    <p:sldId id="324" r:id="rId46"/>
    <p:sldId id="325" r:id="rId47"/>
    <p:sldId id="326" r:id="rId48"/>
    <p:sldId id="328" r:id="rId49"/>
    <p:sldId id="329" r:id="rId50"/>
    <p:sldId id="330" r:id="rId51"/>
    <p:sldId id="331" r:id="rId52"/>
    <p:sldId id="332" r:id="rId53"/>
    <p:sldId id="333" r:id="rId54"/>
    <p:sldId id="334" r:id="rId55"/>
    <p:sldId id="336" r:id="rId56"/>
    <p:sldId id="337" r:id="rId57"/>
    <p:sldId id="345" r:id="rId58"/>
    <p:sldId id="340" r:id="rId59"/>
    <p:sldId id="343" r:id="rId60"/>
    <p:sldId id="34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presProps" Target="presProps.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viewProps" Target="viewProp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0EDEF0-8A70-494F-B39F-BAD4B007C978}" type="datetimeFigureOut">
              <a:rPr lang="en-US" smtClean="0"/>
              <a:pPr/>
              <a:t>3/31/2023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7F8474-E904-4495-9AE1-E70A20BA4F3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28" y="4343324"/>
            <a:ext cx="5486309" cy="4037591"/>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28" y="4343324"/>
            <a:ext cx="5486309" cy="4037591"/>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28" y="4343324"/>
            <a:ext cx="5486309" cy="4037591"/>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28" y="4343324"/>
            <a:ext cx="5486309" cy="4037591"/>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28" y="4343324"/>
            <a:ext cx="5486309" cy="4037591"/>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28" y="4343324"/>
            <a:ext cx="5486309" cy="4037591"/>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3786" y="695135"/>
            <a:ext cx="4848992" cy="3428150"/>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28" y="4343324"/>
            <a:ext cx="5486309" cy="4037591"/>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28" y="4343324"/>
            <a:ext cx="5486309" cy="4037591"/>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28" y="4343324"/>
            <a:ext cx="5486309" cy="4037591"/>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28" y="4343324"/>
            <a:ext cx="5486309" cy="4037591"/>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28" y="4343324"/>
            <a:ext cx="5486309" cy="4037591"/>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28" y="4343324"/>
            <a:ext cx="5486309" cy="4037591"/>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28" y="4343324"/>
            <a:ext cx="5486309" cy="4037591"/>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3786" y="695135"/>
            <a:ext cx="4848992" cy="3428150"/>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28" y="4343324"/>
            <a:ext cx="5486309" cy="4037591"/>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3786" y="695135"/>
            <a:ext cx="4848992" cy="3428150"/>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28" y="4343324"/>
            <a:ext cx="5486309" cy="4037591"/>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3786" y="695135"/>
            <a:ext cx="4848992" cy="3428150"/>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28" y="4343324"/>
            <a:ext cx="5486309" cy="4037591"/>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3786" y="695135"/>
            <a:ext cx="4848992" cy="3428150"/>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28" y="4343324"/>
            <a:ext cx="5486309" cy="4037591"/>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28" y="4343324"/>
            <a:ext cx="5486309" cy="4037591"/>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28" y="4343324"/>
            <a:ext cx="5486309" cy="4037591"/>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28" y="4343324"/>
            <a:ext cx="5486309" cy="4037591"/>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28" y="4343324"/>
            <a:ext cx="5486309" cy="4037591"/>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28" y="4343324"/>
            <a:ext cx="5486309" cy="4037591"/>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28" y="4343324"/>
            <a:ext cx="5486309" cy="4037591"/>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28" y="4343324"/>
            <a:ext cx="5486309" cy="4037591"/>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28" y="4343324"/>
            <a:ext cx="5486309" cy="4037591"/>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28" y="4343324"/>
            <a:ext cx="5486309" cy="4037591"/>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301F9C-453D-45E9-A6C3-AD324D629737}"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DAA84-DB36-43BD-AEB4-5F0AFE9AA8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301F9C-453D-45E9-A6C3-AD324D629737}"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DAA84-DB36-43BD-AEB4-5F0AFE9AA8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301F9C-453D-45E9-A6C3-AD324D629737}"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DAA84-DB36-43BD-AEB4-5F0AFE9AA8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301F9C-453D-45E9-A6C3-AD324D629737}"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DAA84-DB36-43BD-AEB4-5F0AFE9AA8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301F9C-453D-45E9-A6C3-AD324D629737}"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DAA84-DB36-43BD-AEB4-5F0AFE9AA8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301F9C-453D-45E9-A6C3-AD324D629737}" type="datetimeFigureOut">
              <a:rPr lang="en-US" smtClean="0"/>
              <a:pPr/>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DAA84-DB36-43BD-AEB4-5F0AFE9AA8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301F9C-453D-45E9-A6C3-AD324D629737}" type="datetimeFigureOut">
              <a:rPr lang="en-US" smtClean="0"/>
              <a:pPr/>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8DAA84-DB36-43BD-AEB4-5F0AFE9AA8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301F9C-453D-45E9-A6C3-AD324D629737}" type="datetimeFigureOut">
              <a:rPr lang="en-US" smtClean="0"/>
              <a:pPr/>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8DAA84-DB36-43BD-AEB4-5F0AFE9AA8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301F9C-453D-45E9-A6C3-AD324D629737}" type="datetimeFigureOut">
              <a:rPr lang="en-US" smtClean="0"/>
              <a:pPr/>
              <a:t>3/31/2023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8DAA84-DB36-43BD-AEB4-5F0AFE9AA8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301F9C-453D-45E9-A6C3-AD324D629737}" type="datetimeFigureOut">
              <a:rPr lang="en-US" smtClean="0"/>
              <a:pPr/>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DAA84-DB36-43BD-AEB4-5F0AFE9AA8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301F9C-453D-45E9-A6C3-AD324D629737}" type="datetimeFigureOut">
              <a:rPr lang="en-US" smtClean="0"/>
              <a:pPr/>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DAA84-DB36-43BD-AEB4-5F0AFE9AA8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01F9C-453D-45E9-A6C3-AD324D629737}" type="datetimeFigureOut">
              <a:rPr lang="en-US" smtClean="0"/>
              <a:pPr/>
              <a:t>3/31/2023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DAA84-DB36-43BD-AEB4-5F0AFE9AA8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1.xml"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12.xml"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notesSlide" Target="../notesSlides/notesSlide13.xml"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15.xml"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notesSlide" Target="../notesSlides/notesSlide16.xml"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17.xml"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notesSlide" Target="../notesSlides/notesSlide18.xml"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19.xml" /><Relationship Id="rId1" Type="http://schemas.openxmlformats.org/officeDocument/2006/relationships/slideLayout" Target="../slideLayouts/slideLayout4.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4.xml" /></Relationships>
</file>

<file path=ppt/slides/_rels/slide26.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22.xml" /><Relationship Id="rId1" Type="http://schemas.openxmlformats.org/officeDocument/2006/relationships/slideLayout" Target="../slideLayouts/slideLayout4.xml" /></Relationships>
</file>

<file path=ppt/slides/_rels/slide27.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23.xml"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24.xml" /><Relationship Id="rId1" Type="http://schemas.openxmlformats.org/officeDocument/2006/relationships/slideLayout" Target="../slideLayouts/slideLayout4.xml" /></Relationships>
</file>

<file path=ppt/slides/_rels/slide29.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25.xml"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notesSlide" Target="../notesSlides/notesSlide26.xml"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4.xml" /></Relationships>
</file>

<file path=ppt/slides/_rels/slide32.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4.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4.xml" /></Relationships>
</file>

<file path=ppt/slides/_rels/slide36.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8.xml" /></Relationships>
</file>

<file path=ppt/slides/_rels/slide38.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4.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1.xml" /><Relationship Id="rId1" Type="http://schemas.openxmlformats.org/officeDocument/2006/relationships/slideLayout" Target="../slideLayouts/slideLayout7.xml" /><Relationship Id="rId4" Type="http://schemas.openxmlformats.org/officeDocument/2006/relationships/image" Target="../media/image4.jpeg" /></Relationships>
</file>

<file path=ppt/slides/_rels/slide40.xml.rels><?xml version="1.0" encoding="UTF-8" standalone="yes"?>
<Relationships xmlns="http://schemas.openxmlformats.org/package/2006/relationships"><Relationship Id="rId2" Type="http://schemas.openxmlformats.org/officeDocument/2006/relationships/image" Target="../media/image29.pn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8.xml" /></Relationships>
</file>

<file path=ppt/slides/_rels/slide44.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8.xml" /></Relationships>
</file>

<file path=ppt/slides/_rels/slide45.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4.xml" /></Relationships>
</file>

<file path=ppt/slides/_rels/slide46.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4.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4.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2" Type="http://schemas.openxmlformats.org/officeDocument/2006/relationships/image" Target="../media/image35.png"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2" Type="http://schemas.openxmlformats.org/officeDocument/2006/relationships/image" Target="../media/image36.png"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6507162"/>
          </a:xfrm>
        </p:spPr>
        <p:txBody>
          <a:bodyPr>
            <a:normAutofit/>
          </a:bodyPr>
          <a:lstStyle/>
          <a:p>
            <a:pPr>
              <a:lnSpc>
                <a:spcPct val="150000"/>
              </a:lnSpc>
            </a:pPr>
            <a:r>
              <a:rPr lang="en-US" altLang="en-US" sz="4800" b="1" dirty="0">
                <a:latin typeface="Georgia" pitchFamily="18" charset="0"/>
              </a:rPr>
              <a:t>POSTERIOR ABDOMINAL WALL</a:t>
            </a:r>
            <a:br>
              <a:rPr lang="en-US" altLang="en-US" sz="4800" b="1" dirty="0">
                <a:latin typeface="TimesNewRoman"/>
              </a:rPr>
            </a:br>
            <a:r>
              <a:rPr lang="en-US" altLang="en-US" b="1" dirty="0"/>
              <a:t> </a:t>
            </a:r>
            <a:br>
              <a:rPr lang="en-US" altLang="en-US" b="1" dirty="0"/>
            </a:br>
            <a:r>
              <a:rPr lang="en-US" altLang="en-US" dirty="0">
                <a:latin typeface="Lucida Calligraphy" pitchFamily="66" charset="0"/>
              </a:rPr>
              <a:t>Mr Mickey Banda</a:t>
            </a:r>
            <a:endParaRPr lang="en-US" dirty="0">
              <a:latin typeface="Lucida Calligraphy" pitchFamily="66" charset="0"/>
            </a:endParaRPr>
          </a:p>
        </p:txBody>
      </p:sp>
      <p:sp>
        <p:nvSpPr>
          <p:cNvPr id="3" name="Date Placeholder 2"/>
          <p:cNvSpPr>
            <a:spLocks noGrp="1"/>
          </p:cNvSpPr>
          <p:nvPr>
            <p:ph type="dt" sz="half" idx="10"/>
          </p:nvPr>
        </p:nvSpPr>
        <p:spPr/>
        <p:txBody>
          <a:bodyPr/>
          <a:lstStyle/>
          <a:p>
            <a:fld id="{C2557CF4-10EB-4A6A-96B2-9138469412B6}" type="datetime1">
              <a:rPr lang="en-US" smtClean="0"/>
              <a:pPr/>
              <a:t>3/31/2023</a:t>
            </a:fld>
            <a:endParaRPr lang="en-US"/>
          </a:p>
        </p:txBody>
      </p:sp>
      <p:sp>
        <p:nvSpPr>
          <p:cNvPr id="4" name="Slide Number Placeholder 3"/>
          <p:cNvSpPr>
            <a:spLocks noGrp="1"/>
          </p:cNvSpPr>
          <p:nvPr>
            <p:ph type="sldNum" sz="quarter" idx="12"/>
          </p:nvPr>
        </p:nvSpPr>
        <p:spPr/>
        <p:txBody>
          <a:bodyPr/>
          <a:lstStyle/>
          <a:p>
            <a:fld id="{EA23C720-6F59-45AF-921B-3043C3D07B37}" type="slidenum">
              <a:rPr lang="en-US" smtClean="0"/>
              <a:pPr/>
              <a:t>1</a:t>
            </a:fld>
            <a:endParaRPr lang="en-US"/>
          </a:p>
        </p:txBody>
      </p:sp>
    </p:spTree>
    <p:extLst>
      <p:ext uri="{BB962C8B-B14F-4D97-AF65-F5344CB8AC3E}">
        <p14:creationId xmlns:p14="http://schemas.microsoft.com/office/powerpoint/2010/main" val="3541917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170" y="545940"/>
            <a:ext cx="8228766" cy="600164"/>
          </a:xfrm>
        </p:spPr>
        <p:txBody>
          <a:bodyPr>
            <a:spAutoFit/>
          </a:bodyPr>
          <a:lstStyle/>
          <a:p>
            <a:pPr lvl="0">
              <a:buNone/>
            </a:pPr>
            <a:r>
              <a:rPr lang="en-GB" sz="3300" b="1" dirty="0"/>
              <a:t>Function</a:t>
            </a:r>
          </a:p>
        </p:txBody>
      </p:sp>
      <p:sp>
        <p:nvSpPr>
          <p:cNvPr id="3" name="Subtitle 2"/>
          <p:cNvSpPr txBox="1">
            <a:spLocks noGrp="1"/>
          </p:cNvSpPr>
          <p:nvPr>
            <p:ph type="subTitle" idx="4294967295"/>
          </p:nvPr>
        </p:nvSpPr>
        <p:spPr>
          <a:xfrm>
            <a:off x="457170" y="1393539"/>
            <a:ext cx="8228766" cy="4949074"/>
          </a:xfrm>
        </p:spPr>
        <p:txBody>
          <a:bodyPr anchor="ctr">
            <a:normAutofit fontScale="92500" lnSpcReduction="10000"/>
          </a:bodyPr>
          <a:lstStyle/>
          <a:p>
            <a:pPr marL="0" indent="0">
              <a:lnSpc>
                <a:spcPct val="150000"/>
              </a:lnSpc>
              <a:spcBef>
                <a:spcPts val="545"/>
              </a:spcBef>
              <a:buNone/>
            </a:pPr>
            <a:r>
              <a:rPr lang="en-US" sz="2500" dirty="0"/>
              <a:t>- </a:t>
            </a:r>
            <a:r>
              <a:rPr lang="en-US" sz="2500" b="1" dirty="0">
                <a:effectLst>
                  <a:outerShdw dist="17962" dir="2700000">
                    <a:srgbClr val="000000"/>
                  </a:outerShdw>
                </a:effectLst>
              </a:rPr>
              <a:t>cortex</a:t>
            </a:r>
            <a:r>
              <a:rPr lang="en-US" sz="2500" dirty="0">
                <a:solidFill>
                  <a:srgbClr val="FF0000"/>
                </a:solidFill>
              </a:rPr>
              <a:t> </a:t>
            </a:r>
            <a:r>
              <a:rPr lang="en-US" sz="2500" dirty="0"/>
              <a:t>of the glands secretes hormones that include:</a:t>
            </a:r>
          </a:p>
          <a:p>
            <a:pPr marL="0" indent="0">
              <a:lnSpc>
                <a:spcPct val="150000"/>
              </a:lnSpc>
              <a:spcBef>
                <a:spcPts val="545"/>
              </a:spcBef>
              <a:buNone/>
            </a:pPr>
            <a:r>
              <a:rPr lang="en-US" sz="2500" b="1" dirty="0"/>
              <a:t>= Mineral corticoids-</a:t>
            </a:r>
            <a:r>
              <a:rPr lang="en-US" sz="2500" dirty="0"/>
              <a:t> concerned with the control of </a:t>
            </a:r>
            <a:r>
              <a:rPr lang="en-US" sz="2500" b="1" dirty="0"/>
              <a:t>fluid &amp; electrolyte balance</a:t>
            </a:r>
          </a:p>
          <a:p>
            <a:pPr marL="0" indent="0">
              <a:lnSpc>
                <a:spcPct val="150000"/>
              </a:lnSpc>
              <a:spcBef>
                <a:spcPts val="545"/>
              </a:spcBef>
              <a:buNone/>
            </a:pPr>
            <a:r>
              <a:rPr lang="en-US" sz="2500" b="1" dirty="0"/>
              <a:t>= </a:t>
            </a:r>
            <a:r>
              <a:rPr lang="en-US" sz="2500" b="1" dirty="0" err="1"/>
              <a:t>Glucocorticoids</a:t>
            </a:r>
            <a:r>
              <a:rPr lang="en-US" sz="2500" b="1" dirty="0"/>
              <a:t> -</a:t>
            </a:r>
            <a:r>
              <a:rPr lang="en-US" sz="2500" dirty="0"/>
              <a:t> control </a:t>
            </a:r>
            <a:r>
              <a:rPr lang="en-US" sz="2500" b="1" dirty="0"/>
              <a:t>metabolism </a:t>
            </a:r>
            <a:r>
              <a:rPr lang="en-US" sz="2500" dirty="0"/>
              <a:t>of carbohydrates, fats and proteins</a:t>
            </a:r>
          </a:p>
          <a:p>
            <a:pPr marL="0" indent="0">
              <a:lnSpc>
                <a:spcPct val="150000"/>
              </a:lnSpc>
              <a:spcBef>
                <a:spcPts val="545"/>
              </a:spcBef>
              <a:buNone/>
            </a:pPr>
            <a:r>
              <a:rPr lang="en-US" sz="2500" dirty="0"/>
              <a:t>- Small amounts of </a:t>
            </a:r>
            <a:r>
              <a:rPr lang="en-US" sz="2500" b="1" dirty="0"/>
              <a:t>sex hormones-</a:t>
            </a:r>
            <a:r>
              <a:rPr lang="en-US" sz="2500" dirty="0"/>
              <a:t> play a role in the </a:t>
            </a:r>
            <a:r>
              <a:rPr lang="en-US" sz="2500" b="1" dirty="0" err="1"/>
              <a:t>prepubertal</a:t>
            </a:r>
            <a:r>
              <a:rPr lang="en-US" sz="2500" b="1" dirty="0"/>
              <a:t> development </a:t>
            </a:r>
            <a:r>
              <a:rPr lang="en-US" sz="2500" dirty="0"/>
              <a:t>of the sex organs.</a:t>
            </a:r>
          </a:p>
          <a:p>
            <a:pPr marL="0" indent="0">
              <a:lnSpc>
                <a:spcPct val="150000"/>
              </a:lnSpc>
              <a:spcBef>
                <a:spcPts val="545"/>
              </a:spcBef>
              <a:buNone/>
            </a:pPr>
            <a:r>
              <a:rPr lang="en-US" sz="2500" b="1" dirty="0">
                <a:effectLst>
                  <a:outerShdw dist="17962" dir="2700000">
                    <a:srgbClr val="000000"/>
                  </a:outerShdw>
                </a:effectLst>
              </a:rPr>
              <a:t>- medulla</a:t>
            </a:r>
            <a:r>
              <a:rPr lang="en-US" sz="2500" dirty="0"/>
              <a:t> of the suprarenal glands secretes the </a:t>
            </a:r>
            <a:r>
              <a:rPr lang="en-US" sz="2500" dirty="0" err="1"/>
              <a:t>catecholamines</a:t>
            </a:r>
            <a:r>
              <a:rPr lang="en-US" sz="2500" dirty="0"/>
              <a:t>: </a:t>
            </a:r>
            <a:r>
              <a:rPr lang="en-US" sz="2500" b="1" dirty="0"/>
              <a:t>epinephrine and </a:t>
            </a:r>
            <a:r>
              <a:rPr lang="en-US" sz="2500" b="1" dirty="0" err="1"/>
              <a:t>norepinephrine</a:t>
            </a:r>
            <a:endParaRPr lang="en-US" sz="2500" b="1"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170" y="545940"/>
            <a:ext cx="8228766" cy="600164"/>
          </a:xfrm>
        </p:spPr>
        <p:txBody>
          <a:bodyPr>
            <a:spAutoFit/>
          </a:bodyPr>
          <a:lstStyle/>
          <a:p>
            <a:pPr lvl="0">
              <a:buNone/>
            </a:pPr>
            <a:r>
              <a:rPr lang="en-GB" sz="3300" b="1" dirty="0"/>
              <a:t>The kidneys</a:t>
            </a:r>
          </a:p>
        </p:txBody>
      </p:sp>
      <p:sp>
        <p:nvSpPr>
          <p:cNvPr id="3" name="Text Placeholder 2"/>
          <p:cNvSpPr txBox="1">
            <a:spLocks noGrp="1"/>
          </p:cNvSpPr>
          <p:nvPr>
            <p:ph type="body" idx="4294967295"/>
          </p:nvPr>
        </p:nvSpPr>
        <p:spPr>
          <a:xfrm>
            <a:off x="0" y="1286058"/>
            <a:ext cx="5029200" cy="5571941"/>
          </a:xfrm>
        </p:spPr>
        <p:txBody>
          <a:bodyPr/>
          <a:lstStyle/>
          <a:p>
            <a:pPr>
              <a:lnSpc>
                <a:spcPct val="150000"/>
              </a:lnSpc>
              <a:spcBef>
                <a:spcPts val="725"/>
              </a:spcBef>
              <a:buNone/>
            </a:pPr>
            <a:r>
              <a:rPr lang="en-US" dirty="0"/>
              <a:t>- </a:t>
            </a:r>
            <a:r>
              <a:rPr lang="en-US" sz="2200" dirty="0"/>
              <a:t>Paired </a:t>
            </a:r>
            <a:r>
              <a:rPr lang="en-GB" sz="2200" dirty="0"/>
              <a:t>bean shaped structure</a:t>
            </a:r>
            <a:endParaRPr lang="en-US" sz="2200" dirty="0"/>
          </a:p>
          <a:p>
            <a:pPr>
              <a:lnSpc>
                <a:spcPct val="150000"/>
              </a:lnSpc>
              <a:spcBef>
                <a:spcPts val="725"/>
              </a:spcBef>
              <a:buNone/>
            </a:pPr>
            <a:r>
              <a:rPr lang="en-US" sz="2200" dirty="0"/>
              <a:t>- retroperitoneal </a:t>
            </a:r>
          </a:p>
          <a:p>
            <a:pPr>
              <a:lnSpc>
                <a:spcPct val="150000"/>
              </a:lnSpc>
              <a:spcBef>
                <a:spcPts val="725"/>
              </a:spcBef>
              <a:buNone/>
            </a:pPr>
            <a:r>
              <a:rPr lang="en-US" sz="2200" dirty="0"/>
              <a:t>- partially protected by the 11</a:t>
            </a:r>
            <a:r>
              <a:rPr lang="en-US" sz="2200" baseline="30000" dirty="0"/>
              <a:t>th</a:t>
            </a:r>
            <a:r>
              <a:rPr lang="en-US" sz="2200" dirty="0"/>
              <a:t> and 12</a:t>
            </a:r>
            <a:r>
              <a:rPr lang="en-US" sz="2200" baseline="30000" dirty="0"/>
              <a:t>th</a:t>
            </a:r>
            <a:r>
              <a:rPr lang="en-US" sz="2200" dirty="0"/>
              <a:t> ribs</a:t>
            </a:r>
          </a:p>
          <a:p>
            <a:pPr>
              <a:lnSpc>
                <a:spcPct val="150000"/>
              </a:lnSpc>
              <a:spcBef>
                <a:spcPts val="725"/>
              </a:spcBef>
              <a:buFontTx/>
              <a:buChar char="-"/>
            </a:pPr>
            <a:r>
              <a:rPr lang="en-US" sz="2200" dirty="0"/>
              <a:t>right slightly lower due to liver</a:t>
            </a:r>
          </a:p>
          <a:p>
            <a:pPr>
              <a:lnSpc>
                <a:spcPct val="150000"/>
              </a:lnSpc>
              <a:spcBef>
                <a:spcPts val="725"/>
              </a:spcBef>
              <a:buFontTx/>
              <a:buChar char="-"/>
            </a:pPr>
            <a:r>
              <a:rPr lang="en-GB" sz="2200" dirty="0"/>
              <a:t>weighing about 135g -150g</a:t>
            </a:r>
          </a:p>
          <a:p>
            <a:pPr>
              <a:lnSpc>
                <a:spcPct val="150000"/>
              </a:lnSpc>
              <a:spcBef>
                <a:spcPts val="725"/>
              </a:spcBef>
              <a:buFontTx/>
              <a:buChar char="-"/>
            </a:pPr>
            <a:r>
              <a:rPr lang="en-GB" sz="2200" dirty="0"/>
              <a:t>about 10cm long</a:t>
            </a:r>
          </a:p>
          <a:p>
            <a:pPr lvl="0">
              <a:lnSpc>
                <a:spcPct val="150000"/>
              </a:lnSpc>
              <a:spcBef>
                <a:spcPts val="725"/>
              </a:spcBef>
              <a:buFontTx/>
              <a:buChar char="-"/>
            </a:pPr>
            <a:r>
              <a:rPr lang="en-GB" sz="2200" dirty="0"/>
              <a:t>- 5cm wide &amp; 2.5 cm thick</a:t>
            </a:r>
          </a:p>
        </p:txBody>
      </p:sp>
      <p:sp>
        <p:nvSpPr>
          <p:cNvPr id="4" name="Text Placeholder 3"/>
          <p:cNvSpPr txBox="1">
            <a:spLocks noGrp="1"/>
          </p:cNvSpPr>
          <p:nvPr>
            <p:ph type="body" idx="4294967295"/>
          </p:nvPr>
        </p:nvSpPr>
        <p:spPr>
          <a:xfrm>
            <a:off x="4673272" y="1355181"/>
            <a:ext cx="4322402" cy="5391926"/>
          </a:xfrm>
        </p:spPr>
        <p:txBody>
          <a:bodyPr/>
          <a:lstStyle/>
          <a:p>
            <a:pPr lvl="0">
              <a:lnSpc>
                <a:spcPct val="150000"/>
              </a:lnSpc>
              <a:buNone/>
            </a:pPr>
            <a:endParaRPr lang="en-GB" sz="2200" dirty="0"/>
          </a:p>
          <a:p>
            <a:pPr lvl="0">
              <a:lnSpc>
                <a:spcPct val="150000"/>
              </a:lnSpc>
              <a:buNone/>
            </a:pPr>
            <a:endParaRPr lang="en-GB" sz="2200" dirty="0"/>
          </a:p>
          <a:p>
            <a:pPr lvl="0">
              <a:lnSpc>
                <a:spcPct val="150000"/>
              </a:lnSpc>
              <a:buNone/>
            </a:pPr>
            <a:endParaRPr lang="en-GB" sz="2200" dirty="0"/>
          </a:p>
        </p:txBody>
      </p:sp>
      <p:pic>
        <p:nvPicPr>
          <p:cNvPr id="1026" name="Picture 2"/>
          <p:cNvPicPr>
            <a:picLocks noChangeAspect="1" noChangeArrowheads="1"/>
          </p:cNvPicPr>
          <p:nvPr/>
        </p:nvPicPr>
        <p:blipFill>
          <a:blip r:embed="rId3"/>
          <a:srcRect/>
          <a:stretch>
            <a:fillRect/>
          </a:stretch>
        </p:blipFill>
        <p:spPr bwMode="auto">
          <a:xfrm>
            <a:off x="5562600" y="1524000"/>
            <a:ext cx="3581400" cy="4953000"/>
          </a:xfrm>
          <a:prstGeom prst="rect">
            <a:avLst/>
          </a:prstGeom>
          <a:noFill/>
          <a:ln w="9525">
            <a:noFill/>
            <a:miter lim="800000"/>
            <a:headEnd/>
            <a:tailEnd/>
          </a:ln>
          <a:effec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228600"/>
            <a:ext cx="8228766" cy="769441"/>
          </a:xfrm>
        </p:spPr>
        <p:txBody>
          <a:bodyPr>
            <a:spAutoFit/>
          </a:bodyPr>
          <a:lstStyle/>
          <a:p>
            <a:pPr lvl="0">
              <a:buNone/>
            </a:pPr>
            <a:r>
              <a:rPr lang="en-GB" dirty="0"/>
              <a:t>Kidney functions</a:t>
            </a:r>
          </a:p>
        </p:txBody>
      </p:sp>
      <p:sp>
        <p:nvSpPr>
          <p:cNvPr id="3" name="Text Placeholder 2"/>
          <p:cNvSpPr txBox="1">
            <a:spLocks noGrp="1"/>
          </p:cNvSpPr>
          <p:nvPr>
            <p:ph type="body" idx="4294967295"/>
          </p:nvPr>
        </p:nvSpPr>
        <p:spPr>
          <a:xfrm>
            <a:off x="148320" y="1216924"/>
            <a:ext cx="4769280" cy="5530183"/>
          </a:xfrm>
        </p:spPr>
        <p:txBody>
          <a:bodyPr>
            <a:normAutofit/>
          </a:bodyPr>
          <a:lstStyle/>
          <a:p>
            <a:pPr marL="0" indent="0">
              <a:lnSpc>
                <a:spcPct val="150000"/>
              </a:lnSpc>
              <a:spcBef>
                <a:spcPts val="455"/>
              </a:spcBef>
              <a:buNone/>
            </a:pPr>
            <a:r>
              <a:rPr lang="en-US" sz="2000" dirty="0"/>
              <a:t>- Excrete most of the waste products of metabolism</a:t>
            </a:r>
          </a:p>
          <a:p>
            <a:pPr marL="0" indent="0">
              <a:lnSpc>
                <a:spcPct val="150000"/>
              </a:lnSpc>
              <a:spcBef>
                <a:spcPts val="455"/>
              </a:spcBef>
              <a:buNone/>
            </a:pPr>
            <a:r>
              <a:rPr lang="en-US" sz="2000" dirty="0"/>
              <a:t>- Control the water &amp; electrolyte balance - Body</a:t>
            </a:r>
            <a:endParaRPr lang="en-US" sz="2000" b="1" dirty="0">
              <a:effectLst>
                <a:outerShdw dist="17962" dir="2700000">
                  <a:srgbClr val="000000"/>
                </a:outerShdw>
              </a:effectLst>
            </a:endParaRPr>
          </a:p>
          <a:p>
            <a:pPr marL="0" indent="0">
              <a:lnSpc>
                <a:spcPct val="150000"/>
              </a:lnSpc>
              <a:spcBef>
                <a:spcPts val="455"/>
              </a:spcBef>
              <a:buNone/>
            </a:pPr>
            <a:r>
              <a:rPr lang="en-US" sz="2000" dirty="0"/>
              <a:t>- Maintain acid-base balance of the </a:t>
            </a:r>
            <a:r>
              <a:rPr lang="en-US" sz="2000" b="1" dirty="0">
                <a:effectLst>
                  <a:outerShdw dist="17962" dir="2700000">
                    <a:srgbClr val="000000"/>
                  </a:outerShdw>
                </a:effectLst>
              </a:rPr>
              <a:t>blood</a:t>
            </a:r>
          </a:p>
          <a:p>
            <a:pPr marL="0" indent="0">
              <a:lnSpc>
                <a:spcPct val="150000"/>
              </a:lnSpc>
              <a:spcBef>
                <a:spcPts val="455"/>
              </a:spcBef>
              <a:buNone/>
            </a:pPr>
            <a:r>
              <a:rPr lang="en-US" sz="2000" dirty="0"/>
              <a:t>- Waste products leave the kidneys as urine</a:t>
            </a:r>
          </a:p>
          <a:p>
            <a:pPr marL="0" indent="0">
              <a:lnSpc>
                <a:spcPct val="150000"/>
              </a:lnSpc>
              <a:spcBef>
                <a:spcPts val="455"/>
              </a:spcBef>
              <a:buNone/>
            </a:pPr>
            <a:r>
              <a:rPr lang="en-US" sz="2000" dirty="0"/>
              <a:t>- Passes down the </a:t>
            </a:r>
            <a:r>
              <a:rPr lang="en-US" sz="2000" dirty="0" err="1"/>
              <a:t>ureters</a:t>
            </a:r>
            <a:r>
              <a:rPr lang="en-US" sz="2000" dirty="0"/>
              <a:t> to the urinary bladder</a:t>
            </a:r>
          </a:p>
          <a:p>
            <a:pPr marL="311150" indent="-311150">
              <a:lnSpc>
                <a:spcPct val="150000"/>
              </a:lnSpc>
              <a:spcBef>
                <a:spcPts val="455"/>
              </a:spcBef>
              <a:buNone/>
            </a:pPr>
            <a:r>
              <a:rPr lang="en-US" sz="2000" dirty="0"/>
              <a:t>- Urine leaves the body through the urethra</a:t>
            </a:r>
          </a:p>
        </p:txBody>
      </p:sp>
      <p:sp>
        <p:nvSpPr>
          <p:cNvPr id="4" name="Text Placeholder 3"/>
          <p:cNvSpPr txBox="1">
            <a:spLocks noGrp="1"/>
          </p:cNvSpPr>
          <p:nvPr>
            <p:ph type="body" idx="4294967295"/>
          </p:nvPr>
        </p:nvSpPr>
        <p:spPr>
          <a:xfrm>
            <a:off x="4673272" y="1604844"/>
            <a:ext cx="4015269" cy="4526472"/>
          </a:xfrm>
        </p:spPr>
        <p:txBody>
          <a:bodyPr/>
          <a:lstStyle/>
          <a:p>
            <a:endParaRPr lang="en-US"/>
          </a:p>
        </p:txBody>
      </p:sp>
      <p:pic>
        <p:nvPicPr>
          <p:cNvPr id="5" name="Picture 4"/>
          <p:cNvPicPr>
            <a:picLocks noChangeAspect="1"/>
          </p:cNvPicPr>
          <p:nvPr/>
        </p:nvPicPr>
        <p:blipFill>
          <a:blip r:embed="rId3" cstate="print">
            <a:lum/>
          </a:blip>
          <a:srcRect/>
          <a:stretch>
            <a:fillRect/>
          </a:stretch>
        </p:blipFill>
        <p:spPr>
          <a:xfrm>
            <a:off x="5124961" y="1355181"/>
            <a:ext cx="3801596" cy="5253668"/>
          </a:xfrm>
          <a:prstGeom prst="rect">
            <a:avLst/>
          </a:prstGeom>
          <a:noFill/>
          <a:ln>
            <a:noFill/>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228600"/>
            <a:ext cx="8228766" cy="600164"/>
          </a:xfrm>
        </p:spPr>
        <p:txBody>
          <a:bodyPr wrap="square">
            <a:spAutoFit/>
          </a:bodyPr>
          <a:lstStyle/>
          <a:p>
            <a:pPr lvl="0">
              <a:buNone/>
            </a:pPr>
            <a:r>
              <a:rPr lang="en-GB" sz="3300" b="1" dirty="0"/>
              <a:t>Coverings</a:t>
            </a:r>
          </a:p>
        </p:txBody>
      </p:sp>
      <p:sp>
        <p:nvSpPr>
          <p:cNvPr id="3" name="Text Placeholder 2"/>
          <p:cNvSpPr txBox="1">
            <a:spLocks noGrp="1"/>
          </p:cNvSpPr>
          <p:nvPr>
            <p:ph type="body" idx="4294967295"/>
          </p:nvPr>
        </p:nvSpPr>
        <p:spPr>
          <a:xfrm>
            <a:off x="79204" y="914400"/>
            <a:ext cx="4655795" cy="5943600"/>
          </a:xfrm>
        </p:spPr>
        <p:txBody>
          <a:bodyPr>
            <a:normAutofit/>
          </a:bodyPr>
          <a:lstStyle/>
          <a:p>
            <a:pPr marL="0" indent="0">
              <a:lnSpc>
                <a:spcPct val="150000"/>
              </a:lnSpc>
              <a:spcBef>
                <a:spcPts val="545"/>
              </a:spcBef>
              <a:buNone/>
            </a:pPr>
            <a:r>
              <a:rPr lang="en-US" sz="1800" dirty="0"/>
              <a:t>1- </a:t>
            </a:r>
            <a:r>
              <a:rPr lang="en-US" sz="1800" b="1" dirty="0">
                <a:solidFill>
                  <a:srgbClr val="FF0000"/>
                </a:solidFill>
                <a:effectLst>
                  <a:outerShdw dist="17962" dir="2700000">
                    <a:srgbClr val="000000"/>
                  </a:outerShdw>
                </a:effectLst>
              </a:rPr>
              <a:t>Fibrous capsule</a:t>
            </a:r>
            <a:r>
              <a:rPr lang="en-US" sz="1800" dirty="0"/>
              <a:t>:</a:t>
            </a:r>
          </a:p>
          <a:p>
            <a:pPr marL="0" indent="0">
              <a:lnSpc>
                <a:spcPct val="150000"/>
              </a:lnSpc>
              <a:spcBef>
                <a:spcPts val="545"/>
              </a:spcBef>
              <a:buNone/>
            </a:pPr>
            <a:r>
              <a:rPr lang="en-US" sz="1800" dirty="0"/>
              <a:t>  - encloses the kidney</a:t>
            </a:r>
          </a:p>
          <a:p>
            <a:pPr marL="0" indent="0">
              <a:lnSpc>
                <a:spcPct val="150000"/>
              </a:lnSpc>
              <a:spcBef>
                <a:spcPts val="545"/>
              </a:spcBef>
              <a:buNone/>
            </a:pPr>
            <a:r>
              <a:rPr lang="en-US" sz="1800" dirty="0"/>
              <a:t>2 - </a:t>
            </a:r>
            <a:r>
              <a:rPr lang="en-US" sz="1800" b="1" dirty="0" err="1">
                <a:solidFill>
                  <a:srgbClr val="FF0000"/>
                </a:solidFill>
                <a:effectLst>
                  <a:outerShdw dist="17962" dir="2700000">
                    <a:srgbClr val="000000"/>
                  </a:outerShdw>
                </a:effectLst>
              </a:rPr>
              <a:t>Perirenal</a:t>
            </a:r>
            <a:r>
              <a:rPr lang="en-US" sz="1800" b="1" dirty="0">
                <a:solidFill>
                  <a:srgbClr val="FF0000"/>
                </a:solidFill>
                <a:effectLst>
                  <a:outerShdw dist="17962" dir="2700000">
                    <a:srgbClr val="000000"/>
                  </a:outerShdw>
                </a:effectLst>
              </a:rPr>
              <a:t>  (</a:t>
            </a:r>
            <a:r>
              <a:rPr lang="en-US" sz="1800" b="1" dirty="0" err="1">
                <a:solidFill>
                  <a:srgbClr val="FF0000"/>
                </a:solidFill>
                <a:effectLst>
                  <a:outerShdw dist="17962" dir="2700000">
                    <a:srgbClr val="000000"/>
                  </a:outerShdw>
                </a:effectLst>
              </a:rPr>
              <a:t>perinephric</a:t>
            </a:r>
            <a:r>
              <a:rPr lang="en-US" sz="1800" b="1" dirty="0">
                <a:solidFill>
                  <a:srgbClr val="FF0000"/>
                </a:solidFill>
                <a:effectLst>
                  <a:outerShdw dist="17962" dir="2700000">
                    <a:srgbClr val="000000"/>
                  </a:outerShdw>
                </a:effectLst>
              </a:rPr>
              <a:t>) fat</a:t>
            </a:r>
            <a:r>
              <a:rPr lang="en-US" sz="1800" dirty="0"/>
              <a:t>:</a:t>
            </a:r>
          </a:p>
          <a:p>
            <a:pPr marL="0" indent="0">
              <a:lnSpc>
                <a:spcPct val="150000"/>
              </a:lnSpc>
              <a:spcBef>
                <a:spcPts val="545"/>
              </a:spcBef>
              <a:buNone/>
            </a:pPr>
            <a:r>
              <a:rPr lang="en-US" sz="1800" dirty="0"/>
              <a:t>- surrounds the fibrous capsule</a:t>
            </a:r>
          </a:p>
          <a:p>
            <a:pPr marL="0" indent="0">
              <a:lnSpc>
                <a:spcPct val="150000"/>
              </a:lnSpc>
              <a:spcBef>
                <a:spcPts val="545"/>
              </a:spcBef>
              <a:buNone/>
            </a:pPr>
            <a:r>
              <a:rPr lang="en-US" sz="1800" dirty="0"/>
              <a:t>3 -</a:t>
            </a:r>
            <a:r>
              <a:rPr lang="en-US" sz="1800" b="1" dirty="0"/>
              <a:t> </a:t>
            </a:r>
            <a:r>
              <a:rPr lang="en-US" sz="1800" b="1" dirty="0">
                <a:solidFill>
                  <a:srgbClr val="FF0000"/>
                </a:solidFill>
                <a:effectLst>
                  <a:outerShdw dist="17962" dir="2700000">
                    <a:srgbClr val="000000"/>
                  </a:outerShdw>
                </a:effectLst>
              </a:rPr>
              <a:t>Renal fascia (</a:t>
            </a:r>
            <a:r>
              <a:rPr lang="en-US" sz="1800" b="1" dirty="0" err="1">
                <a:solidFill>
                  <a:srgbClr val="FF0000"/>
                </a:solidFill>
                <a:effectLst>
                  <a:outerShdw dist="17962" dir="2700000">
                    <a:srgbClr val="000000"/>
                  </a:outerShdw>
                </a:effectLst>
              </a:rPr>
              <a:t>Gerota</a:t>
            </a:r>
            <a:r>
              <a:rPr lang="en-US" sz="1800" b="1" dirty="0">
                <a:effectLst>
                  <a:outerShdw dist="17962" dir="2700000">
                    <a:srgbClr val="000000"/>
                  </a:outerShdw>
                </a:effectLst>
              </a:rPr>
              <a:t>)</a:t>
            </a:r>
            <a:r>
              <a:rPr lang="en-US" sz="1800" dirty="0"/>
              <a:t>:</a:t>
            </a:r>
          </a:p>
          <a:p>
            <a:pPr marL="0" indent="0">
              <a:lnSpc>
                <a:spcPct val="150000"/>
              </a:lnSpc>
              <a:spcBef>
                <a:spcPts val="545"/>
              </a:spcBef>
              <a:buNone/>
            </a:pPr>
            <a:r>
              <a:rPr lang="en-US" sz="1800" dirty="0"/>
              <a:t>- is a condensation of connective tissue that encloses the kidneys and suprarenal glands,</a:t>
            </a:r>
          </a:p>
          <a:p>
            <a:pPr marL="0" indent="0">
              <a:lnSpc>
                <a:spcPct val="150000"/>
              </a:lnSpc>
              <a:spcBef>
                <a:spcPts val="545"/>
              </a:spcBef>
              <a:buNone/>
            </a:pPr>
            <a:r>
              <a:rPr lang="en-US" sz="1800" dirty="0"/>
              <a:t>- it is continuous laterally with the fascia </a:t>
            </a:r>
            <a:r>
              <a:rPr lang="en-US" sz="1800" dirty="0" err="1"/>
              <a:t>transversalis</a:t>
            </a:r>
            <a:endParaRPr lang="en-US" sz="1800" dirty="0"/>
          </a:p>
          <a:p>
            <a:pPr marL="0" indent="0">
              <a:lnSpc>
                <a:spcPct val="150000"/>
              </a:lnSpc>
              <a:spcBef>
                <a:spcPts val="545"/>
              </a:spcBef>
              <a:buNone/>
            </a:pPr>
            <a:r>
              <a:rPr lang="en-US" sz="1800" dirty="0"/>
              <a:t>4 - </a:t>
            </a:r>
            <a:r>
              <a:rPr lang="en-US" sz="1800" b="1" dirty="0" err="1">
                <a:solidFill>
                  <a:srgbClr val="FF0000"/>
                </a:solidFill>
                <a:effectLst>
                  <a:outerShdw dist="17962" dir="2700000">
                    <a:srgbClr val="000000"/>
                  </a:outerShdw>
                </a:effectLst>
              </a:rPr>
              <a:t>Pararenal</a:t>
            </a:r>
            <a:r>
              <a:rPr lang="en-US" sz="1800" b="1" dirty="0">
                <a:solidFill>
                  <a:srgbClr val="FF0000"/>
                </a:solidFill>
                <a:effectLst>
                  <a:outerShdw dist="17962" dir="2700000">
                    <a:srgbClr val="000000"/>
                  </a:outerShdw>
                </a:effectLst>
              </a:rPr>
              <a:t> (</a:t>
            </a:r>
            <a:r>
              <a:rPr lang="en-US" sz="1800" b="1" dirty="0" err="1">
                <a:solidFill>
                  <a:srgbClr val="FF0000"/>
                </a:solidFill>
                <a:effectLst>
                  <a:outerShdw dist="17962" dir="2700000">
                    <a:srgbClr val="000000"/>
                  </a:outerShdw>
                </a:effectLst>
              </a:rPr>
              <a:t>paranephric</a:t>
            </a:r>
            <a:r>
              <a:rPr lang="en-US" sz="1800" b="1" dirty="0">
                <a:solidFill>
                  <a:srgbClr val="FF0000"/>
                </a:solidFill>
                <a:effectLst>
                  <a:outerShdw dist="17962" dir="2700000">
                    <a:srgbClr val="000000"/>
                  </a:outerShdw>
                </a:effectLst>
              </a:rPr>
              <a:t>) fat</a:t>
            </a:r>
            <a:r>
              <a:rPr lang="en-US" sz="1800" dirty="0">
                <a:solidFill>
                  <a:srgbClr val="FF0000"/>
                </a:solidFill>
              </a:rPr>
              <a:t>:</a:t>
            </a:r>
          </a:p>
          <a:p>
            <a:pPr marL="0" indent="0">
              <a:lnSpc>
                <a:spcPct val="150000"/>
              </a:lnSpc>
              <a:spcBef>
                <a:spcPts val="545"/>
              </a:spcBef>
              <a:buNone/>
            </a:pPr>
            <a:r>
              <a:rPr lang="en-US" sz="1800" dirty="0"/>
              <a:t>- lies external to the renal fascia, and forms part of the retroperitoneal fat</a:t>
            </a:r>
          </a:p>
        </p:txBody>
      </p:sp>
      <p:sp>
        <p:nvSpPr>
          <p:cNvPr id="4" name="Text Placeholder 3"/>
          <p:cNvSpPr txBox="1">
            <a:spLocks noGrp="1"/>
          </p:cNvSpPr>
          <p:nvPr>
            <p:ph type="body" idx="4294967295"/>
          </p:nvPr>
        </p:nvSpPr>
        <p:spPr>
          <a:xfrm>
            <a:off x="5061541" y="1604844"/>
            <a:ext cx="3626999" cy="4526472"/>
          </a:xfrm>
        </p:spPr>
        <p:txBody>
          <a:bodyPr/>
          <a:lstStyle/>
          <a:p>
            <a:endParaRPr lang="en-US"/>
          </a:p>
        </p:txBody>
      </p:sp>
      <p:pic>
        <p:nvPicPr>
          <p:cNvPr id="5" name="Picture 4"/>
          <p:cNvPicPr>
            <a:picLocks noChangeAspect="1"/>
          </p:cNvPicPr>
          <p:nvPr/>
        </p:nvPicPr>
        <p:blipFill>
          <a:blip r:embed="rId3" cstate="print">
            <a:lum/>
          </a:blip>
          <a:srcRect/>
          <a:stretch>
            <a:fillRect/>
          </a:stretch>
        </p:blipFill>
        <p:spPr>
          <a:xfrm>
            <a:off x="4734990" y="1216924"/>
            <a:ext cx="4409010" cy="5322802"/>
          </a:xfrm>
          <a:prstGeom prst="rect">
            <a:avLst/>
          </a:prstGeom>
          <a:noFill/>
          <a:ln>
            <a:no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wrap="square">
            <a:spAutoFit/>
          </a:bodyPr>
          <a:lstStyle/>
          <a:p>
            <a:pPr lvl="0">
              <a:buNone/>
            </a:pPr>
            <a:r>
              <a:rPr lang="en-GB" sz="3300" b="1" dirty="0"/>
              <a:t>Structure</a:t>
            </a:r>
            <a:r>
              <a:rPr lang="en-GB" sz="3300" dirty="0"/>
              <a:t> </a:t>
            </a:r>
            <a:r>
              <a:rPr lang="en-GB" sz="3300" b="1" dirty="0"/>
              <a:t>of kidneys</a:t>
            </a:r>
          </a:p>
        </p:txBody>
      </p:sp>
      <p:sp>
        <p:nvSpPr>
          <p:cNvPr id="3" name="Subtitle 2"/>
          <p:cNvSpPr txBox="1">
            <a:spLocks noGrp="1"/>
          </p:cNvSpPr>
          <p:nvPr>
            <p:ph sz="half" idx="1"/>
          </p:nvPr>
        </p:nvSpPr>
        <p:spPr>
          <a:xfrm>
            <a:off x="0" y="1219200"/>
            <a:ext cx="5562600" cy="5638800"/>
          </a:xfrm>
        </p:spPr>
        <p:txBody>
          <a:bodyPr anchor="ctr">
            <a:normAutofit/>
          </a:bodyPr>
          <a:lstStyle/>
          <a:p>
            <a:pPr marL="0" indent="0">
              <a:lnSpc>
                <a:spcPct val="150000"/>
              </a:lnSpc>
              <a:buNone/>
            </a:pPr>
            <a:r>
              <a:rPr lang="en-GB" sz="2500" dirty="0"/>
              <a:t>- has 2 smooth surfaces = </a:t>
            </a:r>
            <a:r>
              <a:rPr lang="en-GB" sz="2500" b="1" dirty="0"/>
              <a:t>anterior &amp; posterior</a:t>
            </a:r>
          </a:p>
          <a:p>
            <a:pPr marL="0" indent="0">
              <a:lnSpc>
                <a:spcPct val="150000"/>
              </a:lnSpc>
              <a:buNone/>
            </a:pPr>
            <a:r>
              <a:rPr lang="en-GB" sz="2500" dirty="0"/>
              <a:t>- 2 poles = </a:t>
            </a:r>
            <a:r>
              <a:rPr lang="en-GB" sz="2500" b="1" dirty="0"/>
              <a:t>superior &amp; inferior</a:t>
            </a:r>
          </a:p>
          <a:p>
            <a:pPr marL="0" indent="0">
              <a:lnSpc>
                <a:spcPct val="150000"/>
              </a:lnSpc>
              <a:buNone/>
            </a:pPr>
            <a:r>
              <a:rPr lang="en-GB" sz="2500" b="1" dirty="0"/>
              <a:t>- </a:t>
            </a:r>
            <a:r>
              <a:rPr lang="en-GB" sz="2500" dirty="0"/>
              <a:t>2 margins</a:t>
            </a:r>
            <a:r>
              <a:rPr lang="en-GB" sz="2500" b="1" dirty="0"/>
              <a:t> = lateral &amp; medial</a:t>
            </a:r>
          </a:p>
          <a:p>
            <a:pPr marL="0" indent="0">
              <a:lnSpc>
                <a:spcPct val="150000"/>
              </a:lnSpc>
              <a:buNone/>
            </a:pPr>
            <a:r>
              <a:rPr lang="en-GB" sz="2500" dirty="0"/>
              <a:t>- on the medial margin of each kidney is the</a:t>
            </a:r>
            <a:r>
              <a:rPr lang="en-GB" sz="2500" b="1" dirty="0"/>
              <a:t> </a:t>
            </a:r>
            <a:r>
              <a:rPr lang="en-GB" sz="2500" b="1" dirty="0" err="1"/>
              <a:t>hilum</a:t>
            </a:r>
            <a:endParaRPr lang="en-GB" sz="2500" b="1" dirty="0"/>
          </a:p>
        </p:txBody>
      </p:sp>
      <p:pic>
        <p:nvPicPr>
          <p:cNvPr id="5" name="Picture 2"/>
          <p:cNvPicPr>
            <a:picLocks noGrp="1" noChangeAspect="1" noChangeArrowheads="1"/>
          </p:cNvPicPr>
          <p:nvPr>
            <p:ph sz="half" idx="2"/>
          </p:nvPr>
        </p:nvPicPr>
        <p:blipFill>
          <a:blip r:embed="rId3"/>
          <a:srcRect/>
          <a:stretch>
            <a:fillRect/>
          </a:stretch>
        </p:blipFill>
        <p:spPr bwMode="auto">
          <a:xfrm>
            <a:off x="5672137" y="1828801"/>
            <a:ext cx="3471863" cy="4343400"/>
          </a:xfrm>
          <a:prstGeom prst="rect">
            <a:avLst/>
          </a:prstGeom>
          <a:noFill/>
          <a:ln w="9525">
            <a:noFill/>
            <a:miter lim="800000"/>
            <a:headEnd/>
            <a:tailEnd/>
          </a:ln>
          <a:effec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170" y="314174"/>
            <a:ext cx="8228766" cy="1063362"/>
          </a:xfrm>
        </p:spPr>
        <p:txBody>
          <a:bodyPr/>
          <a:lstStyle/>
          <a:p>
            <a:pPr lvl="0">
              <a:buNone/>
            </a:pPr>
            <a:r>
              <a:rPr lang="en-GB" sz="3300" b="1" dirty="0"/>
              <a:t>Kidney structure</a:t>
            </a:r>
          </a:p>
        </p:txBody>
      </p:sp>
      <p:sp>
        <p:nvSpPr>
          <p:cNvPr id="3" name="Text Placeholder 2"/>
          <p:cNvSpPr txBox="1">
            <a:spLocks noGrp="1"/>
          </p:cNvSpPr>
          <p:nvPr>
            <p:ph type="body" idx="4294967295"/>
          </p:nvPr>
        </p:nvSpPr>
        <p:spPr>
          <a:xfrm>
            <a:off x="0" y="1447800"/>
            <a:ext cx="3624719" cy="4526472"/>
          </a:xfrm>
        </p:spPr>
        <p:txBody>
          <a:bodyPr>
            <a:normAutofit lnSpcReduction="10000"/>
          </a:bodyPr>
          <a:lstStyle/>
          <a:p>
            <a:pPr marL="0" indent="0">
              <a:spcBef>
                <a:spcPts val="725"/>
              </a:spcBef>
              <a:buNone/>
            </a:pPr>
            <a:r>
              <a:rPr lang="en-US" dirty="0"/>
              <a:t>-</a:t>
            </a:r>
            <a:r>
              <a:rPr lang="en-US" sz="2500" dirty="0"/>
              <a:t> </a:t>
            </a:r>
            <a:r>
              <a:rPr lang="en-US" sz="2500" dirty="0" err="1"/>
              <a:t>hilum</a:t>
            </a:r>
            <a:r>
              <a:rPr lang="en-US" sz="2500" dirty="0"/>
              <a:t> </a:t>
            </a:r>
          </a:p>
          <a:p>
            <a:pPr marL="0" indent="0">
              <a:spcBef>
                <a:spcPts val="725"/>
              </a:spcBef>
              <a:buNone/>
            </a:pPr>
            <a:r>
              <a:rPr lang="en-US" sz="2500" dirty="0"/>
              <a:t>- renal artery and vein</a:t>
            </a:r>
          </a:p>
          <a:p>
            <a:pPr marL="0" indent="0">
              <a:spcBef>
                <a:spcPts val="725"/>
              </a:spcBef>
              <a:buNone/>
            </a:pPr>
            <a:r>
              <a:rPr lang="en-US" sz="2500" dirty="0"/>
              <a:t>- renal cortex</a:t>
            </a:r>
          </a:p>
          <a:p>
            <a:pPr marL="0" indent="0">
              <a:spcBef>
                <a:spcPts val="725"/>
              </a:spcBef>
              <a:buNone/>
            </a:pPr>
            <a:r>
              <a:rPr lang="en-US" sz="2500" dirty="0"/>
              <a:t>- renal columns</a:t>
            </a:r>
          </a:p>
          <a:p>
            <a:pPr marL="0" indent="0">
              <a:spcBef>
                <a:spcPts val="725"/>
              </a:spcBef>
              <a:buNone/>
            </a:pPr>
            <a:r>
              <a:rPr lang="en-US" sz="2500" dirty="0"/>
              <a:t>- renal medulla</a:t>
            </a:r>
          </a:p>
          <a:p>
            <a:pPr marL="0" indent="0">
              <a:spcBef>
                <a:spcPts val="725"/>
              </a:spcBef>
              <a:buNone/>
            </a:pPr>
            <a:r>
              <a:rPr lang="en-US" sz="2500" dirty="0"/>
              <a:t>- renal pyramids   </a:t>
            </a:r>
          </a:p>
          <a:p>
            <a:pPr marL="0" indent="0">
              <a:spcBef>
                <a:spcPts val="725"/>
              </a:spcBef>
              <a:buNone/>
            </a:pPr>
            <a:r>
              <a:rPr lang="en-US" sz="2500" dirty="0"/>
              <a:t>- renal papillae</a:t>
            </a:r>
          </a:p>
          <a:p>
            <a:pPr marL="0" indent="0">
              <a:spcBef>
                <a:spcPts val="725"/>
              </a:spcBef>
              <a:buNone/>
            </a:pPr>
            <a:r>
              <a:rPr lang="en-US" sz="2500" dirty="0"/>
              <a:t>- major &amp; minor calyces</a:t>
            </a:r>
          </a:p>
          <a:p>
            <a:pPr marL="0" indent="0">
              <a:spcBef>
                <a:spcPts val="725"/>
              </a:spcBef>
              <a:buNone/>
            </a:pPr>
            <a:r>
              <a:rPr lang="en-US" sz="2500" dirty="0"/>
              <a:t>- renal Pelvis</a:t>
            </a:r>
          </a:p>
          <a:p>
            <a:pPr marL="0" indent="0">
              <a:spcBef>
                <a:spcPts val="725"/>
              </a:spcBef>
              <a:buNone/>
            </a:pPr>
            <a:r>
              <a:rPr lang="en-US" sz="2500" dirty="0"/>
              <a:t>- </a:t>
            </a:r>
            <a:r>
              <a:rPr lang="en-US" sz="2500" dirty="0" err="1"/>
              <a:t>ureters</a:t>
            </a:r>
            <a:endParaRPr lang="en-US" sz="2500" dirty="0"/>
          </a:p>
        </p:txBody>
      </p:sp>
      <p:sp>
        <p:nvSpPr>
          <p:cNvPr id="4" name="Text Placeholder 3"/>
          <p:cNvSpPr txBox="1">
            <a:spLocks noGrp="1"/>
          </p:cNvSpPr>
          <p:nvPr>
            <p:ph type="body" idx="4294967295"/>
          </p:nvPr>
        </p:nvSpPr>
        <p:spPr>
          <a:xfrm>
            <a:off x="4081890" y="1604844"/>
            <a:ext cx="4606659" cy="4526472"/>
          </a:xfrm>
        </p:spPr>
        <p:txBody>
          <a:bodyPr/>
          <a:lstStyle/>
          <a:p>
            <a:endParaRPr lang="en-US"/>
          </a:p>
        </p:txBody>
      </p:sp>
      <p:pic>
        <p:nvPicPr>
          <p:cNvPr id="5" name="Picture Placeholder 3"/>
          <p:cNvPicPr>
            <a:picLocks noChangeAspect="1"/>
          </p:cNvPicPr>
          <p:nvPr/>
        </p:nvPicPr>
        <p:blipFill>
          <a:blip r:embed="rId3" cstate="print">
            <a:lum/>
          </a:blip>
          <a:srcRect/>
          <a:stretch>
            <a:fillRect/>
          </a:stretch>
        </p:blipFill>
        <p:spPr>
          <a:xfrm>
            <a:off x="3276600" y="1219200"/>
            <a:ext cx="5867400" cy="5638800"/>
          </a:xfrm>
          <a:prstGeom prst="rect">
            <a:avLst/>
          </a:prstGeom>
          <a:noFill/>
          <a:ln>
            <a:noFill/>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81000" y="228600"/>
            <a:ext cx="8228766" cy="600164"/>
          </a:xfrm>
        </p:spPr>
        <p:txBody>
          <a:bodyPr>
            <a:spAutoFit/>
          </a:bodyPr>
          <a:lstStyle/>
          <a:p>
            <a:pPr lvl="0">
              <a:buNone/>
            </a:pPr>
            <a:r>
              <a:rPr lang="en-GB" sz="3300" b="1" dirty="0"/>
              <a:t>Anterior relations</a:t>
            </a:r>
          </a:p>
        </p:txBody>
      </p:sp>
      <p:sp>
        <p:nvSpPr>
          <p:cNvPr id="3" name="Text Placeholder 2"/>
          <p:cNvSpPr txBox="1">
            <a:spLocks noGrp="1"/>
          </p:cNvSpPr>
          <p:nvPr>
            <p:ph type="body" idx="4294967295"/>
          </p:nvPr>
        </p:nvSpPr>
        <p:spPr>
          <a:xfrm>
            <a:off x="0" y="990600"/>
            <a:ext cx="4472439" cy="5867400"/>
          </a:xfrm>
        </p:spPr>
        <p:txBody>
          <a:bodyPr>
            <a:normAutofit lnSpcReduction="10000"/>
          </a:bodyPr>
          <a:lstStyle/>
          <a:p>
            <a:pPr marL="0" indent="0">
              <a:lnSpc>
                <a:spcPct val="90000"/>
              </a:lnSpc>
              <a:spcBef>
                <a:spcPts val="630"/>
              </a:spcBef>
              <a:buNone/>
            </a:pPr>
            <a:r>
              <a:rPr lang="en-US" sz="2400" b="1" dirty="0">
                <a:effectLst>
                  <a:outerShdw dist="17962" dir="2700000">
                    <a:srgbClr val="000000"/>
                  </a:outerShdw>
                </a:effectLst>
              </a:rPr>
              <a:t>RIGHT KIDNEY</a:t>
            </a:r>
          </a:p>
          <a:p>
            <a:pPr marL="0" indent="0">
              <a:lnSpc>
                <a:spcPct val="90000"/>
              </a:lnSpc>
              <a:spcBef>
                <a:spcPts val="545"/>
              </a:spcBef>
              <a:buNone/>
            </a:pPr>
            <a:r>
              <a:rPr lang="en-US" sz="2400" dirty="0">
                <a:effectLst>
                  <a:outerShdw dist="17962" dir="2700000">
                    <a:srgbClr val="000000"/>
                  </a:outerShdw>
                </a:effectLst>
              </a:rPr>
              <a:t>- Suprarenal gland</a:t>
            </a:r>
          </a:p>
          <a:p>
            <a:pPr marL="0" indent="0">
              <a:lnSpc>
                <a:spcPct val="90000"/>
              </a:lnSpc>
              <a:spcBef>
                <a:spcPts val="545"/>
              </a:spcBef>
              <a:buNone/>
            </a:pPr>
            <a:r>
              <a:rPr lang="en-US" sz="2400" dirty="0">
                <a:effectLst>
                  <a:outerShdw dist="17962" dir="2700000">
                    <a:srgbClr val="000000"/>
                  </a:outerShdw>
                </a:effectLst>
              </a:rPr>
              <a:t>- Liver</a:t>
            </a:r>
          </a:p>
          <a:p>
            <a:pPr marL="0" indent="0">
              <a:lnSpc>
                <a:spcPct val="90000"/>
              </a:lnSpc>
              <a:spcBef>
                <a:spcPts val="545"/>
              </a:spcBef>
              <a:buNone/>
            </a:pPr>
            <a:r>
              <a:rPr lang="en-US" sz="2400" dirty="0">
                <a:effectLst>
                  <a:outerShdw dist="17962" dir="2700000">
                    <a:srgbClr val="000000"/>
                  </a:outerShdw>
                </a:effectLst>
              </a:rPr>
              <a:t>- Second part of the duodenum</a:t>
            </a:r>
          </a:p>
          <a:p>
            <a:pPr marL="0" indent="0">
              <a:lnSpc>
                <a:spcPct val="90000"/>
              </a:lnSpc>
              <a:spcBef>
                <a:spcPts val="545"/>
              </a:spcBef>
              <a:buNone/>
            </a:pPr>
            <a:r>
              <a:rPr lang="en-US" sz="2400" dirty="0">
                <a:effectLst>
                  <a:outerShdw dist="17962" dir="2700000">
                    <a:srgbClr val="000000"/>
                  </a:outerShdw>
                </a:effectLst>
              </a:rPr>
              <a:t>- Right colic flexure</a:t>
            </a:r>
          </a:p>
          <a:p>
            <a:pPr marL="0" indent="0">
              <a:lnSpc>
                <a:spcPct val="90000"/>
              </a:lnSpc>
              <a:spcBef>
                <a:spcPts val="545"/>
              </a:spcBef>
              <a:buNone/>
            </a:pPr>
            <a:r>
              <a:rPr lang="en-US" sz="2400" dirty="0">
                <a:effectLst>
                  <a:outerShdw dist="17962" dir="2700000">
                    <a:srgbClr val="000000"/>
                  </a:outerShdw>
                </a:effectLst>
              </a:rPr>
              <a:t>- Coils of ileum</a:t>
            </a:r>
          </a:p>
          <a:p>
            <a:pPr marL="0" indent="0">
              <a:lnSpc>
                <a:spcPct val="90000"/>
              </a:lnSpc>
              <a:spcBef>
                <a:spcPts val="630"/>
              </a:spcBef>
              <a:buNone/>
            </a:pPr>
            <a:endParaRPr lang="en-US" sz="2400" b="1" dirty="0">
              <a:effectLst>
                <a:outerShdw dist="17962" dir="2700000">
                  <a:srgbClr val="000000"/>
                </a:outerShdw>
              </a:effectLst>
            </a:endParaRPr>
          </a:p>
          <a:p>
            <a:pPr marL="0" indent="0">
              <a:lnSpc>
                <a:spcPct val="90000"/>
              </a:lnSpc>
              <a:spcBef>
                <a:spcPts val="630"/>
              </a:spcBef>
              <a:buNone/>
            </a:pPr>
            <a:r>
              <a:rPr lang="en-US" sz="2400" b="1" dirty="0">
                <a:effectLst>
                  <a:outerShdw dist="17962" dir="2700000">
                    <a:srgbClr val="000000"/>
                  </a:outerShdw>
                </a:effectLst>
              </a:rPr>
              <a:t>LEFT KIDNEY</a:t>
            </a:r>
          </a:p>
          <a:p>
            <a:pPr marL="0" indent="0">
              <a:lnSpc>
                <a:spcPct val="90000"/>
              </a:lnSpc>
              <a:spcBef>
                <a:spcPts val="545"/>
              </a:spcBef>
              <a:buNone/>
            </a:pPr>
            <a:r>
              <a:rPr lang="en-US" sz="2400" dirty="0">
                <a:effectLst>
                  <a:outerShdw dist="17962" dir="2700000">
                    <a:srgbClr val="000000"/>
                  </a:outerShdw>
                </a:effectLst>
              </a:rPr>
              <a:t>- Suprarenal gland</a:t>
            </a:r>
          </a:p>
          <a:p>
            <a:pPr marL="0" indent="0">
              <a:lnSpc>
                <a:spcPct val="90000"/>
              </a:lnSpc>
              <a:spcBef>
                <a:spcPts val="545"/>
              </a:spcBef>
              <a:buNone/>
            </a:pPr>
            <a:r>
              <a:rPr lang="en-US" sz="2400" dirty="0">
                <a:effectLst>
                  <a:outerShdw dist="17962" dir="2700000">
                    <a:srgbClr val="000000"/>
                  </a:outerShdw>
                </a:effectLst>
              </a:rPr>
              <a:t>- Spleen</a:t>
            </a:r>
          </a:p>
          <a:p>
            <a:pPr marL="0" indent="0">
              <a:lnSpc>
                <a:spcPct val="90000"/>
              </a:lnSpc>
              <a:spcBef>
                <a:spcPts val="545"/>
              </a:spcBef>
              <a:buNone/>
            </a:pPr>
            <a:r>
              <a:rPr lang="en-US" sz="2400" dirty="0">
                <a:effectLst>
                  <a:outerShdw dist="17962" dir="2700000">
                    <a:srgbClr val="000000"/>
                  </a:outerShdw>
                </a:effectLst>
              </a:rPr>
              <a:t>- Stomach</a:t>
            </a:r>
          </a:p>
          <a:p>
            <a:pPr marL="0" indent="0">
              <a:lnSpc>
                <a:spcPct val="90000"/>
              </a:lnSpc>
              <a:spcBef>
                <a:spcPts val="545"/>
              </a:spcBef>
              <a:buNone/>
            </a:pPr>
            <a:r>
              <a:rPr lang="en-US" sz="2400" dirty="0">
                <a:effectLst>
                  <a:outerShdw dist="17962" dir="2700000">
                    <a:srgbClr val="000000"/>
                  </a:outerShdw>
                </a:effectLst>
              </a:rPr>
              <a:t>- Pancreas (body)</a:t>
            </a:r>
          </a:p>
          <a:p>
            <a:pPr marL="0" indent="0">
              <a:lnSpc>
                <a:spcPct val="90000"/>
              </a:lnSpc>
              <a:spcBef>
                <a:spcPts val="545"/>
              </a:spcBef>
              <a:buNone/>
            </a:pPr>
            <a:r>
              <a:rPr lang="en-US" sz="2400" dirty="0">
                <a:effectLst>
                  <a:outerShdw dist="17962" dir="2700000">
                    <a:srgbClr val="000000"/>
                  </a:outerShdw>
                </a:effectLst>
              </a:rPr>
              <a:t>- Left colic flexure</a:t>
            </a:r>
          </a:p>
          <a:p>
            <a:pPr marL="0" indent="0">
              <a:lnSpc>
                <a:spcPct val="90000"/>
              </a:lnSpc>
              <a:spcBef>
                <a:spcPts val="545"/>
              </a:spcBef>
              <a:buNone/>
            </a:pPr>
            <a:r>
              <a:rPr lang="en-US" sz="2400" dirty="0">
                <a:effectLst>
                  <a:outerShdw dist="17962" dir="2700000">
                    <a:srgbClr val="000000"/>
                  </a:outerShdw>
                </a:effectLst>
              </a:rPr>
              <a:t>- Descending colon</a:t>
            </a:r>
          </a:p>
          <a:p>
            <a:pPr marL="0" indent="0">
              <a:lnSpc>
                <a:spcPct val="90000"/>
              </a:lnSpc>
              <a:spcBef>
                <a:spcPts val="545"/>
              </a:spcBef>
              <a:buNone/>
            </a:pPr>
            <a:r>
              <a:rPr lang="en-US" sz="2400" dirty="0">
                <a:effectLst>
                  <a:outerShdw dist="17962" dir="2700000">
                    <a:srgbClr val="000000"/>
                  </a:outerShdw>
                </a:effectLst>
              </a:rPr>
              <a:t>- Coils of jejunum</a:t>
            </a:r>
          </a:p>
          <a:p>
            <a:pPr marL="0" indent="0">
              <a:lnSpc>
                <a:spcPct val="90000"/>
              </a:lnSpc>
              <a:spcBef>
                <a:spcPts val="455"/>
              </a:spcBef>
              <a:buNone/>
            </a:pPr>
            <a:endParaRPr lang="en-US" sz="1800" dirty="0"/>
          </a:p>
        </p:txBody>
      </p:sp>
      <p:sp>
        <p:nvSpPr>
          <p:cNvPr id="4" name="Text Placeholder 3"/>
          <p:cNvSpPr txBox="1">
            <a:spLocks noGrp="1"/>
          </p:cNvSpPr>
          <p:nvPr>
            <p:ph type="body" idx="4294967295"/>
          </p:nvPr>
        </p:nvSpPr>
        <p:spPr>
          <a:xfrm>
            <a:off x="4673272" y="1604844"/>
            <a:ext cx="4015269" cy="4526472"/>
          </a:xfrm>
        </p:spPr>
        <p:txBody>
          <a:bodyPr/>
          <a:lstStyle/>
          <a:p>
            <a:endParaRPr lang="en-US"/>
          </a:p>
        </p:txBody>
      </p:sp>
      <p:pic>
        <p:nvPicPr>
          <p:cNvPr id="5" name="Picture 5"/>
          <p:cNvPicPr>
            <a:picLocks noChangeAspect="1"/>
          </p:cNvPicPr>
          <p:nvPr/>
        </p:nvPicPr>
        <p:blipFill>
          <a:blip r:embed="rId3" cstate="print">
            <a:lum/>
          </a:blip>
          <a:srcRect/>
          <a:stretch>
            <a:fillRect/>
          </a:stretch>
        </p:blipFill>
        <p:spPr>
          <a:xfrm>
            <a:off x="4408441" y="1632924"/>
            <a:ext cx="4245164" cy="4254428"/>
          </a:xfrm>
          <a:prstGeom prst="rect">
            <a:avLst/>
          </a:prstGeom>
          <a:noFill/>
          <a:ln w="38157">
            <a:solidFill>
              <a:srgbClr val="FF0000"/>
            </a:solidFill>
            <a:prstDash val="solid"/>
            <a:miter/>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8766" cy="600164"/>
          </a:xfrm>
        </p:spPr>
        <p:txBody>
          <a:bodyPr>
            <a:spAutoFit/>
          </a:bodyPr>
          <a:lstStyle/>
          <a:p>
            <a:pPr lvl="0">
              <a:buNone/>
            </a:pPr>
            <a:r>
              <a:rPr lang="en-GB" sz="3300" b="1" dirty="0"/>
              <a:t>Posterior relation</a:t>
            </a:r>
          </a:p>
        </p:txBody>
      </p:sp>
      <p:sp>
        <p:nvSpPr>
          <p:cNvPr id="3" name="Text Placeholder 2"/>
          <p:cNvSpPr txBox="1">
            <a:spLocks noGrp="1"/>
          </p:cNvSpPr>
          <p:nvPr>
            <p:ph type="body" idx="4294967295"/>
          </p:nvPr>
        </p:nvSpPr>
        <p:spPr>
          <a:xfrm>
            <a:off x="0" y="914400"/>
            <a:ext cx="4472439" cy="5832707"/>
          </a:xfrm>
        </p:spPr>
        <p:txBody>
          <a:bodyPr>
            <a:normAutofit lnSpcReduction="10000"/>
          </a:bodyPr>
          <a:lstStyle/>
          <a:p>
            <a:pPr marL="0" indent="0">
              <a:lnSpc>
                <a:spcPct val="90000"/>
              </a:lnSpc>
              <a:buNone/>
            </a:pPr>
            <a:r>
              <a:rPr lang="en-US" sz="2800" b="1" dirty="0">
                <a:effectLst>
                  <a:outerShdw dist="17962" dir="2700000">
                    <a:srgbClr val="000000"/>
                  </a:outerShdw>
                </a:effectLst>
              </a:rPr>
              <a:t>RIGHT KIDNEY</a:t>
            </a:r>
          </a:p>
          <a:p>
            <a:pPr marL="0" indent="0">
              <a:lnSpc>
                <a:spcPct val="90000"/>
              </a:lnSpc>
              <a:buNone/>
            </a:pPr>
            <a:r>
              <a:rPr lang="en-US" sz="2800" dirty="0"/>
              <a:t>- Diaphragm,</a:t>
            </a:r>
          </a:p>
          <a:p>
            <a:pPr marL="0" indent="0">
              <a:lnSpc>
                <a:spcPct val="90000"/>
              </a:lnSpc>
              <a:buNone/>
            </a:pPr>
            <a:r>
              <a:rPr lang="en-US" sz="2800" dirty="0"/>
              <a:t>- </a:t>
            </a:r>
            <a:r>
              <a:rPr lang="en-US" sz="2800" dirty="0" err="1"/>
              <a:t>Costodiaphragmatic</a:t>
            </a:r>
            <a:r>
              <a:rPr lang="en-US" sz="2800" dirty="0"/>
              <a:t> recess of the pleura</a:t>
            </a:r>
          </a:p>
          <a:p>
            <a:pPr marL="0" indent="0">
              <a:lnSpc>
                <a:spcPct val="90000"/>
              </a:lnSpc>
              <a:buNone/>
            </a:pPr>
            <a:r>
              <a:rPr lang="en-US" sz="2800" dirty="0"/>
              <a:t>- 12</a:t>
            </a:r>
            <a:r>
              <a:rPr lang="en-US" sz="2800" baseline="30000" dirty="0"/>
              <a:t>th</a:t>
            </a:r>
            <a:r>
              <a:rPr lang="en-US" sz="2800" dirty="0"/>
              <a:t> rib </a:t>
            </a:r>
          </a:p>
          <a:p>
            <a:pPr marL="0" indent="0">
              <a:lnSpc>
                <a:spcPct val="90000"/>
              </a:lnSpc>
              <a:buNone/>
            </a:pPr>
            <a:r>
              <a:rPr lang="en-US" sz="2800" dirty="0"/>
              <a:t>- </a:t>
            </a:r>
            <a:r>
              <a:rPr lang="en-US" sz="2800" dirty="0" err="1"/>
              <a:t>Psoas</a:t>
            </a:r>
            <a:r>
              <a:rPr lang="en-US" sz="2800" dirty="0"/>
              <a:t> major</a:t>
            </a:r>
          </a:p>
          <a:p>
            <a:pPr marL="0" indent="0">
              <a:lnSpc>
                <a:spcPct val="90000"/>
              </a:lnSpc>
              <a:buNone/>
            </a:pPr>
            <a:r>
              <a:rPr lang="en-US" sz="2800" dirty="0"/>
              <a:t>- </a:t>
            </a:r>
            <a:r>
              <a:rPr lang="en-US" sz="2800" dirty="0" err="1"/>
              <a:t>Quadratus</a:t>
            </a:r>
            <a:r>
              <a:rPr lang="en-US" sz="2800" dirty="0"/>
              <a:t> </a:t>
            </a:r>
            <a:r>
              <a:rPr lang="en-US" sz="2800" dirty="0" err="1"/>
              <a:t>lumborum</a:t>
            </a:r>
            <a:r>
              <a:rPr lang="en-US" sz="2800" dirty="0"/>
              <a:t>,</a:t>
            </a:r>
          </a:p>
          <a:p>
            <a:pPr marL="0" indent="0">
              <a:lnSpc>
                <a:spcPct val="90000"/>
              </a:lnSpc>
              <a:buNone/>
            </a:pPr>
            <a:r>
              <a:rPr lang="en-US" sz="2800" dirty="0"/>
              <a:t>- </a:t>
            </a:r>
            <a:r>
              <a:rPr lang="en-US" sz="2800" dirty="0" err="1"/>
              <a:t>Transversus</a:t>
            </a:r>
            <a:r>
              <a:rPr lang="en-US" sz="2800" dirty="0"/>
              <a:t> </a:t>
            </a:r>
            <a:r>
              <a:rPr lang="en-US" sz="2800" dirty="0" err="1"/>
              <a:t>abdominis</a:t>
            </a:r>
            <a:r>
              <a:rPr lang="en-US" sz="2800" dirty="0"/>
              <a:t> muscle</a:t>
            </a:r>
          </a:p>
          <a:p>
            <a:pPr marL="0" indent="0">
              <a:lnSpc>
                <a:spcPct val="90000"/>
              </a:lnSpc>
              <a:buNone/>
            </a:pPr>
            <a:r>
              <a:rPr lang="en-US" sz="2800" dirty="0"/>
              <a:t>- </a:t>
            </a:r>
            <a:r>
              <a:rPr lang="en-US" sz="2800" dirty="0" err="1"/>
              <a:t>Subcostal</a:t>
            </a:r>
            <a:r>
              <a:rPr lang="en-US" sz="2800" dirty="0"/>
              <a:t> </a:t>
            </a:r>
            <a:r>
              <a:rPr lang="en-US" sz="2800" dirty="0" err="1"/>
              <a:t>vesssels</a:t>
            </a:r>
            <a:r>
              <a:rPr lang="en-US" sz="2800" dirty="0"/>
              <a:t> &amp; nerves (T12)</a:t>
            </a:r>
          </a:p>
          <a:p>
            <a:pPr marL="0" indent="0">
              <a:lnSpc>
                <a:spcPct val="90000"/>
              </a:lnSpc>
              <a:buNone/>
            </a:pPr>
            <a:r>
              <a:rPr lang="en-US" sz="2800" dirty="0"/>
              <a:t>- </a:t>
            </a:r>
            <a:r>
              <a:rPr lang="en-US" sz="2800" dirty="0" err="1"/>
              <a:t>Iliohypogastric</a:t>
            </a:r>
            <a:r>
              <a:rPr lang="en-US" sz="2800" dirty="0"/>
              <a:t> nerve (L1)</a:t>
            </a:r>
          </a:p>
          <a:p>
            <a:pPr marL="0" indent="0">
              <a:lnSpc>
                <a:spcPct val="90000"/>
              </a:lnSpc>
              <a:buNone/>
            </a:pPr>
            <a:r>
              <a:rPr lang="en-US" sz="2800" dirty="0"/>
              <a:t>- </a:t>
            </a:r>
            <a:r>
              <a:rPr lang="en-US" sz="2800" dirty="0" err="1"/>
              <a:t>Ilioinguinal</a:t>
            </a:r>
            <a:r>
              <a:rPr lang="en-US" sz="2800" dirty="0"/>
              <a:t> nerve (L1)</a:t>
            </a:r>
          </a:p>
          <a:p>
            <a:pPr marL="0" indent="0">
              <a:lnSpc>
                <a:spcPct val="90000"/>
              </a:lnSpc>
              <a:buNone/>
            </a:pPr>
            <a:endParaRPr lang="en-US" sz="2800" dirty="0"/>
          </a:p>
          <a:p>
            <a:pPr marL="0" indent="0">
              <a:lnSpc>
                <a:spcPct val="90000"/>
              </a:lnSpc>
              <a:buNone/>
            </a:pPr>
            <a:endParaRPr lang="en-US" dirty="0"/>
          </a:p>
          <a:p>
            <a:pPr marL="0" indent="0">
              <a:lnSpc>
                <a:spcPct val="90000"/>
              </a:lnSpc>
              <a:buNone/>
            </a:pPr>
            <a:endParaRPr lang="en-US" sz="2500" dirty="0">
              <a:effectLst>
                <a:outerShdw dist="17962" dir="2700000">
                  <a:srgbClr val="000000"/>
                </a:outerShdw>
              </a:effectLst>
            </a:endParaRPr>
          </a:p>
        </p:txBody>
      </p:sp>
      <p:sp>
        <p:nvSpPr>
          <p:cNvPr id="4" name="Text Placeholder 3"/>
          <p:cNvSpPr txBox="1">
            <a:spLocks noGrp="1"/>
          </p:cNvSpPr>
          <p:nvPr>
            <p:ph type="body" idx="4294967295"/>
          </p:nvPr>
        </p:nvSpPr>
        <p:spPr>
          <a:xfrm>
            <a:off x="4673272" y="1147799"/>
            <a:ext cx="4015269" cy="5391926"/>
          </a:xfrm>
        </p:spPr>
        <p:txBody>
          <a:bodyPr/>
          <a:lstStyle/>
          <a:p>
            <a:pPr marL="0" indent="0">
              <a:lnSpc>
                <a:spcPct val="90000"/>
              </a:lnSpc>
              <a:buNone/>
            </a:pPr>
            <a:r>
              <a:rPr lang="en-US" sz="2500" b="1" dirty="0"/>
              <a:t>LEFT KIDNEY</a:t>
            </a:r>
          </a:p>
          <a:p>
            <a:pPr marL="0" indent="0">
              <a:lnSpc>
                <a:spcPct val="90000"/>
              </a:lnSpc>
              <a:buNone/>
            </a:pPr>
            <a:r>
              <a:rPr lang="en-US" sz="2500" dirty="0">
                <a:effectLst>
                  <a:outerShdw dist="17962" dir="2700000">
                    <a:srgbClr val="000000"/>
                  </a:outerShdw>
                </a:effectLst>
              </a:rPr>
              <a:t>Same as the right except it is higher it reaches up to the 11</a:t>
            </a:r>
            <a:r>
              <a:rPr lang="en-US" sz="2500" baseline="30000" dirty="0">
                <a:effectLst>
                  <a:outerShdw dist="17962" dir="2700000">
                    <a:srgbClr val="000000"/>
                  </a:outerShdw>
                </a:effectLst>
              </a:rPr>
              <a:t>th</a:t>
            </a:r>
            <a:r>
              <a:rPr lang="en-US" sz="2500" dirty="0">
                <a:effectLst>
                  <a:outerShdw dist="17962" dir="2700000">
                    <a:srgbClr val="000000"/>
                  </a:outerShdw>
                </a:effectLst>
              </a:rPr>
              <a:t> rib.</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170" y="314174"/>
            <a:ext cx="8228766" cy="1063362"/>
          </a:xfrm>
        </p:spPr>
        <p:txBody>
          <a:bodyPr/>
          <a:lstStyle/>
          <a:p>
            <a:endParaRPr lang="en-US"/>
          </a:p>
        </p:txBody>
      </p:sp>
      <p:grpSp>
        <p:nvGrpSpPr>
          <p:cNvPr id="3" name="Group 2"/>
          <p:cNvGrpSpPr/>
          <p:nvPr/>
        </p:nvGrpSpPr>
        <p:grpSpPr>
          <a:xfrm>
            <a:off x="0" y="1469631"/>
            <a:ext cx="8294400" cy="5225365"/>
            <a:chOff x="0" y="1619996"/>
            <a:chExt cx="9144000" cy="5759997"/>
          </a:xfrm>
        </p:grpSpPr>
        <p:pic>
          <p:nvPicPr>
            <p:cNvPr id="4" name="Picture 2"/>
            <p:cNvPicPr>
              <a:picLocks noChangeAspect="1"/>
            </p:cNvPicPr>
            <p:nvPr/>
          </p:nvPicPr>
          <p:blipFill>
            <a:blip r:embed="rId3" cstate="print">
              <a:lum/>
            </a:blip>
            <a:srcRect/>
            <a:stretch>
              <a:fillRect/>
            </a:stretch>
          </p:blipFill>
          <p:spPr>
            <a:xfrm>
              <a:off x="0" y="1619996"/>
              <a:ext cx="9144000" cy="5759997"/>
            </a:xfrm>
            <a:prstGeom prst="rect">
              <a:avLst/>
            </a:prstGeom>
            <a:noFill/>
            <a:ln>
              <a:noFill/>
            </a:ln>
          </p:spPr>
        </p:pic>
        <p:sp>
          <p:nvSpPr>
            <p:cNvPr id="5" name="TextBox 4"/>
            <p:cNvSpPr txBox="1"/>
            <p:nvPr/>
          </p:nvSpPr>
          <p:spPr>
            <a:xfrm>
              <a:off x="0" y="1619996"/>
              <a:ext cx="9144000" cy="364284"/>
            </a:xfrm>
            <a:prstGeom prst="rect">
              <a:avLst/>
            </a:prstGeom>
            <a:noFill/>
            <a:ln>
              <a:noFill/>
            </a:ln>
          </p:spPr>
          <p:txBody>
            <a:bodyPr vert="horz" wrap="square" lIns="90004" tIns="46798" rIns="90004" bIns="46798" anchor="t" anchorCtr="0" compatLnSpc="0">
              <a:spAutoFit/>
            </a:bodyPr>
            <a:lstStyle/>
            <a:p>
              <a:pPr defTabSz="829310" hangingPunct="0">
                <a:defRPr sz="1800" b="0" i="0" u="none" strike="noStrike" kern="0" cap="none" spc="0" baseline="0">
                  <a:solidFill>
                    <a:srgbClr val="000000"/>
                  </a:solidFill>
                  <a:uFillTx/>
                </a:defRPr>
              </a:pPr>
              <a:endParaRPr lang="en-GB" sz="1600" dirty="0">
                <a:solidFill>
                  <a:srgbClr val="000000"/>
                </a:solidFill>
                <a:latin typeface="Arial" panose="020B0604020202020204" pitchFamily="18"/>
                <a:ea typeface="DejaVu Sans" pitchFamily="2"/>
                <a:cs typeface="DejaVu Sans" pitchFamily="2"/>
              </a:endParaRPr>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3"/>
          <p:cNvPicPr>
            <a:picLocks noChangeAspect="1"/>
          </p:cNvPicPr>
          <p:nvPr/>
        </p:nvPicPr>
        <p:blipFill>
          <a:blip r:embed="rId3" cstate="print">
            <a:lum/>
          </a:blip>
          <a:srcRect/>
          <a:stretch>
            <a:fillRect/>
          </a:stretch>
        </p:blipFill>
        <p:spPr>
          <a:xfrm>
            <a:off x="526072" y="221749"/>
            <a:ext cx="8290808" cy="6309955"/>
          </a:xfrm>
          <a:prstGeom prst="rect">
            <a:avLst/>
          </a:prstGeom>
          <a:noFill/>
          <a:ln>
            <a:noFill/>
          </a:ln>
        </p:spPr>
      </p:pic>
      <p:sp>
        <p:nvSpPr>
          <p:cNvPr id="3" name="Rectangle 2"/>
          <p:cNvSpPr/>
          <p:nvPr/>
        </p:nvSpPr>
        <p:spPr>
          <a:xfrm>
            <a:off x="4267200" y="6488668"/>
            <a:ext cx="1420582" cy="369332"/>
          </a:xfrm>
          <a:prstGeom prst="rect">
            <a:avLst/>
          </a:prstGeom>
        </p:spPr>
        <p:txBody>
          <a:bodyPr wrap="none">
            <a:spAutoFit/>
          </a:bodyPr>
          <a:lstStyle/>
          <a:p>
            <a:r>
              <a:rPr lang="en-GB" b="1" dirty="0">
                <a:solidFill>
                  <a:srgbClr val="FF0000"/>
                </a:solidFill>
              </a:rPr>
              <a:t>Blood supply</a:t>
            </a:r>
            <a:endParaRPr lang="en-US" dirty="0">
              <a:solidFill>
                <a:srgbClr val="FF0000"/>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Retroperitoneal organs</a:t>
            </a:r>
          </a:p>
        </p:txBody>
      </p:sp>
      <p:sp>
        <p:nvSpPr>
          <p:cNvPr id="3" name="Content Placeholder 2"/>
          <p:cNvSpPr>
            <a:spLocks noGrp="1"/>
          </p:cNvSpPr>
          <p:nvPr>
            <p:ph sz="half" idx="1"/>
          </p:nvPr>
        </p:nvSpPr>
        <p:spPr>
          <a:xfrm>
            <a:off x="5080" y="1417955"/>
            <a:ext cx="4490720" cy="5439410"/>
          </a:xfrm>
        </p:spPr>
        <p:txBody>
          <a:bodyPr>
            <a:normAutofit/>
          </a:bodyPr>
          <a:lstStyle/>
          <a:p>
            <a:r>
              <a:rPr lang="en-US" sz="3600" dirty="0"/>
              <a:t>Between the peritoneum and the posterior wall of the abdominal cavity</a:t>
            </a:r>
          </a:p>
          <a:p>
            <a:r>
              <a:rPr lang="en-US" sz="3600" dirty="0"/>
              <a:t>Organs not completely covered by the visceral peritoneum</a:t>
            </a:r>
          </a:p>
        </p:txBody>
      </p:sp>
      <p:pic>
        <p:nvPicPr>
          <p:cNvPr id="5" name="Content Placeholder 4"/>
          <p:cNvPicPr>
            <a:picLocks noGrp="1" noChangeAspect="1"/>
          </p:cNvPicPr>
          <p:nvPr>
            <p:ph sz="half" idx="2"/>
          </p:nvPr>
        </p:nvPicPr>
        <p:blipFill>
          <a:blip r:embed="rId2"/>
          <a:stretch>
            <a:fillRect/>
          </a:stretch>
        </p:blipFill>
        <p:spPr>
          <a:xfrm>
            <a:off x="4648200" y="2383790"/>
            <a:ext cx="4438015" cy="339471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170" y="545940"/>
            <a:ext cx="8228766" cy="600164"/>
          </a:xfrm>
        </p:spPr>
        <p:txBody>
          <a:bodyPr>
            <a:spAutoFit/>
          </a:bodyPr>
          <a:lstStyle/>
          <a:p>
            <a:pPr lvl="0">
              <a:buNone/>
            </a:pPr>
            <a:r>
              <a:rPr lang="en-GB" sz="3300" dirty="0" err="1"/>
              <a:t>lymphatics</a:t>
            </a:r>
            <a:endParaRPr lang="en-GB" sz="3300" dirty="0"/>
          </a:p>
        </p:txBody>
      </p:sp>
      <p:sp>
        <p:nvSpPr>
          <p:cNvPr id="3" name="Text Placeholder 2"/>
          <p:cNvSpPr txBox="1">
            <a:spLocks noGrp="1"/>
          </p:cNvSpPr>
          <p:nvPr>
            <p:ph type="body" idx="4294967295"/>
          </p:nvPr>
        </p:nvSpPr>
        <p:spPr>
          <a:xfrm>
            <a:off x="0" y="1604844"/>
            <a:ext cx="4472439" cy="4526472"/>
          </a:xfrm>
        </p:spPr>
        <p:txBody>
          <a:bodyPr/>
          <a:lstStyle/>
          <a:p>
            <a:pPr marL="673735" indent="-259080">
              <a:lnSpc>
                <a:spcPct val="150000"/>
              </a:lnSpc>
              <a:buNone/>
            </a:pPr>
            <a:r>
              <a:rPr lang="en-US" sz="2500" dirty="0"/>
              <a:t>- follows the origin of arteries supplying the kidneys</a:t>
            </a:r>
          </a:p>
          <a:p>
            <a:pPr marL="673735" indent="-259080">
              <a:lnSpc>
                <a:spcPct val="150000"/>
              </a:lnSpc>
              <a:buNone/>
            </a:pPr>
            <a:r>
              <a:rPr lang="en-US" sz="2500" dirty="0"/>
              <a:t>- lateral aortic (lumbar) nodes</a:t>
            </a:r>
          </a:p>
          <a:p>
            <a:pPr marL="673735" indent="-259080">
              <a:lnSpc>
                <a:spcPct val="150000"/>
              </a:lnSpc>
              <a:buNone/>
            </a:pPr>
            <a:endParaRPr lang="en-US" sz="2500" dirty="0"/>
          </a:p>
        </p:txBody>
      </p:sp>
      <p:sp>
        <p:nvSpPr>
          <p:cNvPr id="4" name="Text Placeholder 3"/>
          <p:cNvSpPr txBox="1">
            <a:spLocks noGrp="1"/>
          </p:cNvSpPr>
          <p:nvPr>
            <p:ph type="body" idx="4294967295"/>
          </p:nvPr>
        </p:nvSpPr>
        <p:spPr>
          <a:xfrm>
            <a:off x="4673272" y="1604844"/>
            <a:ext cx="4015269" cy="4526472"/>
          </a:xfrm>
        </p:spPr>
        <p:txBody>
          <a:bodyPr/>
          <a:lstStyle/>
          <a:p>
            <a:endParaRPr lang="en-US"/>
          </a:p>
        </p:txBody>
      </p:sp>
      <p:pic>
        <p:nvPicPr>
          <p:cNvPr id="5" name="Picture 4"/>
          <p:cNvPicPr>
            <a:picLocks noChangeAspect="1"/>
          </p:cNvPicPr>
          <p:nvPr/>
        </p:nvPicPr>
        <p:blipFill>
          <a:blip r:embed="rId3" cstate="print">
            <a:lum/>
          </a:blip>
          <a:srcRect l="37020" t="16810" r="13141" b="13959"/>
          <a:stretch>
            <a:fillRect/>
          </a:stretch>
        </p:blipFill>
        <p:spPr>
          <a:xfrm>
            <a:off x="4734990" y="1632924"/>
            <a:ext cx="4409010" cy="3966383"/>
          </a:xfrm>
          <a:prstGeom prst="rect">
            <a:avLst/>
          </a:prstGeom>
          <a:noFill/>
          <a:ln>
            <a:no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8766" cy="1063362"/>
          </a:xfrm>
        </p:spPr>
        <p:txBody>
          <a:bodyPr/>
          <a:lstStyle/>
          <a:p>
            <a:pPr lvl="0">
              <a:buNone/>
            </a:pPr>
            <a:r>
              <a:rPr lang="en-GB" sz="4800" b="1" dirty="0" err="1"/>
              <a:t>Ureters</a:t>
            </a:r>
            <a:endParaRPr lang="en-GB" sz="4800" b="1" dirty="0"/>
          </a:p>
        </p:txBody>
      </p:sp>
      <p:sp>
        <p:nvSpPr>
          <p:cNvPr id="3" name="Text Placeholder 2"/>
          <p:cNvSpPr txBox="1">
            <a:spLocks noGrp="1"/>
          </p:cNvSpPr>
          <p:nvPr>
            <p:ph type="body" idx="4294967295"/>
          </p:nvPr>
        </p:nvSpPr>
        <p:spPr>
          <a:xfrm>
            <a:off x="0" y="1216924"/>
            <a:ext cx="5388091" cy="5461050"/>
          </a:xfrm>
        </p:spPr>
        <p:txBody>
          <a:bodyPr>
            <a:noAutofit/>
          </a:bodyPr>
          <a:lstStyle/>
          <a:p>
            <a:pPr lvl="0">
              <a:lnSpc>
                <a:spcPct val="150000"/>
              </a:lnSpc>
              <a:buNone/>
            </a:pPr>
            <a:r>
              <a:rPr lang="en-GB" sz="2400" dirty="0"/>
              <a:t>- Paired muscular tubes</a:t>
            </a:r>
          </a:p>
          <a:p>
            <a:pPr lvl="0">
              <a:lnSpc>
                <a:spcPct val="150000"/>
              </a:lnSpc>
              <a:buNone/>
            </a:pPr>
            <a:r>
              <a:rPr lang="en-GB" sz="2400" dirty="0"/>
              <a:t>- Transport urine from kidneys to urinary bladder.</a:t>
            </a:r>
          </a:p>
          <a:p>
            <a:pPr lvl="0">
              <a:lnSpc>
                <a:spcPct val="150000"/>
              </a:lnSpc>
              <a:buNone/>
            </a:pPr>
            <a:r>
              <a:rPr lang="en-GB" sz="2400" dirty="0"/>
              <a:t>- Continues superiorly as renal pelvis</a:t>
            </a:r>
          </a:p>
          <a:p>
            <a:pPr lvl="0">
              <a:lnSpc>
                <a:spcPct val="150000"/>
              </a:lnSpc>
              <a:buNone/>
            </a:pPr>
            <a:r>
              <a:rPr lang="en-GB" sz="2400" dirty="0"/>
              <a:t>- Inferior to renal pelvis for </a:t>
            </a:r>
            <a:r>
              <a:rPr lang="en-GB" sz="2400" b="1" dirty="0" err="1"/>
              <a:t>ureteropelvic</a:t>
            </a:r>
            <a:r>
              <a:rPr lang="en-GB" sz="2400" b="1" dirty="0"/>
              <a:t> junction</a:t>
            </a:r>
          </a:p>
          <a:p>
            <a:pPr lvl="0">
              <a:lnSpc>
                <a:spcPct val="150000"/>
              </a:lnSpc>
              <a:buNone/>
            </a:pPr>
            <a:r>
              <a:rPr lang="en-GB" sz="2400" dirty="0"/>
              <a:t>-  Descends as </a:t>
            </a:r>
            <a:r>
              <a:rPr lang="en-GB" sz="2400" dirty="0" err="1"/>
              <a:t>retroperitoneum</a:t>
            </a:r>
            <a:r>
              <a:rPr lang="en-GB" sz="2400" dirty="0"/>
              <a:t> - medial to </a:t>
            </a:r>
            <a:r>
              <a:rPr lang="en-GB" sz="2400" dirty="0" err="1"/>
              <a:t>psoas</a:t>
            </a:r>
            <a:r>
              <a:rPr lang="en-GB" sz="2400" dirty="0"/>
              <a:t> major muscle</a:t>
            </a:r>
          </a:p>
        </p:txBody>
      </p:sp>
      <p:sp>
        <p:nvSpPr>
          <p:cNvPr id="4" name="Text Placeholder 3"/>
          <p:cNvSpPr txBox="1">
            <a:spLocks noGrp="1"/>
          </p:cNvSpPr>
          <p:nvPr>
            <p:ph type="body" idx="4294967295"/>
          </p:nvPr>
        </p:nvSpPr>
        <p:spPr>
          <a:xfrm>
            <a:off x="5551366" y="1604844"/>
            <a:ext cx="3137174" cy="4526472"/>
          </a:xfrm>
        </p:spPr>
        <p:txBody>
          <a:bodyPr/>
          <a:lstStyle/>
          <a:p>
            <a:endParaRPr lang="en-US"/>
          </a:p>
        </p:txBody>
      </p:sp>
      <p:pic>
        <p:nvPicPr>
          <p:cNvPr id="5" name="Picture 7"/>
          <p:cNvPicPr>
            <a:picLocks noChangeAspect="1"/>
          </p:cNvPicPr>
          <p:nvPr/>
        </p:nvPicPr>
        <p:blipFill>
          <a:blip r:embed="rId3" cstate="print">
            <a:lum/>
          </a:blip>
          <a:srcRect l="61364" t="34317" b="4905"/>
          <a:stretch>
            <a:fillRect/>
          </a:stretch>
        </p:blipFill>
        <p:spPr>
          <a:xfrm>
            <a:off x="5388092" y="1009542"/>
            <a:ext cx="3607582" cy="5668431"/>
          </a:xfrm>
          <a:prstGeom prst="rect">
            <a:avLst/>
          </a:prstGeom>
          <a:noFill/>
          <a:ln>
            <a:no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0"/>
            <a:ext cx="8229600" cy="1143000"/>
          </a:xfrm>
        </p:spPr>
        <p:txBody>
          <a:bodyPr>
            <a:spAutoFit/>
          </a:bodyPr>
          <a:lstStyle/>
          <a:p>
            <a:pPr lvl="0">
              <a:buNone/>
            </a:pPr>
            <a:r>
              <a:rPr lang="en-GB" sz="4000" b="1" dirty="0"/>
              <a:t>Constrictions of </a:t>
            </a:r>
            <a:r>
              <a:rPr lang="en-GB" sz="4000" b="1" dirty="0" err="1"/>
              <a:t>ureters</a:t>
            </a:r>
            <a:endParaRPr lang="en-GB" sz="4000" b="1" dirty="0"/>
          </a:p>
        </p:txBody>
      </p:sp>
      <p:sp>
        <p:nvSpPr>
          <p:cNvPr id="3" name="Subtitle 2"/>
          <p:cNvSpPr txBox="1">
            <a:spLocks noGrp="1"/>
          </p:cNvSpPr>
          <p:nvPr>
            <p:ph sz="half" idx="1"/>
          </p:nvPr>
        </p:nvSpPr>
        <p:spPr>
          <a:xfrm>
            <a:off x="0" y="1066800"/>
            <a:ext cx="4572000" cy="5791200"/>
          </a:xfrm>
        </p:spPr>
        <p:txBody>
          <a:bodyPr anchor="ctr">
            <a:normAutofit fontScale="92500"/>
          </a:bodyPr>
          <a:lstStyle/>
          <a:p>
            <a:pPr marL="0" indent="0">
              <a:lnSpc>
                <a:spcPct val="150000"/>
              </a:lnSpc>
              <a:buNone/>
            </a:pPr>
            <a:r>
              <a:rPr lang="en-GB" dirty="0"/>
              <a:t>- </a:t>
            </a:r>
            <a:r>
              <a:rPr lang="en-GB" sz="2500" dirty="0"/>
              <a:t>at 3 points along their course the </a:t>
            </a:r>
            <a:r>
              <a:rPr lang="en-GB" sz="2500" dirty="0" err="1"/>
              <a:t>ureters</a:t>
            </a:r>
            <a:r>
              <a:rPr lang="en-GB" sz="2500" dirty="0"/>
              <a:t> are constricted</a:t>
            </a:r>
          </a:p>
          <a:p>
            <a:pPr marL="0" indent="0">
              <a:lnSpc>
                <a:spcPct val="150000"/>
              </a:lnSpc>
              <a:buNone/>
            </a:pPr>
            <a:r>
              <a:rPr lang="en-GB" sz="2500" dirty="0"/>
              <a:t>- </a:t>
            </a:r>
            <a:r>
              <a:rPr lang="en-GB" sz="2500" dirty="0">
                <a:solidFill>
                  <a:srgbClr val="FF0000"/>
                </a:solidFill>
              </a:rPr>
              <a:t>1</a:t>
            </a:r>
            <a:r>
              <a:rPr lang="en-GB" sz="2500" baseline="30000" dirty="0">
                <a:solidFill>
                  <a:srgbClr val="FF0000"/>
                </a:solidFill>
              </a:rPr>
              <a:t>st</a:t>
            </a:r>
            <a:r>
              <a:rPr lang="en-GB" sz="2500" dirty="0">
                <a:solidFill>
                  <a:srgbClr val="FF0000"/>
                </a:solidFill>
              </a:rPr>
              <a:t> point is at the </a:t>
            </a:r>
            <a:r>
              <a:rPr lang="en-GB" sz="2500" dirty="0" err="1">
                <a:solidFill>
                  <a:srgbClr val="FF0000"/>
                </a:solidFill>
              </a:rPr>
              <a:t>uretero</a:t>
            </a:r>
            <a:r>
              <a:rPr lang="en-GB" sz="2500" dirty="0">
                <a:solidFill>
                  <a:srgbClr val="FF0000"/>
                </a:solidFill>
              </a:rPr>
              <a:t>-pelvic junction</a:t>
            </a:r>
          </a:p>
          <a:p>
            <a:pPr marL="0" indent="0">
              <a:lnSpc>
                <a:spcPct val="150000"/>
              </a:lnSpc>
              <a:buNone/>
            </a:pPr>
            <a:r>
              <a:rPr lang="en-GB" sz="2500" dirty="0"/>
              <a:t>- 2</a:t>
            </a:r>
            <a:r>
              <a:rPr lang="en-GB" sz="2500" baseline="30000" dirty="0"/>
              <a:t>nd</a:t>
            </a:r>
            <a:r>
              <a:rPr lang="en-GB" sz="2500" dirty="0"/>
              <a:t> point is where they </a:t>
            </a:r>
            <a:r>
              <a:rPr lang="en-GB" sz="2500" dirty="0">
                <a:solidFill>
                  <a:srgbClr val="FF0000"/>
                </a:solidFill>
              </a:rPr>
              <a:t>cross the common iliac vessels at pelvic brim</a:t>
            </a:r>
          </a:p>
          <a:p>
            <a:pPr marL="0" indent="0">
              <a:lnSpc>
                <a:spcPct val="150000"/>
              </a:lnSpc>
              <a:buNone/>
            </a:pPr>
            <a:r>
              <a:rPr lang="en-GB" sz="2500" dirty="0"/>
              <a:t>- 3</a:t>
            </a:r>
            <a:r>
              <a:rPr lang="en-GB" sz="2500" baseline="30000" dirty="0"/>
              <a:t>rd</a:t>
            </a:r>
            <a:r>
              <a:rPr lang="en-GB" sz="2500" dirty="0"/>
              <a:t> point is where they </a:t>
            </a:r>
            <a:r>
              <a:rPr lang="en-GB" sz="2500" dirty="0">
                <a:solidFill>
                  <a:srgbClr val="FF0000"/>
                </a:solidFill>
              </a:rPr>
              <a:t>enter the wall of the bladder</a:t>
            </a:r>
          </a:p>
          <a:p>
            <a:pPr marL="0" indent="0">
              <a:lnSpc>
                <a:spcPct val="150000"/>
              </a:lnSpc>
              <a:buNone/>
            </a:pPr>
            <a:r>
              <a:rPr lang="en-GB" sz="2500" dirty="0"/>
              <a:t>- kidney stones easily lodge at these points</a:t>
            </a:r>
          </a:p>
        </p:txBody>
      </p:sp>
      <p:pic>
        <p:nvPicPr>
          <p:cNvPr id="2050" name="Picture 2"/>
          <p:cNvPicPr>
            <a:picLocks noGrp="1" noChangeAspect="1" noChangeArrowheads="1"/>
          </p:cNvPicPr>
          <p:nvPr>
            <p:ph sz="half" idx="2"/>
          </p:nvPr>
        </p:nvPicPr>
        <p:blipFill>
          <a:blip r:embed="rId3"/>
          <a:srcRect/>
          <a:stretch>
            <a:fillRect/>
          </a:stretch>
        </p:blipFill>
        <p:spPr bwMode="auto">
          <a:xfrm>
            <a:off x="4343400" y="1447800"/>
            <a:ext cx="4800601" cy="5410199"/>
          </a:xfrm>
          <a:prstGeom prst="rect">
            <a:avLst/>
          </a:prstGeom>
          <a:noFill/>
          <a:ln w="9525">
            <a:noFill/>
            <a:miter lim="800000"/>
            <a:headEnd/>
            <a:tailEnd/>
          </a:ln>
          <a:effec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170" y="314174"/>
            <a:ext cx="8228766" cy="1063362"/>
          </a:xfrm>
        </p:spPr>
        <p:txBody>
          <a:bodyPr/>
          <a:lstStyle/>
          <a:p>
            <a:pPr lvl="0">
              <a:buNone/>
            </a:pPr>
            <a:r>
              <a:rPr lang="en-GB" sz="3300" b="1" dirty="0" err="1"/>
              <a:t>Ureteric</a:t>
            </a:r>
            <a:r>
              <a:rPr lang="en-GB" sz="3300" b="1" dirty="0"/>
              <a:t> vasculature &amp; </a:t>
            </a:r>
            <a:r>
              <a:rPr lang="en-GB" sz="3300" b="1" dirty="0" err="1"/>
              <a:t>lymphatics</a:t>
            </a:r>
            <a:endParaRPr lang="en-GB" sz="3300" b="1" dirty="0"/>
          </a:p>
        </p:txBody>
      </p:sp>
      <p:sp>
        <p:nvSpPr>
          <p:cNvPr id="3" name="Text Placeholder 2"/>
          <p:cNvSpPr txBox="1">
            <a:spLocks noGrp="1"/>
          </p:cNvSpPr>
          <p:nvPr>
            <p:ph type="body" idx="4294967295"/>
          </p:nvPr>
        </p:nvSpPr>
        <p:spPr>
          <a:xfrm>
            <a:off x="0" y="1216924"/>
            <a:ext cx="4472439" cy="5461050"/>
          </a:xfrm>
        </p:spPr>
        <p:txBody>
          <a:bodyPr/>
          <a:lstStyle/>
          <a:p>
            <a:pPr lvl="0">
              <a:buNone/>
            </a:pPr>
            <a:r>
              <a:rPr lang="en-GB" sz="2200" b="1" u="sng" dirty="0">
                <a:solidFill>
                  <a:schemeClr val="tx1"/>
                </a:solidFill>
              </a:rPr>
              <a:t>Vasculature</a:t>
            </a:r>
          </a:p>
          <a:p>
            <a:pPr lvl="0">
              <a:buNone/>
            </a:pPr>
            <a:r>
              <a:rPr lang="en-GB" sz="2200" dirty="0">
                <a:solidFill>
                  <a:schemeClr val="tx1"/>
                </a:solidFill>
              </a:rPr>
              <a:t>- receive from adjacent vessels</a:t>
            </a:r>
          </a:p>
          <a:p>
            <a:pPr marL="97790" indent="0">
              <a:buNone/>
            </a:pPr>
            <a:r>
              <a:rPr lang="en-GB" sz="2200" dirty="0">
                <a:solidFill>
                  <a:schemeClr val="tx1"/>
                </a:solidFill>
              </a:rPr>
              <a:t>1. </a:t>
            </a:r>
            <a:r>
              <a:rPr lang="en-GB" sz="2200" b="1" dirty="0">
                <a:solidFill>
                  <a:schemeClr val="tx1"/>
                </a:solidFill>
              </a:rPr>
              <a:t>Upper part </a:t>
            </a:r>
            <a:r>
              <a:rPr lang="en-GB" sz="2200" dirty="0">
                <a:solidFill>
                  <a:schemeClr val="tx1"/>
                </a:solidFill>
              </a:rPr>
              <a:t>– renal arteries </a:t>
            </a:r>
          </a:p>
          <a:p>
            <a:pPr lvl="0">
              <a:buNone/>
            </a:pPr>
            <a:r>
              <a:rPr lang="en-GB" sz="2200" dirty="0">
                <a:solidFill>
                  <a:schemeClr val="tx1"/>
                </a:solidFill>
              </a:rPr>
              <a:t>2. </a:t>
            </a:r>
            <a:r>
              <a:rPr lang="en-GB" sz="2200" b="1" dirty="0">
                <a:solidFill>
                  <a:schemeClr val="tx1"/>
                </a:solidFill>
              </a:rPr>
              <a:t>Middle part</a:t>
            </a:r>
          </a:p>
          <a:p>
            <a:pPr lvl="0">
              <a:buChar char="-"/>
            </a:pPr>
            <a:r>
              <a:rPr lang="en-GB" sz="2200" dirty="0">
                <a:solidFill>
                  <a:schemeClr val="tx1"/>
                </a:solidFill>
              </a:rPr>
              <a:t>abdominal aorta</a:t>
            </a:r>
          </a:p>
          <a:p>
            <a:pPr lvl="0">
              <a:buChar char="-"/>
            </a:pPr>
            <a:r>
              <a:rPr lang="en-GB" sz="2200" dirty="0">
                <a:solidFill>
                  <a:schemeClr val="tx1"/>
                </a:solidFill>
              </a:rPr>
              <a:t>testicular or ovarian arteries</a:t>
            </a:r>
          </a:p>
          <a:p>
            <a:pPr lvl="0">
              <a:buChar char="-"/>
            </a:pPr>
            <a:r>
              <a:rPr lang="en-GB" sz="2200" dirty="0">
                <a:solidFill>
                  <a:schemeClr val="tx1"/>
                </a:solidFill>
              </a:rPr>
              <a:t>common iliac arteries</a:t>
            </a:r>
          </a:p>
          <a:p>
            <a:pPr lvl="0">
              <a:buNone/>
            </a:pPr>
            <a:r>
              <a:rPr lang="en-GB" sz="2200" dirty="0">
                <a:solidFill>
                  <a:schemeClr val="tx1"/>
                </a:solidFill>
              </a:rPr>
              <a:t>3. </a:t>
            </a:r>
            <a:r>
              <a:rPr lang="en-GB" sz="2200" b="1" dirty="0">
                <a:solidFill>
                  <a:schemeClr val="tx1"/>
                </a:solidFill>
              </a:rPr>
              <a:t>Pelvic part </a:t>
            </a:r>
            <a:r>
              <a:rPr lang="en-GB" sz="2200" dirty="0">
                <a:solidFill>
                  <a:schemeClr val="tx1"/>
                </a:solidFill>
              </a:rPr>
              <a:t>- branches of internal iliac arteries</a:t>
            </a:r>
          </a:p>
        </p:txBody>
      </p:sp>
      <p:sp>
        <p:nvSpPr>
          <p:cNvPr id="4" name="Text Placeholder 3"/>
          <p:cNvSpPr txBox="1">
            <a:spLocks noGrp="1"/>
          </p:cNvSpPr>
          <p:nvPr>
            <p:ph type="body" idx="4294967295"/>
          </p:nvPr>
        </p:nvSpPr>
        <p:spPr>
          <a:xfrm>
            <a:off x="4673272" y="1147799"/>
            <a:ext cx="4391527" cy="5461050"/>
          </a:xfrm>
        </p:spPr>
        <p:txBody>
          <a:bodyPr/>
          <a:lstStyle/>
          <a:p>
            <a:pPr lvl="0">
              <a:buNone/>
            </a:pPr>
            <a:r>
              <a:rPr lang="en-GB" sz="2200" b="1" u="sng" dirty="0" err="1"/>
              <a:t>Lymphatics</a:t>
            </a:r>
            <a:endParaRPr lang="en-GB" sz="2200" b="1" u="sng" dirty="0"/>
          </a:p>
          <a:p>
            <a:pPr lvl="0">
              <a:buNone/>
            </a:pPr>
            <a:r>
              <a:rPr lang="en-GB" sz="2200" dirty="0"/>
              <a:t>- f</a:t>
            </a:r>
            <a:r>
              <a:rPr lang="en-GB" sz="2200" dirty="0">
                <a:solidFill>
                  <a:schemeClr val="tx1"/>
                </a:solidFill>
              </a:rPr>
              <a:t>ollow pattern of arterial supply</a:t>
            </a:r>
          </a:p>
          <a:p>
            <a:pPr lvl="0">
              <a:lnSpc>
                <a:spcPct val="150000"/>
              </a:lnSpc>
              <a:buNone/>
            </a:pPr>
            <a:r>
              <a:rPr lang="en-GB" sz="2200" dirty="0">
                <a:solidFill>
                  <a:schemeClr val="tx1"/>
                </a:solidFill>
              </a:rPr>
              <a:t>- </a:t>
            </a:r>
            <a:r>
              <a:rPr lang="en-GB" sz="2200" b="1" dirty="0">
                <a:solidFill>
                  <a:schemeClr val="tx1"/>
                </a:solidFill>
              </a:rPr>
              <a:t>upper part </a:t>
            </a:r>
            <a:r>
              <a:rPr lang="en-GB" sz="2200" dirty="0">
                <a:solidFill>
                  <a:schemeClr val="tx1"/>
                </a:solidFill>
              </a:rPr>
              <a:t>- lateral aortic (lumbar) nodes</a:t>
            </a:r>
          </a:p>
          <a:p>
            <a:pPr lvl="0">
              <a:lnSpc>
                <a:spcPct val="150000"/>
              </a:lnSpc>
              <a:buNone/>
            </a:pPr>
            <a:r>
              <a:rPr lang="en-GB" sz="2200" dirty="0">
                <a:solidFill>
                  <a:schemeClr val="tx1"/>
                </a:solidFill>
              </a:rPr>
              <a:t>- </a:t>
            </a:r>
            <a:r>
              <a:rPr lang="en-GB" sz="2200" b="1" dirty="0">
                <a:solidFill>
                  <a:schemeClr val="tx1"/>
                </a:solidFill>
              </a:rPr>
              <a:t>middle part </a:t>
            </a:r>
            <a:r>
              <a:rPr lang="en-GB" sz="2200" dirty="0">
                <a:solidFill>
                  <a:schemeClr val="tx1"/>
                </a:solidFill>
              </a:rPr>
              <a:t>- common iliac vessels lymph nodes</a:t>
            </a:r>
          </a:p>
          <a:p>
            <a:pPr lvl="0">
              <a:lnSpc>
                <a:spcPct val="150000"/>
              </a:lnSpc>
              <a:buNone/>
            </a:pPr>
            <a:r>
              <a:rPr lang="en-GB" sz="2200" dirty="0">
                <a:solidFill>
                  <a:schemeClr val="tx1"/>
                </a:solidFill>
              </a:rPr>
              <a:t>- </a:t>
            </a:r>
            <a:r>
              <a:rPr lang="en-GB" sz="2200" b="1" dirty="0">
                <a:solidFill>
                  <a:schemeClr val="tx1"/>
                </a:solidFill>
              </a:rPr>
              <a:t>pelvic</a:t>
            </a:r>
            <a:r>
              <a:rPr lang="en-GB" sz="2200" dirty="0">
                <a:solidFill>
                  <a:schemeClr val="tx1"/>
                </a:solidFill>
              </a:rPr>
              <a:t> </a:t>
            </a:r>
            <a:r>
              <a:rPr lang="en-GB" sz="2200" b="1" dirty="0">
                <a:solidFill>
                  <a:schemeClr val="tx1"/>
                </a:solidFill>
              </a:rPr>
              <a:t>part</a:t>
            </a:r>
            <a:r>
              <a:rPr lang="en-GB" sz="2200" dirty="0">
                <a:solidFill>
                  <a:schemeClr val="tx1"/>
                </a:solidFill>
              </a:rPr>
              <a:t> - associated to external &amp; internal iliac vessels lymph nodes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170" y="314174"/>
            <a:ext cx="8228766" cy="1063362"/>
          </a:xfrm>
        </p:spPr>
        <p:txBody>
          <a:bodyPr/>
          <a:lstStyle/>
          <a:p>
            <a:pPr lvl="0">
              <a:buNone/>
            </a:pPr>
            <a:r>
              <a:rPr lang="en-GB" sz="3300" b="1" dirty="0" err="1"/>
              <a:t>Innervation</a:t>
            </a:r>
            <a:endParaRPr lang="en-GB" sz="3300" b="1" dirty="0"/>
          </a:p>
        </p:txBody>
      </p:sp>
      <p:sp>
        <p:nvSpPr>
          <p:cNvPr id="3" name="Text Placeholder 2"/>
          <p:cNvSpPr txBox="1">
            <a:spLocks noGrp="1"/>
          </p:cNvSpPr>
          <p:nvPr>
            <p:ph type="body" idx="4294967295"/>
          </p:nvPr>
        </p:nvSpPr>
        <p:spPr>
          <a:xfrm>
            <a:off x="457170" y="1604844"/>
            <a:ext cx="4015269" cy="4526472"/>
          </a:xfrm>
        </p:spPr>
        <p:txBody>
          <a:bodyPr/>
          <a:lstStyle/>
          <a:p>
            <a:pPr lvl="0">
              <a:lnSpc>
                <a:spcPct val="150000"/>
              </a:lnSpc>
              <a:buNone/>
            </a:pPr>
            <a:r>
              <a:rPr lang="en-GB" dirty="0"/>
              <a:t>- </a:t>
            </a:r>
            <a:r>
              <a:rPr lang="en-GB" sz="2500" dirty="0"/>
              <a:t>from renal, aortic, superior </a:t>
            </a:r>
            <a:r>
              <a:rPr lang="en-GB" sz="2500" dirty="0" err="1"/>
              <a:t>hypogastric</a:t>
            </a:r>
            <a:r>
              <a:rPr lang="en-GB" sz="2500" dirty="0"/>
              <a:t> &amp; inferior </a:t>
            </a:r>
            <a:r>
              <a:rPr lang="en-GB" sz="2500" dirty="0" err="1"/>
              <a:t>hypogastric</a:t>
            </a:r>
            <a:r>
              <a:rPr lang="en-GB" sz="2500" dirty="0"/>
              <a:t> plexuses through nerves that follow blood vessels</a:t>
            </a:r>
          </a:p>
        </p:txBody>
      </p:sp>
      <p:sp>
        <p:nvSpPr>
          <p:cNvPr id="4" name="Text Placeholder 3"/>
          <p:cNvSpPr txBox="1">
            <a:spLocks noGrp="1"/>
          </p:cNvSpPr>
          <p:nvPr>
            <p:ph type="body" idx="4294967295"/>
          </p:nvPr>
        </p:nvSpPr>
        <p:spPr>
          <a:xfrm>
            <a:off x="4673272" y="1604844"/>
            <a:ext cx="4015269" cy="4526472"/>
          </a:xfrm>
        </p:spPr>
        <p:txBody>
          <a:bodyPr/>
          <a:lstStyle/>
          <a:p>
            <a:pPr lvl="0">
              <a:lnSpc>
                <a:spcPct val="150000"/>
              </a:lnSpc>
              <a:buNone/>
            </a:pPr>
            <a:r>
              <a:rPr lang="en-GB" dirty="0"/>
              <a:t>- </a:t>
            </a:r>
            <a:r>
              <a:rPr lang="en-GB" sz="2500" b="1" dirty="0"/>
              <a:t>visceral efferent</a:t>
            </a:r>
            <a:r>
              <a:rPr lang="en-GB" sz="2500" dirty="0"/>
              <a:t> </a:t>
            </a:r>
            <a:r>
              <a:rPr lang="en-GB" sz="2500" dirty="0" err="1"/>
              <a:t>fibers</a:t>
            </a:r>
            <a:r>
              <a:rPr lang="en-GB" sz="2500" dirty="0"/>
              <a:t> from both sympathetic &amp; parasympathetic sources</a:t>
            </a:r>
          </a:p>
          <a:p>
            <a:pPr lvl="0">
              <a:lnSpc>
                <a:spcPct val="150000"/>
              </a:lnSpc>
              <a:buNone/>
            </a:pPr>
            <a:r>
              <a:rPr lang="en-GB" sz="2500" dirty="0"/>
              <a:t>- </a:t>
            </a:r>
            <a:r>
              <a:rPr lang="en-GB" sz="2500" b="1" dirty="0"/>
              <a:t>visceral afferent</a:t>
            </a:r>
            <a:r>
              <a:rPr lang="en-GB" sz="2500" dirty="0"/>
              <a:t> return to T11 to L2 spinal cord levels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170" y="273354"/>
            <a:ext cx="8228766" cy="736188"/>
          </a:xfrm>
        </p:spPr>
        <p:txBody>
          <a:bodyPr>
            <a:normAutofit fontScale="90000"/>
          </a:bodyPr>
          <a:lstStyle/>
          <a:p>
            <a:pPr lvl="0">
              <a:buNone/>
            </a:pPr>
            <a:r>
              <a:rPr lang="en-GB" b="1"/>
              <a:t>Abdominal Aorta</a:t>
            </a:r>
            <a:endParaRPr lang="en-US"/>
          </a:p>
        </p:txBody>
      </p:sp>
      <p:sp>
        <p:nvSpPr>
          <p:cNvPr id="3" name="Content Placeholder 2"/>
          <p:cNvSpPr txBox="1">
            <a:spLocks noGrp="1"/>
          </p:cNvSpPr>
          <p:nvPr>
            <p:ph idx="1"/>
          </p:nvPr>
        </p:nvSpPr>
        <p:spPr>
          <a:xfrm>
            <a:off x="31115" y="1009650"/>
            <a:ext cx="5266690" cy="5668645"/>
          </a:xfrm>
        </p:spPr>
        <p:txBody>
          <a:bodyPr>
            <a:normAutofit fontScale="92500"/>
          </a:bodyPr>
          <a:lstStyle/>
          <a:p>
            <a:pPr marL="311150" indent="-311150">
              <a:lnSpc>
                <a:spcPct val="150000"/>
              </a:lnSpc>
              <a:spcBef>
                <a:spcPts val="725"/>
              </a:spcBef>
            </a:pPr>
            <a:r>
              <a:rPr lang="en-US" dirty="0"/>
              <a:t>enters the abdomen through the aortic opening of the diaphragm</a:t>
            </a:r>
          </a:p>
          <a:p>
            <a:pPr marL="0" indent="0">
              <a:lnSpc>
                <a:spcPct val="150000"/>
              </a:lnSpc>
              <a:spcBef>
                <a:spcPts val="725"/>
              </a:spcBef>
              <a:buNone/>
            </a:pPr>
            <a:r>
              <a:rPr lang="en-US" dirty="0"/>
              <a:t>- opening lies in front of T12 vertebra</a:t>
            </a:r>
          </a:p>
          <a:p>
            <a:pPr marL="0" indent="0">
              <a:lnSpc>
                <a:spcPct val="150000"/>
              </a:lnSpc>
              <a:spcBef>
                <a:spcPts val="725"/>
              </a:spcBef>
              <a:buNone/>
            </a:pPr>
            <a:r>
              <a:rPr lang="en-US" dirty="0"/>
              <a:t>- descends  retroperitoneal on the anterior surface of the bodies of the L1- L4 vertebrae</a:t>
            </a:r>
          </a:p>
          <a:p>
            <a:pPr marL="0" indent="0">
              <a:lnSpc>
                <a:spcPct val="150000"/>
              </a:lnSpc>
              <a:spcBef>
                <a:spcPts val="725"/>
              </a:spcBef>
              <a:buNone/>
            </a:pPr>
            <a:r>
              <a:rPr lang="en-US" dirty="0"/>
              <a:t>- </a:t>
            </a:r>
            <a:r>
              <a:rPr lang="en-US" dirty="0">
                <a:solidFill>
                  <a:srgbClr val="FF0000"/>
                </a:solidFill>
              </a:rPr>
              <a:t>divides into right &amp; left common iliac arteries at L4</a:t>
            </a:r>
          </a:p>
          <a:p>
            <a:pPr lvl="0"/>
            <a:endParaRPr lang="en-US" dirty="0"/>
          </a:p>
        </p:txBody>
      </p:sp>
      <p:pic>
        <p:nvPicPr>
          <p:cNvPr id="8" name="Content Placeholder 7"/>
          <p:cNvPicPr>
            <a:picLocks noGrp="1" noChangeAspect="1"/>
          </p:cNvPicPr>
          <p:nvPr>
            <p:ph idx="2"/>
          </p:nvPr>
        </p:nvPicPr>
        <p:blipFill>
          <a:blip r:embed="rId2"/>
          <a:stretch>
            <a:fillRect/>
          </a:stretch>
        </p:blipFill>
        <p:spPr>
          <a:xfrm>
            <a:off x="4900295" y="1345565"/>
            <a:ext cx="4168140" cy="5385435"/>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546736"/>
            <a:ext cx="8229600" cy="598805"/>
          </a:xfrm>
        </p:spPr>
        <p:txBody>
          <a:bodyPr>
            <a:spAutoFit/>
          </a:bodyPr>
          <a:lstStyle/>
          <a:p>
            <a:pPr lvl="0">
              <a:buNone/>
            </a:pPr>
            <a:r>
              <a:rPr lang="en-GB" sz="3300" b="1" dirty="0"/>
              <a:t>Branches of abdominal aorta</a:t>
            </a:r>
          </a:p>
        </p:txBody>
      </p:sp>
      <p:sp>
        <p:nvSpPr>
          <p:cNvPr id="3" name="Content Placeholder 2"/>
          <p:cNvSpPr txBox="1">
            <a:spLocks noGrp="1"/>
          </p:cNvSpPr>
          <p:nvPr>
            <p:ph sz="half" idx="1"/>
          </p:nvPr>
        </p:nvSpPr>
        <p:spPr/>
        <p:txBody>
          <a:bodyPr anchor="ctr"/>
          <a:lstStyle/>
          <a:p>
            <a:pPr marL="0" indent="0">
              <a:lnSpc>
                <a:spcPct val="150000"/>
              </a:lnSpc>
              <a:spcBef>
                <a:spcPts val="725"/>
              </a:spcBef>
              <a:buNone/>
            </a:pPr>
            <a:r>
              <a:rPr lang="en-US" sz="2500" dirty="0"/>
              <a:t>Classified as</a:t>
            </a:r>
          </a:p>
          <a:p>
            <a:pPr marL="0" indent="0">
              <a:lnSpc>
                <a:spcPct val="150000"/>
              </a:lnSpc>
              <a:spcBef>
                <a:spcPts val="725"/>
              </a:spcBef>
              <a:buNone/>
            </a:pPr>
            <a:r>
              <a:rPr lang="en-US" sz="2500" dirty="0"/>
              <a:t>= </a:t>
            </a:r>
            <a:r>
              <a:rPr lang="en-US" sz="2500" dirty="0">
                <a:solidFill>
                  <a:srgbClr val="FF0000"/>
                </a:solidFill>
              </a:rPr>
              <a:t>visceral branches</a:t>
            </a:r>
          </a:p>
          <a:p>
            <a:pPr marL="0" indent="0">
              <a:lnSpc>
                <a:spcPct val="150000"/>
              </a:lnSpc>
              <a:spcBef>
                <a:spcPts val="725"/>
              </a:spcBef>
              <a:buNone/>
            </a:pPr>
            <a:r>
              <a:rPr lang="en-US" sz="2500" dirty="0">
                <a:solidFill>
                  <a:srgbClr val="FF0000"/>
                </a:solidFill>
              </a:rPr>
              <a:t>= posterior branches</a:t>
            </a:r>
          </a:p>
          <a:p>
            <a:pPr marL="0" indent="0">
              <a:lnSpc>
                <a:spcPct val="150000"/>
              </a:lnSpc>
              <a:spcBef>
                <a:spcPts val="725"/>
              </a:spcBef>
              <a:buNone/>
            </a:pPr>
            <a:r>
              <a:rPr lang="en-US" sz="2500" dirty="0">
                <a:solidFill>
                  <a:srgbClr val="FF0000"/>
                </a:solidFill>
              </a:rPr>
              <a:t>= terminal branches</a:t>
            </a:r>
          </a:p>
          <a:p>
            <a:pPr marL="0" indent="0">
              <a:lnSpc>
                <a:spcPct val="150000"/>
              </a:lnSpc>
              <a:spcBef>
                <a:spcPts val="725"/>
              </a:spcBef>
              <a:buNone/>
            </a:pPr>
            <a:endParaRPr lang="en-US" sz="2500" dirty="0"/>
          </a:p>
          <a:p>
            <a:pPr marL="0" indent="0">
              <a:lnSpc>
                <a:spcPct val="150000"/>
              </a:lnSpc>
              <a:spcBef>
                <a:spcPts val="725"/>
              </a:spcBef>
              <a:buNone/>
            </a:pPr>
            <a:endParaRPr lang="en-US" sz="2500" dirty="0"/>
          </a:p>
        </p:txBody>
      </p:sp>
      <p:pic>
        <p:nvPicPr>
          <p:cNvPr id="7" name="Content Placeholder 6"/>
          <p:cNvPicPr>
            <a:picLocks noGrp="1" noChangeAspect="1"/>
          </p:cNvPicPr>
          <p:nvPr>
            <p:ph sz="half" idx="2"/>
          </p:nvPr>
        </p:nvPicPr>
        <p:blipFill>
          <a:blip r:embed="rId3"/>
          <a:stretch>
            <a:fillRect/>
          </a:stretch>
        </p:blipFill>
        <p:spPr>
          <a:xfrm>
            <a:off x="4839970" y="1096645"/>
            <a:ext cx="4267200" cy="5651500"/>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170" y="314174"/>
            <a:ext cx="8228766" cy="1063362"/>
          </a:xfrm>
        </p:spPr>
        <p:txBody>
          <a:bodyPr/>
          <a:lstStyle/>
          <a:p>
            <a:pPr lvl="0">
              <a:buNone/>
            </a:pPr>
            <a:r>
              <a:rPr lang="en-GB" sz="3300" b="1" dirty="0"/>
              <a:t>Visceral branches</a:t>
            </a:r>
          </a:p>
        </p:txBody>
      </p:sp>
      <p:sp>
        <p:nvSpPr>
          <p:cNvPr id="3" name="Subtitle 2"/>
          <p:cNvSpPr txBox="1">
            <a:spLocks noGrp="1"/>
          </p:cNvSpPr>
          <p:nvPr>
            <p:ph type="subTitle" idx="4294967295"/>
          </p:nvPr>
        </p:nvSpPr>
        <p:spPr>
          <a:xfrm>
            <a:off x="27305" y="1476375"/>
            <a:ext cx="8658860" cy="4784090"/>
          </a:xfrm>
        </p:spPr>
        <p:txBody>
          <a:bodyPr anchor="ctr">
            <a:normAutofit lnSpcReduction="10000"/>
          </a:bodyPr>
          <a:lstStyle/>
          <a:p>
            <a:pPr marL="0" indent="0">
              <a:lnSpc>
                <a:spcPct val="150000"/>
              </a:lnSpc>
              <a:spcBef>
                <a:spcPts val="725"/>
              </a:spcBef>
              <a:buNone/>
            </a:pPr>
            <a:r>
              <a:rPr lang="en-US" sz="2500" dirty="0"/>
              <a:t>- </a:t>
            </a:r>
            <a:r>
              <a:rPr lang="en-US" sz="2500" b="1" dirty="0"/>
              <a:t>either paired or unpaired</a:t>
            </a:r>
          </a:p>
          <a:p>
            <a:pPr marL="0" indent="0">
              <a:lnSpc>
                <a:spcPct val="150000"/>
              </a:lnSpc>
              <a:spcBef>
                <a:spcPts val="725"/>
              </a:spcBef>
              <a:buNone/>
            </a:pPr>
            <a:r>
              <a:rPr lang="en-US" sz="2500" dirty="0"/>
              <a:t>-</a:t>
            </a:r>
            <a:r>
              <a:rPr lang="en-US" sz="2500" b="1" dirty="0"/>
              <a:t> 3 unpaired anterior vessels:</a:t>
            </a:r>
          </a:p>
          <a:p>
            <a:pPr marL="0" indent="0">
              <a:spcBef>
                <a:spcPts val="725"/>
              </a:spcBef>
              <a:buNone/>
            </a:pPr>
            <a:r>
              <a:rPr lang="en-US" sz="2500" dirty="0"/>
              <a:t>= celiac artery supply foregut</a:t>
            </a:r>
          </a:p>
          <a:p>
            <a:pPr marL="0" indent="0">
              <a:spcBef>
                <a:spcPts val="725"/>
              </a:spcBef>
              <a:buNone/>
            </a:pPr>
            <a:r>
              <a:rPr lang="en-US" sz="2500" dirty="0"/>
              <a:t>= superior mesenteric artery supply </a:t>
            </a:r>
            <a:r>
              <a:rPr lang="en-US" sz="2500" dirty="0" err="1"/>
              <a:t>midgut</a:t>
            </a:r>
            <a:endParaRPr lang="en-US" sz="2500" dirty="0"/>
          </a:p>
          <a:p>
            <a:pPr marL="0" indent="0">
              <a:spcBef>
                <a:spcPts val="725"/>
              </a:spcBef>
              <a:buNone/>
            </a:pPr>
            <a:r>
              <a:rPr lang="en-US" sz="2500" dirty="0"/>
              <a:t>= inferior mesenteric artery supply hindgut</a:t>
            </a:r>
          </a:p>
          <a:p>
            <a:pPr marL="0" indent="0">
              <a:lnSpc>
                <a:spcPct val="150000"/>
              </a:lnSpc>
              <a:spcBef>
                <a:spcPts val="725"/>
              </a:spcBef>
              <a:buNone/>
            </a:pPr>
            <a:r>
              <a:rPr lang="en-US" sz="2500" dirty="0"/>
              <a:t>-</a:t>
            </a:r>
            <a:r>
              <a:rPr lang="en-US" sz="2500" b="1" dirty="0"/>
              <a:t> 3 paired lateral vessels</a:t>
            </a:r>
          </a:p>
          <a:p>
            <a:pPr marL="0" indent="0">
              <a:spcBef>
                <a:spcPts val="725"/>
              </a:spcBef>
              <a:buNone/>
            </a:pPr>
            <a:r>
              <a:rPr lang="en-US" sz="2500" dirty="0"/>
              <a:t>  = middle suprarenal arteries</a:t>
            </a:r>
          </a:p>
          <a:p>
            <a:pPr marL="0" indent="0">
              <a:spcBef>
                <a:spcPts val="725"/>
              </a:spcBef>
              <a:buNone/>
            </a:pPr>
            <a:r>
              <a:rPr lang="en-US" sz="2500" dirty="0"/>
              <a:t>= renal arteries</a:t>
            </a:r>
          </a:p>
          <a:p>
            <a:pPr marL="0" indent="0">
              <a:spcBef>
                <a:spcPts val="725"/>
              </a:spcBef>
              <a:buNone/>
            </a:pPr>
            <a:r>
              <a:rPr lang="en-US" sz="2500" dirty="0"/>
              <a:t>= testicular or ovarian arteries</a:t>
            </a:r>
          </a:p>
          <a:p>
            <a:pPr marL="0" indent="0">
              <a:spcBef>
                <a:spcPts val="725"/>
              </a:spcBef>
              <a:buNone/>
            </a:pPr>
            <a:endParaRPr lang="en-US" sz="2500" dirty="0"/>
          </a:p>
        </p:txBody>
      </p:sp>
      <p:pic>
        <p:nvPicPr>
          <p:cNvPr id="7" name="Picture 6"/>
          <p:cNvPicPr>
            <a:picLocks noChangeAspect="1"/>
          </p:cNvPicPr>
          <p:nvPr/>
        </p:nvPicPr>
        <p:blipFill>
          <a:blip r:embed="rId3"/>
          <a:stretch>
            <a:fillRect/>
          </a:stretch>
        </p:blipFill>
        <p:spPr>
          <a:xfrm>
            <a:off x="5720715" y="1514475"/>
            <a:ext cx="3423285" cy="4519295"/>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546736"/>
            <a:ext cx="8229600" cy="598805"/>
          </a:xfrm>
        </p:spPr>
        <p:txBody>
          <a:bodyPr>
            <a:spAutoFit/>
          </a:bodyPr>
          <a:lstStyle/>
          <a:p>
            <a:pPr lvl="0">
              <a:buNone/>
            </a:pPr>
            <a:r>
              <a:rPr lang="en-GB" sz="3300" b="1" dirty="0"/>
              <a:t>Posterior branches</a:t>
            </a:r>
          </a:p>
        </p:txBody>
      </p:sp>
      <p:sp>
        <p:nvSpPr>
          <p:cNvPr id="3" name="Content Placeholder 2"/>
          <p:cNvSpPr txBox="1">
            <a:spLocks noGrp="1"/>
          </p:cNvSpPr>
          <p:nvPr>
            <p:ph sz="half" idx="1"/>
          </p:nvPr>
        </p:nvSpPr>
        <p:spPr>
          <a:xfrm>
            <a:off x="-635" y="1600200"/>
            <a:ext cx="4955540" cy="5114925"/>
          </a:xfrm>
        </p:spPr>
        <p:txBody>
          <a:bodyPr anchor="ctr">
            <a:normAutofit/>
          </a:bodyPr>
          <a:lstStyle/>
          <a:p>
            <a:pPr marL="0" indent="0">
              <a:lnSpc>
                <a:spcPct val="150000"/>
              </a:lnSpc>
              <a:spcBef>
                <a:spcPts val="725"/>
              </a:spcBef>
              <a:buNone/>
            </a:pPr>
            <a:r>
              <a:rPr lang="en-US" dirty="0"/>
              <a:t>-</a:t>
            </a:r>
            <a:r>
              <a:rPr lang="en-US" sz="2500" b="1" dirty="0"/>
              <a:t> supply the abdominal wall &amp; diaphragm:</a:t>
            </a:r>
          </a:p>
          <a:p>
            <a:pPr marL="0" indent="0">
              <a:lnSpc>
                <a:spcPct val="150000"/>
              </a:lnSpc>
              <a:spcBef>
                <a:spcPts val="725"/>
              </a:spcBef>
              <a:buNone/>
            </a:pPr>
            <a:r>
              <a:rPr lang="en-US" sz="2500" dirty="0"/>
              <a:t>= the inferior </a:t>
            </a:r>
            <a:r>
              <a:rPr lang="en-US" sz="2500" dirty="0" err="1"/>
              <a:t>phrenic</a:t>
            </a:r>
            <a:r>
              <a:rPr lang="en-US" sz="2500" dirty="0"/>
              <a:t> artery</a:t>
            </a:r>
          </a:p>
          <a:p>
            <a:pPr marL="0" indent="0">
              <a:lnSpc>
                <a:spcPct val="150000"/>
              </a:lnSpc>
              <a:spcBef>
                <a:spcPts val="725"/>
              </a:spcBef>
              <a:buNone/>
            </a:pPr>
            <a:r>
              <a:rPr lang="en-US" sz="2500" dirty="0"/>
              <a:t>= 4 pairs of  lumbar arteries</a:t>
            </a:r>
          </a:p>
          <a:p>
            <a:pPr marL="0" indent="0">
              <a:lnSpc>
                <a:spcPct val="150000"/>
              </a:lnSpc>
              <a:spcBef>
                <a:spcPts val="725"/>
              </a:spcBef>
              <a:buNone/>
            </a:pPr>
            <a:r>
              <a:rPr lang="en-US" sz="2500" dirty="0"/>
              <a:t>- </a:t>
            </a:r>
            <a:r>
              <a:rPr lang="en-US" sz="2500" b="1" dirty="0"/>
              <a:t>3 terminal branches:</a:t>
            </a:r>
          </a:p>
          <a:p>
            <a:pPr marL="0" indent="0">
              <a:lnSpc>
                <a:spcPct val="150000"/>
              </a:lnSpc>
              <a:spcBef>
                <a:spcPts val="725"/>
              </a:spcBef>
              <a:buNone/>
            </a:pPr>
            <a:r>
              <a:rPr lang="en-US" sz="2500" dirty="0"/>
              <a:t>= two common iliac</a:t>
            </a:r>
          </a:p>
          <a:p>
            <a:pPr marL="0" indent="0">
              <a:lnSpc>
                <a:spcPct val="150000"/>
              </a:lnSpc>
              <a:spcBef>
                <a:spcPts val="725"/>
              </a:spcBef>
              <a:buNone/>
            </a:pPr>
            <a:r>
              <a:rPr lang="en-US" sz="2500" dirty="0"/>
              <a:t>= median sacral artery</a:t>
            </a:r>
          </a:p>
        </p:txBody>
      </p:sp>
      <p:pic>
        <p:nvPicPr>
          <p:cNvPr id="5" name="Content Placeholder 4"/>
          <p:cNvPicPr>
            <a:picLocks noGrp="1" noChangeAspect="1"/>
          </p:cNvPicPr>
          <p:nvPr>
            <p:ph sz="half" idx="2"/>
          </p:nvPr>
        </p:nvPicPr>
        <p:blipFill>
          <a:blip r:embed="rId3"/>
          <a:stretch>
            <a:fillRect/>
          </a:stretch>
        </p:blipFill>
        <p:spPr>
          <a:xfrm>
            <a:off x="4575810" y="1336675"/>
            <a:ext cx="4545965" cy="5378450"/>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0"/>
            <a:ext cx="8229600" cy="706755"/>
          </a:xfrm>
        </p:spPr>
        <p:txBody>
          <a:bodyPr wrap="square">
            <a:spAutoFit/>
          </a:bodyPr>
          <a:lstStyle/>
          <a:p>
            <a:pPr lvl="0">
              <a:buNone/>
            </a:pPr>
            <a:r>
              <a:rPr lang="en-GB" sz="4000" b="1" dirty="0"/>
              <a:t>Inferior vena cava</a:t>
            </a:r>
          </a:p>
        </p:txBody>
      </p:sp>
      <p:sp>
        <p:nvSpPr>
          <p:cNvPr id="3" name="Content Placeholder 2"/>
          <p:cNvSpPr txBox="1">
            <a:spLocks noGrp="1"/>
          </p:cNvSpPr>
          <p:nvPr>
            <p:ph sz="half" idx="1"/>
          </p:nvPr>
        </p:nvSpPr>
        <p:spPr>
          <a:xfrm>
            <a:off x="0" y="838200"/>
            <a:ext cx="5029200" cy="5975350"/>
          </a:xfrm>
        </p:spPr>
        <p:txBody>
          <a:bodyPr anchor="ctr">
            <a:normAutofit fontScale="97500"/>
          </a:bodyPr>
          <a:lstStyle/>
          <a:p>
            <a:pPr marL="0" indent="0">
              <a:lnSpc>
                <a:spcPct val="150000"/>
              </a:lnSpc>
              <a:spcBef>
                <a:spcPts val="630"/>
              </a:spcBef>
              <a:buNone/>
            </a:pPr>
            <a:r>
              <a:rPr lang="en-US" sz="2500" dirty="0"/>
              <a:t>- returns blood from all structures below the diaphragm to the right atrium of the heart</a:t>
            </a:r>
          </a:p>
          <a:p>
            <a:pPr marL="0" indent="0">
              <a:lnSpc>
                <a:spcPct val="150000"/>
              </a:lnSpc>
              <a:spcBef>
                <a:spcPts val="630"/>
              </a:spcBef>
              <a:buNone/>
            </a:pPr>
            <a:r>
              <a:rPr lang="en-US" sz="2500" dirty="0"/>
              <a:t>- formed by the union of 2 common iliac veins at the level of L5 vertebra</a:t>
            </a:r>
          </a:p>
          <a:p>
            <a:pPr marL="0" indent="0">
              <a:lnSpc>
                <a:spcPct val="150000"/>
              </a:lnSpc>
              <a:spcBef>
                <a:spcPts val="630"/>
              </a:spcBef>
              <a:buNone/>
            </a:pPr>
            <a:r>
              <a:rPr lang="en-US" sz="2500" dirty="0"/>
              <a:t>-  ascends on the right side of the aorta</a:t>
            </a:r>
          </a:p>
          <a:p>
            <a:pPr marL="0" indent="0">
              <a:lnSpc>
                <a:spcPct val="150000"/>
              </a:lnSpc>
              <a:spcBef>
                <a:spcPts val="630"/>
              </a:spcBef>
              <a:buNone/>
            </a:pPr>
            <a:r>
              <a:rPr lang="en-US" sz="2500" dirty="0"/>
              <a:t>- Pierces the central tendon of the diaphragm at the level of the T8 vertebra</a:t>
            </a:r>
          </a:p>
        </p:txBody>
      </p:sp>
      <p:pic>
        <p:nvPicPr>
          <p:cNvPr id="5" name="Content Placeholder 4"/>
          <p:cNvPicPr>
            <a:picLocks noGrp="1" noChangeAspect="1"/>
          </p:cNvPicPr>
          <p:nvPr>
            <p:ph sz="half" idx="2"/>
          </p:nvPr>
        </p:nvPicPr>
        <p:blipFill>
          <a:blip r:embed="rId3"/>
          <a:stretch>
            <a:fillRect/>
          </a:stretch>
        </p:blipFill>
        <p:spPr>
          <a:xfrm>
            <a:off x="4923790" y="1524000"/>
            <a:ext cx="4220210" cy="5325745"/>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b="1" dirty="0"/>
              <a:t>Retroperitoneal Organs: ‘SAD PUCKER’</a:t>
            </a:r>
          </a:p>
        </p:txBody>
      </p:sp>
      <p:pic>
        <p:nvPicPr>
          <p:cNvPr id="4" name="Content Placeholder 3"/>
          <p:cNvPicPr>
            <a:picLocks noGrp="1" noChangeAspect="1"/>
          </p:cNvPicPr>
          <p:nvPr>
            <p:ph idx="1"/>
          </p:nvPr>
        </p:nvPicPr>
        <p:blipFill>
          <a:blip r:embed="rId2"/>
          <a:stretch>
            <a:fillRect/>
          </a:stretch>
        </p:blipFill>
        <p:spPr>
          <a:xfrm>
            <a:off x="1041400" y="1600200"/>
            <a:ext cx="7061200" cy="452628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170" y="461846"/>
            <a:ext cx="8228766" cy="768350"/>
          </a:xfrm>
        </p:spPr>
        <p:txBody>
          <a:bodyPr>
            <a:spAutoFit/>
          </a:bodyPr>
          <a:lstStyle/>
          <a:p>
            <a:pPr lvl="0">
              <a:buNone/>
            </a:pPr>
            <a:r>
              <a:rPr lang="en-GB" b="1"/>
              <a:t>Tributaries</a:t>
            </a:r>
          </a:p>
        </p:txBody>
      </p:sp>
      <p:sp>
        <p:nvSpPr>
          <p:cNvPr id="3" name="Text Placeholder 2"/>
          <p:cNvSpPr txBox="1">
            <a:spLocks noGrp="1"/>
          </p:cNvSpPr>
          <p:nvPr>
            <p:ph type="body" idx="4294967295"/>
          </p:nvPr>
        </p:nvSpPr>
        <p:spPr>
          <a:xfrm>
            <a:off x="-30" y="1230812"/>
            <a:ext cx="4015269" cy="5461050"/>
          </a:xfrm>
        </p:spPr>
        <p:txBody>
          <a:bodyPr/>
          <a:lstStyle/>
          <a:p>
            <a:pPr marL="0" indent="0">
              <a:lnSpc>
                <a:spcPct val="150000"/>
              </a:lnSpc>
              <a:spcBef>
                <a:spcPts val="630"/>
              </a:spcBef>
              <a:buNone/>
            </a:pPr>
            <a:r>
              <a:rPr lang="en-US" sz="2500" dirty="0"/>
              <a:t>- hepatic veins</a:t>
            </a:r>
          </a:p>
          <a:p>
            <a:pPr marL="0" indent="0">
              <a:lnSpc>
                <a:spcPct val="150000"/>
              </a:lnSpc>
              <a:spcBef>
                <a:spcPts val="630"/>
              </a:spcBef>
              <a:buNone/>
            </a:pPr>
            <a:r>
              <a:rPr lang="en-US" sz="2500" dirty="0"/>
              <a:t>- right suprarenal vein</a:t>
            </a:r>
          </a:p>
          <a:p>
            <a:pPr marL="0" indent="0">
              <a:lnSpc>
                <a:spcPct val="150000"/>
              </a:lnSpc>
              <a:spcBef>
                <a:spcPts val="630"/>
              </a:spcBef>
              <a:buNone/>
            </a:pPr>
            <a:r>
              <a:rPr lang="en-US" sz="2500" dirty="0"/>
              <a:t>- renal veins</a:t>
            </a:r>
          </a:p>
          <a:p>
            <a:pPr marL="0" indent="0">
              <a:lnSpc>
                <a:spcPct val="150000"/>
              </a:lnSpc>
              <a:spcBef>
                <a:spcPts val="630"/>
              </a:spcBef>
              <a:buNone/>
            </a:pPr>
            <a:r>
              <a:rPr lang="en-US" sz="2500" dirty="0"/>
              <a:t>- right testicular/ovarian v.</a:t>
            </a:r>
          </a:p>
          <a:p>
            <a:pPr marL="0" indent="0">
              <a:lnSpc>
                <a:spcPct val="150000"/>
              </a:lnSpc>
              <a:spcBef>
                <a:spcPts val="630"/>
              </a:spcBef>
              <a:buNone/>
            </a:pPr>
            <a:r>
              <a:rPr lang="en-US" sz="2500" dirty="0"/>
              <a:t>- inferior </a:t>
            </a:r>
            <a:r>
              <a:rPr lang="en-US" sz="2500" dirty="0" err="1"/>
              <a:t>phrenic</a:t>
            </a:r>
            <a:r>
              <a:rPr lang="en-US" sz="2500" dirty="0"/>
              <a:t> vein</a:t>
            </a:r>
          </a:p>
          <a:p>
            <a:pPr marL="0" indent="0">
              <a:lnSpc>
                <a:spcPct val="150000"/>
              </a:lnSpc>
              <a:spcBef>
                <a:spcPts val="630"/>
              </a:spcBef>
              <a:buNone/>
            </a:pPr>
            <a:r>
              <a:rPr lang="en-US" sz="2500" dirty="0"/>
              <a:t>- lumbar veins</a:t>
            </a:r>
          </a:p>
          <a:p>
            <a:pPr marL="0" indent="0">
              <a:lnSpc>
                <a:spcPct val="150000"/>
              </a:lnSpc>
              <a:spcBef>
                <a:spcPts val="630"/>
              </a:spcBef>
              <a:buNone/>
            </a:pPr>
            <a:r>
              <a:rPr lang="en-US" sz="2500" dirty="0"/>
              <a:t>- common iliac veins</a:t>
            </a:r>
          </a:p>
          <a:p>
            <a:pPr marL="0" indent="0">
              <a:lnSpc>
                <a:spcPct val="150000"/>
              </a:lnSpc>
              <a:spcBef>
                <a:spcPts val="630"/>
              </a:spcBef>
              <a:buNone/>
            </a:pPr>
            <a:r>
              <a:rPr lang="en-US" sz="2500" dirty="0"/>
              <a:t>- median sacral vein</a:t>
            </a:r>
          </a:p>
        </p:txBody>
      </p:sp>
      <p:sp>
        <p:nvSpPr>
          <p:cNvPr id="4" name="Text Placeholder 3"/>
          <p:cNvSpPr txBox="1">
            <a:spLocks noGrp="1"/>
          </p:cNvSpPr>
          <p:nvPr>
            <p:ph type="body" idx="4294967295"/>
          </p:nvPr>
        </p:nvSpPr>
        <p:spPr>
          <a:xfrm>
            <a:off x="4673272" y="1604844"/>
            <a:ext cx="4015269" cy="4526472"/>
          </a:xfrm>
        </p:spPr>
        <p:txBody>
          <a:bodyPr/>
          <a:lstStyle/>
          <a:p>
            <a:endParaRPr lang="en-US"/>
          </a:p>
        </p:txBody>
      </p:sp>
      <p:pic>
        <p:nvPicPr>
          <p:cNvPr id="6" name="Picture 5"/>
          <p:cNvPicPr>
            <a:picLocks noChangeAspect="1"/>
          </p:cNvPicPr>
          <p:nvPr/>
        </p:nvPicPr>
        <p:blipFill>
          <a:blip r:embed="rId3"/>
          <a:stretch>
            <a:fillRect/>
          </a:stretch>
        </p:blipFill>
        <p:spPr>
          <a:xfrm>
            <a:off x="3488690" y="1384300"/>
            <a:ext cx="5598160" cy="5307330"/>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Diaphragm</a:t>
            </a:r>
          </a:p>
        </p:txBody>
      </p:sp>
      <p:sp>
        <p:nvSpPr>
          <p:cNvPr id="3" name="Content Placeholder 2"/>
          <p:cNvSpPr>
            <a:spLocks noGrp="1"/>
          </p:cNvSpPr>
          <p:nvPr>
            <p:ph sz="half" idx="1"/>
          </p:nvPr>
        </p:nvSpPr>
        <p:spPr>
          <a:xfrm>
            <a:off x="0" y="1600200"/>
            <a:ext cx="4267200" cy="5257800"/>
          </a:xfrm>
        </p:spPr>
        <p:txBody>
          <a:bodyPr>
            <a:normAutofit fontScale="92500" lnSpcReduction="20000"/>
          </a:bodyPr>
          <a:lstStyle/>
          <a:p>
            <a:r>
              <a:rPr lang="en-US" dirty="0"/>
              <a:t>The diaphragm is a thin </a:t>
            </a:r>
            <a:r>
              <a:rPr lang="en-US" dirty="0" err="1"/>
              <a:t>musculo-tendinous</a:t>
            </a:r>
            <a:r>
              <a:rPr lang="en-US" dirty="0"/>
              <a:t> septum that separates thorax &amp; abdominal cavities</a:t>
            </a:r>
            <a:endParaRPr lang="en-GB" dirty="0"/>
          </a:p>
          <a:p>
            <a:endParaRPr lang="en-GB" dirty="0"/>
          </a:p>
          <a:p>
            <a:r>
              <a:rPr lang="en-GB" dirty="0"/>
              <a:t>Superiorly, the diaphragm forms the boundary of the abdominal cavity.</a:t>
            </a:r>
          </a:p>
          <a:p>
            <a:endParaRPr lang="en-US" dirty="0"/>
          </a:p>
          <a:p>
            <a:r>
              <a:rPr lang="en-US" dirty="0"/>
              <a:t>It is pierced by the structures that pass between the chest and the abdomen</a:t>
            </a:r>
            <a:endParaRPr lang="en-GB" dirty="0"/>
          </a:p>
          <a:p>
            <a:pPr>
              <a:buNone/>
            </a:pPr>
            <a:r>
              <a:rPr lang="en-GB" dirty="0"/>
              <a:t> </a:t>
            </a:r>
          </a:p>
          <a:p>
            <a:endParaRPr lang="en-GB" dirty="0"/>
          </a:p>
        </p:txBody>
      </p:sp>
      <p:pic>
        <p:nvPicPr>
          <p:cNvPr id="5" name="Picture 2"/>
          <p:cNvPicPr>
            <a:picLocks noGrp="1" noChangeAspect="1" noChangeArrowheads="1"/>
          </p:cNvPicPr>
          <p:nvPr>
            <p:ph sz="half" idx="2"/>
          </p:nvPr>
        </p:nvPicPr>
        <p:blipFill>
          <a:blip r:embed="rId2" cstate="print"/>
          <a:srcRect l="56212" t="18309" r="15391" b="34339"/>
          <a:stretch>
            <a:fillRect/>
          </a:stretch>
        </p:blipFill>
        <p:spPr bwMode="auto">
          <a:xfrm>
            <a:off x="4114800" y="2131234"/>
            <a:ext cx="5029200" cy="3812366"/>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Diaphragm</a:t>
            </a:r>
          </a:p>
        </p:txBody>
      </p:sp>
      <p:sp>
        <p:nvSpPr>
          <p:cNvPr id="3" name="Content Placeholder 2"/>
          <p:cNvSpPr>
            <a:spLocks noGrp="1"/>
          </p:cNvSpPr>
          <p:nvPr>
            <p:ph sz="half" idx="1"/>
          </p:nvPr>
        </p:nvSpPr>
        <p:spPr>
          <a:xfrm>
            <a:off x="0" y="1600200"/>
            <a:ext cx="4343400" cy="4800600"/>
          </a:xfrm>
        </p:spPr>
        <p:txBody>
          <a:bodyPr>
            <a:normAutofit lnSpcReduction="10000"/>
          </a:bodyPr>
          <a:lstStyle/>
          <a:p>
            <a:pPr>
              <a:defRPr/>
            </a:pPr>
            <a:r>
              <a:rPr lang="en-US" dirty="0">
                <a:solidFill>
                  <a:srgbClr val="FF0000"/>
                </a:solidFill>
              </a:rPr>
              <a:t>The diaphragm is the most important muscle of respiration.</a:t>
            </a:r>
          </a:p>
          <a:p>
            <a:pPr>
              <a:tabLst>
                <a:tab pos="898525" algn="l"/>
              </a:tabLst>
              <a:defRPr/>
            </a:pPr>
            <a:endParaRPr lang="en-US" dirty="0"/>
          </a:p>
          <a:p>
            <a:pPr>
              <a:tabLst>
                <a:tab pos="898525" algn="l"/>
              </a:tabLst>
              <a:defRPr/>
            </a:pPr>
            <a:r>
              <a:rPr lang="en-US" dirty="0"/>
              <a:t>It is dome shaped and consists of a </a:t>
            </a:r>
            <a:r>
              <a:rPr lang="en-US" b="1" dirty="0"/>
              <a:t>peripheral muscular </a:t>
            </a:r>
            <a:r>
              <a:rPr lang="en-US" dirty="0"/>
              <a:t>part, which arises from the margins of the inferior thoracic aperture  and a </a:t>
            </a:r>
            <a:r>
              <a:rPr lang="en-US" b="1" dirty="0"/>
              <a:t>centrally placed tendon</a:t>
            </a:r>
            <a:r>
              <a:rPr lang="en-US" dirty="0"/>
              <a:t>. </a:t>
            </a:r>
          </a:p>
          <a:p>
            <a:pPr>
              <a:buNone/>
            </a:pPr>
            <a:endParaRPr lang="en-GB" dirty="0"/>
          </a:p>
          <a:p>
            <a:endParaRPr lang="en-GB" dirty="0"/>
          </a:p>
        </p:txBody>
      </p:sp>
      <p:pic>
        <p:nvPicPr>
          <p:cNvPr id="5" name="Picture 2"/>
          <p:cNvPicPr>
            <a:picLocks noGrp="1" noChangeAspect="1" noChangeArrowheads="1"/>
          </p:cNvPicPr>
          <p:nvPr>
            <p:ph sz="half" idx="2"/>
          </p:nvPr>
        </p:nvPicPr>
        <p:blipFill>
          <a:blip r:embed="rId2" cstate="print"/>
          <a:srcRect l="56212" t="18309" r="15391" b="34339"/>
          <a:stretch>
            <a:fillRect/>
          </a:stretch>
        </p:blipFill>
        <p:spPr bwMode="auto">
          <a:xfrm>
            <a:off x="4267200" y="2131234"/>
            <a:ext cx="4876800" cy="3964766"/>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32"/>
          </a:xfrm>
        </p:spPr>
        <p:txBody>
          <a:bodyPr>
            <a:noAutofit/>
          </a:bodyPr>
          <a:lstStyle/>
          <a:p>
            <a:r>
              <a:rPr lang="en-US" altLang="ar-SA" sz="3600" b="1" dirty="0"/>
              <a:t>Origin of diaphragm</a:t>
            </a:r>
            <a:endParaRPr lang="en-GB" sz="3600" dirty="0"/>
          </a:p>
        </p:txBody>
      </p:sp>
      <p:sp>
        <p:nvSpPr>
          <p:cNvPr id="3" name="Content Placeholder 2"/>
          <p:cNvSpPr>
            <a:spLocks noGrp="1"/>
          </p:cNvSpPr>
          <p:nvPr>
            <p:ph idx="1"/>
          </p:nvPr>
        </p:nvSpPr>
        <p:spPr>
          <a:xfrm>
            <a:off x="214282" y="785794"/>
            <a:ext cx="8715436" cy="5786478"/>
          </a:xfrm>
        </p:spPr>
        <p:txBody>
          <a:bodyPr>
            <a:normAutofit/>
          </a:bodyPr>
          <a:lstStyle/>
          <a:p>
            <a:pPr marL="274320" indent="-274320">
              <a:buClr>
                <a:schemeClr val="accent3"/>
              </a:buClr>
              <a:buNone/>
              <a:defRPr/>
            </a:pPr>
            <a:r>
              <a:rPr lang="en-US" dirty="0"/>
              <a:t>Three parts:</a:t>
            </a:r>
          </a:p>
          <a:p>
            <a:pPr marL="274320" indent="-274320">
              <a:buClr>
                <a:schemeClr val="accent3"/>
              </a:buClr>
              <a:buNone/>
              <a:defRPr/>
            </a:pPr>
            <a:r>
              <a:rPr lang="en-US" dirty="0"/>
              <a:t>1- </a:t>
            </a:r>
            <a:r>
              <a:rPr lang="en-US" b="1" dirty="0" err="1"/>
              <a:t>Sternal</a:t>
            </a:r>
            <a:r>
              <a:rPr lang="en-US" b="1" dirty="0"/>
              <a:t> origin:</a:t>
            </a:r>
          </a:p>
          <a:p>
            <a:pPr marL="274320" indent="-274320">
              <a:buClr>
                <a:schemeClr val="accent3"/>
              </a:buClr>
              <a:buNone/>
              <a:defRPr/>
            </a:pPr>
            <a:r>
              <a:rPr lang="en-US" dirty="0"/>
              <a:t>   Back of </a:t>
            </a:r>
            <a:r>
              <a:rPr lang="en-US" dirty="0" err="1"/>
              <a:t>xiphoid</a:t>
            </a:r>
            <a:r>
              <a:rPr lang="en-US" dirty="0"/>
              <a:t> process of sternum.</a:t>
            </a:r>
          </a:p>
          <a:p>
            <a:pPr marL="274320" indent="-274320">
              <a:buClr>
                <a:schemeClr val="accent3"/>
              </a:buClr>
              <a:buNone/>
              <a:defRPr/>
            </a:pPr>
            <a:r>
              <a:rPr lang="en-US" b="1" dirty="0"/>
              <a:t>2- Costal origin:</a:t>
            </a:r>
          </a:p>
          <a:p>
            <a:pPr marL="274320" indent="-274320">
              <a:buClr>
                <a:schemeClr val="accent3"/>
              </a:buClr>
              <a:buNone/>
              <a:defRPr/>
            </a:pPr>
            <a:r>
              <a:rPr lang="en-US" dirty="0"/>
              <a:t>  Inner aspect of lower 6 ribs &amp; Costal Cartilages. </a:t>
            </a:r>
          </a:p>
          <a:p>
            <a:pPr marL="274320" indent="-274320">
              <a:buClr>
                <a:schemeClr val="accent3"/>
              </a:buClr>
              <a:buNone/>
              <a:defRPr/>
            </a:pPr>
            <a:r>
              <a:rPr lang="en-US" dirty="0"/>
              <a:t>3- </a:t>
            </a:r>
            <a:r>
              <a:rPr lang="en-US" b="1" dirty="0"/>
              <a:t>Vertebral origin:</a:t>
            </a:r>
          </a:p>
          <a:p>
            <a:pPr marL="274320" indent="-274320">
              <a:buClr>
                <a:schemeClr val="accent3"/>
              </a:buClr>
              <a:defRPr/>
            </a:pPr>
            <a:r>
              <a:rPr lang="en-US" b="1" dirty="0"/>
              <a:t>Right </a:t>
            </a:r>
            <a:r>
              <a:rPr lang="en-US" b="1" dirty="0" err="1"/>
              <a:t>crus</a:t>
            </a:r>
            <a:r>
              <a:rPr lang="en-US" b="1" dirty="0"/>
              <a:t> </a:t>
            </a:r>
            <a:r>
              <a:rPr lang="en-US" dirty="0"/>
              <a:t>arises from the ventral aspect of the upper three lumbar vertebrae.</a:t>
            </a:r>
          </a:p>
          <a:p>
            <a:pPr marL="274320" indent="-274320">
              <a:buClr>
                <a:schemeClr val="accent3"/>
              </a:buClr>
              <a:defRPr/>
            </a:pPr>
            <a:r>
              <a:rPr lang="en-US" b="1" dirty="0"/>
              <a:t>Left </a:t>
            </a:r>
            <a:r>
              <a:rPr lang="en-US" b="1" dirty="0" err="1"/>
              <a:t>crus</a:t>
            </a:r>
            <a:r>
              <a:rPr lang="en-US" b="1" dirty="0"/>
              <a:t> </a:t>
            </a:r>
            <a:r>
              <a:rPr lang="en-US" dirty="0"/>
              <a:t>arises from the upper two lumbar vertebrae.</a:t>
            </a: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098" name="Picture 2"/>
          <p:cNvPicPr>
            <a:picLocks noGrp="1" noChangeAspect="1" noChangeArrowheads="1"/>
          </p:cNvPicPr>
          <p:nvPr>
            <p:ph idx="1"/>
          </p:nvPr>
        </p:nvPicPr>
        <p:blipFill>
          <a:blip r:embed="rId2" cstate="print"/>
          <a:srcRect l="30477" t="24623" r="39351" b="13819"/>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Arcuate</a:t>
            </a:r>
            <a:r>
              <a:rPr lang="en-US" b="1" dirty="0"/>
              <a:t> ligaments</a:t>
            </a:r>
            <a:endParaRPr lang="en-GB" dirty="0"/>
          </a:p>
        </p:txBody>
      </p:sp>
      <p:sp>
        <p:nvSpPr>
          <p:cNvPr id="3" name="Content Placeholder 2"/>
          <p:cNvSpPr>
            <a:spLocks noGrp="1"/>
          </p:cNvSpPr>
          <p:nvPr>
            <p:ph sz="half" idx="1"/>
          </p:nvPr>
        </p:nvSpPr>
        <p:spPr>
          <a:xfrm>
            <a:off x="0" y="1600200"/>
            <a:ext cx="4419600" cy="5257800"/>
          </a:xfrm>
        </p:spPr>
        <p:txBody>
          <a:bodyPr>
            <a:normAutofit/>
          </a:bodyPr>
          <a:lstStyle/>
          <a:p>
            <a:pPr marL="274320" indent="-274320">
              <a:buClr>
                <a:schemeClr val="accent3"/>
              </a:buClr>
              <a:defRPr/>
            </a:pPr>
            <a:r>
              <a:rPr lang="en-US" dirty="0"/>
              <a:t>Median </a:t>
            </a:r>
            <a:r>
              <a:rPr lang="en-US" dirty="0" err="1"/>
              <a:t>arcuate</a:t>
            </a:r>
            <a:r>
              <a:rPr lang="en-US" dirty="0"/>
              <a:t> ligament - connects the right and left </a:t>
            </a:r>
            <a:r>
              <a:rPr lang="en-US" dirty="0" err="1"/>
              <a:t>crura</a:t>
            </a:r>
            <a:r>
              <a:rPr lang="en-US" dirty="0"/>
              <a:t>.</a:t>
            </a:r>
          </a:p>
          <a:p>
            <a:pPr marL="274320" indent="-274320">
              <a:buClr>
                <a:schemeClr val="accent3"/>
              </a:buClr>
              <a:buNone/>
              <a:defRPr/>
            </a:pPr>
            <a:r>
              <a:rPr lang="en-US" dirty="0"/>
              <a:t> Medial </a:t>
            </a:r>
            <a:r>
              <a:rPr lang="en-US" dirty="0" err="1"/>
              <a:t>arcuate</a:t>
            </a:r>
            <a:r>
              <a:rPr lang="en-US" dirty="0"/>
              <a:t> ligament - connect  each </a:t>
            </a:r>
            <a:r>
              <a:rPr lang="en-US" dirty="0" err="1"/>
              <a:t>crus</a:t>
            </a:r>
            <a:r>
              <a:rPr lang="en-US" dirty="0"/>
              <a:t> with the tip of transverse process of L1.</a:t>
            </a:r>
          </a:p>
          <a:p>
            <a:pPr marL="274320" indent="-274320">
              <a:buClr>
                <a:schemeClr val="accent3"/>
              </a:buClr>
              <a:defRPr/>
            </a:pPr>
            <a:r>
              <a:rPr lang="en-US" dirty="0"/>
              <a:t>Lateral </a:t>
            </a:r>
            <a:r>
              <a:rPr lang="en-US" dirty="0" err="1"/>
              <a:t>arcuate</a:t>
            </a:r>
            <a:r>
              <a:rPr lang="en-US" dirty="0"/>
              <a:t> ligament - connecting the tip of transverse process of L1 with the last rib.</a:t>
            </a:r>
          </a:p>
          <a:p>
            <a:endParaRPr lang="en-GB" dirty="0"/>
          </a:p>
        </p:txBody>
      </p:sp>
      <p:pic>
        <p:nvPicPr>
          <p:cNvPr id="5" name="Picture 2"/>
          <p:cNvPicPr>
            <a:picLocks noGrp="1" noChangeAspect="1" noChangeArrowheads="1"/>
          </p:cNvPicPr>
          <p:nvPr>
            <p:ph sz="half" idx="2"/>
          </p:nvPr>
        </p:nvPicPr>
        <p:blipFill>
          <a:blip r:embed="rId2" cstate="print"/>
          <a:srcRect l="47921" t="28411" r="19245" b="22658"/>
          <a:stretch>
            <a:fillRect/>
          </a:stretch>
        </p:blipFill>
        <p:spPr bwMode="auto">
          <a:xfrm>
            <a:off x="4191000" y="1828801"/>
            <a:ext cx="4953000" cy="372627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074" name="Picture 2"/>
          <p:cNvPicPr>
            <a:picLocks noGrp="1" noChangeAspect="1" noChangeArrowheads="1"/>
          </p:cNvPicPr>
          <p:nvPr>
            <p:ph idx="1"/>
          </p:nvPr>
        </p:nvPicPr>
        <p:blipFill>
          <a:blip r:embed="rId2" cstate="print"/>
          <a:srcRect l="43788" t="23044" r="11841" b="4349"/>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73050"/>
            <a:ext cx="6000792" cy="584182"/>
          </a:xfrm>
        </p:spPr>
        <p:txBody>
          <a:bodyPr>
            <a:noAutofit/>
          </a:bodyPr>
          <a:lstStyle/>
          <a:p>
            <a:r>
              <a:rPr lang="en-GB" sz="3600" dirty="0"/>
              <a:t>Insertion of the diaphragm</a:t>
            </a:r>
          </a:p>
        </p:txBody>
      </p:sp>
      <p:sp>
        <p:nvSpPr>
          <p:cNvPr id="4" name="Text Placeholder 3"/>
          <p:cNvSpPr>
            <a:spLocks noGrp="1"/>
          </p:cNvSpPr>
          <p:nvPr>
            <p:ph type="body" sz="half" idx="2"/>
          </p:nvPr>
        </p:nvSpPr>
        <p:spPr>
          <a:xfrm>
            <a:off x="214282" y="785794"/>
            <a:ext cx="3214710" cy="5857916"/>
          </a:xfrm>
        </p:spPr>
        <p:txBody>
          <a:bodyPr>
            <a:normAutofit/>
          </a:bodyPr>
          <a:lstStyle/>
          <a:p>
            <a:pPr>
              <a:buFont typeface="Arial" panose="020B0604020202020204" pitchFamily="34" charset="0"/>
              <a:buChar char="•"/>
              <a:defRPr/>
            </a:pPr>
            <a:endParaRPr lang="en-US" altLang="ar-SA" sz="2400" dirty="0">
              <a:ea typeface="Majalla UI"/>
            </a:endParaRPr>
          </a:p>
          <a:p>
            <a:pPr>
              <a:buFont typeface="Arial" panose="020B0604020202020204" pitchFamily="34" charset="0"/>
              <a:buChar char="•"/>
              <a:defRPr/>
            </a:pPr>
            <a:r>
              <a:rPr lang="en-US" altLang="ar-SA" sz="3200" dirty="0">
                <a:ea typeface="Majalla UI"/>
              </a:rPr>
              <a:t>Into the central tendon of diaphragm which is formed of three lobes:</a:t>
            </a:r>
          </a:p>
          <a:p>
            <a:pPr>
              <a:defRPr/>
            </a:pPr>
            <a:r>
              <a:rPr lang="en-US" altLang="ar-SA" sz="3200" dirty="0">
                <a:ea typeface="Majalla UI"/>
              </a:rPr>
              <a:t>1- Right lobe.</a:t>
            </a:r>
          </a:p>
          <a:p>
            <a:pPr>
              <a:defRPr/>
            </a:pPr>
            <a:r>
              <a:rPr lang="en-US" altLang="ar-SA" sz="3200" dirty="0">
                <a:ea typeface="Majalla UI"/>
              </a:rPr>
              <a:t>2- Left lobe.</a:t>
            </a:r>
          </a:p>
          <a:p>
            <a:pPr>
              <a:defRPr/>
            </a:pPr>
            <a:r>
              <a:rPr lang="en-US" altLang="ar-SA" sz="3200" dirty="0">
                <a:ea typeface="Majalla UI"/>
              </a:rPr>
              <a:t>3- Median lobe.</a:t>
            </a:r>
          </a:p>
          <a:p>
            <a:pPr>
              <a:buFont typeface="Arial" panose="020B0604020202020204" pitchFamily="34" charset="0"/>
              <a:buChar char="•"/>
              <a:defRPr/>
            </a:pPr>
            <a:endParaRPr lang="en-US" altLang="ar-SA" sz="2400" dirty="0">
              <a:ea typeface="Majalla UI"/>
            </a:endParaRPr>
          </a:p>
          <a:p>
            <a:endParaRPr lang="en-GB" dirty="0"/>
          </a:p>
        </p:txBody>
      </p:sp>
      <p:pic>
        <p:nvPicPr>
          <p:cNvPr id="5122" name="Picture 2"/>
          <p:cNvPicPr>
            <a:picLocks noGrp="1" noChangeAspect="1" noChangeArrowheads="1"/>
          </p:cNvPicPr>
          <p:nvPr>
            <p:ph idx="1"/>
          </p:nvPr>
        </p:nvPicPr>
        <p:blipFill>
          <a:blip r:embed="rId2" cstate="print"/>
          <a:srcRect l="54470" t="30418" r="14804" b="22353"/>
          <a:stretch>
            <a:fillRect/>
          </a:stretch>
        </p:blipFill>
        <p:spPr bwMode="auto">
          <a:xfrm>
            <a:off x="3357554" y="1643050"/>
            <a:ext cx="5786446" cy="4643470"/>
          </a:xfrm>
          <a:prstGeom prst="rect">
            <a:avLst/>
          </a:prstGeom>
          <a:ln>
            <a:noFill/>
          </a:ln>
          <a:effectLst>
            <a:softEdge rad="1125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Diaphragm and pericardium</a:t>
            </a:r>
          </a:p>
        </p:txBody>
      </p:sp>
      <p:sp>
        <p:nvSpPr>
          <p:cNvPr id="3" name="Content Placeholder 2"/>
          <p:cNvSpPr>
            <a:spLocks noGrp="1"/>
          </p:cNvSpPr>
          <p:nvPr>
            <p:ph sz="half" idx="1"/>
          </p:nvPr>
        </p:nvSpPr>
        <p:spPr>
          <a:xfrm>
            <a:off x="0" y="1600200"/>
            <a:ext cx="4038600" cy="4525963"/>
          </a:xfrm>
        </p:spPr>
        <p:txBody>
          <a:bodyPr>
            <a:normAutofit lnSpcReduction="10000"/>
          </a:bodyPr>
          <a:lstStyle/>
          <a:p>
            <a:pPr>
              <a:buNone/>
            </a:pPr>
            <a:endParaRPr lang="en-GB" sz="3400" dirty="0"/>
          </a:p>
          <a:p>
            <a:r>
              <a:rPr lang="en-GB" sz="3400" dirty="0"/>
              <a:t>Pericardial sac is situated on the anterior half of the diaphragm; one third to the right of the median plane and two thirds to the left.</a:t>
            </a:r>
          </a:p>
          <a:p>
            <a:pPr>
              <a:buNone/>
            </a:pPr>
            <a:endParaRPr lang="en-GB" sz="3400" dirty="0"/>
          </a:p>
        </p:txBody>
      </p:sp>
      <p:pic>
        <p:nvPicPr>
          <p:cNvPr id="5" name="Picture 2"/>
          <p:cNvPicPr>
            <a:picLocks noGrp="1" noChangeAspect="1" noChangeArrowheads="1"/>
          </p:cNvPicPr>
          <p:nvPr>
            <p:ph sz="half" idx="2"/>
          </p:nvPr>
        </p:nvPicPr>
        <p:blipFill>
          <a:blip r:embed="rId2" cstate="print"/>
          <a:srcRect l="52662" t="21959" r="22490" b="24712"/>
          <a:stretch>
            <a:fillRect/>
          </a:stretch>
        </p:blipFill>
        <p:spPr bwMode="auto">
          <a:xfrm>
            <a:off x="3886200" y="1912620"/>
            <a:ext cx="5257800" cy="471678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prstClr val="black"/>
                </a:solidFill>
              </a:rPr>
              <a:t>Nerve Supply of the Diaphragm</a:t>
            </a:r>
            <a:br>
              <a:rPr lang="en-US" b="1" dirty="0">
                <a:solidFill>
                  <a:prstClr val="black"/>
                </a:solidFill>
              </a:rPr>
            </a:br>
            <a:endParaRPr lang="en-GB" dirty="0"/>
          </a:p>
        </p:txBody>
      </p:sp>
      <p:sp>
        <p:nvSpPr>
          <p:cNvPr id="3" name="Content Placeholder 2"/>
          <p:cNvSpPr>
            <a:spLocks noGrp="1"/>
          </p:cNvSpPr>
          <p:nvPr>
            <p:ph idx="1"/>
          </p:nvPr>
        </p:nvSpPr>
        <p:spPr>
          <a:xfrm>
            <a:off x="428596" y="1071546"/>
            <a:ext cx="8229600" cy="5500726"/>
          </a:xfrm>
        </p:spPr>
        <p:txBody>
          <a:bodyPr>
            <a:normAutofit/>
          </a:bodyPr>
          <a:lstStyle/>
          <a:p>
            <a:pPr>
              <a:buNone/>
              <a:defRPr/>
            </a:pPr>
            <a:r>
              <a:rPr lang="en-US" b="1" dirty="0"/>
              <a:t>Motor nerve supply:</a:t>
            </a:r>
          </a:p>
          <a:p>
            <a:pPr>
              <a:defRPr/>
            </a:pPr>
            <a:r>
              <a:rPr lang="en-US" dirty="0"/>
              <a:t>The right and left </a:t>
            </a:r>
            <a:r>
              <a:rPr lang="en-US" dirty="0" err="1"/>
              <a:t>phrenic</a:t>
            </a:r>
            <a:r>
              <a:rPr lang="en-US" dirty="0"/>
              <a:t> nerves (C3, 4, 5)</a:t>
            </a:r>
          </a:p>
          <a:p>
            <a:pPr>
              <a:defRPr/>
            </a:pPr>
            <a:endParaRPr lang="en-US" dirty="0"/>
          </a:p>
          <a:p>
            <a:pPr>
              <a:buNone/>
              <a:defRPr/>
            </a:pPr>
            <a:r>
              <a:rPr lang="en-US" b="1" dirty="0"/>
              <a:t>Sensory nerve supply:</a:t>
            </a:r>
          </a:p>
          <a:p>
            <a:pPr>
              <a:defRPr/>
            </a:pPr>
            <a:r>
              <a:rPr lang="en-US" dirty="0"/>
              <a:t>The parietal pleura and peritoneum covering the central surfaces of the diaphragm are supplied by the </a:t>
            </a:r>
            <a:r>
              <a:rPr lang="en-US" dirty="0" err="1">
                <a:effectLst>
                  <a:outerShdw blurRad="38100" dist="38100" dir="2700000" algn="tl">
                    <a:srgbClr val="000000">
                      <a:alpha val="43137"/>
                    </a:srgbClr>
                  </a:outerShdw>
                </a:effectLst>
              </a:rPr>
              <a:t>phrenic</a:t>
            </a:r>
            <a:r>
              <a:rPr lang="en-US" dirty="0">
                <a:effectLst>
                  <a:outerShdw blurRad="38100" dist="38100" dir="2700000" algn="tl">
                    <a:srgbClr val="000000">
                      <a:alpha val="43137"/>
                    </a:srgbClr>
                  </a:outerShdw>
                </a:effectLst>
              </a:rPr>
              <a:t> nerve </a:t>
            </a:r>
          </a:p>
          <a:p>
            <a:pPr>
              <a:defRPr/>
            </a:pPr>
            <a:r>
              <a:rPr lang="en-US" dirty="0"/>
              <a:t>The periphery of the diaphragm is supplied by the lower six </a:t>
            </a:r>
            <a:r>
              <a:rPr lang="en-US" dirty="0" err="1"/>
              <a:t>intercostal</a:t>
            </a:r>
            <a:r>
              <a:rPr lang="en-US" dirty="0"/>
              <a:t> nerves</a:t>
            </a:r>
            <a:r>
              <a:rPr lang="en-US" dirty="0">
                <a:solidFill>
                  <a:srgbClr val="7030A0"/>
                </a:solidFill>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152400"/>
            <a:ext cx="8228766" cy="769441"/>
          </a:xfrm>
        </p:spPr>
        <p:txBody>
          <a:bodyPr wrap="square">
            <a:spAutoFit/>
          </a:bodyPr>
          <a:lstStyle/>
          <a:p>
            <a:pPr lvl="0">
              <a:buNone/>
            </a:pPr>
            <a:r>
              <a:rPr lang="en-GB" b="1" dirty="0"/>
              <a:t>Suprarenal (adrenal) glands</a:t>
            </a:r>
          </a:p>
        </p:txBody>
      </p:sp>
      <p:sp>
        <p:nvSpPr>
          <p:cNvPr id="3" name="Text Placeholder 2"/>
          <p:cNvSpPr txBox="1">
            <a:spLocks noGrp="1"/>
          </p:cNvSpPr>
          <p:nvPr>
            <p:ph type="body" idx="4294967295"/>
          </p:nvPr>
        </p:nvSpPr>
        <p:spPr>
          <a:xfrm>
            <a:off x="79203" y="1143000"/>
            <a:ext cx="4423676" cy="5534983"/>
          </a:xfrm>
        </p:spPr>
        <p:txBody>
          <a:bodyPr>
            <a:normAutofit fontScale="85000" lnSpcReduction="10000"/>
          </a:bodyPr>
          <a:lstStyle/>
          <a:p>
            <a:pPr marL="0" indent="0">
              <a:lnSpc>
                <a:spcPct val="150000"/>
              </a:lnSpc>
              <a:spcBef>
                <a:spcPts val="545"/>
              </a:spcBef>
              <a:buNone/>
            </a:pPr>
            <a:r>
              <a:rPr lang="en-US" sz="2400" dirty="0"/>
              <a:t>- is a component of the </a:t>
            </a:r>
            <a:r>
              <a:rPr lang="en-US" sz="2400" b="1" dirty="0"/>
              <a:t>endocrine glands</a:t>
            </a:r>
          </a:p>
          <a:p>
            <a:pPr marL="0" indent="0">
              <a:lnSpc>
                <a:spcPct val="150000"/>
              </a:lnSpc>
              <a:spcBef>
                <a:spcPts val="545"/>
              </a:spcBef>
              <a:buNone/>
            </a:pPr>
            <a:r>
              <a:rPr lang="en-US" sz="2400" b="1" dirty="0"/>
              <a:t> </a:t>
            </a:r>
            <a:r>
              <a:rPr lang="en-US" sz="2400" dirty="0"/>
              <a:t>- consists of 2 parts – </a:t>
            </a:r>
            <a:r>
              <a:rPr lang="en-US" sz="2400" b="1" dirty="0"/>
              <a:t>cortex &amp; </a:t>
            </a:r>
            <a:r>
              <a:rPr lang="en-US" sz="2400" b="1" dirty="0" err="1"/>
              <a:t>medualla</a:t>
            </a:r>
            <a:endParaRPr lang="en-US" sz="2400" b="1" dirty="0"/>
          </a:p>
          <a:p>
            <a:pPr marL="0" indent="0">
              <a:lnSpc>
                <a:spcPct val="150000"/>
              </a:lnSpc>
              <a:spcBef>
                <a:spcPts val="545"/>
              </a:spcBef>
              <a:buNone/>
            </a:pPr>
            <a:r>
              <a:rPr lang="en-US" sz="2400" dirty="0"/>
              <a:t>-  yellowish retroperitoneal organs</a:t>
            </a:r>
          </a:p>
          <a:p>
            <a:pPr marL="0" indent="0">
              <a:lnSpc>
                <a:spcPct val="150000"/>
              </a:lnSpc>
              <a:spcBef>
                <a:spcPts val="545"/>
              </a:spcBef>
              <a:buNone/>
            </a:pPr>
            <a:r>
              <a:rPr lang="en-US" sz="2400" dirty="0"/>
              <a:t>- lie on the upper poles of the kidneys</a:t>
            </a:r>
          </a:p>
          <a:p>
            <a:pPr marL="0" indent="0">
              <a:lnSpc>
                <a:spcPct val="150000"/>
              </a:lnSpc>
              <a:spcBef>
                <a:spcPts val="545"/>
              </a:spcBef>
              <a:buNone/>
            </a:pPr>
            <a:r>
              <a:rPr lang="en-US" sz="2400" dirty="0"/>
              <a:t>-  </a:t>
            </a:r>
            <a:r>
              <a:rPr lang="en-US" sz="2400" dirty="0">
                <a:solidFill>
                  <a:srgbClr val="FF0000"/>
                </a:solidFill>
              </a:rPr>
              <a:t>surrounded by renal fascia </a:t>
            </a:r>
            <a:r>
              <a:rPr lang="en-US" sz="2400" b="1" dirty="0">
                <a:solidFill>
                  <a:srgbClr val="FF0000"/>
                </a:solidFill>
              </a:rPr>
              <a:t>(</a:t>
            </a:r>
            <a:r>
              <a:rPr lang="en-US" sz="2400" b="1" dirty="0" err="1">
                <a:solidFill>
                  <a:srgbClr val="FF0000"/>
                </a:solidFill>
              </a:rPr>
              <a:t>Gerota</a:t>
            </a:r>
            <a:r>
              <a:rPr lang="en-US" sz="2400" b="1" dirty="0"/>
              <a:t>)</a:t>
            </a:r>
          </a:p>
          <a:p>
            <a:pPr marL="0" indent="0">
              <a:lnSpc>
                <a:spcPct val="150000"/>
              </a:lnSpc>
              <a:spcBef>
                <a:spcPts val="545"/>
              </a:spcBef>
              <a:buNone/>
            </a:pPr>
            <a:r>
              <a:rPr lang="en-US" sz="2400" dirty="0"/>
              <a:t>- separated from the kidneys by the </a:t>
            </a:r>
            <a:r>
              <a:rPr lang="en-US" sz="2400" dirty="0" err="1"/>
              <a:t>peri</a:t>
            </a:r>
            <a:r>
              <a:rPr lang="en-US" sz="2400" dirty="0"/>
              <a:t>-renal fat.</a:t>
            </a:r>
          </a:p>
          <a:p>
            <a:pPr marL="0" indent="0">
              <a:lnSpc>
                <a:spcPct val="150000"/>
              </a:lnSpc>
              <a:spcBef>
                <a:spcPts val="545"/>
              </a:spcBef>
              <a:buNone/>
            </a:pPr>
            <a:r>
              <a:rPr lang="en-US" sz="2400" dirty="0"/>
              <a:t>- </a:t>
            </a:r>
            <a:r>
              <a:rPr lang="en-US" sz="2400" b="1" dirty="0"/>
              <a:t>right gland is pyramidal &amp; left crescent shaped</a:t>
            </a:r>
          </a:p>
          <a:p>
            <a:pPr marL="0" indent="0">
              <a:lnSpc>
                <a:spcPct val="150000"/>
              </a:lnSpc>
              <a:spcBef>
                <a:spcPts val="545"/>
              </a:spcBef>
              <a:buNone/>
            </a:pPr>
            <a:endParaRPr lang="en-US" sz="1800" dirty="0"/>
          </a:p>
          <a:p>
            <a:pPr marL="0" indent="0">
              <a:lnSpc>
                <a:spcPct val="150000"/>
              </a:lnSpc>
              <a:spcBef>
                <a:spcPts val="545"/>
              </a:spcBef>
              <a:buNone/>
            </a:pPr>
            <a:endParaRPr lang="en-US" sz="1800" dirty="0"/>
          </a:p>
        </p:txBody>
      </p:sp>
      <p:sp>
        <p:nvSpPr>
          <p:cNvPr id="4" name="Text Placeholder 3"/>
          <p:cNvSpPr txBox="1">
            <a:spLocks noGrp="1"/>
          </p:cNvSpPr>
          <p:nvPr>
            <p:ph type="body" idx="4294967295"/>
          </p:nvPr>
        </p:nvSpPr>
        <p:spPr>
          <a:xfrm>
            <a:off x="4673272" y="1355181"/>
            <a:ext cx="4015269" cy="5322802"/>
          </a:xfrm>
        </p:spPr>
        <p:txBody>
          <a:bodyPr/>
          <a:lstStyle/>
          <a:p>
            <a:endParaRPr lang="en-US"/>
          </a:p>
        </p:txBody>
      </p:sp>
      <p:grpSp>
        <p:nvGrpSpPr>
          <p:cNvPr id="5" name="Group 4"/>
          <p:cNvGrpSpPr/>
          <p:nvPr/>
        </p:nvGrpSpPr>
        <p:grpSpPr>
          <a:xfrm>
            <a:off x="4769603" y="990600"/>
            <a:ext cx="4047277" cy="3243579"/>
            <a:chOff x="5258156" y="1799996"/>
            <a:chExt cx="4461842" cy="2867402"/>
          </a:xfrm>
        </p:grpSpPr>
        <p:pic>
          <p:nvPicPr>
            <p:cNvPr id="6" name="Picture 5"/>
            <p:cNvPicPr>
              <a:picLocks noChangeAspect="1"/>
            </p:cNvPicPr>
            <p:nvPr/>
          </p:nvPicPr>
          <p:blipFill>
            <a:blip r:embed="rId3" cstate="print">
              <a:lum/>
            </a:blip>
            <a:srcRect t="13933"/>
            <a:stretch>
              <a:fillRect/>
            </a:stretch>
          </p:blipFill>
          <p:spPr>
            <a:xfrm>
              <a:off x="5258156" y="1799996"/>
              <a:ext cx="4461842" cy="2867402"/>
            </a:xfrm>
            <a:prstGeom prst="rect">
              <a:avLst/>
            </a:prstGeom>
            <a:noFill/>
            <a:ln w="9363">
              <a:solidFill>
                <a:srgbClr val="4F81BD"/>
              </a:solidFill>
              <a:prstDash val="solid"/>
              <a:miter/>
            </a:ln>
          </p:spPr>
        </p:pic>
        <p:sp>
          <p:nvSpPr>
            <p:cNvPr id="7" name="TextBox 6"/>
            <p:cNvSpPr txBox="1"/>
            <p:nvPr/>
          </p:nvSpPr>
          <p:spPr>
            <a:xfrm>
              <a:off x="5258156" y="1799996"/>
              <a:ext cx="4461842" cy="364284"/>
            </a:xfrm>
            <a:prstGeom prst="rect">
              <a:avLst/>
            </a:prstGeom>
            <a:noFill/>
            <a:ln>
              <a:noFill/>
            </a:ln>
          </p:spPr>
          <p:txBody>
            <a:bodyPr vert="horz" wrap="square" lIns="90004" tIns="46798" rIns="90004" bIns="46798" anchor="t" anchorCtr="0" compatLnSpc="0">
              <a:spAutoFit/>
            </a:bodyPr>
            <a:lstStyle/>
            <a:p>
              <a:pPr defTabSz="829310" hangingPunct="0">
                <a:defRPr sz="1800" b="0" i="0" u="none" strike="noStrike" kern="0" cap="none" spc="0" baseline="0">
                  <a:solidFill>
                    <a:srgbClr val="000000"/>
                  </a:solidFill>
                  <a:uFillTx/>
                </a:defRPr>
              </a:pPr>
              <a:endParaRPr lang="en-GB" sz="1600" dirty="0">
                <a:solidFill>
                  <a:srgbClr val="000000"/>
                </a:solidFill>
                <a:latin typeface="Arial" panose="020B0604020202020204" pitchFamily="18"/>
                <a:ea typeface="DejaVu Sans" pitchFamily="2"/>
                <a:cs typeface="DejaVu Sans" pitchFamily="2"/>
              </a:endParaRPr>
            </a:p>
          </p:txBody>
        </p:sp>
      </p:grpSp>
      <p:pic>
        <p:nvPicPr>
          <p:cNvPr id="8" name="Picture 3"/>
          <p:cNvPicPr>
            <a:picLocks noChangeAspect="1"/>
          </p:cNvPicPr>
          <p:nvPr/>
        </p:nvPicPr>
        <p:blipFill>
          <a:blip r:embed="rId4" cstate="print">
            <a:lum/>
          </a:blip>
          <a:srcRect b="78271"/>
          <a:stretch>
            <a:fillRect/>
          </a:stretch>
        </p:blipFill>
        <p:spPr>
          <a:xfrm>
            <a:off x="4724400" y="4631962"/>
            <a:ext cx="4419600" cy="1464037"/>
          </a:xfrm>
          <a:prstGeom prst="rect">
            <a:avLst/>
          </a:prstGeom>
          <a:noFill/>
          <a:ln w="9363">
            <a:solidFill>
              <a:srgbClr val="4F81BD"/>
            </a:solidFill>
            <a:prstDash val="solid"/>
            <a:miter/>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14380"/>
          </a:xfrm>
        </p:spPr>
        <p:txBody>
          <a:bodyPr>
            <a:normAutofit/>
          </a:bodyPr>
          <a:lstStyle/>
          <a:p>
            <a:r>
              <a:rPr lang="en-GB" sz="3600" b="1" dirty="0"/>
              <a:t>Actions of the diaphragm</a:t>
            </a:r>
          </a:p>
        </p:txBody>
      </p:sp>
      <p:sp>
        <p:nvSpPr>
          <p:cNvPr id="3" name="Content Placeholder 2"/>
          <p:cNvSpPr>
            <a:spLocks noGrp="1"/>
          </p:cNvSpPr>
          <p:nvPr>
            <p:ph idx="1"/>
          </p:nvPr>
        </p:nvSpPr>
        <p:spPr>
          <a:xfrm>
            <a:off x="214282" y="714356"/>
            <a:ext cx="8715436" cy="5929354"/>
          </a:xfrm>
        </p:spPr>
        <p:txBody>
          <a:bodyPr>
            <a:normAutofit fontScale="92500" lnSpcReduction="10000"/>
          </a:bodyPr>
          <a:lstStyle/>
          <a:p>
            <a:pPr marL="514350" indent="-514350">
              <a:buFont typeface="+mj-lt"/>
              <a:buAutoNum type="arabicPeriod"/>
              <a:defRPr/>
            </a:pPr>
            <a:r>
              <a:rPr lang="en-US" b="1" dirty="0"/>
              <a:t>Muscle of inspiration: </a:t>
            </a:r>
          </a:p>
          <a:p>
            <a:pPr>
              <a:buNone/>
              <a:defRPr/>
            </a:pPr>
            <a:r>
              <a:rPr lang="en-US" b="1" dirty="0"/>
              <a:t>    </a:t>
            </a:r>
            <a:r>
              <a:rPr lang="en-US" dirty="0"/>
              <a:t>On contraction the diaphragm pulls its central tendon down and increases the vertical diameter of the thorax. The diaphragm is the most important muscle used in inspiration</a:t>
            </a:r>
            <a:r>
              <a:rPr lang="en-US" b="1" dirty="0"/>
              <a:t> </a:t>
            </a:r>
          </a:p>
          <a:p>
            <a:pPr marL="514350" indent="-514350">
              <a:buNone/>
              <a:defRPr/>
            </a:pPr>
            <a:r>
              <a:rPr lang="en-US" altLang="ar-SA" b="1" dirty="0">
                <a:ea typeface="Majalla UI"/>
              </a:rPr>
              <a:t>2.  Increase the intra abdominal pressure in forced actions:</a:t>
            </a:r>
          </a:p>
          <a:p>
            <a:pPr>
              <a:buNone/>
              <a:defRPr/>
            </a:pPr>
            <a:r>
              <a:rPr lang="en-US" dirty="0"/>
              <a:t>   Assists the contraction of the muscles of the anterior abdominal wall in raising the intra-abdominal pressure for </a:t>
            </a:r>
            <a:r>
              <a:rPr lang="en-US" dirty="0" err="1"/>
              <a:t>micturition</a:t>
            </a:r>
            <a:r>
              <a:rPr lang="en-US" dirty="0"/>
              <a:t>, defecation, and parturition</a:t>
            </a:r>
            <a:endParaRPr lang="en-US" altLang="ar-SA" dirty="0">
              <a:ea typeface="Majalla UI"/>
            </a:endParaRPr>
          </a:p>
          <a:p>
            <a:pPr>
              <a:buNone/>
              <a:defRPr/>
            </a:pPr>
            <a:r>
              <a:rPr lang="en-US" altLang="ar-SA" dirty="0">
                <a:ea typeface="Majalla UI"/>
              </a:rPr>
              <a:t> </a:t>
            </a:r>
          </a:p>
          <a:p>
            <a:pPr>
              <a:buNone/>
              <a:defRPr/>
            </a:pPr>
            <a:r>
              <a:rPr lang="en-US" altLang="ar-SA" b="1" dirty="0">
                <a:ea typeface="Majalla UI"/>
              </a:rPr>
              <a:t>3.  </a:t>
            </a:r>
            <a:r>
              <a:rPr lang="en-US" altLang="ar-SA" dirty="0">
                <a:ea typeface="Majalla UI"/>
              </a:rPr>
              <a:t>Right </a:t>
            </a:r>
            <a:r>
              <a:rPr lang="en-US" altLang="ar-SA" dirty="0" err="1">
                <a:ea typeface="Majalla UI"/>
              </a:rPr>
              <a:t>crus</a:t>
            </a:r>
            <a:r>
              <a:rPr lang="en-US" altLang="ar-SA" dirty="0">
                <a:ea typeface="Majalla UI"/>
              </a:rPr>
              <a:t> acts as a </a:t>
            </a:r>
            <a:r>
              <a:rPr lang="en-US" altLang="ar-SA" b="1" dirty="0">
                <a:ea typeface="Majalla UI"/>
              </a:rPr>
              <a:t>sphincter</a:t>
            </a:r>
            <a:r>
              <a:rPr lang="en-US" altLang="ar-SA" dirty="0">
                <a:ea typeface="Majalla UI"/>
              </a:rPr>
              <a:t> to the lower end of esophagus.</a:t>
            </a:r>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28992" cy="428604"/>
          </a:xfrm>
        </p:spPr>
        <p:txBody>
          <a:bodyPr>
            <a:normAutofit fontScale="90000"/>
          </a:bodyPr>
          <a:lstStyle/>
          <a:p>
            <a:r>
              <a:rPr lang="en-GB" sz="2800" dirty="0"/>
              <a:t>Action continues</a:t>
            </a:r>
          </a:p>
        </p:txBody>
      </p:sp>
      <p:sp>
        <p:nvSpPr>
          <p:cNvPr id="3" name="Content Placeholder 2"/>
          <p:cNvSpPr>
            <a:spLocks noGrp="1"/>
          </p:cNvSpPr>
          <p:nvPr>
            <p:ph idx="1"/>
          </p:nvPr>
        </p:nvSpPr>
        <p:spPr>
          <a:xfrm>
            <a:off x="457200" y="428604"/>
            <a:ext cx="8229600" cy="5697559"/>
          </a:xfrm>
        </p:spPr>
        <p:txBody>
          <a:bodyPr>
            <a:normAutofit fontScale="92500" lnSpcReduction="20000"/>
          </a:bodyPr>
          <a:lstStyle/>
          <a:p>
            <a:pPr marL="0" indent="0">
              <a:buFont typeface="Wingdings 2" panose="05020102010507070707" pitchFamily="18" charset="2"/>
              <a:buNone/>
              <a:defRPr/>
            </a:pPr>
            <a:endParaRPr lang="en-US" b="1" dirty="0">
              <a:solidFill>
                <a:srgbClr val="00B0F0"/>
              </a:solidFill>
            </a:endParaRPr>
          </a:p>
          <a:p>
            <a:pPr marL="0" indent="0">
              <a:buFont typeface="Wingdings 2" panose="05020102010507070707" pitchFamily="18" charset="2"/>
              <a:buNone/>
              <a:defRPr/>
            </a:pPr>
            <a:r>
              <a:rPr lang="en-US" sz="3500" b="1" dirty="0"/>
              <a:t>4- </a:t>
            </a:r>
            <a:r>
              <a:rPr lang="en-US" sz="3500" b="1" dirty="0" err="1"/>
              <a:t>Thoracoabdominal</a:t>
            </a:r>
            <a:r>
              <a:rPr lang="en-US" sz="3500" b="1" dirty="0"/>
              <a:t> pump: </a:t>
            </a:r>
          </a:p>
          <a:p>
            <a:pPr>
              <a:defRPr/>
            </a:pPr>
            <a:r>
              <a:rPr lang="en-US" sz="3500" dirty="0"/>
              <a:t>The descent of the diaphragm decreases the </a:t>
            </a:r>
            <a:r>
              <a:rPr lang="en-US" sz="3500" dirty="0" err="1"/>
              <a:t>intrathoracic</a:t>
            </a:r>
            <a:r>
              <a:rPr lang="en-US" sz="3500" dirty="0"/>
              <a:t> pressure &amp; increases the intra-abdominal pressure. </a:t>
            </a:r>
          </a:p>
          <a:p>
            <a:pPr>
              <a:defRPr/>
            </a:pPr>
            <a:r>
              <a:rPr lang="en-US" sz="3500" dirty="0"/>
              <a:t>This compresses the blood in </a:t>
            </a:r>
            <a:r>
              <a:rPr lang="en-US" sz="3500" b="1" dirty="0"/>
              <a:t>the inferior vena cava </a:t>
            </a:r>
            <a:r>
              <a:rPr lang="en-US" sz="3500" dirty="0"/>
              <a:t>and forces it upward into the right atrium of the heart. </a:t>
            </a:r>
          </a:p>
          <a:p>
            <a:pPr>
              <a:defRPr/>
            </a:pPr>
            <a:r>
              <a:rPr lang="en-US" sz="3500" dirty="0"/>
              <a:t> The </a:t>
            </a:r>
            <a:r>
              <a:rPr lang="en-US" sz="3500" b="1" dirty="0"/>
              <a:t>abdominal lymph vessels are</a:t>
            </a:r>
            <a:r>
              <a:rPr lang="en-US" sz="3500" dirty="0"/>
              <a:t> also compressed, and its passage upward within the thoracic duct is aided by the negative </a:t>
            </a:r>
            <a:r>
              <a:rPr lang="en-US" sz="3500" dirty="0" err="1"/>
              <a:t>intrathoracic</a:t>
            </a:r>
            <a:r>
              <a:rPr lang="en-US" sz="3500" dirty="0"/>
              <a:t> pressure. </a:t>
            </a:r>
          </a:p>
          <a:p>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401080" cy="857256"/>
          </a:xfrm>
        </p:spPr>
        <p:txBody>
          <a:bodyPr>
            <a:normAutofit/>
          </a:bodyPr>
          <a:lstStyle/>
          <a:p>
            <a:r>
              <a:rPr lang="en-GB" sz="3600" dirty="0"/>
              <a:t>MAJOR OPENINGS OF THE DIAPHRAGM</a:t>
            </a:r>
          </a:p>
        </p:txBody>
      </p:sp>
      <p:sp>
        <p:nvSpPr>
          <p:cNvPr id="4" name="Text Placeholder 3"/>
          <p:cNvSpPr>
            <a:spLocks noGrp="1"/>
          </p:cNvSpPr>
          <p:nvPr>
            <p:ph type="body" sz="half" idx="2"/>
          </p:nvPr>
        </p:nvSpPr>
        <p:spPr>
          <a:xfrm>
            <a:off x="0" y="1142984"/>
            <a:ext cx="4786314" cy="5357850"/>
          </a:xfrm>
        </p:spPr>
        <p:txBody>
          <a:bodyPr>
            <a:normAutofit/>
          </a:bodyPr>
          <a:lstStyle/>
          <a:p>
            <a:pPr marL="342900" indent="-342900">
              <a:buFont typeface="+mj-lt"/>
              <a:buAutoNum type="arabicPeriod"/>
            </a:pPr>
            <a:r>
              <a:rPr lang="en-GB" sz="2400" b="1" dirty="0" err="1"/>
              <a:t>Caval</a:t>
            </a:r>
            <a:r>
              <a:rPr lang="en-GB" sz="2400" b="1" dirty="0"/>
              <a:t> opening </a:t>
            </a:r>
            <a:r>
              <a:rPr lang="en-GB" sz="2400" dirty="0"/>
              <a:t>of the IVC -most anterior  at T8 vertebral level to the right of the mid-line.</a:t>
            </a:r>
          </a:p>
          <a:p>
            <a:pPr marL="342900" indent="-342900">
              <a:buFont typeface="+mj-lt"/>
              <a:buAutoNum type="arabicPeriod"/>
            </a:pPr>
            <a:endParaRPr lang="en-GB" sz="2400" dirty="0"/>
          </a:p>
          <a:p>
            <a:pPr marL="342900" indent="-342900">
              <a:buFont typeface="+mj-lt"/>
              <a:buAutoNum type="arabicPeriod"/>
            </a:pPr>
            <a:r>
              <a:rPr lang="en-GB" sz="2400" b="1" dirty="0" err="1"/>
              <a:t>Esophageal</a:t>
            </a:r>
            <a:r>
              <a:rPr lang="en-GB" sz="2400" b="1" dirty="0"/>
              <a:t> hiatus- </a:t>
            </a:r>
            <a:r>
              <a:rPr lang="en-GB" sz="2400" dirty="0"/>
              <a:t>immediate at T10 level and to the left.</a:t>
            </a:r>
          </a:p>
          <a:p>
            <a:pPr marL="342900" indent="-342900">
              <a:buFont typeface="+mj-lt"/>
              <a:buAutoNum type="arabicPeriod"/>
            </a:pPr>
            <a:endParaRPr lang="en-GB" sz="2400" dirty="0"/>
          </a:p>
          <a:p>
            <a:pPr marL="342900" indent="-342900">
              <a:buFont typeface="+mj-lt"/>
              <a:buAutoNum type="arabicPeriod"/>
            </a:pPr>
            <a:r>
              <a:rPr lang="en-GB" sz="2400" b="1" dirty="0"/>
              <a:t>Aortic hiatus </a:t>
            </a:r>
            <a:r>
              <a:rPr lang="en-GB" sz="2400" dirty="0"/>
              <a:t>–which allows the aorta to pass  posterior to the attachment of the diaphragm in the midline at T12.</a:t>
            </a:r>
          </a:p>
        </p:txBody>
      </p:sp>
      <p:pic>
        <p:nvPicPr>
          <p:cNvPr id="7170" name="Picture 2"/>
          <p:cNvPicPr>
            <a:picLocks noGrp="1" noChangeAspect="1" noChangeArrowheads="1"/>
          </p:cNvPicPr>
          <p:nvPr>
            <p:ph idx="1"/>
          </p:nvPr>
        </p:nvPicPr>
        <p:blipFill>
          <a:blip r:embed="rId2" cstate="print"/>
          <a:srcRect l="43261" t="28153" r="27391" b="37047"/>
          <a:stretch>
            <a:fillRect/>
          </a:stretch>
        </p:blipFill>
        <p:spPr bwMode="auto">
          <a:xfrm>
            <a:off x="4857752" y="1071546"/>
            <a:ext cx="4286248" cy="4500594"/>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58204" cy="512744"/>
          </a:xfrm>
        </p:spPr>
        <p:txBody>
          <a:bodyPr>
            <a:noAutofit/>
          </a:bodyPr>
          <a:lstStyle/>
          <a:p>
            <a:pPr marL="274320" indent="-274320">
              <a:defRPr/>
            </a:pPr>
            <a:r>
              <a:rPr lang="en-US" sz="3200" dirty="0"/>
              <a:t>1- IVC opening</a:t>
            </a:r>
          </a:p>
        </p:txBody>
      </p:sp>
      <p:sp>
        <p:nvSpPr>
          <p:cNvPr id="4" name="Text Placeholder 3"/>
          <p:cNvSpPr>
            <a:spLocks noGrp="1"/>
          </p:cNvSpPr>
          <p:nvPr>
            <p:ph type="body" sz="half" idx="2"/>
          </p:nvPr>
        </p:nvSpPr>
        <p:spPr>
          <a:xfrm>
            <a:off x="0" y="928670"/>
            <a:ext cx="3429000" cy="5643602"/>
          </a:xfrm>
        </p:spPr>
        <p:txBody>
          <a:bodyPr>
            <a:normAutofit/>
          </a:bodyPr>
          <a:lstStyle/>
          <a:p>
            <a:pPr marL="514350" indent="-514350">
              <a:buClr>
                <a:schemeClr val="accent3"/>
              </a:buClr>
              <a:defRPr/>
            </a:pPr>
            <a:r>
              <a:rPr lang="en-US" sz="2400" dirty="0"/>
              <a:t>A. Site: In the central tendon of diaphragm between right and median lobe.</a:t>
            </a:r>
          </a:p>
          <a:p>
            <a:pPr marL="514350" indent="-514350">
              <a:buClr>
                <a:schemeClr val="accent3"/>
              </a:buClr>
              <a:defRPr/>
            </a:pPr>
            <a:r>
              <a:rPr lang="en-US" sz="2400" dirty="0"/>
              <a:t>B. Level: T8</a:t>
            </a:r>
          </a:p>
          <a:p>
            <a:pPr marL="514350" indent="-514350">
              <a:buClr>
                <a:schemeClr val="accent3"/>
              </a:buClr>
              <a:defRPr/>
            </a:pPr>
            <a:r>
              <a:rPr lang="en-US" sz="2400" dirty="0"/>
              <a:t>C. Structures passing through: </a:t>
            </a:r>
          </a:p>
          <a:p>
            <a:pPr marL="514350" indent="-514350">
              <a:buClr>
                <a:schemeClr val="accent3"/>
              </a:buClr>
              <a:defRPr/>
            </a:pPr>
            <a:r>
              <a:rPr lang="en-US" sz="2400" dirty="0"/>
              <a:t>1)Inferior vena cava.</a:t>
            </a:r>
          </a:p>
          <a:p>
            <a:pPr marL="514350" indent="-514350">
              <a:buClr>
                <a:schemeClr val="accent3"/>
              </a:buClr>
              <a:defRPr/>
            </a:pPr>
            <a:r>
              <a:rPr lang="en-US" sz="2400" dirty="0"/>
              <a:t>2)Right </a:t>
            </a:r>
            <a:r>
              <a:rPr lang="en-US" sz="2400" dirty="0" err="1"/>
              <a:t>phrenic</a:t>
            </a:r>
            <a:r>
              <a:rPr lang="en-US" sz="2400" dirty="0"/>
              <a:t> nerve.</a:t>
            </a:r>
          </a:p>
          <a:p>
            <a:pPr marL="514350" indent="-514350">
              <a:buClr>
                <a:schemeClr val="accent3"/>
              </a:buClr>
              <a:defRPr/>
            </a:pPr>
            <a:r>
              <a:rPr lang="en-US" sz="2400" dirty="0"/>
              <a:t>3)</a:t>
            </a:r>
            <a:r>
              <a:rPr lang="en-US" sz="2400" dirty="0" err="1"/>
              <a:t>Lymphatics</a:t>
            </a:r>
            <a:r>
              <a:rPr lang="en-US" sz="2400" dirty="0"/>
              <a:t>.</a:t>
            </a:r>
          </a:p>
          <a:p>
            <a:endParaRPr lang="en-GB" dirty="0"/>
          </a:p>
        </p:txBody>
      </p:sp>
      <p:pic>
        <p:nvPicPr>
          <p:cNvPr id="5" name="Picture 10"/>
          <p:cNvPicPr>
            <a:picLocks noGrp="1" noChangeAspect="1" noChangeArrowheads="1"/>
          </p:cNvPicPr>
          <p:nvPr>
            <p:ph idx="1"/>
          </p:nvPr>
        </p:nvPicPr>
        <p:blipFill>
          <a:blip r:embed="rId2" cstate="print"/>
          <a:srcRect/>
          <a:stretch>
            <a:fillRect/>
          </a:stretch>
        </p:blipFill>
        <p:spPr bwMode="auto">
          <a:xfrm>
            <a:off x="3357554" y="1142984"/>
            <a:ext cx="5786446" cy="5715016"/>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2- Aortic opening:</a:t>
            </a:r>
            <a:endParaRPr lang="en-GB" dirty="0"/>
          </a:p>
        </p:txBody>
      </p:sp>
      <p:sp>
        <p:nvSpPr>
          <p:cNvPr id="3" name="Content Placeholder 2"/>
          <p:cNvSpPr>
            <a:spLocks noGrp="1"/>
          </p:cNvSpPr>
          <p:nvPr>
            <p:ph sz="half" idx="1"/>
          </p:nvPr>
        </p:nvSpPr>
        <p:spPr>
          <a:xfrm>
            <a:off x="60960" y="1600200"/>
            <a:ext cx="4434840" cy="4526280"/>
          </a:xfrm>
        </p:spPr>
        <p:txBody>
          <a:bodyPr/>
          <a:lstStyle/>
          <a:p>
            <a:pPr marL="514350" indent="-514350">
              <a:buClr>
                <a:schemeClr val="accent3"/>
              </a:buClr>
              <a:buNone/>
              <a:defRPr/>
            </a:pPr>
            <a:endParaRPr lang="en-US" dirty="0"/>
          </a:p>
          <a:p>
            <a:pPr marL="514350" indent="-514350">
              <a:buClr>
                <a:schemeClr val="accent3"/>
              </a:buClr>
              <a:buNone/>
              <a:defRPr/>
            </a:pPr>
            <a:r>
              <a:rPr lang="en-US" dirty="0"/>
              <a:t>A. Site: Median </a:t>
            </a:r>
            <a:r>
              <a:rPr lang="en-US" dirty="0" err="1"/>
              <a:t>arcuate</a:t>
            </a:r>
            <a:r>
              <a:rPr lang="en-US" dirty="0"/>
              <a:t> ligament.</a:t>
            </a:r>
          </a:p>
          <a:p>
            <a:pPr marL="514350" indent="-514350">
              <a:buClr>
                <a:schemeClr val="accent3"/>
              </a:buClr>
              <a:buNone/>
              <a:defRPr/>
            </a:pPr>
            <a:r>
              <a:rPr lang="en-US" dirty="0"/>
              <a:t>B. Level: T12</a:t>
            </a:r>
          </a:p>
          <a:p>
            <a:pPr marL="514350" indent="-514350">
              <a:buClr>
                <a:schemeClr val="accent3"/>
              </a:buClr>
              <a:buNone/>
              <a:defRPr/>
            </a:pPr>
            <a:r>
              <a:rPr lang="en-US" dirty="0"/>
              <a:t>C. Structures passing through: </a:t>
            </a:r>
          </a:p>
          <a:p>
            <a:pPr marL="514350" indent="-514350">
              <a:buClr>
                <a:schemeClr val="accent3"/>
              </a:buClr>
              <a:buNone/>
              <a:defRPr/>
            </a:pPr>
            <a:r>
              <a:rPr lang="en-US" dirty="0"/>
              <a:t>1)Aorta.</a:t>
            </a:r>
          </a:p>
          <a:p>
            <a:pPr marL="514350" indent="-514350">
              <a:buClr>
                <a:schemeClr val="accent3"/>
              </a:buClr>
              <a:buNone/>
              <a:defRPr/>
            </a:pPr>
            <a:r>
              <a:rPr lang="en-US" dirty="0"/>
              <a:t>2)</a:t>
            </a:r>
            <a:r>
              <a:rPr lang="en-US" dirty="0" err="1"/>
              <a:t>Azygos</a:t>
            </a:r>
            <a:r>
              <a:rPr lang="en-US" dirty="0"/>
              <a:t> vein.</a:t>
            </a:r>
          </a:p>
          <a:p>
            <a:pPr marL="514350" indent="-514350">
              <a:buClr>
                <a:schemeClr val="accent3"/>
              </a:buClr>
              <a:buNone/>
              <a:defRPr/>
            </a:pPr>
            <a:r>
              <a:rPr lang="en-US" dirty="0"/>
              <a:t>3)Thoracic duct.</a:t>
            </a:r>
          </a:p>
          <a:p>
            <a:endParaRPr lang="en-GB" dirty="0"/>
          </a:p>
        </p:txBody>
      </p:sp>
      <p:pic>
        <p:nvPicPr>
          <p:cNvPr id="5" name="Picture 10"/>
          <p:cNvPicPr>
            <a:picLocks noGrp="1" noChangeAspect="1" noChangeArrowheads="1"/>
          </p:cNvPicPr>
          <p:nvPr>
            <p:ph sz="half" idx="2"/>
          </p:nvPr>
        </p:nvPicPr>
        <p:blipFill>
          <a:blip r:embed="rId2" cstate="print"/>
          <a:srcRect/>
          <a:stretch>
            <a:fillRect/>
          </a:stretch>
        </p:blipFill>
        <p:spPr bwMode="auto">
          <a:xfrm>
            <a:off x="4196080" y="2219960"/>
            <a:ext cx="4890770" cy="414274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3- </a:t>
            </a:r>
            <a:r>
              <a:rPr lang="en-US" b="1" dirty="0" err="1"/>
              <a:t>Oesophageal</a:t>
            </a:r>
            <a:r>
              <a:rPr lang="en-US" b="1" dirty="0"/>
              <a:t> opening</a:t>
            </a:r>
            <a:endParaRPr lang="en-GB" dirty="0"/>
          </a:p>
        </p:txBody>
      </p:sp>
      <p:sp>
        <p:nvSpPr>
          <p:cNvPr id="3" name="Content Placeholder 2"/>
          <p:cNvSpPr>
            <a:spLocks noGrp="1"/>
          </p:cNvSpPr>
          <p:nvPr>
            <p:ph sz="half" idx="1"/>
          </p:nvPr>
        </p:nvSpPr>
        <p:spPr>
          <a:xfrm>
            <a:off x="39370" y="1600200"/>
            <a:ext cx="4456430" cy="4787900"/>
          </a:xfrm>
        </p:spPr>
        <p:txBody>
          <a:bodyPr>
            <a:normAutofit/>
          </a:bodyPr>
          <a:lstStyle/>
          <a:p>
            <a:pPr marL="514350" indent="-514350">
              <a:buClr>
                <a:schemeClr val="accent3"/>
              </a:buClr>
              <a:buNone/>
              <a:defRPr/>
            </a:pPr>
            <a:r>
              <a:rPr lang="en-US" dirty="0"/>
              <a:t>Site: Right </a:t>
            </a:r>
            <a:r>
              <a:rPr lang="en-US" dirty="0" err="1"/>
              <a:t>crus</a:t>
            </a:r>
            <a:r>
              <a:rPr lang="en-US" dirty="0"/>
              <a:t> at T10</a:t>
            </a:r>
          </a:p>
          <a:p>
            <a:pPr marL="514350" indent="-514350">
              <a:buClr>
                <a:schemeClr val="accent3"/>
              </a:buClr>
              <a:buNone/>
              <a:defRPr/>
            </a:pPr>
            <a:endParaRPr lang="en-US" dirty="0"/>
          </a:p>
          <a:p>
            <a:pPr marL="514350" indent="-514350">
              <a:buClr>
                <a:schemeClr val="accent3"/>
              </a:buClr>
              <a:buNone/>
              <a:defRPr/>
            </a:pPr>
            <a:r>
              <a:rPr lang="en-US" b="1" dirty="0"/>
              <a:t>Structures passing through: </a:t>
            </a:r>
          </a:p>
          <a:p>
            <a:pPr marL="514350" indent="-514350">
              <a:buClr>
                <a:schemeClr val="accent3"/>
              </a:buClr>
              <a:buNone/>
              <a:defRPr/>
            </a:pPr>
            <a:r>
              <a:rPr lang="en-US" dirty="0"/>
              <a:t>1) </a:t>
            </a:r>
            <a:r>
              <a:rPr lang="en-US" dirty="0" err="1"/>
              <a:t>Oesophagus</a:t>
            </a:r>
            <a:r>
              <a:rPr lang="en-US" dirty="0"/>
              <a:t>.</a:t>
            </a:r>
          </a:p>
          <a:p>
            <a:pPr marL="514350" indent="-514350">
              <a:buClr>
                <a:schemeClr val="accent3"/>
              </a:buClr>
              <a:buNone/>
              <a:defRPr/>
            </a:pPr>
            <a:r>
              <a:rPr lang="en-US" dirty="0"/>
              <a:t>2) </a:t>
            </a:r>
            <a:r>
              <a:rPr lang="en-US" dirty="0" err="1"/>
              <a:t>Vagus</a:t>
            </a:r>
            <a:endParaRPr lang="en-US" dirty="0"/>
          </a:p>
          <a:p>
            <a:pPr marL="514350" indent="-514350">
              <a:buClr>
                <a:schemeClr val="accent3"/>
              </a:buClr>
              <a:buNone/>
              <a:defRPr/>
            </a:pPr>
            <a:r>
              <a:rPr lang="en-US" dirty="0"/>
              <a:t>3) </a:t>
            </a:r>
            <a:r>
              <a:rPr lang="en-US" dirty="0" err="1"/>
              <a:t>Anastomotic</a:t>
            </a:r>
            <a:r>
              <a:rPr lang="en-US" dirty="0"/>
              <a:t> branches between left gastric and aortic </a:t>
            </a:r>
            <a:r>
              <a:rPr lang="en-US" dirty="0" err="1"/>
              <a:t>oesophageal</a:t>
            </a:r>
            <a:r>
              <a:rPr lang="en-US" dirty="0"/>
              <a:t> arteries.</a:t>
            </a:r>
          </a:p>
          <a:p>
            <a:endParaRPr lang="en-GB" dirty="0"/>
          </a:p>
        </p:txBody>
      </p:sp>
      <p:pic>
        <p:nvPicPr>
          <p:cNvPr id="5" name="Picture 10"/>
          <p:cNvPicPr>
            <a:picLocks noGrp="1" noChangeAspect="1" noChangeArrowheads="1"/>
          </p:cNvPicPr>
          <p:nvPr>
            <p:ph sz="half" idx="2"/>
          </p:nvPr>
        </p:nvPicPr>
        <p:blipFill>
          <a:blip r:embed="rId2" cstate="print"/>
          <a:srcRect/>
          <a:stretch>
            <a:fillRect/>
          </a:stretch>
        </p:blipFill>
        <p:spPr bwMode="auto">
          <a:xfrm>
            <a:off x="4370705" y="2178050"/>
            <a:ext cx="4696460" cy="407543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4422"/>
          </a:xfrm>
        </p:spPr>
        <p:txBody>
          <a:bodyPr>
            <a:normAutofit/>
          </a:bodyPr>
          <a:lstStyle/>
          <a:p>
            <a:r>
              <a:rPr lang="en-GB" sz="3600" b="1" dirty="0"/>
              <a:t>Other structures passing through the diaphragm</a:t>
            </a:r>
          </a:p>
        </p:txBody>
      </p:sp>
      <p:sp>
        <p:nvSpPr>
          <p:cNvPr id="3" name="Content Placeholder 2"/>
          <p:cNvSpPr>
            <a:spLocks noGrp="1"/>
          </p:cNvSpPr>
          <p:nvPr>
            <p:ph idx="1"/>
          </p:nvPr>
        </p:nvSpPr>
        <p:spPr>
          <a:xfrm>
            <a:off x="457200" y="1428736"/>
            <a:ext cx="8229600" cy="5429264"/>
          </a:xfrm>
        </p:spPr>
        <p:txBody>
          <a:bodyPr>
            <a:normAutofit/>
          </a:bodyPr>
          <a:lstStyle/>
          <a:p>
            <a:pPr marL="274320" indent="-274320">
              <a:buClr>
                <a:schemeClr val="accent3"/>
              </a:buClr>
              <a:buNone/>
              <a:defRPr/>
            </a:pPr>
            <a:r>
              <a:rPr lang="en-US" b="1" dirty="0"/>
              <a:t>1. </a:t>
            </a:r>
            <a:r>
              <a:rPr lang="en-US" b="1" dirty="0" err="1"/>
              <a:t>Splanchnic</a:t>
            </a:r>
            <a:r>
              <a:rPr lang="en-US" b="1" dirty="0"/>
              <a:t> nerves </a:t>
            </a:r>
            <a:r>
              <a:rPr lang="en-US" dirty="0"/>
              <a:t>which pierce the </a:t>
            </a:r>
            <a:r>
              <a:rPr lang="en-US" dirty="0" err="1"/>
              <a:t>crura</a:t>
            </a:r>
            <a:r>
              <a:rPr lang="en-US" dirty="0"/>
              <a:t>.</a:t>
            </a:r>
          </a:p>
          <a:p>
            <a:pPr marL="274320" indent="-274320">
              <a:buClr>
                <a:schemeClr val="accent3"/>
              </a:buClr>
              <a:buNone/>
              <a:defRPr/>
            </a:pPr>
            <a:r>
              <a:rPr lang="en-US" b="1" dirty="0"/>
              <a:t>2. Inferior </a:t>
            </a:r>
            <a:r>
              <a:rPr lang="en-US" b="1" dirty="0" err="1"/>
              <a:t>hemiazygos</a:t>
            </a:r>
            <a:r>
              <a:rPr lang="en-US" b="1" dirty="0"/>
              <a:t> </a:t>
            </a:r>
            <a:r>
              <a:rPr lang="en-US" dirty="0"/>
              <a:t>vein which pierce the left </a:t>
            </a:r>
            <a:r>
              <a:rPr lang="en-US" dirty="0" err="1"/>
              <a:t>crus</a:t>
            </a:r>
            <a:r>
              <a:rPr lang="en-US" dirty="0"/>
              <a:t>.</a:t>
            </a:r>
          </a:p>
          <a:p>
            <a:pPr marL="274320" indent="-274320">
              <a:buClr>
                <a:schemeClr val="accent3"/>
              </a:buClr>
              <a:buNone/>
              <a:defRPr/>
            </a:pPr>
            <a:r>
              <a:rPr lang="en-US" b="1" dirty="0"/>
              <a:t>3. Sympathetic trunk </a:t>
            </a:r>
            <a:r>
              <a:rPr lang="en-US" dirty="0"/>
              <a:t>(pass deep to the medial </a:t>
            </a:r>
            <a:r>
              <a:rPr lang="en-US" dirty="0" err="1"/>
              <a:t>arcuate</a:t>
            </a:r>
            <a:r>
              <a:rPr lang="en-US" dirty="0"/>
              <a:t> ligament).</a:t>
            </a:r>
          </a:p>
          <a:p>
            <a:pPr marL="274320" indent="-274320">
              <a:buClr>
                <a:schemeClr val="accent3"/>
              </a:buClr>
              <a:buNone/>
              <a:defRPr/>
            </a:pPr>
            <a:r>
              <a:rPr lang="en-US" b="1" dirty="0"/>
              <a:t>4. </a:t>
            </a:r>
            <a:r>
              <a:rPr lang="en-US" b="1" dirty="0" err="1"/>
              <a:t>Psoas</a:t>
            </a:r>
            <a:r>
              <a:rPr lang="en-US" b="1" dirty="0"/>
              <a:t> major </a:t>
            </a:r>
          </a:p>
          <a:p>
            <a:pPr marL="274320" indent="-274320">
              <a:buClr>
                <a:schemeClr val="accent3"/>
              </a:buClr>
              <a:buNone/>
              <a:defRPr/>
            </a:pPr>
            <a:r>
              <a:rPr lang="en-US" b="1" dirty="0"/>
              <a:t>5. </a:t>
            </a:r>
            <a:r>
              <a:rPr lang="en-US" b="1" dirty="0" err="1"/>
              <a:t>Quadratus</a:t>
            </a:r>
            <a:r>
              <a:rPr lang="en-US" b="1" dirty="0"/>
              <a:t> </a:t>
            </a:r>
            <a:r>
              <a:rPr lang="en-US" b="1" dirty="0" err="1"/>
              <a:t>lumborum</a:t>
            </a:r>
            <a:endParaRPr lang="en-US" b="1" dirty="0"/>
          </a:p>
          <a:p>
            <a:pPr marL="274320" indent="-274320">
              <a:buClr>
                <a:schemeClr val="accent3"/>
              </a:buClr>
              <a:buNone/>
              <a:defRPr/>
            </a:pPr>
            <a:r>
              <a:rPr lang="en-US" b="1" dirty="0"/>
              <a:t>6. </a:t>
            </a:r>
            <a:r>
              <a:rPr lang="en-US" b="1" dirty="0" err="1"/>
              <a:t>Subcostal</a:t>
            </a:r>
            <a:r>
              <a:rPr lang="en-US" b="1" dirty="0"/>
              <a:t> nerve</a:t>
            </a:r>
          </a:p>
          <a:p>
            <a:pPr marL="274320" indent="-274320">
              <a:buClr>
                <a:schemeClr val="accent3"/>
              </a:buClr>
              <a:buNone/>
              <a:defRPr/>
            </a:pPr>
            <a:r>
              <a:rPr lang="en-US" dirty="0"/>
              <a:t>(Pass deep to the lateral </a:t>
            </a:r>
            <a:r>
              <a:rPr lang="en-US" dirty="0" err="1"/>
              <a:t>arcuate</a:t>
            </a:r>
            <a:r>
              <a:rPr lang="en-US" dirty="0"/>
              <a:t> ligament).</a:t>
            </a:r>
          </a:p>
          <a:p>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t>Other structures passing through the diaphragm</a:t>
            </a:r>
          </a:p>
        </p:txBody>
      </p:sp>
      <p:sp>
        <p:nvSpPr>
          <p:cNvPr id="3" name="Content Placeholder 2"/>
          <p:cNvSpPr>
            <a:spLocks noGrp="1"/>
          </p:cNvSpPr>
          <p:nvPr>
            <p:ph idx="1"/>
          </p:nvPr>
        </p:nvSpPr>
        <p:spPr/>
        <p:txBody>
          <a:bodyPr>
            <a:normAutofit lnSpcReduction="10000"/>
          </a:bodyPr>
          <a:lstStyle/>
          <a:p>
            <a:pPr marL="274320" indent="-274320">
              <a:buClr>
                <a:schemeClr val="accent3"/>
              </a:buClr>
              <a:buNone/>
              <a:defRPr/>
            </a:pPr>
            <a:endParaRPr lang="en-US" dirty="0"/>
          </a:p>
          <a:p>
            <a:pPr marL="274320" indent="-274320">
              <a:buClr>
                <a:schemeClr val="accent3"/>
              </a:buClr>
              <a:buNone/>
              <a:defRPr/>
            </a:pPr>
            <a:r>
              <a:rPr lang="en-US" dirty="0"/>
              <a:t>7-Lower five </a:t>
            </a:r>
            <a:r>
              <a:rPr lang="en-US" dirty="0" err="1"/>
              <a:t>intercostal</a:t>
            </a:r>
            <a:r>
              <a:rPr lang="en-US" dirty="0"/>
              <a:t> Nerves and vessels.</a:t>
            </a:r>
          </a:p>
          <a:p>
            <a:pPr marL="274320" indent="-274320">
              <a:buClr>
                <a:schemeClr val="accent3"/>
              </a:buClr>
              <a:buNone/>
              <a:defRPr/>
            </a:pPr>
            <a:endParaRPr lang="en-US" dirty="0"/>
          </a:p>
          <a:p>
            <a:pPr marL="274320" indent="-274320">
              <a:buClr>
                <a:schemeClr val="accent3"/>
              </a:buClr>
              <a:buNone/>
              <a:defRPr/>
            </a:pPr>
            <a:r>
              <a:rPr lang="en-US" dirty="0"/>
              <a:t>8-Superior </a:t>
            </a:r>
            <a:r>
              <a:rPr lang="en-US" dirty="0" err="1"/>
              <a:t>epigastric</a:t>
            </a:r>
            <a:r>
              <a:rPr lang="en-US" dirty="0"/>
              <a:t> vessels.</a:t>
            </a:r>
          </a:p>
          <a:p>
            <a:pPr marL="274320" indent="-274320">
              <a:buClr>
                <a:schemeClr val="accent3"/>
              </a:buClr>
              <a:buNone/>
              <a:defRPr/>
            </a:pPr>
            <a:endParaRPr lang="en-US" dirty="0"/>
          </a:p>
          <a:p>
            <a:pPr marL="274320" indent="-274320">
              <a:buClr>
                <a:schemeClr val="accent3"/>
              </a:buClr>
              <a:buNone/>
              <a:defRPr/>
            </a:pPr>
            <a:r>
              <a:rPr lang="en-US" dirty="0"/>
              <a:t>9-Musculophrenic vessels.</a:t>
            </a:r>
          </a:p>
          <a:p>
            <a:pPr marL="274320" indent="-274320">
              <a:buClr>
                <a:schemeClr val="accent3"/>
              </a:buClr>
              <a:buNone/>
              <a:defRPr/>
            </a:pPr>
            <a:endParaRPr lang="en-US" dirty="0"/>
          </a:p>
          <a:p>
            <a:pPr marL="274320" indent="-274320">
              <a:buClr>
                <a:schemeClr val="accent3"/>
              </a:buClr>
              <a:buNone/>
              <a:defRPr/>
            </a:pPr>
            <a:r>
              <a:rPr lang="en-US" dirty="0"/>
              <a:t>10- Lt </a:t>
            </a:r>
            <a:r>
              <a:rPr lang="en-US" dirty="0" err="1"/>
              <a:t>phrenic</a:t>
            </a:r>
            <a:r>
              <a:rPr lang="en-US" dirty="0"/>
              <a:t> nerve</a:t>
            </a:r>
          </a:p>
          <a:p>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BLOOD SUPPLY</a:t>
            </a:r>
          </a:p>
        </p:txBody>
      </p:sp>
      <p:sp>
        <p:nvSpPr>
          <p:cNvPr id="3" name="Content Placeholder 2"/>
          <p:cNvSpPr>
            <a:spLocks noGrp="1"/>
          </p:cNvSpPr>
          <p:nvPr>
            <p:ph sz="half" idx="1"/>
          </p:nvPr>
        </p:nvSpPr>
        <p:spPr>
          <a:xfrm>
            <a:off x="0" y="1600200"/>
            <a:ext cx="4038600" cy="4525963"/>
          </a:xfrm>
        </p:spPr>
        <p:txBody>
          <a:bodyPr>
            <a:normAutofit fontScale="92500" lnSpcReduction="10000"/>
          </a:bodyPr>
          <a:lstStyle/>
          <a:p>
            <a:r>
              <a:rPr lang="en-GB" dirty="0"/>
              <a:t>superiorly </a:t>
            </a:r>
          </a:p>
          <a:p>
            <a:pPr lvl="1"/>
            <a:r>
              <a:rPr lang="en-GB" b="1" dirty="0" err="1"/>
              <a:t>Musculophrenic</a:t>
            </a:r>
            <a:endParaRPr lang="en-GB" b="1" dirty="0"/>
          </a:p>
          <a:p>
            <a:pPr lvl="1"/>
            <a:r>
              <a:rPr lang="en-GB" dirty="0"/>
              <a:t> </a:t>
            </a:r>
            <a:r>
              <a:rPr lang="en-GB" b="1" dirty="0" err="1"/>
              <a:t>pericardiacophrenic</a:t>
            </a:r>
            <a:r>
              <a:rPr lang="en-GB" b="1" dirty="0"/>
              <a:t> arteries</a:t>
            </a:r>
            <a:r>
              <a:rPr lang="en-GB" dirty="0"/>
              <a:t>, both branches of the </a:t>
            </a:r>
            <a:r>
              <a:rPr lang="en-GB" b="1" dirty="0"/>
              <a:t>internal thoracic artery</a:t>
            </a:r>
            <a:r>
              <a:rPr lang="en-GB" dirty="0"/>
              <a:t>, and the </a:t>
            </a:r>
          </a:p>
          <a:p>
            <a:pPr lvl="1"/>
            <a:r>
              <a:rPr lang="en-GB" b="1" dirty="0"/>
              <a:t>superior </a:t>
            </a:r>
            <a:r>
              <a:rPr lang="en-GB" b="1" dirty="0" err="1"/>
              <a:t>phrenic</a:t>
            </a:r>
            <a:r>
              <a:rPr lang="en-GB" b="1" dirty="0"/>
              <a:t> artery</a:t>
            </a:r>
            <a:r>
              <a:rPr lang="en-GB" dirty="0"/>
              <a:t>, a branch of the </a:t>
            </a:r>
            <a:r>
              <a:rPr lang="en-GB" b="1" dirty="0"/>
              <a:t>thoracic aorta</a:t>
            </a:r>
            <a:endParaRPr lang="en-GB" dirty="0"/>
          </a:p>
          <a:p>
            <a:r>
              <a:rPr lang="en-GB" dirty="0"/>
              <a:t>inferiorly</a:t>
            </a:r>
          </a:p>
          <a:p>
            <a:pPr lvl="1"/>
            <a:r>
              <a:rPr lang="en-GB" dirty="0"/>
              <a:t> </a:t>
            </a:r>
            <a:r>
              <a:rPr lang="en-GB" b="1" dirty="0"/>
              <a:t>inferior </a:t>
            </a:r>
            <a:r>
              <a:rPr lang="en-GB" b="1" dirty="0" err="1"/>
              <a:t>phrenic</a:t>
            </a:r>
            <a:r>
              <a:rPr lang="en-GB" b="1" dirty="0"/>
              <a:t> arteries</a:t>
            </a:r>
            <a:r>
              <a:rPr lang="en-GB" dirty="0"/>
              <a:t>, branches of the </a:t>
            </a:r>
            <a:r>
              <a:rPr lang="en-GB" b="1" dirty="0"/>
              <a:t>abdominal aorta</a:t>
            </a:r>
            <a:endParaRPr lang="en-GB" dirty="0"/>
          </a:p>
        </p:txBody>
      </p:sp>
      <p:pic>
        <p:nvPicPr>
          <p:cNvPr id="5" name="Picture 2" descr="http://web.uni-plovdiv.bg/stu1104541018/docs/res/skandalakis'%20surgical%20anatomy%20-%202004/Chapter%2008_%20Diaphragm_fichiers/loadBinaryCARB70C1.jpg"/>
          <p:cNvPicPr>
            <a:picLocks noGrp="1" noChangeAspect="1" noChangeArrowheads="1"/>
          </p:cNvPicPr>
          <p:nvPr>
            <p:ph sz="half" idx="2"/>
          </p:nvPr>
        </p:nvPicPr>
        <p:blipFill>
          <a:blip r:embed="rId2" cstate="print"/>
          <a:srcRect/>
          <a:stretch>
            <a:fillRect/>
          </a:stretch>
        </p:blipFill>
        <p:spPr>
          <a:xfrm>
            <a:off x="4114800" y="1905000"/>
            <a:ext cx="5029200" cy="344928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170" y="545940"/>
            <a:ext cx="8228766" cy="600164"/>
          </a:xfrm>
        </p:spPr>
        <p:txBody>
          <a:bodyPr>
            <a:spAutoFit/>
          </a:bodyPr>
          <a:lstStyle/>
          <a:p>
            <a:pPr lvl="0">
              <a:buNone/>
            </a:pPr>
            <a:r>
              <a:rPr lang="en-GB" sz="3300" b="1" dirty="0"/>
              <a:t>Relations</a:t>
            </a:r>
          </a:p>
        </p:txBody>
      </p:sp>
      <p:sp>
        <p:nvSpPr>
          <p:cNvPr id="3" name="Text Placeholder 2"/>
          <p:cNvSpPr txBox="1">
            <a:spLocks noGrp="1"/>
          </p:cNvSpPr>
          <p:nvPr>
            <p:ph type="body" idx="4294967295"/>
          </p:nvPr>
        </p:nvSpPr>
        <p:spPr>
          <a:xfrm>
            <a:off x="0" y="1327817"/>
            <a:ext cx="4631036" cy="5530183"/>
          </a:xfrm>
        </p:spPr>
        <p:txBody>
          <a:bodyPr>
            <a:normAutofit/>
          </a:bodyPr>
          <a:lstStyle/>
          <a:p>
            <a:pPr marL="0" indent="0">
              <a:lnSpc>
                <a:spcPct val="150000"/>
              </a:lnSpc>
              <a:buNone/>
            </a:pPr>
            <a:r>
              <a:rPr lang="en-US" sz="2400" dirty="0">
                <a:latin typeface="Arial" panose="020B0604020202020204" pitchFamily="18"/>
              </a:rPr>
              <a:t>R</a:t>
            </a:r>
            <a:r>
              <a:rPr lang="en-US" sz="2400" b="1" dirty="0">
                <a:latin typeface="Arial" panose="020B0604020202020204" pitchFamily="18"/>
              </a:rPr>
              <a:t>ight suprarenal gland</a:t>
            </a:r>
            <a:endParaRPr lang="en-US" sz="2400" dirty="0">
              <a:latin typeface="Arial" panose="020B0604020202020204" pitchFamily="18"/>
            </a:endParaRPr>
          </a:p>
          <a:p>
            <a:pPr marL="0" indent="0">
              <a:lnSpc>
                <a:spcPct val="150000"/>
              </a:lnSpc>
              <a:buNone/>
            </a:pPr>
            <a:r>
              <a:rPr lang="en-US" sz="2400" b="1" dirty="0">
                <a:latin typeface="Arial" panose="020B0604020202020204" pitchFamily="18"/>
              </a:rPr>
              <a:t>Relations</a:t>
            </a:r>
            <a:r>
              <a:rPr lang="en-US" sz="2400" dirty="0">
                <a:latin typeface="Arial" panose="020B0604020202020204" pitchFamily="18"/>
              </a:rPr>
              <a:t>:</a:t>
            </a:r>
          </a:p>
          <a:p>
            <a:pPr marL="0" indent="0">
              <a:lnSpc>
                <a:spcPct val="150000"/>
              </a:lnSpc>
              <a:buNone/>
            </a:pPr>
            <a:r>
              <a:rPr lang="en-US" sz="2400" b="1" dirty="0">
                <a:latin typeface="Arial" panose="020B0604020202020204" pitchFamily="18"/>
                <a:cs typeface="Arial" panose="020B0604020202020204" pitchFamily="18"/>
              </a:rPr>
              <a:t>Anterio</a:t>
            </a:r>
            <a:r>
              <a:rPr lang="en-US" sz="2400" dirty="0">
                <a:latin typeface="Arial" panose="020B0604020202020204" pitchFamily="18"/>
                <a:cs typeface="Arial" panose="020B0604020202020204" pitchFamily="18"/>
              </a:rPr>
              <a:t>r - right lobe of the liver  &amp; </a:t>
            </a:r>
            <a:r>
              <a:rPr lang="en-US" sz="2400" b="1" dirty="0" err="1">
                <a:latin typeface="Arial" panose="020B0604020202020204" pitchFamily="18"/>
                <a:cs typeface="Arial" panose="020B0604020202020204" pitchFamily="18"/>
              </a:rPr>
              <a:t>anteromedially</a:t>
            </a:r>
            <a:r>
              <a:rPr lang="en-US" sz="2400" dirty="0">
                <a:latin typeface="Arial" panose="020B0604020202020204" pitchFamily="18"/>
                <a:cs typeface="Arial" panose="020B0604020202020204" pitchFamily="18"/>
              </a:rPr>
              <a:t> - inferior vena cava.</a:t>
            </a:r>
          </a:p>
          <a:p>
            <a:pPr marL="0" indent="0">
              <a:lnSpc>
                <a:spcPct val="150000"/>
              </a:lnSpc>
              <a:buNone/>
            </a:pPr>
            <a:r>
              <a:rPr lang="en-US" sz="2400" b="1" dirty="0" err="1">
                <a:latin typeface="Arial" panose="020B0604020202020204" pitchFamily="18"/>
                <a:cs typeface="Arial" panose="020B0604020202020204" pitchFamily="18"/>
              </a:rPr>
              <a:t>Posteromedially</a:t>
            </a:r>
            <a:r>
              <a:rPr lang="en-US" sz="2400" dirty="0">
                <a:latin typeface="Arial" panose="020B0604020202020204" pitchFamily="18"/>
                <a:cs typeface="Arial" panose="020B0604020202020204" pitchFamily="18"/>
              </a:rPr>
              <a:t> - diaphragm.</a:t>
            </a:r>
          </a:p>
          <a:p>
            <a:pPr marL="0" indent="0">
              <a:lnSpc>
                <a:spcPct val="150000"/>
              </a:lnSpc>
              <a:buNone/>
            </a:pPr>
            <a:r>
              <a:rPr lang="en-US" sz="2400" b="1" dirty="0" err="1">
                <a:latin typeface="Arial" panose="020B0604020202020204" pitchFamily="18"/>
                <a:cs typeface="Arial" panose="020B0604020202020204" pitchFamily="18"/>
              </a:rPr>
              <a:t>Inferolaterally</a:t>
            </a:r>
            <a:r>
              <a:rPr lang="en-US" sz="2400" b="1" dirty="0">
                <a:latin typeface="Arial" panose="020B0604020202020204" pitchFamily="18"/>
                <a:cs typeface="Arial" panose="020B0604020202020204" pitchFamily="18"/>
              </a:rPr>
              <a:t> </a:t>
            </a:r>
            <a:r>
              <a:rPr lang="en-US" sz="2400" dirty="0">
                <a:latin typeface="Arial" panose="020B0604020202020204" pitchFamily="18"/>
                <a:cs typeface="Arial" panose="020B0604020202020204" pitchFamily="18"/>
              </a:rPr>
              <a:t>- the kidney</a:t>
            </a:r>
          </a:p>
          <a:p>
            <a:pPr marL="0" indent="0">
              <a:lnSpc>
                <a:spcPct val="150000"/>
              </a:lnSpc>
              <a:buNone/>
            </a:pPr>
            <a:r>
              <a:rPr lang="en-US" sz="2400" b="1" dirty="0">
                <a:latin typeface="Arial" panose="020B0604020202020204" pitchFamily="18"/>
                <a:cs typeface="Arial" panose="020B0604020202020204" pitchFamily="18"/>
              </a:rPr>
              <a:t>Superiorly</a:t>
            </a:r>
            <a:r>
              <a:rPr lang="en-US" sz="2400" dirty="0">
                <a:latin typeface="Arial" panose="020B0604020202020204" pitchFamily="18"/>
                <a:cs typeface="Arial" panose="020B0604020202020204" pitchFamily="18"/>
              </a:rPr>
              <a:t> - lies on bare area of the liver</a:t>
            </a:r>
          </a:p>
        </p:txBody>
      </p:sp>
      <p:sp>
        <p:nvSpPr>
          <p:cNvPr id="4" name="Text Placeholder 3"/>
          <p:cNvSpPr txBox="1">
            <a:spLocks noGrp="1"/>
          </p:cNvSpPr>
          <p:nvPr>
            <p:ph type="body" idx="4294967295"/>
          </p:nvPr>
        </p:nvSpPr>
        <p:spPr>
          <a:xfrm>
            <a:off x="4673272" y="1604844"/>
            <a:ext cx="4015269" cy="4526148"/>
          </a:xfrm>
        </p:spPr>
        <p:txBody>
          <a:bodyPr/>
          <a:lstStyle/>
          <a:p>
            <a:endParaRPr lang="en-US"/>
          </a:p>
        </p:txBody>
      </p:sp>
      <p:pic>
        <p:nvPicPr>
          <p:cNvPr id="5" name="Picture 6"/>
          <p:cNvPicPr>
            <a:picLocks noChangeAspect="1"/>
          </p:cNvPicPr>
          <p:nvPr/>
        </p:nvPicPr>
        <p:blipFill>
          <a:blip r:embed="rId3" cstate="print">
            <a:lum/>
          </a:blip>
          <a:srcRect/>
          <a:stretch>
            <a:fillRect/>
          </a:stretch>
        </p:blipFill>
        <p:spPr>
          <a:xfrm>
            <a:off x="4572000" y="1286058"/>
            <a:ext cx="4572000" cy="5115420"/>
          </a:xfrm>
          <a:prstGeom prst="rect">
            <a:avLst/>
          </a:prstGeom>
          <a:noFill/>
          <a:ln w="9363">
            <a:solidFill>
              <a:srgbClr val="FF0000"/>
            </a:solidFill>
            <a:prstDash val="solid"/>
            <a:miter/>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Venous drainage</a:t>
            </a:r>
          </a:p>
        </p:txBody>
      </p:sp>
      <p:sp>
        <p:nvSpPr>
          <p:cNvPr id="3" name="Content Placeholder 2"/>
          <p:cNvSpPr>
            <a:spLocks noGrp="1"/>
          </p:cNvSpPr>
          <p:nvPr>
            <p:ph idx="1"/>
          </p:nvPr>
        </p:nvSpPr>
        <p:spPr/>
        <p:txBody>
          <a:bodyPr/>
          <a:lstStyle/>
          <a:p>
            <a:pPr>
              <a:buNone/>
            </a:pPr>
            <a:r>
              <a:rPr lang="en-GB" b="1" dirty="0"/>
              <a:t>Venous drainage</a:t>
            </a:r>
            <a:r>
              <a:rPr lang="en-GB" dirty="0"/>
              <a:t> is through companion veins to these arteries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Clinical correlates</a:t>
            </a:r>
          </a:p>
        </p:txBody>
      </p:sp>
      <p:sp>
        <p:nvSpPr>
          <p:cNvPr id="3" name="Content Placeholder 2"/>
          <p:cNvSpPr>
            <a:spLocks noGrp="1"/>
          </p:cNvSpPr>
          <p:nvPr>
            <p:ph idx="1"/>
          </p:nvPr>
        </p:nvSpPr>
        <p:spPr/>
        <p:txBody>
          <a:bodyPr/>
          <a:lstStyle/>
          <a:p>
            <a:r>
              <a:rPr lang="en-GB" dirty="0"/>
              <a:t>Irritation to the </a:t>
            </a:r>
            <a:r>
              <a:rPr lang="en-GB" dirty="0" err="1"/>
              <a:t>mediastinal</a:t>
            </a:r>
            <a:r>
              <a:rPr lang="en-GB" dirty="0"/>
              <a:t> and central diaphragmatic areas of the parietal pleura results in pain that is referred to the root of the neck and over the shoulder ( C3-C5  dermatomes)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t>			</a:t>
            </a:r>
            <a:br>
              <a:rPr lang="en-GB" dirty="0"/>
            </a:br>
            <a:r>
              <a:rPr lang="en-GB" b="1" dirty="0"/>
              <a:t>Diaphragmatic hernias</a:t>
            </a:r>
            <a:endParaRPr lang="en-GB" sz="3600" b="1" dirty="0"/>
          </a:p>
        </p:txBody>
      </p:sp>
      <p:sp>
        <p:nvSpPr>
          <p:cNvPr id="3" name="Content Placeholder 2"/>
          <p:cNvSpPr>
            <a:spLocks noGrp="1"/>
          </p:cNvSpPr>
          <p:nvPr>
            <p:ph sz="half" idx="1"/>
          </p:nvPr>
        </p:nvSpPr>
        <p:spPr>
          <a:xfrm>
            <a:off x="0" y="1600200"/>
            <a:ext cx="5074285" cy="5352415"/>
          </a:xfrm>
        </p:spPr>
        <p:txBody>
          <a:bodyPr>
            <a:normAutofit/>
          </a:bodyPr>
          <a:lstStyle/>
          <a:p>
            <a:pPr>
              <a:buNone/>
            </a:pPr>
            <a:r>
              <a:rPr lang="en-GB" b="1" dirty="0" err="1"/>
              <a:t>Hiatal</a:t>
            </a:r>
            <a:r>
              <a:rPr lang="en-GB" b="1" dirty="0"/>
              <a:t> hernia</a:t>
            </a:r>
          </a:p>
          <a:p>
            <a:r>
              <a:rPr lang="en-GB" dirty="0"/>
              <a:t>Protrusion of part of the stomach into the thorax through the </a:t>
            </a:r>
            <a:r>
              <a:rPr lang="en-GB" dirty="0" err="1"/>
              <a:t>esophageal</a:t>
            </a:r>
            <a:r>
              <a:rPr lang="en-GB" dirty="0"/>
              <a:t> hiatus. </a:t>
            </a:r>
          </a:p>
          <a:p>
            <a:endParaRPr lang="en-GB" dirty="0"/>
          </a:p>
          <a:p>
            <a:r>
              <a:rPr lang="en-GB" dirty="0"/>
              <a:t>Hernias may also occur through the central tendon and through a congenitally large </a:t>
            </a:r>
            <a:r>
              <a:rPr lang="en-GB" dirty="0" err="1"/>
              <a:t>esophageal</a:t>
            </a:r>
            <a:r>
              <a:rPr lang="en-GB" dirty="0"/>
              <a:t> hiatus</a:t>
            </a:r>
          </a:p>
          <a:p>
            <a:endParaRPr lang="en-GB" dirty="0"/>
          </a:p>
          <a:p>
            <a:endParaRPr lang="en-GB" dirty="0"/>
          </a:p>
          <a:p>
            <a:endParaRPr lang="en-GB" dirty="0"/>
          </a:p>
        </p:txBody>
      </p:sp>
      <p:pic>
        <p:nvPicPr>
          <p:cNvPr id="6" name="Content Placeholder 5"/>
          <p:cNvPicPr>
            <a:picLocks noGrp="1" noChangeAspect="1"/>
          </p:cNvPicPr>
          <p:nvPr>
            <p:ph sz="half" idx="2"/>
          </p:nvPr>
        </p:nvPicPr>
        <p:blipFill>
          <a:blip r:embed="rId2"/>
          <a:stretch>
            <a:fillRect/>
          </a:stretch>
        </p:blipFill>
        <p:spPr>
          <a:xfrm>
            <a:off x="5105400" y="2271395"/>
            <a:ext cx="4038600" cy="318325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en-GB" dirty="0"/>
          </a:p>
        </p:txBody>
      </p:sp>
      <p:sp>
        <p:nvSpPr>
          <p:cNvPr id="3" name="Content Placeholder 2"/>
          <p:cNvSpPr>
            <a:spLocks noGrp="1"/>
          </p:cNvSpPr>
          <p:nvPr>
            <p:ph idx="1"/>
          </p:nvPr>
        </p:nvSpPr>
        <p:spPr>
          <a:xfrm>
            <a:off x="457200" y="620688"/>
            <a:ext cx="8229600" cy="5505475"/>
          </a:xfrm>
        </p:spPr>
        <p:txBody>
          <a:bodyPr>
            <a:normAutofit fontScale="95000"/>
          </a:bodyPr>
          <a:lstStyle/>
          <a:p>
            <a:pPr>
              <a:buNone/>
            </a:pPr>
            <a:r>
              <a:rPr lang="en-GB" b="1" dirty="0"/>
              <a:t>Morgagni's (retrosternal or parasternal hernia)</a:t>
            </a:r>
          </a:p>
          <a:p>
            <a:r>
              <a:rPr lang="en-GB" dirty="0"/>
              <a:t>Herniation through the foramen of </a:t>
            </a:r>
            <a:r>
              <a:rPr lang="en-GB" dirty="0" err="1"/>
              <a:t>morgagni</a:t>
            </a:r>
            <a:r>
              <a:rPr lang="en-GB" dirty="0"/>
              <a:t> located near and posterior to xiphoid process</a:t>
            </a:r>
          </a:p>
          <a:p>
            <a:pPr>
              <a:buNone/>
            </a:pPr>
            <a:r>
              <a:rPr lang="en-GB" b="1" dirty="0" err="1"/>
              <a:t>Bochdalek's</a:t>
            </a:r>
            <a:r>
              <a:rPr lang="en-GB" b="1" dirty="0"/>
              <a:t> hernia (posterolateral diaphragmatic hernia)</a:t>
            </a:r>
          </a:p>
          <a:p>
            <a:r>
              <a:rPr lang="en-GB" dirty="0"/>
              <a:t>Hole in the posterolateral corner of diaphragm</a:t>
            </a:r>
          </a:p>
          <a:p>
            <a:r>
              <a:rPr lang="en-GB" b="1" dirty="0"/>
              <a:t> Both </a:t>
            </a:r>
            <a:r>
              <a:rPr lang="en-GB" dirty="0"/>
              <a:t>Tend to present at or around the time of birth or in early infancy. They allow abdominal bowel to enter the thoracic cavity, which may compress the lungs and reduce respiratory function </a:t>
            </a:r>
          </a:p>
          <a:p>
            <a:endParaRPr lang="en-GB" dirty="0"/>
          </a:p>
          <a:p>
            <a:endParaRPr lang="en-GB"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GB" sz="3600" b="1" dirty="0"/>
              <a:t>LUMBAR PLEXUS</a:t>
            </a:r>
          </a:p>
        </p:txBody>
      </p:sp>
      <p:sp>
        <p:nvSpPr>
          <p:cNvPr id="3" name="Content Placeholder 2"/>
          <p:cNvSpPr>
            <a:spLocks noGrp="1"/>
          </p:cNvSpPr>
          <p:nvPr>
            <p:ph idx="1"/>
          </p:nvPr>
        </p:nvSpPr>
        <p:spPr>
          <a:xfrm>
            <a:off x="457200" y="1000108"/>
            <a:ext cx="8229600" cy="5126055"/>
          </a:xfrm>
        </p:spPr>
        <p:txBody>
          <a:bodyPr>
            <a:normAutofit/>
          </a:bodyPr>
          <a:lstStyle/>
          <a:p>
            <a:endParaRPr lang="en-US" dirty="0"/>
          </a:p>
          <a:p>
            <a:r>
              <a:rPr lang="en-GB" dirty="0"/>
              <a:t>This network is composed of the anterior </a:t>
            </a:r>
            <a:r>
              <a:rPr lang="en-GB" dirty="0" err="1"/>
              <a:t>rami</a:t>
            </a:r>
            <a:r>
              <a:rPr lang="en-GB" dirty="0"/>
              <a:t> of L1-L4 nerves</a:t>
            </a:r>
          </a:p>
          <a:p>
            <a:r>
              <a:rPr lang="en-US" dirty="0"/>
              <a:t>Lies within the </a:t>
            </a:r>
            <a:r>
              <a:rPr lang="en-US" dirty="0" err="1"/>
              <a:t>psoas</a:t>
            </a:r>
            <a:r>
              <a:rPr lang="en-US" dirty="0"/>
              <a:t> major muscle</a:t>
            </a:r>
          </a:p>
          <a:p>
            <a:r>
              <a:rPr lang="en-US" dirty="0"/>
              <a:t>Innervates anterior and medial muscles of thigh through femoral and </a:t>
            </a:r>
            <a:r>
              <a:rPr lang="en-US" dirty="0" err="1"/>
              <a:t>obturator</a:t>
            </a:r>
            <a:r>
              <a:rPr lang="en-US" dirty="0"/>
              <a:t> nerves respectively</a:t>
            </a:r>
          </a:p>
          <a:p>
            <a:r>
              <a:rPr lang="en-US" dirty="0"/>
              <a:t>Femoral nerve also innervates skin on anterior thigh (including quads) and medial leg</a:t>
            </a:r>
          </a:p>
          <a:p>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26" name="Picture 2"/>
          <p:cNvPicPr>
            <a:picLocks noGrp="1" noChangeAspect="1" noChangeArrowheads="1"/>
          </p:cNvPicPr>
          <p:nvPr>
            <p:ph idx="1"/>
          </p:nvPr>
        </p:nvPicPr>
        <p:blipFill>
          <a:blip r:embed="rId2" cstate="print"/>
          <a:srcRect l="48225" t="29358" r="18053" b="21711"/>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GB" b="1" dirty="0"/>
              <a:t>BRANCHES OF THE LUMBAR</a:t>
            </a:r>
          </a:p>
        </p:txBody>
      </p:sp>
      <p:sp>
        <p:nvSpPr>
          <p:cNvPr id="3" name="Content Placeholder 2"/>
          <p:cNvSpPr>
            <a:spLocks noGrp="1"/>
          </p:cNvSpPr>
          <p:nvPr>
            <p:ph idx="1"/>
          </p:nvPr>
        </p:nvSpPr>
        <p:spPr>
          <a:xfrm>
            <a:off x="457200" y="1071546"/>
            <a:ext cx="8229600" cy="5429288"/>
          </a:xfrm>
        </p:spPr>
        <p:txBody>
          <a:bodyPr/>
          <a:lstStyle/>
          <a:p>
            <a:r>
              <a:rPr lang="en-GB" dirty="0" err="1"/>
              <a:t>iliohypogastric</a:t>
            </a:r>
            <a:r>
              <a:rPr lang="en-GB" dirty="0"/>
              <a:t> </a:t>
            </a:r>
          </a:p>
          <a:p>
            <a:r>
              <a:rPr lang="en-GB" dirty="0" err="1"/>
              <a:t>ilio</a:t>
            </a:r>
            <a:r>
              <a:rPr lang="en-GB" dirty="0"/>
              <a:t>-inguinal</a:t>
            </a:r>
          </a:p>
          <a:p>
            <a:r>
              <a:rPr lang="en-GB" dirty="0"/>
              <a:t> </a:t>
            </a:r>
            <a:r>
              <a:rPr lang="en-GB" dirty="0" err="1"/>
              <a:t>Genitofemoral</a:t>
            </a:r>
            <a:endParaRPr lang="en-GB" dirty="0"/>
          </a:p>
          <a:p>
            <a:r>
              <a:rPr lang="en-GB" dirty="0"/>
              <a:t> Lateral </a:t>
            </a:r>
            <a:r>
              <a:rPr lang="en-GB" dirty="0" err="1"/>
              <a:t>cutaneous</a:t>
            </a:r>
            <a:r>
              <a:rPr lang="en-GB" dirty="0"/>
              <a:t> nerve of thigh (lateral femoral </a:t>
            </a:r>
            <a:r>
              <a:rPr lang="en-GB" dirty="0" err="1"/>
              <a:t>cutaneous</a:t>
            </a:r>
            <a:r>
              <a:rPr lang="en-GB" dirty="0"/>
              <a:t>)</a:t>
            </a:r>
          </a:p>
          <a:p>
            <a:r>
              <a:rPr lang="en-GB" dirty="0"/>
              <a:t> Femoral </a:t>
            </a:r>
          </a:p>
          <a:p>
            <a:r>
              <a:rPr lang="en-GB" dirty="0" err="1"/>
              <a:t>Obturator</a:t>
            </a:r>
            <a:r>
              <a:rPr lang="en-GB" dirty="0"/>
              <a:t> nerves.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Lumber plexus</a:t>
            </a:r>
          </a:p>
        </p:txBody>
      </p:sp>
      <p:pic>
        <p:nvPicPr>
          <p:cNvPr id="3074" name="Picture 2"/>
          <p:cNvPicPr>
            <a:picLocks noGrp="1" noChangeAspect="1" noChangeArrowheads="1"/>
          </p:cNvPicPr>
          <p:nvPr>
            <p:ph idx="1"/>
          </p:nvPr>
        </p:nvPicPr>
        <p:blipFill>
          <a:blip r:embed="rId2"/>
          <a:srcRect/>
          <a:stretch>
            <a:fillRect/>
          </a:stretch>
        </p:blipFill>
        <p:spPr bwMode="auto">
          <a:xfrm>
            <a:off x="533400" y="1371600"/>
            <a:ext cx="8153400" cy="5029199"/>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122" name="Picture 2"/>
          <p:cNvPicPr>
            <a:picLocks noGrp="1" noChangeAspect="1" noChangeArrowheads="1"/>
          </p:cNvPicPr>
          <p:nvPr>
            <p:ph idx="1"/>
          </p:nvPr>
        </p:nvPicPr>
        <p:blipFill>
          <a:blip r:embed="rId2" cstate="print"/>
          <a:srcRect l="34026" t="21466" r="22490" b="18555"/>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 Books</a:t>
            </a:r>
          </a:p>
        </p:txBody>
      </p:sp>
      <p:sp>
        <p:nvSpPr>
          <p:cNvPr id="3" name="Content Placeholder 2"/>
          <p:cNvSpPr>
            <a:spLocks noGrp="1"/>
          </p:cNvSpPr>
          <p:nvPr>
            <p:ph idx="1"/>
          </p:nvPr>
        </p:nvSpPr>
        <p:spPr>
          <a:xfrm>
            <a:off x="0" y="1295400"/>
            <a:ext cx="9144000" cy="5562600"/>
          </a:xfrm>
        </p:spPr>
        <p:txBody>
          <a:bodyPr>
            <a:normAutofit fontScale="92500" lnSpcReduction="10000"/>
          </a:bodyPr>
          <a:lstStyle/>
          <a:p>
            <a:pPr>
              <a:buNone/>
            </a:pPr>
            <a:r>
              <a:rPr lang="en-US" dirty="0"/>
              <a:t>1. </a:t>
            </a:r>
            <a:r>
              <a:rPr lang="en-US" dirty="0" err="1"/>
              <a:t>Standring</a:t>
            </a:r>
            <a:r>
              <a:rPr lang="en-US" dirty="0"/>
              <a:t>, Susan and </a:t>
            </a:r>
            <a:r>
              <a:rPr lang="en-US" dirty="0" err="1"/>
              <a:t>Standring</a:t>
            </a:r>
            <a:r>
              <a:rPr lang="en-US" dirty="0"/>
              <a:t> (2015).Gray's anatomy. 41st International edition, Elsevier Health Sciences. ISBN 9780702052309.</a:t>
            </a:r>
          </a:p>
          <a:p>
            <a:pPr>
              <a:buNone/>
            </a:pPr>
            <a:r>
              <a:rPr lang="en-US" dirty="0"/>
              <a:t>2. Keith L. Moore, Arthur F. </a:t>
            </a:r>
            <a:r>
              <a:rPr lang="en-US" dirty="0" err="1"/>
              <a:t>Dalley</a:t>
            </a:r>
            <a:r>
              <a:rPr lang="en-US" dirty="0"/>
              <a:t>, Anne M. R. </a:t>
            </a:r>
            <a:r>
              <a:rPr lang="en-US" dirty="0" err="1"/>
              <a:t>Agur</a:t>
            </a:r>
            <a:r>
              <a:rPr lang="en-US" dirty="0"/>
              <a:t> (2017). Moore's Clinically Oriented Anatomy, 8th edition, Walter </a:t>
            </a:r>
            <a:r>
              <a:rPr lang="en-US" dirty="0" err="1"/>
              <a:t>Kluwer</a:t>
            </a:r>
            <a:r>
              <a:rPr lang="en-US" dirty="0"/>
              <a:t>. ISBN 9781496347213.</a:t>
            </a:r>
          </a:p>
          <a:p>
            <a:pPr>
              <a:buNone/>
            </a:pPr>
            <a:r>
              <a:rPr lang="en-US" dirty="0"/>
              <a:t>3. Alan J. </a:t>
            </a:r>
            <a:r>
              <a:rPr lang="en-US" dirty="0" err="1"/>
              <a:t>Detton</a:t>
            </a:r>
            <a:r>
              <a:rPr lang="en-US" dirty="0"/>
              <a:t> (2020). Grant’s Dissector. 17th edition, Lippincott Williams &amp; Wilkins. ISBN 9781975134600.</a:t>
            </a:r>
          </a:p>
          <a:p>
            <a:pPr>
              <a:buNone/>
            </a:pPr>
            <a:r>
              <a:rPr lang="en-US" dirty="0"/>
              <a:t>4. Adrian Kendal Dixon, David J. Bowden, Bari M. Logan and Harold Ellis (2017). Human Sectional Anatomy - Pocket atlas of body sections, CT and MRI images, 4th edition, CRC Press. ISBN 9781498708548.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170" y="461293"/>
            <a:ext cx="8400270" cy="707886"/>
          </a:xfrm>
        </p:spPr>
        <p:txBody>
          <a:bodyPr>
            <a:spAutoFit/>
          </a:bodyPr>
          <a:lstStyle/>
          <a:p>
            <a:pPr lvl="0"/>
            <a:r>
              <a:rPr lang="en-US" sz="4000" dirty="0">
                <a:latin typeface="Calibri" panose="020F0502020204030204" pitchFamily="34"/>
              </a:rPr>
              <a:t> </a:t>
            </a:r>
            <a:r>
              <a:rPr lang="en-US" sz="3600" b="1" dirty="0">
                <a:latin typeface="Calibri" panose="020F0502020204030204" pitchFamily="34"/>
              </a:rPr>
              <a:t>L</a:t>
            </a:r>
            <a:r>
              <a:rPr lang="en-US" sz="3600" b="1" dirty="0">
                <a:latin typeface="Arial" panose="020B0604020202020204" pitchFamily="18"/>
              </a:rPr>
              <a:t>eft suprarenal gland </a:t>
            </a:r>
            <a:endParaRPr lang="en-GB" dirty="0"/>
          </a:p>
        </p:txBody>
      </p:sp>
      <p:sp>
        <p:nvSpPr>
          <p:cNvPr id="3" name="Text Placeholder 2"/>
          <p:cNvSpPr txBox="1">
            <a:spLocks noGrp="1"/>
          </p:cNvSpPr>
          <p:nvPr>
            <p:ph type="body" idx="4294967295"/>
          </p:nvPr>
        </p:nvSpPr>
        <p:spPr>
          <a:xfrm>
            <a:off x="148321" y="1286057"/>
            <a:ext cx="4492803" cy="5461050"/>
          </a:xfrm>
        </p:spPr>
        <p:txBody>
          <a:bodyPr/>
          <a:lstStyle/>
          <a:p>
            <a:pPr marL="0" indent="0">
              <a:lnSpc>
                <a:spcPct val="150000"/>
              </a:lnSpc>
              <a:buNone/>
            </a:pPr>
            <a:r>
              <a:rPr lang="en-US" sz="1800" b="1" dirty="0">
                <a:latin typeface="Arial" panose="020B0604020202020204" pitchFamily="18"/>
              </a:rPr>
              <a:t>Relations</a:t>
            </a:r>
            <a:r>
              <a:rPr lang="en-US" sz="1800" dirty="0">
                <a:latin typeface="Arial" panose="020B0604020202020204" pitchFamily="18"/>
              </a:rPr>
              <a:t>:</a:t>
            </a:r>
          </a:p>
          <a:p>
            <a:pPr marL="0" indent="0">
              <a:lnSpc>
                <a:spcPct val="150000"/>
              </a:lnSpc>
              <a:buNone/>
            </a:pPr>
            <a:r>
              <a:rPr lang="en-US" sz="1800" b="1" dirty="0" err="1">
                <a:latin typeface="Arial" panose="020B0604020202020204" pitchFamily="18"/>
                <a:cs typeface="Arial" panose="020B0604020202020204" pitchFamily="18"/>
              </a:rPr>
              <a:t>Anteriorly</a:t>
            </a:r>
            <a:r>
              <a:rPr lang="en-US" sz="1800" dirty="0">
                <a:latin typeface="Arial" panose="020B0604020202020204" pitchFamily="18"/>
                <a:cs typeface="Arial" panose="020B0604020202020204" pitchFamily="18"/>
              </a:rPr>
              <a:t>- pancreas, lesser sac &amp; stomach</a:t>
            </a:r>
          </a:p>
          <a:p>
            <a:pPr marL="0" indent="0">
              <a:lnSpc>
                <a:spcPct val="150000"/>
              </a:lnSpc>
              <a:buNone/>
            </a:pPr>
            <a:r>
              <a:rPr lang="en-US" sz="1800" b="1" dirty="0" err="1">
                <a:latin typeface="Arial" panose="020B0604020202020204" pitchFamily="18"/>
                <a:cs typeface="Arial" panose="020B0604020202020204" pitchFamily="18"/>
              </a:rPr>
              <a:t>Posteromedially</a:t>
            </a:r>
            <a:r>
              <a:rPr lang="en-US" sz="1800" dirty="0">
                <a:latin typeface="Arial" panose="020B0604020202020204" pitchFamily="18"/>
                <a:cs typeface="Arial" panose="020B0604020202020204" pitchFamily="18"/>
              </a:rPr>
              <a:t>- diaphragm.</a:t>
            </a:r>
          </a:p>
          <a:p>
            <a:pPr marL="0" indent="0">
              <a:lnSpc>
                <a:spcPct val="150000"/>
              </a:lnSpc>
              <a:buNone/>
            </a:pPr>
            <a:r>
              <a:rPr lang="en-US" sz="1800" b="1" dirty="0" err="1">
                <a:latin typeface="Arial" panose="020B0604020202020204" pitchFamily="18"/>
                <a:cs typeface="Arial" panose="020B0604020202020204" pitchFamily="18"/>
              </a:rPr>
              <a:t>Inferomedially</a:t>
            </a:r>
            <a:r>
              <a:rPr lang="en-US" sz="1800" dirty="0">
                <a:latin typeface="Arial" panose="020B0604020202020204" pitchFamily="18"/>
                <a:cs typeface="Arial" panose="020B0604020202020204" pitchFamily="18"/>
              </a:rPr>
              <a:t> – kidney</a:t>
            </a:r>
          </a:p>
          <a:p>
            <a:pPr marL="0" indent="0">
              <a:lnSpc>
                <a:spcPct val="150000"/>
              </a:lnSpc>
              <a:buNone/>
            </a:pPr>
            <a:r>
              <a:rPr lang="en-US" sz="1800" b="1" dirty="0">
                <a:latin typeface="Arial" panose="020B0604020202020204" pitchFamily="18"/>
                <a:cs typeface="Arial" panose="020B0604020202020204" pitchFamily="18"/>
              </a:rPr>
              <a:t>Superiorly</a:t>
            </a:r>
            <a:r>
              <a:rPr lang="en-US" sz="1800" dirty="0">
                <a:latin typeface="Arial" panose="020B0604020202020204" pitchFamily="18"/>
                <a:cs typeface="Arial" panose="020B0604020202020204" pitchFamily="18"/>
              </a:rPr>
              <a:t> - diaphragm</a:t>
            </a:r>
          </a:p>
        </p:txBody>
      </p:sp>
      <p:pic>
        <p:nvPicPr>
          <p:cNvPr id="6" name="Picture 6"/>
          <p:cNvPicPr>
            <a:picLocks noChangeAspect="1"/>
          </p:cNvPicPr>
          <p:nvPr/>
        </p:nvPicPr>
        <p:blipFill>
          <a:blip r:embed="rId3" cstate="print">
            <a:lum/>
          </a:blip>
          <a:srcRect/>
          <a:stretch>
            <a:fillRect/>
          </a:stretch>
        </p:blipFill>
        <p:spPr>
          <a:xfrm>
            <a:off x="3810000" y="1286058"/>
            <a:ext cx="5334000" cy="5115420"/>
          </a:xfrm>
          <a:prstGeom prst="rect">
            <a:avLst/>
          </a:prstGeom>
          <a:noFill/>
          <a:ln w="9363">
            <a:solidFill>
              <a:srgbClr val="FF0000"/>
            </a:solidFill>
            <a:prstDash val="solid"/>
            <a:miter/>
          </a:ln>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8800" dirty="0">
                <a:latin typeface="Gabriola" panose="04040605051002020D02" pitchFamily="82" charset="0"/>
              </a:rPr>
              <a:t>The End</a:t>
            </a:r>
          </a:p>
          <a:p>
            <a:pPr algn="ctr">
              <a:buNone/>
            </a:pPr>
            <a:r>
              <a:rPr lang="en-US" sz="8800" dirty="0">
                <a:latin typeface="Gabriola" panose="04040605051002020D02" pitchFamily="82" charset="0"/>
              </a:rPr>
              <a:t>Thank you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152400"/>
            <a:ext cx="8228766" cy="600164"/>
          </a:xfrm>
        </p:spPr>
        <p:txBody>
          <a:bodyPr>
            <a:spAutoFit/>
          </a:bodyPr>
          <a:lstStyle/>
          <a:p>
            <a:pPr lvl="0">
              <a:buNone/>
            </a:pPr>
            <a:r>
              <a:rPr lang="en-GB" sz="3300" b="1" dirty="0"/>
              <a:t>Blood supply</a:t>
            </a:r>
          </a:p>
        </p:txBody>
      </p:sp>
      <p:sp>
        <p:nvSpPr>
          <p:cNvPr id="3" name="Text Placeholder 2"/>
          <p:cNvSpPr txBox="1">
            <a:spLocks noGrp="1"/>
          </p:cNvSpPr>
          <p:nvPr>
            <p:ph type="body" idx="4294967295"/>
          </p:nvPr>
        </p:nvSpPr>
        <p:spPr>
          <a:xfrm>
            <a:off x="148321" y="914401"/>
            <a:ext cx="4631036" cy="5831910"/>
          </a:xfrm>
        </p:spPr>
        <p:txBody>
          <a:bodyPr/>
          <a:lstStyle/>
          <a:p>
            <a:pPr>
              <a:lnSpc>
                <a:spcPct val="150000"/>
              </a:lnSpc>
              <a:spcBef>
                <a:spcPts val="455"/>
              </a:spcBef>
              <a:buNone/>
            </a:pPr>
            <a:r>
              <a:rPr lang="en-US" sz="1800" b="1" dirty="0">
                <a:effectLst>
                  <a:outerShdw dist="17962" dir="2700000">
                    <a:srgbClr val="000000"/>
                  </a:outerShdw>
                </a:effectLst>
              </a:rPr>
              <a:t>Arteries</a:t>
            </a:r>
            <a:r>
              <a:rPr lang="en-US" sz="1800" dirty="0"/>
              <a:t>: 3 arteries supply each gland  </a:t>
            </a:r>
          </a:p>
          <a:p>
            <a:pPr>
              <a:lnSpc>
                <a:spcPct val="150000"/>
              </a:lnSpc>
              <a:spcBef>
                <a:spcPts val="455"/>
              </a:spcBef>
              <a:buNone/>
            </a:pPr>
            <a:r>
              <a:rPr lang="en-US" sz="1800" b="1" dirty="0"/>
              <a:t>- superior, middle &amp; inferior suprarenal arteries</a:t>
            </a:r>
          </a:p>
          <a:p>
            <a:pPr>
              <a:lnSpc>
                <a:spcPct val="150000"/>
              </a:lnSpc>
              <a:spcBef>
                <a:spcPts val="455"/>
              </a:spcBef>
              <a:buNone/>
            </a:pPr>
            <a:r>
              <a:rPr lang="en-US" sz="1800" dirty="0"/>
              <a:t>Arise from;</a:t>
            </a:r>
          </a:p>
          <a:p>
            <a:pPr>
              <a:lnSpc>
                <a:spcPct val="150000"/>
              </a:lnSpc>
              <a:spcBef>
                <a:spcPts val="455"/>
              </a:spcBef>
              <a:buNone/>
            </a:pPr>
            <a:r>
              <a:rPr lang="en-US" sz="1800" dirty="0"/>
              <a:t>- inferior </a:t>
            </a:r>
            <a:r>
              <a:rPr lang="en-US" sz="1800" dirty="0" err="1"/>
              <a:t>phrenic</a:t>
            </a:r>
            <a:r>
              <a:rPr lang="en-US" sz="1800" dirty="0"/>
              <a:t> artery, abdominal aorta &amp;</a:t>
            </a:r>
          </a:p>
          <a:p>
            <a:pPr>
              <a:lnSpc>
                <a:spcPct val="150000"/>
              </a:lnSpc>
              <a:spcBef>
                <a:spcPts val="455"/>
              </a:spcBef>
              <a:buNone/>
            </a:pPr>
            <a:r>
              <a:rPr lang="en-US" sz="1800" dirty="0"/>
              <a:t>renal artery.</a:t>
            </a:r>
          </a:p>
          <a:p>
            <a:pPr>
              <a:lnSpc>
                <a:spcPct val="150000"/>
              </a:lnSpc>
              <a:spcBef>
                <a:spcPts val="455"/>
              </a:spcBef>
              <a:buNone/>
            </a:pPr>
            <a:r>
              <a:rPr lang="en-US" sz="1800" b="1" dirty="0">
                <a:effectLst>
                  <a:outerShdw dist="17962" dir="2700000">
                    <a:srgbClr val="000000"/>
                  </a:outerShdw>
                </a:effectLst>
              </a:rPr>
              <a:t>Venous drainage</a:t>
            </a:r>
          </a:p>
          <a:p>
            <a:pPr>
              <a:lnSpc>
                <a:spcPct val="150000"/>
              </a:lnSpc>
              <a:spcBef>
                <a:spcPts val="455"/>
              </a:spcBef>
              <a:buNone/>
            </a:pPr>
            <a:r>
              <a:rPr lang="en-US" sz="1800" b="1" dirty="0">
                <a:effectLst>
                  <a:outerShdw dist="17962" dir="2700000">
                    <a:srgbClr val="000000"/>
                  </a:outerShdw>
                </a:effectLst>
              </a:rPr>
              <a:t>-</a:t>
            </a:r>
            <a:r>
              <a:rPr lang="en-US" sz="1800" dirty="0"/>
              <a:t> A single vein emerges from the </a:t>
            </a:r>
            <a:r>
              <a:rPr lang="en-US" sz="1800" dirty="0" err="1"/>
              <a:t>hilum</a:t>
            </a:r>
            <a:r>
              <a:rPr lang="en-US" sz="1800" dirty="0"/>
              <a:t> of each gland</a:t>
            </a:r>
          </a:p>
          <a:p>
            <a:pPr>
              <a:lnSpc>
                <a:spcPct val="150000"/>
              </a:lnSpc>
              <a:spcBef>
                <a:spcPts val="455"/>
              </a:spcBef>
              <a:buNone/>
            </a:pPr>
            <a:r>
              <a:rPr lang="en-US" sz="1800" dirty="0"/>
              <a:t>- drains into the inferior vena cava on the right &amp; into the left renal vein on the left</a:t>
            </a:r>
          </a:p>
        </p:txBody>
      </p:sp>
      <p:sp>
        <p:nvSpPr>
          <p:cNvPr id="4" name="Text Placeholder 3"/>
          <p:cNvSpPr txBox="1">
            <a:spLocks noGrp="1"/>
          </p:cNvSpPr>
          <p:nvPr>
            <p:ph type="body" idx="4294967295"/>
          </p:nvPr>
        </p:nvSpPr>
        <p:spPr>
          <a:xfrm>
            <a:off x="4673272" y="1604844"/>
            <a:ext cx="4015269" cy="4526472"/>
          </a:xfrm>
        </p:spPr>
        <p:txBody>
          <a:bodyPr/>
          <a:lstStyle/>
          <a:p>
            <a:endParaRPr lang="en-US"/>
          </a:p>
        </p:txBody>
      </p:sp>
      <p:grpSp>
        <p:nvGrpSpPr>
          <p:cNvPr id="5" name="Group 4"/>
          <p:cNvGrpSpPr/>
          <p:nvPr/>
        </p:nvGrpSpPr>
        <p:grpSpPr>
          <a:xfrm>
            <a:off x="4572000" y="1147799"/>
            <a:ext cx="4571995" cy="5598511"/>
            <a:chOff x="5573706" y="1265236"/>
            <a:chExt cx="4506913" cy="6171322"/>
          </a:xfrm>
        </p:grpSpPr>
        <p:pic>
          <p:nvPicPr>
            <p:cNvPr id="6" name="Content Placeholder 4"/>
            <p:cNvPicPr>
              <a:picLocks noChangeAspect="1"/>
            </p:cNvPicPr>
            <p:nvPr/>
          </p:nvPicPr>
          <p:blipFill>
            <a:blip r:embed="rId3" cstate="print">
              <a:lum/>
            </a:blip>
            <a:srcRect/>
            <a:stretch>
              <a:fillRect/>
            </a:stretch>
          </p:blipFill>
          <p:spPr>
            <a:xfrm>
              <a:off x="5573706" y="1265236"/>
              <a:ext cx="4506913" cy="6171322"/>
            </a:xfrm>
            <a:prstGeom prst="rect">
              <a:avLst/>
            </a:prstGeom>
            <a:noFill/>
            <a:ln>
              <a:noFill/>
            </a:ln>
          </p:spPr>
        </p:pic>
        <p:sp>
          <p:nvSpPr>
            <p:cNvPr id="7" name="TextBox 6"/>
            <p:cNvSpPr txBox="1"/>
            <p:nvPr/>
          </p:nvSpPr>
          <p:spPr>
            <a:xfrm>
              <a:off x="5573706" y="1265236"/>
              <a:ext cx="4506913" cy="364284"/>
            </a:xfrm>
            <a:prstGeom prst="rect">
              <a:avLst/>
            </a:prstGeom>
            <a:noFill/>
            <a:ln>
              <a:noFill/>
            </a:ln>
          </p:spPr>
          <p:txBody>
            <a:bodyPr vert="horz" wrap="square" lIns="90004" tIns="46798" rIns="90004" bIns="46798" anchor="t" anchorCtr="0" compatLnSpc="0">
              <a:spAutoFit/>
            </a:bodyPr>
            <a:lstStyle/>
            <a:p>
              <a:pPr defTabSz="829310" hangingPunct="0">
                <a:defRPr sz="1800" b="0" i="0" u="none" strike="noStrike" kern="0" cap="none" spc="0" baseline="0">
                  <a:solidFill>
                    <a:srgbClr val="000000"/>
                  </a:solidFill>
                  <a:uFillTx/>
                </a:defRPr>
              </a:pPr>
              <a:endParaRPr lang="en-GB" sz="1600" dirty="0">
                <a:solidFill>
                  <a:srgbClr val="000000"/>
                </a:solidFill>
                <a:latin typeface="Arial" panose="020B0604020202020204" pitchFamily="18"/>
                <a:ea typeface="DejaVu Sans" pitchFamily="2"/>
                <a:cs typeface="DejaVu Sans" pitchFamily="2"/>
              </a:endParaRPr>
            </a:p>
          </p:txBody>
        </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170" y="545940"/>
            <a:ext cx="8228766" cy="600164"/>
          </a:xfrm>
        </p:spPr>
        <p:txBody>
          <a:bodyPr>
            <a:spAutoFit/>
          </a:bodyPr>
          <a:lstStyle/>
          <a:p>
            <a:pPr lvl="0">
              <a:buNone/>
            </a:pPr>
            <a:r>
              <a:rPr lang="en-GB" sz="3300" b="1" dirty="0"/>
              <a:t>Lymphatic &amp; </a:t>
            </a:r>
            <a:r>
              <a:rPr lang="en-GB" sz="3300" b="1" dirty="0" err="1"/>
              <a:t>innervation</a:t>
            </a:r>
            <a:endParaRPr lang="en-GB" sz="3300" b="1" dirty="0"/>
          </a:p>
        </p:txBody>
      </p:sp>
      <p:sp>
        <p:nvSpPr>
          <p:cNvPr id="3" name="Text Placeholder 2"/>
          <p:cNvSpPr txBox="1">
            <a:spLocks noGrp="1"/>
          </p:cNvSpPr>
          <p:nvPr>
            <p:ph type="body" idx="4294967295"/>
          </p:nvPr>
        </p:nvSpPr>
        <p:spPr>
          <a:xfrm>
            <a:off x="457170" y="1604844"/>
            <a:ext cx="4015269" cy="4526472"/>
          </a:xfrm>
        </p:spPr>
        <p:txBody>
          <a:bodyPr/>
          <a:lstStyle/>
          <a:p>
            <a:pPr marL="0" indent="0">
              <a:buNone/>
            </a:pPr>
            <a:r>
              <a:rPr lang="en-US" sz="2500" b="1" dirty="0">
                <a:effectLst>
                  <a:outerShdw dist="17962" dir="2700000">
                    <a:srgbClr val="000000"/>
                  </a:outerShdw>
                </a:effectLst>
                <a:latin typeface="Arial" panose="020B0604020202020204" pitchFamily="18"/>
              </a:rPr>
              <a:t>Lymph Drainage</a:t>
            </a:r>
            <a:r>
              <a:rPr lang="en-US" sz="2500" dirty="0">
                <a:latin typeface="Arial" panose="020B0604020202020204" pitchFamily="18"/>
              </a:rPr>
              <a:t>:</a:t>
            </a:r>
          </a:p>
          <a:p>
            <a:pPr marL="0" indent="0">
              <a:buNone/>
            </a:pPr>
            <a:r>
              <a:rPr lang="en-US" sz="2500" dirty="0">
                <a:latin typeface="Arial" panose="020B0604020202020204" pitchFamily="18"/>
              </a:rPr>
              <a:t>- drains into the </a:t>
            </a:r>
            <a:r>
              <a:rPr lang="en-US" sz="2500" b="1" dirty="0">
                <a:latin typeface="Arial" panose="020B0604020202020204" pitchFamily="18"/>
              </a:rPr>
              <a:t>lateral aortic nodes.</a:t>
            </a:r>
          </a:p>
        </p:txBody>
      </p:sp>
      <p:sp>
        <p:nvSpPr>
          <p:cNvPr id="4" name="Text Placeholder 3"/>
          <p:cNvSpPr txBox="1">
            <a:spLocks noGrp="1"/>
          </p:cNvSpPr>
          <p:nvPr>
            <p:ph type="body" idx="4294967295"/>
          </p:nvPr>
        </p:nvSpPr>
        <p:spPr>
          <a:xfrm>
            <a:off x="4495800" y="1604844"/>
            <a:ext cx="4648200" cy="4526472"/>
          </a:xfrm>
        </p:spPr>
        <p:txBody>
          <a:bodyPr>
            <a:normAutofit/>
          </a:bodyPr>
          <a:lstStyle/>
          <a:p>
            <a:pPr marL="0" indent="0">
              <a:buNone/>
            </a:pPr>
            <a:r>
              <a:rPr lang="en-US" sz="2500" b="1" dirty="0">
                <a:effectLst>
                  <a:outerShdw dist="17962" dir="2700000">
                    <a:srgbClr val="000000"/>
                  </a:outerShdw>
                </a:effectLst>
                <a:latin typeface="Arial" panose="020B0604020202020204" pitchFamily="18"/>
              </a:rPr>
              <a:t>Nerve Supply</a:t>
            </a:r>
            <a:r>
              <a:rPr lang="en-US" sz="2500" dirty="0">
                <a:latin typeface="Arial" panose="020B0604020202020204" pitchFamily="18"/>
              </a:rPr>
              <a:t>:</a:t>
            </a:r>
          </a:p>
          <a:p>
            <a:pPr marL="0" indent="0">
              <a:lnSpc>
                <a:spcPct val="150000"/>
              </a:lnSpc>
              <a:buNone/>
            </a:pPr>
            <a:r>
              <a:rPr lang="en-US" sz="2500" b="1" dirty="0" err="1">
                <a:latin typeface="Arial" panose="020B0604020202020204" pitchFamily="18"/>
              </a:rPr>
              <a:t>Preganglionic</a:t>
            </a:r>
            <a:r>
              <a:rPr lang="en-US" sz="2500" b="1" dirty="0">
                <a:latin typeface="Arial" panose="020B0604020202020204" pitchFamily="18"/>
              </a:rPr>
              <a:t> sympathetic fibers</a:t>
            </a:r>
          </a:p>
          <a:p>
            <a:pPr marL="0" indent="0">
              <a:lnSpc>
                <a:spcPct val="150000"/>
              </a:lnSpc>
              <a:buNone/>
            </a:pPr>
            <a:r>
              <a:rPr lang="en-US" sz="2500" dirty="0">
                <a:latin typeface="Arial" panose="020B0604020202020204" pitchFamily="18"/>
              </a:rPr>
              <a:t>- derived from the </a:t>
            </a:r>
            <a:r>
              <a:rPr lang="en-US" sz="2500" b="1" dirty="0" err="1">
                <a:latin typeface="Arial" panose="020B0604020202020204" pitchFamily="18"/>
              </a:rPr>
              <a:t>splanchnic</a:t>
            </a:r>
            <a:r>
              <a:rPr lang="en-US" sz="2500" b="1" dirty="0">
                <a:latin typeface="Arial" panose="020B0604020202020204" pitchFamily="18"/>
              </a:rPr>
              <a:t> nerves </a:t>
            </a:r>
            <a:r>
              <a:rPr lang="en-US" sz="2500" dirty="0">
                <a:latin typeface="Arial" panose="020B0604020202020204" pitchFamily="18"/>
              </a:rPr>
              <a:t>supply the glands.</a:t>
            </a:r>
          </a:p>
          <a:p>
            <a:pPr marL="0" indent="0">
              <a:lnSpc>
                <a:spcPct val="150000"/>
              </a:lnSpc>
              <a:buNone/>
            </a:pPr>
            <a:r>
              <a:rPr lang="en-US" sz="2500" dirty="0">
                <a:latin typeface="Arial" panose="020B0604020202020204" pitchFamily="18"/>
              </a:rPr>
              <a:t>- Most of the nerves end in the medulla of the gland.</a:t>
            </a:r>
          </a:p>
          <a:p>
            <a:pPr marL="0" indent="0">
              <a:buNone/>
            </a:pPr>
            <a:endParaRPr lang="en-US" sz="2500" dirty="0">
              <a:latin typeface="Arial" panose="020B0604020202020204" pitchFamily="18"/>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8766" cy="769441"/>
          </a:xfrm>
        </p:spPr>
        <p:txBody>
          <a:bodyPr>
            <a:spAutoFit/>
          </a:bodyPr>
          <a:lstStyle/>
          <a:p>
            <a:pPr lvl="0">
              <a:buNone/>
            </a:pPr>
            <a:r>
              <a:rPr lang="en-GB" dirty="0"/>
              <a:t>Functional anatomy</a:t>
            </a:r>
          </a:p>
        </p:txBody>
      </p:sp>
      <p:pic>
        <p:nvPicPr>
          <p:cNvPr id="3" name="Picture 4"/>
          <p:cNvPicPr>
            <a:picLocks noChangeAspect="1"/>
          </p:cNvPicPr>
          <p:nvPr/>
        </p:nvPicPr>
        <p:blipFill>
          <a:blip r:embed="rId3" cstate="print">
            <a:lum/>
          </a:blip>
          <a:srcRect/>
          <a:stretch>
            <a:fillRect/>
          </a:stretch>
        </p:blipFill>
        <p:spPr>
          <a:xfrm>
            <a:off x="3592064" y="1477470"/>
            <a:ext cx="5061541" cy="4342283"/>
          </a:xfrm>
          <a:prstGeom prst="rect">
            <a:avLst/>
          </a:prstGeom>
          <a:noFill/>
          <a:ln>
            <a:noFill/>
          </a:ln>
        </p:spPr>
      </p:pic>
      <p:sp>
        <p:nvSpPr>
          <p:cNvPr id="4" name="Text Placeholder 3"/>
          <p:cNvSpPr txBox="1">
            <a:spLocks noGrp="1"/>
          </p:cNvSpPr>
          <p:nvPr>
            <p:ph type="body" idx="4294967295"/>
          </p:nvPr>
        </p:nvSpPr>
        <p:spPr>
          <a:xfrm>
            <a:off x="148320" y="1604835"/>
            <a:ext cx="3525120" cy="5073139"/>
          </a:xfrm>
        </p:spPr>
        <p:txBody>
          <a:bodyPr/>
          <a:lstStyle/>
          <a:p>
            <a:pPr lvl="0">
              <a:lnSpc>
                <a:spcPct val="150000"/>
              </a:lnSpc>
              <a:buNone/>
            </a:pPr>
            <a:r>
              <a:rPr lang="en-GB" dirty="0"/>
              <a:t>- </a:t>
            </a:r>
            <a:r>
              <a:rPr lang="en-GB" sz="2200" b="1" dirty="0" err="1"/>
              <a:t>Zona</a:t>
            </a:r>
            <a:r>
              <a:rPr lang="en-GB" sz="2200" b="1" dirty="0"/>
              <a:t> </a:t>
            </a:r>
            <a:r>
              <a:rPr lang="en-GB" sz="2200" b="1" dirty="0" err="1"/>
              <a:t>glomerulosa</a:t>
            </a:r>
            <a:r>
              <a:rPr lang="en-GB" sz="2200" b="1" dirty="0"/>
              <a:t> </a:t>
            </a:r>
            <a:r>
              <a:rPr lang="en-GB" sz="2200" dirty="0"/>
              <a:t>is composed of clumps (nest) of cell</a:t>
            </a:r>
          </a:p>
          <a:p>
            <a:pPr lvl="0">
              <a:lnSpc>
                <a:spcPct val="150000"/>
              </a:lnSpc>
              <a:buNone/>
            </a:pPr>
            <a:r>
              <a:rPr lang="en-GB" sz="2200" dirty="0"/>
              <a:t>- </a:t>
            </a:r>
            <a:r>
              <a:rPr lang="en-GB" sz="2200" b="1" dirty="0" err="1"/>
              <a:t>Zona</a:t>
            </a:r>
            <a:r>
              <a:rPr lang="en-GB" sz="2200" b="1" dirty="0"/>
              <a:t> </a:t>
            </a:r>
            <a:r>
              <a:rPr lang="en-GB" sz="2200" b="1" dirty="0" err="1"/>
              <a:t>fasciculata</a:t>
            </a:r>
            <a:r>
              <a:rPr lang="en-GB" sz="2200" b="1" dirty="0"/>
              <a:t> </a:t>
            </a:r>
            <a:r>
              <a:rPr lang="en-GB" sz="2200" dirty="0"/>
              <a:t>formed of parallel columns of cells</a:t>
            </a:r>
          </a:p>
          <a:p>
            <a:pPr lvl="0">
              <a:lnSpc>
                <a:spcPct val="150000"/>
              </a:lnSpc>
              <a:buNone/>
            </a:pPr>
            <a:r>
              <a:rPr lang="en-GB" sz="2200" dirty="0"/>
              <a:t>-  </a:t>
            </a:r>
            <a:r>
              <a:rPr lang="en-GB" sz="2200" b="1" dirty="0" err="1"/>
              <a:t>Zona</a:t>
            </a:r>
            <a:r>
              <a:rPr lang="en-GB" sz="2200" b="1" dirty="0"/>
              <a:t> </a:t>
            </a:r>
            <a:r>
              <a:rPr lang="en-GB" sz="2200" b="1" dirty="0" err="1"/>
              <a:t>reticularis</a:t>
            </a:r>
            <a:r>
              <a:rPr lang="en-GB" sz="2200" b="1" dirty="0"/>
              <a:t> </a:t>
            </a:r>
            <a:r>
              <a:rPr lang="en-GB" sz="2200" dirty="0"/>
              <a:t>is a mesh of interlaced cords of cells</a:t>
            </a:r>
          </a:p>
        </p:txBody>
      </p:sp>
      <p:sp>
        <p:nvSpPr>
          <p:cNvPr id="5" name="Text Placeholder 4"/>
          <p:cNvSpPr txBox="1">
            <a:spLocks noGrp="1"/>
          </p:cNvSpPr>
          <p:nvPr>
            <p:ph type="body" idx="4294967295"/>
          </p:nvPr>
        </p:nvSpPr>
        <p:spPr>
          <a:xfrm>
            <a:off x="3657601" y="838200"/>
            <a:ext cx="5486394" cy="5839783"/>
          </a:xfrm>
        </p:spPr>
        <p:txBody>
          <a:bodyPr/>
          <a:lstStyle/>
          <a:p>
            <a:endParaRPr lang="en-US" dirty="0"/>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2273</Words>
  <Application>Microsoft Office PowerPoint</Application>
  <PresentationFormat>On-screen Show (4:3)</PresentationFormat>
  <Paragraphs>342</Paragraphs>
  <Slides>60</Slides>
  <Notes>26</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POSTERIOR ABDOMINAL WALL   Mr Mickey Banda</vt:lpstr>
      <vt:lpstr>Retroperitoneal organs</vt:lpstr>
      <vt:lpstr>Retroperitoneal Organs: ‘SAD PUCKER’</vt:lpstr>
      <vt:lpstr>Suprarenal (adrenal) glands</vt:lpstr>
      <vt:lpstr>Relations</vt:lpstr>
      <vt:lpstr> Left suprarenal gland </vt:lpstr>
      <vt:lpstr>Blood supply</vt:lpstr>
      <vt:lpstr>Lymphatic &amp; innervation</vt:lpstr>
      <vt:lpstr>Functional anatomy</vt:lpstr>
      <vt:lpstr>Function</vt:lpstr>
      <vt:lpstr>The kidneys</vt:lpstr>
      <vt:lpstr>Kidney functions</vt:lpstr>
      <vt:lpstr>Coverings</vt:lpstr>
      <vt:lpstr>Structure of kidneys</vt:lpstr>
      <vt:lpstr>Kidney structure</vt:lpstr>
      <vt:lpstr>Anterior relations</vt:lpstr>
      <vt:lpstr>Posterior relation</vt:lpstr>
      <vt:lpstr>PowerPoint Presentation</vt:lpstr>
      <vt:lpstr>PowerPoint Presentation</vt:lpstr>
      <vt:lpstr>lymphatics</vt:lpstr>
      <vt:lpstr>Ureters</vt:lpstr>
      <vt:lpstr>Constrictions of ureters</vt:lpstr>
      <vt:lpstr>Ureteric vasculature &amp; lymphatics</vt:lpstr>
      <vt:lpstr>Innervation</vt:lpstr>
      <vt:lpstr>Abdominal Aorta</vt:lpstr>
      <vt:lpstr>Branches of abdominal aorta</vt:lpstr>
      <vt:lpstr>Visceral branches</vt:lpstr>
      <vt:lpstr>Posterior branches</vt:lpstr>
      <vt:lpstr>Inferior vena cava</vt:lpstr>
      <vt:lpstr>Tributaries</vt:lpstr>
      <vt:lpstr>Diaphragm</vt:lpstr>
      <vt:lpstr>Diaphragm</vt:lpstr>
      <vt:lpstr>Origin of diaphragm</vt:lpstr>
      <vt:lpstr>PowerPoint Presentation</vt:lpstr>
      <vt:lpstr>Arcuate ligaments</vt:lpstr>
      <vt:lpstr>PowerPoint Presentation</vt:lpstr>
      <vt:lpstr>Insertion of the diaphragm</vt:lpstr>
      <vt:lpstr>Diaphragm and pericardium</vt:lpstr>
      <vt:lpstr>Nerve Supply of the Diaphragm </vt:lpstr>
      <vt:lpstr>PowerPoint Presentation</vt:lpstr>
      <vt:lpstr>Actions of the diaphragm</vt:lpstr>
      <vt:lpstr>Action continues</vt:lpstr>
      <vt:lpstr>MAJOR OPENINGS OF THE DIAPHRAGM</vt:lpstr>
      <vt:lpstr>1- IVC opening</vt:lpstr>
      <vt:lpstr>2- Aortic opening:</vt:lpstr>
      <vt:lpstr>3- Oesophageal opening</vt:lpstr>
      <vt:lpstr>Other structures passing through the diaphragm</vt:lpstr>
      <vt:lpstr>Other structures passing through the diaphragm</vt:lpstr>
      <vt:lpstr>BLOOD SUPPLY</vt:lpstr>
      <vt:lpstr>Venous drainage</vt:lpstr>
      <vt:lpstr>Clinical correlates</vt:lpstr>
      <vt:lpstr>    Diaphragmatic hernias</vt:lpstr>
      <vt:lpstr>PowerPoint Presentation</vt:lpstr>
      <vt:lpstr>LUMBAR PLEXUS</vt:lpstr>
      <vt:lpstr>PowerPoint Presentation</vt:lpstr>
      <vt:lpstr>BRANCHES OF THE LUMBAR</vt:lpstr>
      <vt:lpstr>Lumber plexus</vt:lpstr>
      <vt:lpstr>PowerPoint Presentation</vt:lpstr>
      <vt:lpstr>Reference Books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RETROPERITONEAL ORGANS AND POSTERIOR ABDOMINAL WALL</dc:title>
  <dc:creator>Bwalya</dc:creator>
  <cp:lastModifiedBy>Uzmah Osman</cp:lastModifiedBy>
  <cp:revision>15</cp:revision>
  <dcterms:created xsi:type="dcterms:W3CDTF">2020-10-07T22:49:00Z</dcterms:created>
  <dcterms:modified xsi:type="dcterms:W3CDTF">2023-03-31T11:28:51Z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BD3F4DF8A8B543C2A004435409F6875E</vt:lpwstr>
  </property>
  <property fmtid="{D5CDD505-2E9C-101B-9397-08002B2CF9AE}" pid="3" name="KSOProductBuildVer">
    <vt:lpwstr>1033-11.2.0.10258</vt:lpwstr>
  </property>
</Properties>
</file>