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310" r:id="rId3"/>
    <p:sldId id="311" r:id="rId4"/>
    <p:sldId id="312" r:id="rId5"/>
    <p:sldId id="317" r:id="rId6"/>
    <p:sldId id="313" r:id="rId7"/>
    <p:sldId id="314" r:id="rId8"/>
    <p:sldId id="315" r:id="rId9"/>
    <p:sldId id="316" r:id="rId10"/>
    <p:sldId id="318" r:id="rId11"/>
    <p:sldId id="294" r:id="rId12"/>
    <p:sldId id="309" r:id="rId13"/>
    <p:sldId id="295" r:id="rId14"/>
    <p:sldId id="296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26D1C-F419-4167-BB57-D251397C1B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051FF-A0FA-4377-8E33-CC93B5BF8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9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8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7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4D71-0C30-4382-9020-2F39F7229779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6B2A-9297-4290-BE2D-1551C85E9456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8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07C8-FC14-46E9-9EE6-3644818AD9CE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9086-0297-4C5B-B4C6-3C34F1A94B0D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3F0C-802B-416A-BF3B-D314F5DEF31F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DA06-B02B-4353-AE75-66563331A73B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9990-DC55-4529-8D93-5458D92CE933}" type="datetime1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36C2-0C97-461D-BF93-688AED9DBD19}" type="datetime1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8A63-BDCF-4DC0-9A5B-38A45AACA437}" type="datetime1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4A3F-02D1-46E0-8D42-BB405EE84A76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DB21-B752-49C5-9527-FDAD13DA15C7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1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81F5-2828-44E6-A719-AB883D67D75C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A41E-AE8A-415D-B25D-D541F496A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5577"/>
            <a:ext cx="5682343" cy="2939143"/>
          </a:xfrm>
        </p:spPr>
        <p:txBody>
          <a:bodyPr>
            <a:normAutofit/>
          </a:bodyPr>
          <a:lstStyle/>
          <a:p>
            <a:r>
              <a:rPr lang="en-US" b="1" dirty="0"/>
              <a:t>Back Of The Thigh &amp; Popliteal Fossa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85062"/>
            <a:ext cx="5865223" cy="213641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C00000"/>
                </a:solidFill>
              </a:rPr>
              <a:t>Presenter</a:t>
            </a:r>
            <a:r>
              <a:rPr lang="en-GB" sz="3600" dirty="0">
                <a:solidFill>
                  <a:srgbClr val="C00000"/>
                </a:solidFill>
              </a:rPr>
              <a:t>: </a:t>
            </a:r>
            <a:r>
              <a:rPr lang="en-GB" sz="3600" dirty="0" err="1">
                <a:solidFill>
                  <a:srgbClr val="C00000"/>
                </a:solidFill>
              </a:rPr>
              <a:t>Mr.</a:t>
            </a:r>
            <a:r>
              <a:rPr lang="en-GB" sz="3600" b="1" dirty="0" err="1">
                <a:solidFill>
                  <a:srgbClr val="C00000"/>
                </a:solidFill>
              </a:rPr>
              <a:t>KABANGASHESHE</a:t>
            </a:r>
            <a:endParaRPr lang="en-GB" sz="3600" b="1" dirty="0">
              <a:solidFill>
                <a:srgbClr val="C00000"/>
              </a:solidFill>
            </a:endParaRPr>
          </a:p>
          <a:p>
            <a:pPr algn="l"/>
            <a:r>
              <a:rPr lang="en-GB" sz="3600" b="1" dirty="0">
                <a:solidFill>
                  <a:srgbClr val="C00000"/>
                </a:solidFill>
              </a:rPr>
              <a:t>Moderator</a:t>
            </a:r>
            <a:r>
              <a:rPr lang="en-GB" sz="3600" dirty="0">
                <a:solidFill>
                  <a:srgbClr val="C00000"/>
                </a:solidFill>
              </a:rPr>
              <a:t> : Dr </a:t>
            </a:r>
            <a:r>
              <a:rPr lang="en-GB" sz="3600" b="1" dirty="0">
                <a:solidFill>
                  <a:srgbClr val="C00000"/>
                </a:solidFill>
              </a:rPr>
              <a:t>ZULU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0"/>
            <a:ext cx="577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4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3" descr="j0078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-1"/>
            <a:ext cx="388429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3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4846320" cy="862149"/>
          </a:xfrm>
        </p:spPr>
        <p:txBody>
          <a:bodyPr/>
          <a:lstStyle/>
          <a:p>
            <a:r>
              <a:rPr lang="en-US" b="1" dirty="0"/>
              <a:t>The Popliteal Fossa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705394"/>
            <a:ext cx="7158446" cy="615260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Diamond-shaped</a:t>
            </a:r>
            <a:r>
              <a:rPr lang="en-US" dirty="0"/>
              <a:t> hollow situated behind the knee joint.</a:t>
            </a:r>
          </a:p>
          <a:p>
            <a:pPr marL="0" indent="0">
              <a:buNone/>
            </a:pPr>
            <a:r>
              <a:rPr lang="en-US" sz="3500" b="1" u="sng" dirty="0"/>
              <a:t>Boundaries</a:t>
            </a:r>
          </a:p>
          <a:p>
            <a:r>
              <a:rPr lang="en-US" b="1" dirty="0" err="1"/>
              <a:t>Superolateral</a:t>
            </a:r>
            <a:r>
              <a:rPr lang="en-US" b="1" dirty="0"/>
              <a:t>: </a:t>
            </a:r>
            <a:r>
              <a:rPr lang="en-US" i="1" dirty="0">
                <a:solidFill>
                  <a:srgbClr val="FF0000"/>
                </a:solidFill>
              </a:rPr>
              <a:t>Tendon of biceps </a:t>
            </a:r>
            <a:r>
              <a:rPr lang="en-US" i="1" dirty="0" err="1">
                <a:solidFill>
                  <a:srgbClr val="FF0000"/>
                </a:solidFill>
              </a:rPr>
              <a:t>femoris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b="1" dirty="0" err="1"/>
              <a:t>Superomedial</a:t>
            </a:r>
            <a:r>
              <a:rPr lang="en-US" b="1" dirty="0"/>
              <a:t>: </a:t>
            </a:r>
            <a:r>
              <a:rPr lang="en-US" i="1" dirty="0">
                <a:solidFill>
                  <a:srgbClr val="FF0000"/>
                </a:solidFill>
              </a:rPr>
              <a:t>Tendons of semitendinosus &amp; semimembranosus muscles</a:t>
            </a:r>
          </a:p>
          <a:p>
            <a:r>
              <a:rPr lang="en-US" b="1" dirty="0" err="1"/>
              <a:t>Inferolateral</a:t>
            </a:r>
            <a:r>
              <a:rPr lang="en-US" b="1" dirty="0"/>
              <a:t>: </a:t>
            </a:r>
            <a:r>
              <a:rPr lang="en-US" i="1" dirty="0">
                <a:solidFill>
                  <a:srgbClr val="FF0000"/>
                </a:solidFill>
              </a:rPr>
              <a:t>Lateral head of gastrocnemius &amp; plantaris muscles</a:t>
            </a:r>
          </a:p>
          <a:p>
            <a:r>
              <a:rPr lang="en-US" b="1" dirty="0" err="1"/>
              <a:t>Inferomedial</a:t>
            </a:r>
            <a:r>
              <a:rPr lang="en-US" b="1" dirty="0"/>
              <a:t>: </a:t>
            </a:r>
            <a:r>
              <a:rPr lang="en-US" i="1" dirty="0">
                <a:solidFill>
                  <a:srgbClr val="FF0000"/>
                </a:solidFill>
              </a:rPr>
              <a:t>Medial head of gastrocnemius muscle</a:t>
            </a:r>
          </a:p>
          <a:p>
            <a:r>
              <a:rPr lang="en-US" b="1" dirty="0"/>
              <a:t>Roof:</a:t>
            </a:r>
            <a:r>
              <a:rPr lang="en-US" dirty="0"/>
              <a:t> popliteal fascia, small saphenous vein, superficial lymphatics and posterior cutaneous nerve</a:t>
            </a:r>
          </a:p>
          <a:p>
            <a:r>
              <a:rPr lang="en-US" b="1" dirty="0"/>
              <a:t>Floor</a:t>
            </a:r>
            <a:r>
              <a:rPr lang="en-US" dirty="0"/>
              <a:t>: popliteal surface of femur, fibrous capsule &amp; fascia covering popliteus Muscles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8629" y="-1"/>
            <a:ext cx="5203371" cy="6721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62" y="-112933"/>
            <a:ext cx="8123034" cy="104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4" y="98287"/>
            <a:ext cx="4517572" cy="63323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0" y="731520"/>
            <a:ext cx="6677414" cy="612647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Popliteal artery </a:t>
            </a:r>
            <a:r>
              <a:rPr lang="en-US" sz="3600" dirty="0"/>
              <a:t>and its branches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Popliteal vein </a:t>
            </a:r>
            <a:r>
              <a:rPr lang="en-US" sz="3600" dirty="0"/>
              <a:t>and its tributaries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solidFill>
                  <a:srgbClr val="002060"/>
                </a:solidFill>
              </a:rPr>
              <a:t>Terminal branches </a:t>
            </a:r>
            <a:r>
              <a:rPr lang="en-US" sz="3600" dirty="0"/>
              <a:t>of the sciatic nerve (Tibial &amp; common peroneal nerves)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Posterior cutaneous nerve of thigh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Descending genicular branch </a:t>
            </a:r>
            <a:r>
              <a:rPr lang="en-US" sz="3600" dirty="0"/>
              <a:t>of the </a:t>
            </a:r>
            <a:r>
              <a:rPr lang="en-US" sz="3600" b="1" dirty="0"/>
              <a:t>posterior division of the obturator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Popliteal lymph nodes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5614" y="970344"/>
            <a:ext cx="4606116" cy="550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Some Applied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6" y="1234921"/>
            <a:ext cx="12098383" cy="54865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Effusion of the knee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Fractures of patella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Dislocations knee joint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Osgood-</a:t>
            </a:r>
            <a:r>
              <a:rPr lang="en-US" sz="3200" b="1" dirty="0" err="1"/>
              <a:t>Schlatter</a:t>
            </a:r>
            <a:r>
              <a:rPr lang="en-US" sz="3200" b="1" dirty="0"/>
              <a:t> disease</a:t>
            </a:r>
            <a:r>
              <a:rPr lang="en-US" sz="3200" dirty="0"/>
              <a:t>; inflammation of the area just below the knee where the </a:t>
            </a:r>
            <a:r>
              <a:rPr lang="en-US" sz="3200" dirty="0" err="1"/>
              <a:t>ligamentum</a:t>
            </a:r>
            <a:r>
              <a:rPr lang="en-US" sz="3200" dirty="0"/>
              <a:t> patellae attaches to the tibia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Chondromalacia patella </a:t>
            </a:r>
            <a:r>
              <a:rPr lang="en-US" sz="3200" dirty="0"/>
              <a:t>(also called patellofemoral syndrome): Irritation of the cartilage on the underside of the patella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Arthritis</a:t>
            </a:r>
            <a:r>
              <a:rPr lang="en-US" sz="3200" dirty="0"/>
              <a:t> i.e. osteoarthritis, rheumatoid, septic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0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45" y="441722"/>
            <a:ext cx="10252710" cy="6738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08009"/>
            <a:ext cx="11666877" cy="5764266"/>
          </a:xfrm>
        </p:spPr>
        <p:txBody>
          <a:bodyPr/>
          <a:lstStyle/>
          <a:p>
            <a:pPr marL="501491" indent="-501491">
              <a:buFont typeface="+mj-lt"/>
              <a:buAutoNum type="arabicPeriod"/>
            </a:pPr>
            <a:r>
              <a:rPr lang="en-US" b="1" dirty="0"/>
              <a:t>Atlas of Human Anatomy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 Edition.  Frank H Netter MD. Philadelphia, 2014</a:t>
            </a:r>
          </a:p>
          <a:p>
            <a:pPr marL="501491" indent="-501491">
              <a:buFont typeface="+mj-lt"/>
              <a:buAutoNum type="arabicPeriod"/>
            </a:pPr>
            <a:r>
              <a:rPr lang="en-US" b="1" dirty="0"/>
              <a:t>Gray`s Anatomy </a:t>
            </a:r>
            <a:r>
              <a:rPr lang="en-US" dirty="0"/>
              <a:t>The Anatomical Basis of Clinical Practice  40</a:t>
            </a:r>
            <a:r>
              <a:rPr lang="en-US" baseline="30000" dirty="0"/>
              <a:t>th</a:t>
            </a:r>
            <a:r>
              <a:rPr lang="en-US" dirty="0"/>
              <a:t> Edition. Susan Standring. 2008.</a:t>
            </a:r>
          </a:p>
          <a:p>
            <a:pPr marL="501491" indent="-501491">
              <a:buFont typeface="+mj-lt"/>
              <a:buAutoNum type="arabicPeriod"/>
            </a:pPr>
            <a:r>
              <a:rPr lang="en-US" b="1" dirty="0"/>
              <a:t>Grant`s</a:t>
            </a:r>
            <a:r>
              <a:rPr lang="en-US" dirty="0"/>
              <a:t> Atlas of Anatomy, 12</a:t>
            </a:r>
            <a:r>
              <a:rPr lang="en-US" baseline="30000" dirty="0"/>
              <a:t>th</a:t>
            </a:r>
            <a:r>
              <a:rPr lang="en-US" dirty="0"/>
              <a:t> Edition. Anne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1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14979" y="0"/>
            <a:ext cx="8229630" cy="70173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 dirty="0"/>
              <a:t>Posterior/back Of The Thigh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701730"/>
            <a:ext cx="12192000" cy="603870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 - </a:t>
            </a:r>
            <a:r>
              <a:rPr lang="en-GB" sz="3500" dirty="0"/>
              <a:t>The region between the </a:t>
            </a:r>
            <a:r>
              <a:rPr lang="en-GB" sz="3500" b="1" u="sng" dirty="0">
                <a:solidFill>
                  <a:srgbClr val="FF0000"/>
                </a:solidFill>
              </a:rPr>
              <a:t>Hip &amp; Knee Joints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500" dirty="0"/>
              <a:t> - It is divided into 3 compartments by the </a:t>
            </a:r>
            <a:r>
              <a:rPr lang="en-GB" sz="3500" b="1" dirty="0">
                <a:solidFill>
                  <a:srgbClr val="FF0000"/>
                </a:solidFill>
              </a:rPr>
              <a:t>Intermuscular Septa</a:t>
            </a:r>
            <a:r>
              <a:rPr lang="en-GB" sz="3500" b="1" dirty="0"/>
              <a:t>; </a:t>
            </a:r>
            <a:r>
              <a:rPr lang="en-GB" sz="3500" b="1" dirty="0">
                <a:solidFill>
                  <a:srgbClr val="FF0000"/>
                </a:solidFill>
              </a:rPr>
              <a:t>Anterior, Medial &amp; </a:t>
            </a:r>
            <a:r>
              <a:rPr lang="en-GB" sz="3500" b="1" u="sng" dirty="0">
                <a:solidFill>
                  <a:srgbClr val="FF0000"/>
                </a:solidFill>
              </a:rPr>
              <a:t>Posterior***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500" dirty="0"/>
              <a:t> - The posterior compartment consists of muscles that </a:t>
            </a:r>
            <a:r>
              <a:rPr lang="en-GB" sz="3500" b="1" u="sng" dirty="0"/>
              <a:t>Extend</a:t>
            </a:r>
            <a:r>
              <a:rPr lang="en-GB" sz="3500" u="sng" dirty="0"/>
              <a:t> the thigh at the </a:t>
            </a:r>
            <a:r>
              <a:rPr lang="en-GB" sz="3500" b="1" u="sng" dirty="0"/>
              <a:t>Hip</a:t>
            </a:r>
            <a:r>
              <a:rPr lang="en-GB" sz="3500" u="sng" dirty="0"/>
              <a:t> </a:t>
            </a:r>
            <a:r>
              <a:rPr lang="en-GB" sz="3500" dirty="0"/>
              <a:t>&amp; </a:t>
            </a:r>
            <a:r>
              <a:rPr lang="en-GB" sz="3500" b="1" u="sng" dirty="0"/>
              <a:t>Flex</a:t>
            </a:r>
            <a:r>
              <a:rPr lang="en-GB" sz="3500" u="sng" dirty="0"/>
              <a:t> the leg at the </a:t>
            </a:r>
            <a:r>
              <a:rPr lang="en-GB" sz="3500" b="1" u="sng" dirty="0"/>
              <a:t>Knee</a:t>
            </a:r>
            <a:r>
              <a:rPr lang="en-GB" sz="3500" u="sng" dirty="0"/>
              <a:t> </a:t>
            </a:r>
            <a:r>
              <a:rPr lang="en-GB" sz="3500" dirty="0"/>
              <a:t>joints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500" dirty="0"/>
              <a:t> - These muscles  are innervated by </a:t>
            </a:r>
            <a:r>
              <a:rPr lang="en-GB" sz="3500" b="1" dirty="0">
                <a:solidFill>
                  <a:srgbClr val="FF0000"/>
                </a:solidFill>
              </a:rPr>
              <a:t>Sciatic Nerve</a:t>
            </a:r>
            <a:r>
              <a:rPr lang="en-GB" sz="3900" b="1" dirty="0">
                <a:solidFill>
                  <a:srgbClr val="FF0000"/>
                </a:solidFill>
              </a:rPr>
              <a:t> </a:t>
            </a:r>
            <a:r>
              <a:rPr lang="en-GB" sz="3000" dirty="0"/>
              <a:t>(</a:t>
            </a:r>
            <a:r>
              <a:rPr lang="en-GB" sz="3000" b="1" dirty="0"/>
              <a:t>L </a:t>
            </a:r>
            <a:r>
              <a:rPr lang="en-GB" sz="3000" dirty="0">
                <a:solidFill>
                  <a:srgbClr val="0070C0"/>
                </a:solidFill>
              </a:rPr>
              <a:t>4, 5 </a:t>
            </a:r>
            <a:r>
              <a:rPr lang="en-GB" sz="3000" dirty="0"/>
              <a:t>- </a:t>
            </a:r>
            <a:r>
              <a:rPr lang="en-GB" sz="3000" b="1" dirty="0"/>
              <a:t>S</a:t>
            </a:r>
            <a:r>
              <a:rPr lang="en-GB" sz="3000" dirty="0"/>
              <a:t> </a:t>
            </a:r>
            <a:r>
              <a:rPr lang="en-GB" sz="3000" dirty="0">
                <a:solidFill>
                  <a:srgbClr val="00B050"/>
                </a:solidFill>
              </a:rPr>
              <a:t>1, 2, 3</a:t>
            </a:r>
            <a:r>
              <a:rPr lang="en-GB" sz="3000" dirty="0"/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24716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1720" r="37505" b="40842"/>
          <a:stretch>
            <a:fillRect/>
          </a:stretch>
        </p:blipFill>
        <p:spPr>
          <a:xfrm>
            <a:off x="1662317" y="1"/>
            <a:ext cx="8157121" cy="685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10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126607" y="0"/>
            <a:ext cx="7285053" cy="1063362"/>
          </a:xfrm>
        </p:spPr>
        <p:txBody>
          <a:bodyPr/>
          <a:lstStyle/>
          <a:p>
            <a:pPr lvl="0">
              <a:buNone/>
            </a:pPr>
            <a:r>
              <a:rPr lang="en-GB" b="1" dirty="0"/>
              <a:t>Muscles OF THE Posterior Thigh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27483" y="888274"/>
            <a:ext cx="5592259" cy="5969726"/>
          </a:xfrm>
        </p:spPr>
        <p:txBody>
          <a:bodyPr>
            <a:normAutofit/>
          </a:bodyPr>
          <a:lstStyle/>
          <a:p>
            <a:pPr marL="97978" indent="0">
              <a:buNone/>
            </a:pPr>
            <a:r>
              <a:rPr lang="en-GB" sz="3200" dirty="0"/>
              <a:t>3 long muscles of the posterior compartment of the thigh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Biceps Femoris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Semitendinosus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Semimembranosus</a:t>
            </a:r>
          </a:p>
          <a:p>
            <a:pPr lvl="0">
              <a:buNone/>
            </a:pPr>
            <a:r>
              <a:rPr lang="en-GB" sz="3200" dirty="0"/>
              <a:t>Collectively known as </a:t>
            </a:r>
            <a:r>
              <a:rPr lang="en-GB" sz="3200" b="1" i="1" dirty="0">
                <a:solidFill>
                  <a:srgbClr val="C00000"/>
                </a:solidFill>
              </a:rPr>
              <a:t>Hamstrings</a:t>
            </a:r>
          </a:p>
          <a:p>
            <a:pPr lvl="0">
              <a:buNone/>
            </a:pPr>
            <a:r>
              <a:rPr lang="en-GB" sz="3200" b="1" dirty="0"/>
              <a:t>-</a:t>
            </a:r>
            <a:r>
              <a:rPr lang="en-GB" sz="3200" dirty="0"/>
              <a:t> All</a:t>
            </a:r>
            <a:r>
              <a:rPr lang="en-GB" sz="3200" b="1" dirty="0"/>
              <a:t> Except</a:t>
            </a:r>
            <a:r>
              <a:rPr lang="en-GB" sz="3200" dirty="0"/>
              <a:t> Short head of Biceps Femoris cross both </a:t>
            </a:r>
            <a:r>
              <a:rPr lang="en-GB" sz="3200" b="1" dirty="0">
                <a:solidFill>
                  <a:srgbClr val="C00000"/>
                </a:solidFill>
              </a:rPr>
              <a:t>Hip &amp; Knee Joint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813" r="8431" b="2229"/>
          <a:stretch/>
        </p:blipFill>
        <p:spPr>
          <a:xfrm>
            <a:off x="6962503" y="156754"/>
            <a:ext cx="5229497" cy="67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A41E-AE8A-415D-B25D-D541F496AD2F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0"/>
            <a:ext cx="7524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3866606" cy="103269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4800" b="1" dirty="0">
                <a:solidFill>
                  <a:srgbClr val="C00000"/>
                </a:solidFill>
              </a:rPr>
              <a:t>Biceps Femoris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32690"/>
            <a:ext cx="5264331" cy="582531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GB" sz="3600" b="1" dirty="0"/>
              <a:t>Origin</a:t>
            </a:r>
          </a:p>
          <a:p>
            <a:pPr lvl="0">
              <a:buNone/>
            </a:pPr>
            <a:r>
              <a:rPr lang="en-GB" sz="3600" b="1" dirty="0"/>
              <a:t>Short head</a:t>
            </a:r>
            <a:r>
              <a:rPr lang="en-GB" sz="3600" dirty="0"/>
              <a:t>: Linea </a:t>
            </a:r>
            <a:r>
              <a:rPr lang="en-GB" sz="3600" dirty="0" err="1"/>
              <a:t>Aspera</a:t>
            </a:r>
            <a:endParaRPr lang="en-GB" sz="3600" dirty="0"/>
          </a:p>
          <a:p>
            <a:pPr lvl="0">
              <a:buNone/>
            </a:pPr>
            <a:r>
              <a:rPr lang="en-GB" sz="3600" b="1" dirty="0"/>
              <a:t>Long head</a:t>
            </a:r>
            <a:r>
              <a:rPr lang="en-GB" sz="3600" dirty="0"/>
              <a:t>: Ischial tuberosity</a:t>
            </a:r>
          </a:p>
          <a:p>
            <a:pPr lvl="0">
              <a:buNone/>
            </a:pPr>
            <a:r>
              <a:rPr lang="en-GB" sz="3600" b="1" dirty="0"/>
              <a:t>Insert</a:t>
            </a:r>
            <a:r>
              <a:rPr lang="en-GB" sz="3600" dirty="0"/>
              <a:t>: Head of fibula</a:t>
            </a:r>
          </a:p>
          <a:p>
            <a:pPr lvl="0">
              <a:buNone/>
            </a:pPr>
            <a:r>
              <a:rPr lang="en-GB" sz="3600" b="1" dirty="0"/>
              <a:t>Innervation</a:t>
            </a:r>
            <a:r>
              <a:rPr lang="en-GB" sz="3600" dirty="0"/>
              <a:t>: Sciatic nerve</a:t>
            </a:r>
          </a:p>
          <a:p>
            <a:pPr lvl="0">
              <a:buNone/>
            </a:pPr>
            <a:r>
              <a:rPr lang="en-GB" sz="3600" b="1" dirty="0"/>
              <a:t>Action</a:t>
            </a:r>
            <a:r>
              <a:rPr lang="en-GB" sz="3600" dirty="0"/>
              <a:t>: Extend the hip joint, flex &amp; </a:t>
            </a:r>
          </a:p>
          <a:p>
            <a:pPr marL="97978" indent="0">
              <a:buNone/>
            </a:pPr>
            <a:r>
              <a:rPr lang="en-GB" sz="3600" dirty="0"/>
              <a:t>lateral rotates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0"/>
            <a:ext cx="577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-25804" y="-53621"/>
            <a:ext cx="4845997" cy="1063362"/>
          </a:xfrm>
        </p:spPr>
        <p:txBody>
          <a:bodyPr/>
          <a:lstStyle/>
          <a:p>
            <a:pPr lvl="0">
              <a:buNone/>
            </a:pPr>
            <a:r>
              <a:rPr lang="en-GB" b="1" dirty="0">
                <a:solidFill>
                  <a:srgbClr val="C00000"/>
                </a:solidFill>
              </a:rPr>
              <a:t>Semitendinosus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09742"/>
            <a:ext cx="5277394" cy="5848258"/>
          </a:xfrm>
        </p:spPr>
        <p:txBody>
          <a:bodyPr>
            <a:normAutofit fontScale="92500"/>
          </a:bodyPr>
          <a:lstStyle/>
          <a:p>
            <a:pPr marL="97978" indent="0">
              <a:buNone/>
            </a:pPr>
            <a:r>
              <a:rPr lang="en-GB" sz="4300" b="1" dirty="0"/>
              <a:t>origin: </a:t>
            </a:r>
            <a:r>
              <a:rPr lang="en-GB" sz="4300" dirty="0"/>
              <a:t>Ischial tuberosity</a:t>
            </a:r>
          </a:p>
          <a:p>
            <a:pPr marL="97978" indent="0">
              <a:buNone/>
            </a:pPr>
            <a:r>
              <a:rPr lang="en-GB" sz="4300" b="1" dirty="0"/>
              <a:t>Insert:</a:t>
            </a:r>
            <a:r>
              <a:rPr lang="en-GB" sz="4300" dirty="0"/>
              <a:t> Proximal medial Tibia (</a:t>
            </a:r>
            <a:r>
              <a:rPr lang="en-GB" sz="4300" i="1" u="sng" dirty="0">
                <a:solidFill>
                  <a:schemeClr val="accent2">
                    <a:lumMod val="50000"/>
                  </a:schemeClr>
                </a:solidFill>
              </a:rPr>
              <a:t>Pes Anserinus</a:t>
            </a:r>
            <a:r>
              <a:rPr lang="en-GB" sz="4300" dirty="0"/>
              <a:t>)</a:t>
            </a:r>
          </a:p>
          <a:p>
            <a:pPr marL="97978" indent="0">
              <a:buNone/>
            </a:pPr>
            <a:r>
              <a:rPr lang="en-GB" sz="4300" b="1" dirty="0"/>
              <a:t>Nerve:</a:t>
            </a:r>
            <a:r>
              <a:rPr lang="en-GB" sz="4300" dirty="0"/>
              <a:t> Tibial division of sciatic   Nerve</a:t>
            </a:r>
          </a:p>
          <a:p>
            <a:pPr lvl="0">
              <a:buNone/>
            </a:pPr>
            <a:r>
              <a:rPr lang="en-GB" sz="4300" b="1" dirty="0"/>
              <a:t>Action: </a:t>
            </a:r>
            <a:r>
              <a:rPr lang="en-GB" sz="4300" dirty="0"/>
              <a:t>Extend the hip joint, flex knee &amp; medial rotates both joints</a:t>
            </a:r>
          </a:p>
          <a:p>
            <a:pPr lvl="0">
              <a:buNone/>
            </a:pPr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197284" y="1604845"/>
            <a:ext cx="4015690" cy="452647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0"/>
            <a:ext cx="577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42675"/>
            <a:ext cx="8229630" cy="1063362"/>
          </a:xfrm>
        </p:spPr>
        <p:txBody>
          <a:bodyPr/>
          <a:lstStyle/>
          <a:p>
            <a:pPr lvl="0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Semimembranosus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106037"/>
            <a:ext cx="5156511" cy="5751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sz="3600" b="1" dirty="0"/>
              <a:t>Origin:</a:t>
            </a:r>
            <a:r>
              <a:rPr lang="en-GB" sz="3600" dirty="0"/>
              <a:t> Ischial tuberosity</a:t>
            </a:r>
          </a:p>
          <a:p>
            <a:pPr lvl="0">
              <a:buNone/>
            </a:pPr>
            <a:r>
              <a:rPr lang="en-GB" sz="3600" b="1" dirty="0"/>
              <a:t>Insert: </a:t>
            </a:r>
            <a:r>
              <a:rPr lang="en-GB" sz="3600" dirty="0"/>
              <a:t>Medial Tibial condyle &amp; capsule of the knee joint</a:t>
            </a:r>
          </a:p>
          <a:p>
            <a:pPr lvl="0">
              <a:buNone/>
            </a:pPr>
            <a:r>
              <a:rPr lang="en-GB" sz="3600" b="1" dirty="0"/>
              <a:t>Innervation: </a:t>
            </a:r>
            <a:r>
              <a:rPr lang="en-GB" sz="3600" dirty="0"/>
              <a:t>Tibial division of sciatic</a:t>
            </a:r>
          </a:p>
          <a:p>
            <a:pPr lvl="0">
              <a:buNone/>
            </a:pPr>
            <a:r>
              <a:rPr lang="en-GB" sz="3600" b="1" dirty="0"/>
              <a:t>Action: </a:t>
            </a:r>
            <a:r>
              <a:rPr lang="en-GB" sz="3600" dirty="0"/>
              <a:t>extend the hip joint, flex knee &amp; medial rotates both joints</a:t>
            </a:r>
          </a:p>
          <a:p>
            <a:pPr lvl="0">
              <a:buNone/>
            </a:pPr>
            <a:endParaRPr lang="en-GB" sz="254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197284" y="1604844"/>
            <a:ext cx="4570766" cy="52531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0"/>
            <a:ext cx="5773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6126"/>
            <a:ext cx="5029200" cy="1063362"/>
          </a:xfrm>
        </p:spPr>
        <p:txBody>
          <a:bodyPr/>
          <a:lstStyle/>
          <a:p>
            <a:pPr lvl="0">
              <a:buNone/>
            </a:pPr>
            <a:r>
              <a:rPr lang="en-GB" b="1" u="sng" dirty="0"/>
              <a:t>Neurovascular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" y="940418"/>
            <a:ext cx="4457744" cy="591758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177" b="1" u="sng" dirty="0" err="1">
                <a:effectLst>
                  <a:outerShdw dist="17962" dir="2700000">
                    <a:srgbClr val="000000"/>
                  </a:outerShdw>
                </a:effectLst>
              </a:rPr>
              <a:t>A.Blood</a:t>
            </a:r>
            <a:r>
              <a:rPr lang="en-US" sz="2177" b="1" u="sng" dirty="0">
                <a:effectLst>
                  <a:outerShdw dist="17962" dir="2700000">
                    <a:srgbClr val="000000"/>
                  </a:outerShdw>
                </a:effectLst>
              </a:rPr>
              <a:t> supply</a:t>
            </a:r>
            <a:r>
              <a:rPr lang="en-US" sz="2177" dirty="0">
                <a:effectLst>
                  <a:outerShdw dist="17962" dir="2700000">
                    <a:srgbClr val="000000"/>
                  </a:outerShdw>
                </a:effectLst>
              </a:rPr>
              <a:t>: </a:t>
            </a:r>
            <a:r>
              <a:rPr lang="en-US" sz="2177" b="1" u="sng" dirty="0">
                <a:solidFill>
                  <a:srgbClr val="FF0000"/>
                </a:solidFill>
              </a:rPr>
              <a:t>4 perforating Arteries</a:t>
            </a:r>
            <a:r>
              <a:rPr lang="en-US" sz="2177" b="1" dirty="0">
                <a:solidFill>
                  <a:srgbClr val="FF0000"/>
                </a:solidFill>
              </a:rPr>
              <a:t>, branches </a:t>
            </a:r>
            <a:r>
              <a:rPr lang="en-US" sz="2177" dirty="0">
                <a:solidFill>
                  <a:srgbClr val="FF0000"/>
                </a:solidFill>
              </a:rPr>
              <a:t>from the </a:t>
            </a:r>
            <a:r>
              <a:rPr lang="en-US" sz="2177" b="1" dirty="0">
                <a:solidFill>
                  <a:srgbClr val="FF0000"/>
                </a:solidFill>
              </a:rPr>
              <a:t>Profunda Femoris Artery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77" b="1" u="sng" dirty="0" err="1"/>
              <a:t>B.Venous</a:t>
            </a:r>
            <a:r>
              <a:rPr lang="en-US" sz="2177" b="1" u="sng" dirty="0"/>
              <a:t> drainage </a:t>
            </a:r>
            <a:r>
              <a:rPr lang="en-US" sz="2177" b="1" dirty="0"/>
              <a:t>: </a:t>
            </a:r>
            <a:r>
              <a:rPr lang="en-US" sz="2177" b="1" dirty="0" err="1">
                <a:solidFill>
                  <a:srgbClr val="0070C0"/>
                </a:solidFill>
              </a:rPr>
              <a:t>profunda</a:t>
            </a:r>
            <a:r>
              <a:rPr lang="en-US" sz="2177" b="1" dirty="0">
                <a:solidFill>
                  <a:srgbClr val="0070C0"/>
                </a:solidFill>
              </a:rPr>
              <a:t> </a:t>
            </a:r>
            <a:r>
              <a:rPr lang="en-US" sz="2177" b="1" dirty="0" err="1">
                <a:solidFill>
                  <a:srgbClr val="0070C0"/>
                </a:solidFill>
              </a:rPr>
              <a:t>femoris</a:t>
            </a:r>
            <a:r>
              <a:rPr lang="en-US" sz="2177" b="1" dirty="0">
                <a:solidFill>
                  <a:srgbClr val="0070C0"/>
                </a:solidFill>
              </a:rPr>
              <a:t> vein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77" b="1" u="sng" dirty="0" err="1"/>
              <a:t>C.Innevertion</a:t>
            </a:r>
            <a:r>
              <a:rPr lang="en-US" sz="2177" b="1" u="sng" dirty="0"/>
              <a:t>:</a:t>
            </a:r>
            <a:r>
              <a:rPr lang="en-US" sz="2177" b="1" dirty="0"/>
              <a:t> - </a:t>
            </a:r>
            <a:r>
              <a:rPr lang="en-GB" sz="2177" b="1" dirty="0">
                <a:solidFill>
                  <a:schemeClr val="accent2">
                    <a:lumMod val="50000"/>
                  </a:schemeClr>
                </a:solidFill>
              </a:rPr>
              <a:t>sciatic nerve</a:t>
            </a:r>
            <a:endParaRPr lang="en-US" sz="2177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177" b="1" u="sng" dirty="0" err="1"/>
              <a:t>D.Lymphatics</a:t>
            </a:r>
            <a:r>
              <a:rPr lang="en-GB" sz="2177" b="1" u="sng" dirty="0"/>
              <a:t>:  </a:t>
            </a:r>
            <a:r>
              <a:rPr lang="en-GB" sz="2177" dirty="0"/>
              <a:t>- </a:t>
            </a:r>
            <a:r>
              <a:rPr lang="en-GB" sz="2177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drains into the superficial inguinal nodes</a:t>
            </a:r>
          </a:p>
          <a:p>
            <a:pPr marL="97977" indent="0">
              <a:buNone/>
            </a:pPr>
            <a:r>
              <a:rPr lang="en-GB" sz="2177" dirty="0"/>
              <a:t>- </a:t>
            </a:r>
            <a:r>
              <a:rPr lang="en-GB" sz="2177" b="1" dirty="0"/>
              <a:t>Deep nodes follows blood vessel into pelvic cavity to internal iliac nodes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177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197284" y="1604845"/>
            <a:ext cx="4015690" cy="4526472"/>
          </a:xfrm>
        </p:spPr>
        <p:txBody>
          <a:bodyPr/>
          <a:lstStyle/>
          <a:p>
            <a:pPr lvl="0">
              <a:buNone/>
            </a:pPr>
            <a:endParaRPr lang="en-GB" sz="2177" dirty="0"/>
          </a:p>
          <a:p>
            <a:pPr lvl="0">
              <a:buNone/>
            </a:pPr>
            <a:endParaRPr lang="en-GB" sz="217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432" y="26127"/>
            <a:ext cx="7992082" cy="67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3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</TotalTime>
  <Words>501</Words>
  <Application>Microsoft Office PowerPoint</Application>
  <PresentationFormat>Widescreen</PresentationFormat>
  <Paragraphs>73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Back Of The Thigh &amp; Popliteal Fossa</vt:lpstr>
      <vt:lpstr>Posterior/back Of The Thigh</vt:lpstr>
      <vt:lpstr>PowerPoint Presentation</vt:lpstr>
      <vt:lpstr>Muscles OF THE Posterior Thigh</vt:lpstr>
      <vt:lpstr>PowerPoint Presentation</vt:lpstr>
      <vt:lpstr>Biceps Femoris</vt:lpstr>
      <vt:lpstr>Semitendinosus</vt:lpstr>
      <vt:lpstr>Semimembranosus</vt:lpstr>
      <vt:lpstr>Neurovascular </vt:lpstr>
      <vt:lpstr>PowerPoint Presentation</vt:lpstr>
      <vt:lpstr>The Popliteal Fossa</vt:lpstr>
      <vt:lpstr>PowerPoint Presentation</vt:lpstr>
      <vt:lpstr>Contents</vt:lpstr>
      <vt:lpstr>Some Applied anatomy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KNEE JOINT AND POPLITEAL FOSSA</dc:title>
  <dc:creator>Jacquie Zee</dc:creator>
  <cp:lastModifiedBy>Uzmah Osman</cp:lastModifiedBy>
  <cp:revision>186</cp:revision>
  <dcterms:created xsi:type="dcterms:W3CDTF">2019-01-07T20:15:32Z</dcterms:created>
  <dcterms:modified xsi:type="dcterms:W3CDTF">2023-04-26T15:39:58Z</dcterms:modified>
</cp:coreProperties>
</file>