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306" r:id="rId2"/>
    <p:sldId id="351" r:id="rId3"/>
    <p:sldId id="325" r:id="rId4"/>
    <p:sldId id="313" r:id="rId5"/>
    <p:sldId id="334" r:id="rId6"/>
    <p:sldId id="316" r:id="rId7"/>
    <p:sldId id="353" r:id="rId8"/>
    <p:sldId id="361" r:id="rId9"/>
    <p:sldId id="362" r:id="rId10"/>
    <p:sldId id="328" r:id="rId11"/>
    <p:sldId id="329" r:id="rId12"/>
    <p:sldId id="352" r:id="rId13"/>
    <p:sldId id="322" r:id="rId14"/>
    <p:sldId id="321" r:id="rId15"/>
    <p:sldId id="339" r:id="rId16"/>
    <p:sldId id="258" r:id="rId17"/>
    <p:sldId id="259" r:id="rId18"/>
    <p:sldId id="260" r:id="rId19"/>
    <p:sldId id="368" r:id="rId20"/>
    <p:sldId id="263" r:id="rId21"/>
    <p:sldId id="264" r:id="rId22"/>
    <p:sldId id="367" r:id="rId23"/>
    <p:sldId id="266" r:id="rId24"/>
    <p:sldId id="267" r:id="rId25"/>
    <p:sldId id="268" r:id="rId26"/>
    <p:sldId id="366" r:id="rId27"/>
    <p:sldId id="269" r:id="rId28"/>
    <p:sldId id="365" r:id="rId29"/>
    <p:sldId id="369" r:id="rId30"/>
    <p:sldId id="363" r:id="rId31"/>
    <p:sldId id="354" r:id="rId32"/>
    <p:sldId id="355" r:id="rId33"/>
    <p:sldId id="358" r:id="rId34"/>
    <p:sldId id="359" r:id="rId35"/>
    <p:sldId id="356" r:id="rId36"/>
    <p:sldId id="357" r:id="rId37"/>
    <p:sldId id="360" r:id="rId38"/>
    <p:sldId id="364" r:id="rId39"/>
    <p:sldId id="350" r:id="rId40"/>
    <p:sldId id="305" r:id="rId41"/>
  </p:sldIdLst>
  <p:sldSz cx="11887200" cy="73152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0681" autoAdjust="0"/>
  </p:normalViewPr>
  <p:slideViewPr>
    <p:cSldViewPr>
      <p:cViewPr>
        <p:scale>
          <a:sx n="60" d="100"/>
          <a:sy n="60" d="100"/>
        </p:scale>
        <p:origin x="-1128" y="-126"/>
      </p:cViewPr>
      <p:guideLst>
        <p:guide orient="horz" pos="2304"/>
        <p:guide pos="3744"/>
      </p:guideLst>
    </p:cSldViewPr>
  </p:slideViewPr>
  <p:outlineViewPr>
    <p:cViewPr>
      <p:scale>
        <a:sx n="33" d="100"/>
        <a:sy n="33" d="100"/>
      </p:scale>
      <p:origin x="0" y="175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2938" y="685800"/>
            <a:ext cx="55721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0B87AC-A245-49FD-8AA1-706A14420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56CB61-9995-4B66-BDDB-9D3F2B9AFE6B}" type="slidenum">
              <a:rPr lang="en-US">
                <a:latin typeface="Arial" panose="020B0604020202020204" pitchFamily="34" charset="0"/>
              </a:rPr>
              <a:pPr/>
              <a:t>13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685800"/>
            <a:ext cx="5572125" cy="3429000"/>
          </a:xfrm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B8E76-F1E3-4982-9A2A-ACB905B088CA}" type="slidenum">
              <a:rPr lang="en-US">
                <a:latin typeface="Arial" panose="020B0604020202020204" pitchFamily="34" charset="0"/>
              </a:rPr>
              <a:pPr/>
              <a:t>25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685800"/>
            <a:ext cx="5572125" cy="3429000"/>
          </a:xfrm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A6116-D246-49EA-B345-0A3FB7A11F5C}" type="slidenum">
              <a:rPr lang="en-US">
                <a:latin typeface="Arial" panose="020B0604020202020204" pitchFamily="34" charset="0"/>
              </a:rPr>
              <a:pPr/>
              <a:t>27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685800"/>
            <a:ext cx="5572125" cy="3429000"/>
          </a:xfrm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0B87AC-A245-49FD-8AA1-706A1442069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AF728-497D-4779-BE7C-3D5F82BE070E}" type="slidenum">
              <a:rPr lang="en-US">
                <a:latin typeface="Arial" panose="020B0604020202020204" pitchFamily="34" charset="0"/>
              </a:rPr>
              <a:pPr/>
              <a:t>14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685800"/>
            <a:ext cx="5572125" cy="3429000"/>
          </a:xfrm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001A3-7846-419C-9A62-4D31FD62AF59}" type="slidenum">
              <a:rPr lang="en-US">
                <a:latin typeface="Arial" panose="020B0604020202020204" pitchFamily="34" charset="0"/>
              </a:rPr>
              <a:pPr/>
              <a:t>16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685800"/>
            <a:ext cx="5572125" cy="3429000"/>
          </a:xfrm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0ABF7D-5618-45ED-A1DD-D2177D3AB343}" type="slidenum">
              <a:rPr lang="en-US">
                <a:latin typeface="Arial" panose="020B0604020202020204" pitchFamily="34" charset="0"/>
              </a:rPr>
              <a:pPr/>
              <a:t>17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685800"/>
            <a:ext cx="5572125" cy="3429000"/>
          </a:xfrm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F868C2-8637-4FC2-8E33-9B2483ACD04C}" type="slidenum">
              <a:rPr lang="en-US">
                <a:latin typeface="Arial" panose="020B0604020202020204" pitchFamily="34" charset="0"/>
              </a:rPr>
              <a:pPr/>
              <a:t>18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685800"/>
            <a:ext cx="5572125" cy="3429000"/>
          </a:xfrm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BCCA5-9305-466A-BD13-E850F3E64BFB}" type="slidenum">
              <a:rPr lang="en-US">
                <a:latin typeface="Arial" panose="020B0604020202020204" pitchFamily="34" charset="0"/>
              </a:rPr>
              <a:pPr/>
              <a:t>20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685800"/>
            <a:ext cx="5572125" cy="3429000"/>
          </a:xfrm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9FBAB0-8AD7-4D65-B2C1-016B99DC33D2}" type="slidenum">
              <a:rPr lang="en-US">
                <a:latin typeface="Arial" panose="020B0604020202020204" pitchFamily="34" charset="0"/>
              </a:rPr>
              <a:pPr/>
              <a:t>21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685800"/>
            <a:ext cx="5572125" cy="3429000"/>
          </a:xfrm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75386F-59F8-40F6-AA0F-0B902F59F06E}" type="slidenum">
              <a:rPr lang="en-US">
                <a:latin typeface="Arial" panose="020B0604020202020204" pitchFamily="34" charset="0"/>
              </a:rPr>
              <a:pPr/>
              <a:t>23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685800"/>
            <a:ext cx="5572125" cy="3429000"/>
          </a:xfrm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373F5-5E63-4E8C-931E-E8B8C9E555FE}" type="slidenum">
              <a:rPr lang="en-US">
                <a:latin typeface="Arial" panose="020B0604020202020204" pitchFamily="34" charset="0"/>
              </a:rPr>
              <a:pPr/>
              <a:t>24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685800"/>
            <a:ext cx="5572125" cy="3429000"/>
          </a:xfrm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72455"/>
            <a:ext cx="101041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C27DA-170F-4C50-8D6D-707C10A2F0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90F2E-FF41-4784-B666-D7BD5D8D74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92949"/>
            <a:ext cx="267462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92949"/>
            <a:ext cx="782574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598750-6933-41AB-96D8-3BC63C98BD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4360" y="1706882"/>
            <a:ext cx="5250180" cy="48276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042660" y="1706882"/>
            <a:ext cx="5250180" cy="4827694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55C52-F880-4FA8-919F-C6D263D07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DA75F-D72F-4ACE-8396-82ACE5EFDB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695"/>
            <a:ext cx="10104120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495"/>
            <a:ext cx="10104120" cy="1600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51EFE-6242-40A2-A8F0-DCB90AA7A8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706882"/>
            <a:ext cx="525018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706882"/>
            <a:ext cx="525018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30217-C4F5-4A57-A885-259D1AB0F1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37454"/>
            <a:ext cx="5252244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319867"/>
            <a:ext cx="5252244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637454"/>
            <a:ext cx="5254308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319867"/>
            <a:ext cx="5254308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D8998-44D8-47BA-B89B-132DA893FA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339E1-D123-4ADA-9A3A-9557D84877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56D0D-C2B4-4C5A-B159-A9FDC5497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291253"/>
            <a:ext cx="3910807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6" y="291255"/>
            <a:ext cx="6645275" cy="62433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530775"/>
            <a:ext cx="3910807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E331F-82E6-41E8-9EEC-5371931D36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120640"/>
            <a:ext cx="7132320" cy="6045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53627"/>
            <a:ext cx="713232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725161"/>
            <a:ext cx="7132320" cy="858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8187E-B95F-47B3-B8E4-4CF8DCD116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706882"/>
            <a:ext cx="1069848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780108"/>
            <a:ext cx="27736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780108"/>
            <a:ext cx="37642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780108"/>
            <a:ext cx="27736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7819D0-7760-4358-83C9-0CAB3C990E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upload.wikimedia.org/wikipedia/commons/c/ce/Hallux_Valgus-Aspect_pr%C3%A9_op_d%C3%A9charge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10104120" cy="1568027"/>
          </a:xfrm>
        </p:spPr>
        <p:txBody>
          <a:bodyPr>
            <a:normAutofit/>
          </a:bodyPr>
          <a:lstStyle/>
          <a:p>
            <a:pPr eaLnBrk="1" hangingPunct="1"/>
            <a:r>
              <a:rPr lang="en-GB" sz="60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THE FOOT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Georgia" panose="02040502050405020303" pitchFamily="18" charset="0"/>
              </a:rPr>
              <a:t>Mr. M. Banda</a:t>
            </a:r>
          </a:p>
          <a:p>
            <a:r>
              <a:rPr lang="en-GB" dirty="0" smtClean="0">
                <a:solidFill>
                  <a:schemeClr val="tx1"/>
                </a:solidFill>
                <a:latin typeface="Georgia" panose="02040502050405020303" pitchFamily="18" charset="0"/>
              </a:rPr>
              <a:t>University of Zambia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621453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Dorsalis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Pedis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Artery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94360" y="1066800"/>
            <a:ext cx="6416040" cy="5867400"/>
          </a:xfrm>
        </p:spPr>
        <p:txBody>
          <a:bodyPr>
            <a:normAutofit/>
          </a:bodyPr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Arises at anterior aspect of ankle joint as a continuation of anterior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tibial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artery</a:t>
            </a:r>
          </a:p>
          <a:p>
            <a:pPr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Supplies the dorsum of the foot</a:t>
            </a:r>
          </a:p>
          <a:p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990600"/>
            <a:ext cx="4191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621453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Dorsal Venous Arch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5989955" cy="59436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Lies in subcutaneous tissue over heads of metatarsals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Drainage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saphenous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vein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saphenous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vein 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Documents and Settings\user\My Documents\My Pictures\C3FF4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r="28572"/>
          <a:stretch>
            <a:fillRect/>
          </a:stretch>
        </p:blipFill>
        <p:spPr>
          <a:xfrm>
            <a:off x="6781800" y="457200"/>
            <a:ext cx="4925060" cy="66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763693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Dorsum of the Foot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6400800" cy="5689600"/>
          </a:xfrm>
        </p:spPr>
        <p:txBody>
          <a:bodyPr anchor="t"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 skin, hairy, and freely mobile on underlying tendons and bones.</a:t>
            </a:r>
          </a:p>
          <a:p>
            <a:pPr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Sensory nerve supply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peroneal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nerve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peroneal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nerve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Saphenous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nerve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Sural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nerve </a:t>
            </a:r>
          </a:p>
          <a:p>
            <a:pPr lvl="1">
              <a:buNone/>
            </a:pPr>
            <a:endPara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Nail beds and skin covering  dorsal surfaces of terminal phalanges are supplied by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plantar nerves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C:\Documents and Settings\user\My Documents\My Pictures\C3FF4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48890" t="33446" r="-17778" b="14866"/>
          <a:stretch>
            <a:fillRect/>
          </a:stretch>
        </p:blipFill>
        <p:spPr>
          <a:xfrm>
            <a:off x="6629400" y="76200"/>
            <a:ext cx="5181600" cy="7086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594360" y="0"/>
            <a:ext cx="1069848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 of the foot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06882"/>
            <a:ext cx="5943600" cy="482769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Cutaneous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nerves</a:t>
            </a:r>
          </a:p>
          <a:p>
            <a:pPr eaLnBrk="1" hangingPunct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fascia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 fascia</a:t>
            </a:r>
          </a:p>
          <a:p>
            <a:pPr eaLnBrk="1" hangingPunct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Muscles </a:t>
            </a:r>
          </a:p>
        </p:txBody>
      </p:sp>
      <p:pic>
        <p:nvPicPr>
          <p:cNvPr id="33796" name="Picture 7" descr="fi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66005" y="228600"/>
            <a:ext cx="582803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594360" y="0"/>
            <a:ext cx="10698480" cy="97536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Plantar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Aponeurosis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 smtClean="0"/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37920"/>
            <a:ext cx="5844540" cy="56896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Thickening of deep fascia in the sole of the foot </a:t>
            </a:r>
          </a:p>
          <a:p>
            <a:pPr lvl="2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Apex</a:t>
            </a:r>
          </a:p>
          <a:p>
            <a:pPr lvl="2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</a:p>
          <a:p>
            <a:pPr eaLnBrk="1" hangingPunct="1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Function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Fixes the skin of the sole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Protects deeper structures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the longitudinal arches of the foot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 of muscles of the first layer of the sole</a:t>
            </a:r>
          </a:p>
          <a:p>
            <a:pPr eaLnBrk="1" hangingPunct="1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905" y="1600200"/>
            <a:ext cx="484949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Muscles in the sole of the 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706880"/>
            <a:ext cx="10698480" cy="5306060"/>
          </a:xfrm>
        </p:spPr>
        <p:txBody>
          <a:bodyPr>
            <a:normAutofit fontScale="80000" lnSpcReduction="20000"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Organized into four layers. From superficial to deep ( 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plantar to dorsal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layer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digitorum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brevis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Abductor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hallucis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Abductor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 startAt="2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layer</a:t>
            </a:r>
          </a:p>
          <a:p>
            <a:pPr marL="1314450" lvl="2" indent="-45720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digitorum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longus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14450" lvl="2" indent="-45720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digitorum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accessorius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quadratus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plantae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314450" lvl="2" indent="-457200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Lumbricals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14450" lvl="2" indent="-45720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hallucis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 startAt="3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 layer</a:t>
            </a:r>
          </a:p>
          <a:p>
            <a:pPr marL="1314450" lvl="2" indent="-45720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hallucis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brevis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14450" lvl="2" indent="-45720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Adductor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hallucis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14450" lvl="2" indent="-45720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Flexor digit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brevis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 startAt="4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Fourth layer</a:t>
            </a:r>
          </a:p>
          <a:p>
            <a:pPr lvl="2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Interosseous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muscles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299210"/>
            <a:ext cx="4219575" cy="578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594360" y="0"/>
            <a:ext cx="10698480" cy="731520"/>
          </a:xfrm>
        </p:spPr>
        <p:txBody>
          <a:bodyPr/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Muscles of First layer</a:t>
            </a:r>
            <a:endParaRPr lang="en-US" sz="3600" b="1" dirty="0" smtClean="0"/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31520"/>
            <a:ext cx="6400800" cy="6583680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Flexor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digitorum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brevis</a:t>
            </a:r>
          </a:p>
          <a:p>
            <a:pPr eaLnBrk="1" hangingPunct="1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 tubercle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calcaneum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plantar aponeurosis</a:t>
            </a:r>
          </a:p>
          <a:p>
            <a:pPr eaLnBrk="1" hangingPunct="1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 lateral toes at bases of middle phalanges</a:t>
            </a:r>
          </a:p>
          <a:p>
            <a:pPr eaLnBrk="1" hangingPunct="1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 supply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 planter nerve</a:t>
            </a:r>
          </a:p>
          <a:p>
            <a:pPr eaLnBrk="1" hangingPunct="1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Flexion of toes at proximal IP and MTP joints</a:t>
            </a:r>
          </a:p>
          <a:p>
            <a:pPr eaLnBrk="1" hangingPunct="1">
              <a:buFontTx/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272337" y="609600"/>
            <a:ext cx="4614863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594360" y="0"/>
            <a:ext cx="10698480" cy="73152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Abductor hallucis</a:t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 smtClean="0"/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97180" y="975360"/>
            <a:ext cx="5547360" cy="577088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Origin: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 tubercle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calcaneum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flexor retinaculum, deep fascia covering and medial intermuscular septum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 side of the base of proximal phalanx of great toe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 supply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 plantar nerve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Abduction of great toe  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934201" y="609600"/>
            <a:ext cx="4953000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594360" y="0"/>
            <a:ext cx="10698480" cy="73152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Abductor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igiti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</a:t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75360"/>
            <a:ext cx="5737860" cy="588264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 and lateral tubercles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calcaneum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side of base of proximal phalanx of little toe</a:t>
            </a:r>
          </a:p>
          <a:p>
            <a:pPr eaLnBrk="1" hangingPunct="1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 supply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trunk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plantar nerve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Abduction of little toe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838200"/>
            <a:ext cx="5029200" cy="60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Muscles of First layer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1089660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Objectives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</a:t>
            </a:r>
            <a:r>
              <a:rPr lang="en-US" dirty="0" err="1" smtClean="0"/>
              <a:t>osteological</a:t>
            </a:r>
            <a:r>
              <a:rPr lang="en-US" dirty="0" smtClean="0"/>
              <a:t> features of the foot bones</a:t>
            </a:r>
          </a:p>
          <a:p>
            <a:r>
              <a:rPr lang="en-US" dirty="0" smtClean="0"/>
              <a:t>Describe the muscles of the dorsum of the foot.</a:t>
            </a:r>
          </a:p>
          <a:p>
            <a:r>
              <a:rPr lang="en-US" dirty="0" smtClean="0"/>
              <a:t>Describe the muscles of plantar foot.</a:t>
            </a:r>
          </a:p>
          <a:p>
            <a:r>
              <a:rPr lang="en-US" dirty="0" smtClean="0"/>
              <a:t>Discuss the Clinical correlates of </a:t>
            </a:r>
            <a:r>
              <a:rPr lang="en-US" smtClean="0"/>
              <a:t>the foot.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10911840" cy="89408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Muscles  of the Second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 smtClean="0"/>
              <a:t>.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Flexor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igitorum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Accessorius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(Quadratus Plantae)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64389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Origin: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 head from medial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calcaneum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head in front of the lateral tubercle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side of tendon of  flexor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digitorum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longus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 supply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trunk of lateral plantar nerve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Straightens the pull of long flexor tendons and flexes the toes through the long tendons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990600"/>
            <a:ext cx="4800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>
          <a:xfrm>
            <a:off x="594360" y="0"/>
            <a:ext cx="10698480" cy="73152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Lumbricals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31520"/>
            <a:ext cx="6537960" cy="658368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Tendons of long flexor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digitorum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longus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 sides of MTP joints of lateral toes and then dorsally for the insertion into the extensor expansion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 supply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medial plantar nerve and other 3 by deep branch of lateral plantar nerve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extension of digits at IP joints when walking and running the toes do not buckle under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0"/>
            <a:ext cx="5181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Muscles  of the Second Layer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10744200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698480" cy="763693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Muscles of the Third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6640"/>
            <a:ext cx="7132320" cy="6096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Flexor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hallucis brevis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Origin: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shaped, lateral limb from medial part of plantar surface of cuboid bone and medial limb direct continuation of the tendon of  tibialis posterior into the foot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Insertion: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slips into lateral and medial parts - base of proximal phalanx of the great toe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 supply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 plantar nerve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Flexes proximal phalanx at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MTP joint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great toe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0"/>
            <a:ext cx="48768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>
          <a:xfrm>
            <a:off x="594360" y="0"/>
            <a:ext cx="10698480" cy="56896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Adductor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hallucis</a:t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 smtClean="0"/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85800"/>
            <a:ext cx="5715000" cy="6629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origin: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 head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-ligaments MTP joints of lateral 3 toes;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oblique hea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d-bases of metatarsals II to IV and from sheath covering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fibularis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longus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side of base of proximal phalanx of  big toe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 supply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 branch of lateral plantar nerve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Adductor of great toe towards the second toe and maintains transverse arch of the foot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0"/>
            <a:ext cx="4953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698480" cy="56896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Flexor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digiti  minimi  brevis</a:t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 smtClean="0"/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50240"/>
            <a:ext cx="5943600" cy="66649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Origin: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 of 5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metatarsal bone and sheath of tendon of peroneus longus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Insertion: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side of base of proximal phalanx of little toe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 supply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branch of lateral plantar nerve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Flexes proximal phalanx at MTP joint of little toe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0"/>
            <a:ext cx="4953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Muscles of the Third Layer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1097279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594360" y="0"/>
            <a:ext cx="10698480" cy="8128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Muscles of the Fourth layer</a:t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 smtClean="0"/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94080"/>
            <a:ext cx="6240780" cy="617728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Interosseous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muscles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plantar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interossei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dorsal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interossei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Plantar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interossei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adductors of  3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5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Dorsal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interossei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abductors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6200"/>
            <a:ext cx="5638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Muscles of the Fourth layer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10668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Arteries</a:t>
            </a:r>
            <a:endParaRPr lang="en-US" b="1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5029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68241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Foot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219200"/>
            <a:ext cx="6019800" cy="56083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 of lower limb distal to ankle joint.</a:t>
            </a:r>
          </a:p>
          <a:p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body weight</a:t>
            </a:r>
          </a:p>
          <a:p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 as a lever to propel the body </a:t>
            </a:r>
          </a:p>
          <a:p>
            <a:pPr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Subdivisions:</a:t>
            </a:r>
          </a:p>
          <a:p>
            <a:pPr marL="742950" lvl="2" indent="-34290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Hindfoot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(Rear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foot)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Talus &amp; calcaneus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3" indent="-342900">
              <a:buFont typeface="Arial" panose="020B0604020202020204" pitchFamily="34" charset="0"/>
              <a:buChar char="•"/>
            </a:pPr>
            <a:endParaRPr lang="bg-BG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342900"/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Midfoot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Navicular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cuneiforms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&amp;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cuboid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3" indent="-342900">
              <a:buFont typeface="Arial" panose="020B0604020202020204" pitchFamily="34" charset="0"/>
              <a:buChar char="•"/>
            </a:pPr>
            <a:endParaRPr lang="bg-BG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342900"/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Forefoot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Metatarsals &amp;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Phalanges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152399"/>
            <a:ext cx="5791200" cy="7010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4360" y="292947"/>
            <a:ext cx="7406640" cy="77385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6324600" cy="57912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Thick and hairless.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few flexure creases at the sites of skin movement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Sweat glands present in large numbers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Sensory nerve supply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calcaneal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branch of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tibial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nerve, innervates medial side of the heel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 plantar nerve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innervate medial two thirds of the sole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plantar nerve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lateral third of the sole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52578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Tarsal Tunnel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371600"/>
            <a:ext cx="5844540" cy="5943600"/>
          </a:xfrm>
        </p:spPr>
        <p:txBody>
          <a:bodyPr>
            <a:normAutofit/>
          </a:bodyPr>
          <a:lstStyle/>
          <a:p>
            <a:r>
              <a:rPr lang="pt-BR" dirty="0" smtClean="0"/>
              <a:t>Formed on </a:t>
            </a:r>
            <a:r>
              <a:rPr lang="pt-BR" dirty="0" smtClean="0"/>
              <a:t>the posteromedial side </a:t>
            </a:r>
            <a:r>
              <a:rPr lang="pt-BR" dirty="0" smtClean="0"/>
              <a:t>of </a:t>
            </a:r>
            <a:r>
              <a:rPr lang="en-US" dirty="0" smtClean="0"/>
              <a:t>the </a:t>
            </a:r>
            <a:r>
              <a:rPr lang="en-US" dirty="0" smtClean="0"/>
              <a:t>ankle by</a:t>
            </a:r>
            <a:r>
              <a:rPr lang="en-US" dirty="0" smtClean="0"/>
              <a:t>:</a:t>
            </a:r>
          </a:p>
          <a:p>
            <a:r>
              <a:rPr lang="en-GB" dirty="0" smtClean="0"/>
              <a:t>medial </a:t>
            </a:r>
            <a:r>
              <a:rPr lang="en-GB" dirty="0" err="1" smtClean="0"/>
              <a:t>malleolus</a:t>
            </a:r>
            <a:r>
              <a:rPr lang="en-GB" dirty="0" smtClean="0"/>
              <a:t> of the </a:t>
            </a:r>
            <a:r>
              <a:rPr lang="en-GB" dirty="0" smtClean="0"/>
              <a:t>tibia</a:t>
            </a:r>
          </a:p>
          <a:p>
            <a:r>
              <a:rPr lang="en-GB" dirty="0" smtClean="0"/>
              <a:t>medial </a:t>
            </a:r>
            <a:r>
              <a:rPr lang="en-GB" dirty="0" smtClean="0"/>
              <a:t>and posterior surfaces of the </a:t>
            </a:r>
            <a:r>
              <a:rPr lang="en-GB" dirty="0" smtClean="0"/>
              <a:t>talus</a:t>
            </a:r>
          </a:p>
          <a:p>
            <a:r>
              <a:rPr lang="en-GB" dirty="0" smtClean="0"/>
              <a:t>Medial surface </a:t>
            </a:r>
            <a:r>
              <a:rPr lang="en-GB" dirty="0" smtClean="0"/>
              <a:t>of the </a:t>
            </a:r>
            <a:r>
              <a:rPr lang="en-GB" dirty="0" err="1" smtClean="0"/>
              <a:t>calcaneus</a:t>
            </a:r>
            <a:endParaRPr lang="en-GB" dirty="0" smtClean="0"/>
          </a:p>
          <a:p>
            <a:r>
              <a:rPr lang="en-GB" dirty="0" smtClean="0"/>
              <a:t>inferior </a:t>
            </a:r>
            <a:r>
              <a:rPr lang="en-GB" dirty="0" smtClean="0"/>
              <a:t>surface of </a:t>
            </a:r>
            <a:r>
              <a:rPr lang="en-GB" dirty="0" smtClean="0"/>
              <a:t>the </a:t>
            </a:r>
            <a:r>
              <a:rPr lang="en-GB" dirty="0" err="1" smtClean="0"/>
              <a:t>sustentaculum</a:t>
            </a:r>
            <a:r>
              <a:rPr lang="en-GB" dirty="0" smtClean="0"/>
              <a:t> </a:t>
            </a:r>
            <a:r>
              <a:rPr lang="en-GB" dirty="0" err="1" smtClean="0"/>
              <a:t>tali</a:t>
            </a:r>
            <a:r>
              <a:rPr lang="en-GB" dirty="0" smtClean="0"/>
              <a:t> of the </a:t>
            </a:r>
            <a:r>
              <a:rPr lang="en-GB" dirty="0" err="1" smtClean="0"/>
              <a:t>calcaneus</a:t>
            </a:r>
            <a:endParaRPr lang="en-GB" dirty="0" smtClean="0"/>
          </a:p>
          <a:p>
            <a:r>
              <a:rPr lang="en-US" dirty="0" smtClean="0"/>
              <a:t>overlying flexor </a:t>
            </a:r>
            <a:r>
              <a:rPr lang="en-US" dirty="0" err="1" smtClean="0"/>
              <a:t>retinaculum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600200"/>
            <a:ext cx="6172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Tarsal Tunnel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00200"/>
            <a:ext cx="6096000" cy="571500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/>
              <a:t>Contents</a:t>
            </a:r>
          </a:p>
          <a:p>
            <a:r>
              <a:rPr lang="en-US" sz="3600" dirty="0" smtClean="0"/>
              <a:t>Tendon of the </a:t>
            </a:r>
            <a:r>
              <a:rPr lang="en-US" sz="3600" b="1" dirty="0" err="1" smtClean="0"/>
              <a:t>T</a:t>
            </a:r>
            <a:r>
              <a:rPr lang="en-US" sz="3600" dirty="0" err="1" smtClean="0"/>
              <a:t>ibialis</a:t>
            </a:r>
            <a:r>
              <a:rPr lang="en-US" sz="3600" dirty="0" smtClean="0"/>
              <a:t> Posterior</a:t>
            </a:r>
          </a:p>
          <a:p>
            <a:r>
              <a:rPr lang="en-US" sz="3600" dirty="0" smtClean="0"/>
              <a:t>Tendon of the Flexor </a:t>
            </a:r>
            <a:r>
              <a:rPr lang="en-US" sz="3600" b="1" dirty="0" err="1" smtClean="0"/>
              <a:t>D</a:t>
            </a:r>
            <a:r>
              <a:rPr lang="en-US" sz="3600" dirty="0" err="1" smtClean="0"/>
              <a:t>igitorum</a:t>
            </a:r>
            <a:r>
              <a:rPr lang="en-US" sz="3600" dirty="0" smtClean="0"/>
              <a:t> </a:t>
            </a:r>
            <a:r>
              <a:rPr lang="en-US" sz="3600" dirty="0" err="1" smtClean="0"/>
              <a:t>Longus</a:t>
            </a:r>
            <a:endParaRPr lang="en-US" sz="3600" dirty="0" smtClean="0"/>
          </a:p>
          <a:p>
            <a:r>
              <a:rPr lang="en-US" sz="3600" dirty="0" smtClean="0"/>
              <a:t>Tendon of Flexor </a:t>
            </a:r>
            <a:r>
              <a:rPr lang="en-US" sz="3600" b="1" dirty="0" err="1" smtClean="0"/>
              <a:t>H</a:t>
            </a:r>
            <a:r>
              <a:rPr lang="en-US" sz="3600" dirty="0" err="1" smtClean="0"/>
              <a:t>allucis</a:t>
            </a:r>
            <a:r>
              <a:rPr lang="en-US" sz="3600" dirty="0" smtClean="0"/>
              <a:t> </a:t>
            </a:r>
            <a:r>
              <a:rPr lang="en-US" sz="3600" dirty="0" err="1" smtClean="0"/>
              <a:t>Longus</a:t>
            </a:r>
            <a:endParaRPr lang="en-US" sz="3600" dirty="0" smtClean="0"/>
          </a:p>
          <a:p>
            <a:r>
              <a:rPr lang="en-US" sz="3600" dirty="0" smtClean="0"/>
              <a:t>Posterior </a:t>
            </a:r>
            <a:r>
              <a:rPr lang="en-US" sz="3600" dirty="0" err="1" smtClean="0"/>
              <a:t>Tibial</a:t>
            </a:r>
            <a:r>
              <a:rPr lang="en-US" sz="3600" dirty="0" smtClean="0"/>
              <a:t> Artery</a:t>
            </a:r>
          </a:p>
          <a:p>
            <a:r>
              <a:rPr lang="en-US" sz="3600" dirty="0" err="1" smtClean="0"/>
              <a:t>Tibial</a:t>
            </a:r>
            <a:r>
              <a:rPr lang="en-US" sz="3600" dirty="0" smtClean="0"/>
              <a:t> Nerve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524000"/>
            <a:ext cx="5791200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Arches of the foot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00480"/>
            <a:ext cx="5848502" cy="6014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4400" b="1" dirty="0" smtClean="0"/>
              <a:t>1. Longitudinal arch:</a:t>
            </a:r>
            <a:endParaRPr lang="en-GB" sz="4400" b="1" dirty="0" smtClean="0"/>
          </a:p>
          <a:p>
            <a:r>
              <a:rPr lang="en-GB" sz="4400" dirty="0" smtClean="0"/>
              <a:t> has 2 </a:t>
            </a:r>
            <a:r>
              <a:rPr lang="en-GB" sz="4400" dirty="0" smtClean="0"/>
              <a:t>parts</a:t>
            </a:r>
          </a:p>
          <a:p>
            <a:r>
              <a:rPr lang="en-GB" sz="4400" dirty="0" smtClean="0"/>
              <a:t>Medial longitudinal arch </a:t>
            </a:r>
          </a:p>
          <a:p>
            <a:r>
              <a:rPr lang="en-GB" sz="4400" dirty="0" smtClean="0"/>
              <a:t>L</a:t>
            </a:r>
            <a:r>
              <a:rPr lang="en-GB" sz="4400" dirty="0" smtClean="0"/>
              <a:t>ateral longitudinal arch</a:t>
            </a:r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2" y="1608657"/>
            <a:ext cx="6129339" cy="570654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Arches of the foot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00480"/>
            <a:ext cx="5848502" cy="60147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sz="5300" b="1" dirty="0" smtClean="0"/>
              <a:t>2. Transverse arch:</a:t>
            </a:r>
            <a:endParaRPr lang="en-GB" sz="5300" b="1" dirty="0" smtClean="0"/>
          </a:p>
          <a:p>
            <a:r>
              <a:rPr lang="en-GB" sz="5300" dirty="0" smtClean="0"/>
              <a:t> found between medial and lateral aspects of the foot formed by the </a:t>
            </a:r>
            <a:r>
              <a:rPr lang="en-GB" sz="5300" dirty="0" err="1" smtClean="0"/>
              <a:t>navicular</a:t>
            </a:r>
            <a:r>
              <a:rPr lang="en-GB" sz="5300" dirty="0" smtClean="0"/>
              <a:t>, 3 cuneiform and the bases of the five metatarsals. </a:t>
            </a:r>
          </a:p>
          <a:p>
            <a:endParaRPr lang="en-GB" dirty="0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2" y="1608657"/>
            <a:ext cx="6129339" cy="502076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Tendons supporting the arches of the foot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81201"/>
            <a:ext cx="10591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48768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0"/>
            <a:ext cx="4419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77385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Correlates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6096000" cy="5791200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Tarsal Tunnel Syndrome</a:t>
            </a:r>
            <a:endPara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Calcaneal spur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due to constant stress on the heel leading to deposits of calcium</a:t>
            </a:r>
          </a:p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Plantar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fascitis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chronic local inflammation of the ligament under the sole of the foot</a:t>
            </a:r>
          </a:p>
          <a:p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Hallux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valgus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medial deviation of the 1</a:t>
            </a:r>
            <a:r>
              <a:rPr lang="en-GB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metatarsal, lateral deviation or rotation of the hallux as a result of the pull of the conjoined adductor tendon, extensor/flexor hallucis longus tendon</a:t>
            </a:r>
          </a:p>
          <a:p>
            <a:endParaRPr lang="en-GB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7" descr="File:Hallux Valgus-Aspect pré op déch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10600" y="609600"/>
            <a:ext cx="22860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7391400" y="0"/>
            <a:ext cx="3889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/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Hallux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valgus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62800" y="4572000"/>
            <a:ext cx="4724400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7391400" y="4114800"/>
            <a:ext cx="3934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/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Calcaneal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Spur</a:t>
            </a:r>
            <a:endParaRPr lang="en-GB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Correlates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planus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(flat foot)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condition in the longitudinal arch has not developed  normally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863056"/>
            <a:ext cx="5410200" cy="315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2667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667000" y="5943600"/>
            <a:ext cx="3336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Metatarsal fractures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7772400" y="2209800"/>
            <a:ext cx="2145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planus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 Books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81760"/>
            <a:ext cx="11887200" cy="59334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Standring</a:t>
            </a:r>
            <a:r>
              <a:rPr lang="en-US" dirty="0" smtClean="0"/>
              <a:t>, Susan and </a:t>
            </a:r>
            <a:r>
              <a:rPr lang="en-US" dirty="0" err="1" smtClean="0"/>
              <a:t>Standring</a:t>
            </a:r>
            <a:r>
              <a:rPr lang="en-US" dirty="0" smtClean="0"/>
              <a:t> (2015).Gray's anatomy. 41st International edition, Elsevier Health Sciences. ISBN 9780702052309.</a:t>
            </a:r>
          </a:p>
          <a:p>
            <a:pPr>
              <a:buNone/>
            </a:pPr>
            <a:r>
              <a:rPr lang="en-US" dirty="0" smtClean="0"/>
              <a:t>2. Keith L. Moore, Arthur F. </a:t>
            </a:r>
            <a:r>
              <a:rPr lang="en-US" dirty="0" err="1" smtClean="0"/>
              <a:t>Dalley</a:t>
            </a:r>
            <a:r>
              <a:rPr lang="en-US" dirty="0" smtClean="0"/>
              <a:t>, Anne M. R. </a:t>
            </a:r>
            <a:r>
              <a:rPr lang="en-US" dirty="0" err="1" smtClean="0"/>
              <a:t>Agur</a:t>
            </a:r>
            <a:r>
              <a:rPr lang="en-US" dirty="0" smtClean="0"/>
              <a:t> (2017). Moore's Clinically Oriented Anatomy, 8th edition, Walter </a:t>
            </a:r>
            <a:r>
              <a:rPr lang="en-US" dirty="0" err="1" smtClean="0"/>
              <a:t>Kluwer</a:t>
            </a:r>
            <a:r>
              <a:rPr lang="en-US" dirty="0" smtClean="0"/>
              <a:t>. ISBN 9781496347213.</a:t>
            </a:r>
          </a:p>
          <a:p>
            <a:pPr>
              <a:buNone/>
            </a:pPr>
            <a:r>
              <a:rPr lang="en-US" dirty="0" smtClean="0"/>
              <a:t>3. Alan J. </a:t>
            </a:r>
            <a:r>
              <a:rPr lang="en-US" dirty="0" err="1" smtClean="0"/>
              <a:t>Detton</a:t>
            </a:r>
            <a:r>
              <a:rPr lang="en-US" dirty="0" smtClean="0"/>
              <a:t> (2020). Grant’s Dissector. 17th edition, Lippincott Williams &amp; Wilkins. ISBN 9781975134600.</a:t>
            </a:r>
          </a:p>
          <a:p>
            <a:pPr>
              <a:buNone/>
            </a:pPr>
            <a:r>
              <a:rPr lang="en-US" dirty="0"/>
              <a:t>4</a:t>
            </a:r>
            <a:r>
              <a:rPr lang="en-US" dirty="0" smtClean="0"/>
              <a:t>. Adrian Kendal Dixon, David J. Bowden, Bari M. Logan and Harold Ellis (2017). Human Sectional Anatomy - Pocket atlas of body sections, CT and MRI images, 4th edition, CRC Press. ISBN 9781498708548.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601133"/>
          </a:xfrm>
        </p:spPr>
        <p:txBody>
          <a:bodyPr>
            <a:normAutofit fontScale="90000"/>
          </a:bodyPr>
          <a:lstStyle/>
          <a:p>
            <a:pPr algn="l"/>
            <a:r>
              <a:rPr lang="bg-B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Bone Anatomy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056640"/>
            <a:ext cx="6438900" cy="585216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groups of bones in the foot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Tarsal bones 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skeletal framework for the ankle</a:t>
            </a:r>
          </a:p>
          <a:p>
            <a:pPr marL="914400" lvl="1" indent="-45720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 startAt="2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Metatarsals (I to V)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lvl="1" indent="-457200">
              <a:buFont typeface="+mj-lt"/>
              <a:buAutoNum type="arabicPeriod" startAt="2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 startAt="2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Phalanges 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bones of the toes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Sesamoid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bones</a:t>
            </a:r>
          </a:p>
          <a:p>
            <a:pPr lvl="2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at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metatarsophalangeal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(MTP) joint of great toe</a:t>
            </a:r>
          </a:p>
          <a:p>
            <a:pPr lvl="2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 the tendon that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flexes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toe</a:t>
            </a:r>
          </a:p>
          <a:p>
            <a:endParaRPr lang="bg-BG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5" descr="soleoffootbon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38645" y="172720"/>
            <a:ext cx="3827145" cy="699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594360" y="2519680"/>
            <a:ext cx="10698480" cy="219456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697653"/>
          </a:xfrm>
        </p:spPr>
        <p:txBody>
          <a:bodyPr>
            <a:normAutofit/>
          </a:bodyPr>
          <a:lstStyle/>
          <a:p>
            <a:pPr algn="l"/>
            <a:r>
              <a:rPr lang="bg-B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Articulations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5867400" cy="5791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bg-BG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Joints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mid foot</a:t>
            </a:r>
            <a:endParaRPr lang="bg-BG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Talocalcaneonavicular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Calcaneocuboid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Cuboideonavicular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Intercuneiform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Cuneocuboid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Cuneonavicula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>
              <a:buNone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Fore-foot</a:t>
            </a:r>
            <a:r>
              <a:rPr lang="bg-BG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bg-BG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oints</a:t>
            </a:r>
          </a:p>
          <a:p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Tarsometatarsal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(Lisfranc’s Joint)</a:t>
            </a:r>
          </a:p>
          <a:p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Intermetatarsal</a:t>
            </a:r>
          </a:p>
          <a:p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Metatars</a:t>
            </a:r>
            <a:r>
              <a:rPr lang="en-US" alt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phalangeal</a:t>
            </a:r>
          </a:p>
          <a:p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Interphalangeal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g-BG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g-BG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</a:t>
            </a:r>
            <a:endParaRPr lang="bg-BG" sz="22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</a:pPr>
            <a:endParaRPr 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76950" y="990600"/>
            <a:ext cx="451231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8600"/>
            <a:ext cx="10698480" cy="844973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Dorsum of the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Foot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371602"/>
            <a:ext cx="6736080" cy="5714998"/>
          </a:xfrm>
        </p:spPr>
        <p:txBody>
          <a:bodyPr>
            <a:normAutofit/>
          </a:bodyPr>
          <a:lstStyle/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Extrinsic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Intrinsic muscles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Intrinsic muscles</a:t>
            </a:r>
          </a:p>
          <a:p>
            <a:pPr lvl="2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Originate and insert in the foot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Extrinsic muscles</a:t>
            </a:r>
          </a:p>
          <a:p>
            <a:pPr lvl="2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Anterior compartment muscles of the leg </a:t>
            </a:r>
          </a:p>
          <a:p>
            <a:pPr lvl="2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compartment muscles of the leg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dorsum of fo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371600"/>
            <a:ext cx="32766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14800"/>
            <a:ext cx="5181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orsum of fo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76200"/>
            <a:ext cx="57150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69848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Tendons of the anterior and posterior compartments</a:t>
            </a:r>
            <a:endParaRPr 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95401"/>
            <a:ext cx="5486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524000"/>
            <a:ext cx="510539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844973"/>
          </a:xfrm>
        </p:spPr>
        <p:txBody>
          <a:bodyPr>
            <a:normAutofit/>
          </a:bodyPr>
          <a:lstStyle/>
          <a:p>
            <a:pPr algn="l"/>
            <a:r>
              <a:rPr lang="bg-B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Dorsal Surface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Intrinsic foot muscles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990600"/>
            <a:ext cx="7162800" cy="617220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Extensor Digitorum Brevis</a:t>
            </a:r>
          </a:p>
          <a:p>
            <a:pPr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 only intrinsic muscle on the dorsal surface</a:t>
            </a:r>
            <a:endPara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Calcaneum </a:t>
            </a:r>
          </a:p>
          <a:p>
            <a:pPr>
              <a:buNone/>
              <a:defRPr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four tendons into the proximal phalanx of the toes  </a:t>
            </a:r>
          </a:p>
          <a:p>
            <a:pPr>
              <a:buNone/>
              <a:defRPr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Innervation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peroneal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  <a:defRPr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Action: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Extends toes</a:t>
            </a:r>
          </a:p>
          <a:p>
            <a:pPr marL="0" indent="0">
              <a:buNone/>
              <a:defRPr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3" descr="C:\Documents and Settings\user\My Documents\My Pictures\2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39000" y="914400"/>
            <a:ext cx="4572000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Dorsal Surface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Intrinsic foot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06882"/>
            <a:ext cx="5844540" cy="4827694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Extensor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hallucis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brevis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calcaneum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base of proximal phalanx of great toe.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Innervation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deep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peroneal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extends great toe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3" descr="C:\Documents and Settings\user\My Documents\My Pictures\2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4472" y="1706563"/>
            <a:ext cx="4953128" cy="5303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1291</Words>
  <Application>WPS Presentation</Application>
  <PresentationFormat>Custom</PresentationFormat>
  <Paragraphs>287</Paragraphs>
  <Slides>40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THE FOOT</vt:lpstr>
      <vt:lpstr>Objectives</vt:lpstr>
      <vt:lpstr>Foot </vt:lpstr>
      <vt:lpstr>Bone Anatomy</vt:lpstr>
      <vt:lpstr>Articulations </vt:lpstr>
      <vt:lpstr>Dorsum of the Foot Muscles</vt:lpstr>
      <vt:lpstr>Tendons of the anterior and posterior compartments</vt:lpstr>
      <vt:lpstr>Dorsal Surface - Intrinsic foot muscles</vt:lpstr>
      <vt:lpstr>Dorsal Surface - Intrinsic foot muscles</vt:lpstr>
      <vt:lpstr>Dorsalis Pedis Artery</vt:lpstr>
      <vt:lpstr>Dorsal Venous Arch</vt:lpstr>
      <vt:lpstr>Dorsum of the Foot</vt:lpstr>
      <vt:lpstr>Sole of the foot</vt:lpstr>
      <vt:lpstr> Plantar Aponeurosis  </vt:lpstr>
      <vt:lpstr>Muscles in the sole of the foot</vt:lpstr>
      <vt:lpstr>Muscles of First layer</vt:lpstr>
      <vt:lpstr> 2.  Abductor hallucis </vt:lpstr>
      <vt:lpstr> 3.  Abductor Digiti  Minimi </vt:lpstr>
      <vt:lpstr>Muscles of First layer</vt:lpstr>
      <vt:lpstr> Muscles  of the Second Layer 1. Flexor Digitorum Accessorius (Quadratus Plantae) </vt:lpstr>
      <vt:lpstr> 2. Lumbricals  </vt:lpstr>
      <vt:lpstr>Muscles  of the Second Layer</vt:lpstr>
      <vt:lpstr> Muscles of the Third Layer  </vt:lpstr>
      <vt:lpstr> 2. Adductor hallucis </vt:lpstr>
      <vt:lpstr> 3. Flexor digiti  minimi  brevis </vt:lpstr>
      <vt:lpstr> Muscles of the Third Layer </vt:lpstr>
      <vt:lpstr> Muscles of the Fourth layer </vt:lpstr>
      <vt:lpstr>Muscles of the Fourth layer</vt:lpstr>
      <vt:lpstr>Arteries</vt:lpstr>
      <vt:lpstr>Skin</vt:lpstr>
      <vt:lpstr>Tarsal Tunnel</vt:lpstr>
      <vt:lpstr>Tarsal Tunnel</vt:lpstr>
      <vt:lpstr>Arches of the foot</vt:lpstr>
      <vt:lpstr>Arches of the foot</vt:lpstr>
      <vt:lpstr>Tendons supporting the arches of the foot</vt:lpstr>
      <vt:lpstr>Slide 36</vt:lpstr>
      <vt:lpstr>Clinical Correlates</vt:lpstr>
      <vt:lpstr>Clinical Correlates</vt:lpstr>
      <vt:lpstr>Reference Books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Sole of the foot</dc:title>
  <dc:creator>ganpat</dc:creator>
  <cp:lastModifiedBy>Windows User</cp:lastModifiedBy>
  <cp:revision>235</cp:revision>
  <dcterms:created xsi:type="dcterms:W3CDTF">2005-12-04T07:27:00Z</dcterms:created>
  <dcterms:modified xsi:type="dcterms:W3CDTF">2023-05-10T19:43:30Z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F0DE5042F21B4005AF9381AF3A5291DA</vt:lpwstr>
  </property>
  <property fmtid="{D5CDD505-2E9C-101B-9397-08002B2CF9AE}" pid="3" name="KSOProductBuildVer">
    <vt:lpwstr>1033-11.2.0.10323</vt:lpwstr>
  </property>
</Properties>
</file>