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9" r:id="rId2"/>
    <p:sldId id="277" r:id="rId3"/>
    <p:sldId id="346" r:id="rId4"/>
    <p:sldId id="278" r:id="rId5"/>
    <p:sldId id="279" r:id="rId6"/>
    <p:sldId id="348" r:id="rId7"/>
    <p:sldId id="354" r:id="rId8"/>
    <p:sldId id="349" r:id="rId9"/>
    <p:sldId id="350" r:id="rId10"/>
    <p:sldId id="280" r:id="rId11"/>
    <p:sldId id="281" r:id="rId12"/>
    <p:sldId id="282" r:id="rId13"/>
    <p:sldId id="353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355" r:id="rId22"/>
    <p:sldId id="356" r:id="rId23"/>
    <p:sldId id="291" r:id="rId24"/>
    <p:sldId id="351" r:id="rId25"/>
    <p:sldId id="352" r:id="rId26"/>
    <p:sldId id="301" r:id="rId27"/>
    <p:sldId id="30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4F88-8DB4-4A14-9E07-F1D20891FF44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02F4-5853-4091-9B8C-77A3590FA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4F88-8DB4-4A14-9E07-F1D20891FF44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02F4-5853-4091-9B8C-77A3590FA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4F88-8DB4-4A14-9E07-F1D20891FF44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02F4-5853-4091-9B8C-77A3590FA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4F88-8DB4-4A14-9E07-F1D20891FF44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02F4-5853-4091-9B8C-77A3590FA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4F88-8DB4-4A14-9E07-F1D20891FF44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02F4-5853-4091-9B8C-77A3590FA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4F88-8DB4-4A14-9E07-F1D20891FF44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02F4-5853-4091-9B8C-77A3590FA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4F88-8DB4-4A14-9E07-F1D20891FF44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02F4-5853-4091-9B8C-77A3590FA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4F88-8DB4-4A14-9E07-F1D20891FF44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02F4-5853-4091-9B8C-77A3590FA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4F88-8DB4-4A14-9E07-F1D20891FF44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02F4-5853-4091-9B8C-77A3590FA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4F88-8DB4-4A14-9E07-F1D20891FF44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02F4-5853-4091-9B8C-77A3590FA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4F88-8DB4-4A14-9E07-F1D20891FF44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02F4-5853-4091-9B8C-77A3590FA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94F88-8DB4-4A14-9E07-F1D20891FF44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C02F4-5853-4091-9B8C-77A3590FA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1470025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Georgia" pitchFamily="18" charset="0"/>
              </a:rPr>
              <a:t>Rectum and Anal Canal</a:t>
            </a:r>
            <a:endParaRPr lang="en-US" sz="8000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Mr. M. Banda </a:t>
            </a:r>
            <a:endParaRPr lang="en-US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Anal Canal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 canal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begins at the terminal end of the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rectal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ampulla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where it narrows at the pelvic floor.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terminates as the anus after passing through the perineum.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As it passes through the pelvic floor, the anal canal is surrounded along its entire length by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and external anal sphincters,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which normally keep it closed.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641" t="21887" r="12137" b="15819"/>
          <a:stretch>
            <a:fillRect/>
          </a:stretch>
        </p:blipFill>
        <p:spPr bwMode="auto">
          <a:xfrm>
            <a:off x="0" y="-102577"/>
            <a:ext cx="9119286" cy="711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Rectal mucosa lines the upper part of the anal canal.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 region distinguished by a number of longitudinally oriented folds known as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 columns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which are united inferiorly by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crescentic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folds termed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 valves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 cushions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9530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Infolding</a:t>
            </a:r>
            <a:r>
              <a:rPr lang="en-US" dirty="0" smtClean="0"/>
              <a:t> of anal mucosa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Three anal cushions located </a:t>
            </a:r>
            <a:r>
              <a:rPr lang="en-GB" dirty="0" smtClean="0"/>
              <a:t>at the 3 o'clock, 7 o'clock and 11 o'clock in </a:t>
            </a:r>
            <a:r>
              <a:rPr lang="en-GB" dirty="0" err="1" smtClean="0"/>
              <a:t>lithotomy</a:t>
            </a:r>
            <a:r>
              <a:rPr lang="en-GB" dirty="0" smtClean="0"/>
              <a:t> position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These cushions play an important role in closing the anal canal and promoting continence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981200"/>
            <a:ext cx="4114799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Anal Canal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481" t="53876" r="12137" b="12452"/>
          <a:stretch>
            <a:fillRect/>
          </a:stretch>
        </p:blipFill>
        <p:spPr bwMode="auto">
          <a:xfrm>
            <a:off x="30480" y="1524000"/>
            <a:ext cx="911352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Superior to each valve is a depression termed an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 sinus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anal valves together form a circle around the anal canal at a location known as the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pectinate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Inferior to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pectinate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line is a transition zone known as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pecten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which is lined by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nonkeratinized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stratified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squamous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epithelium.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anal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pecten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ends inferiorly at the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anocutaneous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('white line'), or where the lining of the anal canal becomes true skin.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internal anal sphincter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a well-defined ring of obliquely orientated smooth muscle fibres continuous with the circular muscle of the rectum.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terminates at the junction of the superficial and subcutaneous components of the external sphincter.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is usually thinner in females and becomes thicker with age.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1481" t="53876" r="12137" b="12452"/>
          <a:stretch>
            <a:fillRect/>
          </a:stretch>
        </p:blipFill>
        <p:spPr bwMode="auto">
          <a:xfrm>
            <a:off x="3581400" y="2438401"/>
            <a:ext cx="5562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anal sphincter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en-US" dirty="0" smtClean="0"/>
              <a:t>is an oval tube-shaped complex of slow twitch skeletal muscle fibres, which are well suited to prolonged contraction.</a:t>
            </a:r>
          </a:p>
          <a:p>
            <a:r>
              <a:rPr lang="en-US" dirty="0" smtClean="0"/>
              <a:t>Innervated by the inferior rectal nerve a branch of </a:t>
            </a:r>
            <a:r>
              <a:rPr lang="en-US" dirty="0" err="1" smtClean="0"/>
              <a:t>pudendal</a:t>
            </a:r>
            <a:r>
              <a:rPr lang="en-US" dirty="0" smtClean="0"/>
              <a:t> nerve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1481" t="53876" r="12137" b="12452"/>
          <a:stretch>
            <a:fillRect/>
          </a:stretch>
        </p:blipFill>
        <p:spPr bwMode="auto">
          <a:xfrm>
            <a:off x="3886200" y="2438400"/>
            <a:ext cx="52578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BLOOD SUPPLY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840" t="18520" r="23496" b="20870"/>
          <a:stretch>
            <a:fillRect/>
          </a:stretch>
        </p:blipFill>
        <p:spPr bwMode="auto">
          <a:xfrm>
            <a:off x="4800600" y="685800"/>
            <a:ext cx="4114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1905000"/>
            <a:ext cx="365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From abdominal aorta</a:t>
            </a:r>
          </a:p>
          <a:p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Superior mesenteric artery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Inferior mesenteric artery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Superior mesenteric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481" t="23571" r="12137" b="7401"/>
          <a:stretch>
            <a:fillRect/>
          </a:stretch>
        </p:blipFill>
        <p:spPr bwMode="auto">
          <a:xfrm>
            <a:off x="3886200" y="609600"/>
            <a:ext cx="5257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1" y="1905000"/>
            <a:ext cx="35051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Sends branches to the appendix,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caecum, ascending and transverse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colons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4102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Rectum is </a:t>
            </a:r>
            <a:r>
              <a:rPr lang="en-US" dirty="0" smtClean="0"/>
              <a:t>continuous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sigmoid colon</a:t>
            </a:r>
            <a:r>
              <a:rPr lang="en-US" dirty="0" smtClean="0"/>
              <a:t> at the level of S3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 of the sigmoid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mesocolon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because the rectum is a retroperitoneal structure</a:t>
            </a:r>
            <a:endParaRPr lang="en-US" dirty="0" smtClean="0"/>
          </a:p>
          <a:p>
            <a:r>
              <a:rPr lang="en-GB" dirty="0" smtClean="0"/>
              <a:t>Terminates at the upper end of the anal canal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/>
              <a:t>The </a:t>
            </a:r>
            <a:r>
              <a:rPr lang="en-GB" dirty="0" err="1" smtClean="0"/>
              <a:t>anorectal</a:t>
            </a:r>
            <a:r>
              <a:rPr lang="en-GB" dirty="0" smtClean="0"/>
              <a:t> junction is 2–3 cm in front of and slightly below the tip of the coccyx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74" y="1828800"/>
            <a:ext cx="38576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Inferior mesenteric a.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947" t="20203" r="21287" b="14135"/>
          <a:stretch>
            <a:fillRect/>
          </a:stretch>
        </p:blipFill>
        <p:spPr bwMode="auto">
          <a:xfrm>
            <a:off x="4191000" y="236220"/>
            <a:ext cx="4495800" cy="631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828800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Supplies the part  of transverse, descending and sigmoid  colon including rectum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1000"/>
            <a:ext cx="403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BLOOD SUPPLY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90600"/>
            <a:ext cx="6781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1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/>
              <a:t>Venous drainage</a:t>
            </a:r>
            <a:endParaRPr lang="en-US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427" t="25254" r="13084" b="5717"/>
          <a:stretch>
            <a:fillRect/>
          </a:stretch>
        </p:blipFill>
        <p:spPr bwMode="auto">
          <a:xfrm>
            <a:off x="1447800" y="914400"/>
            <a:ext cx="6781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correlates</a:t>
            </a:r>
            <a:endParaRPr lang="en-US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1275" y="1901031"/>
            <a:ext cx="39814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correlates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1" y="1752600"/>
            <a:ext cx="670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Standring</a:t>
            </a:r>
            <a:r>
              <a:rPr lang="en-US" dirty="0" smtClean="0"/>
              <a:t>, Susan and </a:t>
            </a:r>
            <a:r>
              <a:rPr lang="en-US" dirty="0" err="1" smtClean="0"/>
              <a:t>Standring</a:t>
            </a:r>
            <a:r>
              <a:rPr lang="en-US" dirty="0" smtClean="0"/>
              <a:t> (2015).Gray's anatomy. 41st International edition, Elsevier Health Sciences. ISBN 9780702052309.</a:t>
            </a:r>
          </a:p>
          <a:p>
            <a:pPr>
              <a:buNone/>
            </a:pPr>
            <a:r>
              <a:rPr lang="en-US" dirty="0" smtClean="0"/>
              <a:t>2. Keith L. Moore, Arthur F. </a:t>
            </a:r>
            <a:r>
              <a:rPr lang="en-US" dirty="0" err="1" smtClean="0"/>
              <a:t>Dalley</a:t>
            </a:r>
            <a:r>
              <a:rPr lang="en-US" dirty="0" smtClean="0"/>
              <a:t>, Anne M. R. </a:t>
            </a:r>
            <a:r>
              <a:rPr lang="en-US" dirty="0" err="1" smtClean="0"/>
              <a:t>Agur</a:t>
            </a:r>
            <a:r>
              <a:rPr lang="en-US" dirty="0" smtClean="0"/>
              <a:t> (2017). Moore's Clinically Oriented Anatomy, 8th edition, Walter </a:t>
            </a:r>
            <a:r>
              <a:rPr lang="en-US" dirty="0" err="1" smtClean="0"/>
              <a:t>Kluwer</a:t>
            </a:r>
            <a:r>
              <a:rPr lang="en-US" dirty="0" smtClean="0"/>
              <a:t>. ISBN 9781496347213.</a:t>
            </a:r>
          </a:p>
          <a:p>
            <a:pPr>
              <a:buNone/>
            </a:pPr>
            <a:r>
              <a:rPr lang="en-US" dirty="0" smtClean="0"/>
              <a:t>3. Alan J. </a:t>
            </a:r>
            <a:r>
              <a:rPr lang="en-US" dirty="0" err="1" smtClean="0"/>
              <a:t>Detton</a:t>
            </a:r>
            <a:r>
              <a:rPr lang="en-US" dirty="0" smtClean="0"/>
              <a:t> (2020). Grant’s Dissector. 17th edition, Lippincott Williams &amp; Wilkins. ISBN 9781975134600.</a:t>
            </a:r>
          </a:p>
          <a:p>
            <a:pPr>
              <a:buNone/>
            </a:pPr>
            <a:r>
              <a:rPr lang="en-US" dirty="0"/>
              <a:t>4</a:t>
            </a:r>
            <a:r>
              <a:rPr lang="en-US" dirty="0" smtClean="0"/>
              <a:t>. Adrian Kendal Dixon, David J. Bowden, Bari M. Logan and Harold Ellis (2017). Human Sectional Anatomy - Pocket atlas of body sections, CT and MRI images, 4th edition, CRC Press. ISBN 9781498708548.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8800" dirty="0" smtClean="0">
                <a:latin typeface="Gabriola" panose="04040605051002020D02" pitchFamily="82" charset="0"/>
              </a:rPr>
              <a:t>The End</a:t>
            </a:r>
          </a:p>
          <a:p>
            <a:pPr algn="ctr">
              <a:buNone/>
            </a:pPr>
            <a:r>
              <a:rPr lang="en-US" sz="8800" dirty="0" smtClean="0">
                <a:latin typeface="Gabriola" panose="04040605051002020D02" pitchFamily="82" charset="0"/>
              </a:rPr>
              <a:t>Thank you</a:t>
            </a:r>
            <a:endParaRPr lang="en-US" sz="8800" dirty="0">
              <a:latin typeface="Gabriola" panose="04040605051002020D02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Rectum: Curvatures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876800" cy="5943600"/>
          </a:xfrm>
        </p:spPr>
        <p:txBody>
          <a:bodyPr>
            <a:normAutofit/>
          </a:bodyPr>
          <a:lstStyle/>
          <a:p>
            <a:r>
              <a:rPr lang="en-GB" dirty="0" smtClean="0"/>
              <a:t>The rectum also deviates in three </a:t>
            </a:r>
            <a:r>
              <a:rPr lang="en-GB" b="1" dirty="0" smtClean="0"/>
              <a:t>lateral</a:t>
            </a:r>
            <a:r>
              <a:rPr lang="en-GB" dirty="0" smtClean="0"/>
              <a:t> curves: </a:t>
            </a:r>
            <a:r>
              <a:rPr lang="en-GB" b="1" dirty="0" smtClean="0"/>
              <a:t>upper</a:t>
            </a:r>
            <a:r>
              <a:rPr lang="en-GB" dirty="0" smtClean="0"/>
              <a:t>, convex to the right; </a:t>
            </a:r>
            <a:r>
              <a:rPr lang="en-GB" b="1" dirty="0" smtClean="0"/>
              <a:t>middle</a:t>
            </a:r>
            <a:r>
              <a:rPr lang="en-GB" dirty="0" smtClean="0"/>
              <a:t>, convex to the left; </a:t>
            </a:r>
            <a:r>
              <a:rPr lang="en-GB" b="1" dirty="0" smtClean="0"/>
              <a:t>lower</a:t>
            </a:r>
            <a:r>
              <a:rPr lang="en-GB" dirty="0" smtClean="0"/>
              <a:t>, convex to the right</a:t>
            </a:r>
          </a:p>
          <a:p>
            <a:r>
              <a:rPr lang="en-GB" dirty="0" err="1" smtClean="0"/>
              <a:t>Anteroposterior</a:t>
            </a:r>
            <a:r>
              <a:rPr lang="en-GB" dirty="0" smtClean="0"/>
              <a:t> curvatures: </a:t>
            </a:r>
            <a:r>
              <a:rPr lang="en-GB" b="1" dirty="0" smtClean="0"/>
              <a:t>sacral</a:t>
            </a:r>
            <a:r>
              <a:rPr lang="en-GB" dirty="0" smtClean="0"/>
              <a:t> and </a:t>
            </a:r>
            <a:r>
              <a:rPr lang="en-GB" b="1" dirty="0" err="1" smtClean="0"/>
              <a:t>anorectal</a:t>
            </a:r>
            <a:r>
              <a:rPr lang="en-GB" dirty="0" smtClean="0"/>
              <a:t> curvature</a:t>
            </a:r>
          </a:p>
          <a:p>
            <a:r>
              <a:rPr lang="en-US" dirty="0" smtClean="0"/>
              <a:t>Variable length (15 cm on average)</a:t>
            </a:r>
          </a:p>
          <a:p>
            <a:r>
              <a:rPr lang="en-GB" dirty="0" smtClean="0"/>
              <a:t>Initial diameter is similar to that of the sigmoid colon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4321" t="16837" r="14977" b="9084"/>
          <a:stretch>
            <a:fillRect/>
          </a:stretch>
        </p:blipFill>
        <p:spPr bwMode="auto">
          <a:xfrm>
            <a:off x="4648200" y="1796894"/>
            <a:ext cx="4495800" cy="452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9906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Rectum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4321" t="16837" r="14977" b="9084"/>
          <a:stretch>
            <a:fillRect/>
          </a:stretch>
        </p:blipFill>
        <p:spPr bwMode="auto">
          <a:xfrm>
            <a:off x="4560792" y="1440715"/>
            <a:ext cx="4569352" cy="503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1348800"/>
            <a:ext cx="4495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200" dirty="0" smtClean="0"/>
              <a:t>Inferiorly it becomes dilated as the </a:t>
            </a:r>
            <a:r>
              <a:rPr lang="en-GB" sz="3200" b="1" dirty="0" smtClean="0"/>
              <a:t>rectal</a:t>
            </a:r>
            <a:r>
              <a:rPr lang="en-GB" sz="3200" dirty="0" smtClean="0"/>
              <a:t> </a:t>
            </a:r>
            <a:r>
              <a:rPr lang="en-GB" sz="3200" b="1" dirty="0" err="1" smtClean="0"/>
              <a:t>ampulla</a:t>
            </a:r>
            <a:endParaRPr lang="en-US" sz="32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Rectum is the most posterior element of the pelvic viscera, is immediately anterior to, concave contour of the sacrum.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Rectum differs from the sigmoid colon in having no </a:t>
            </a:r>
            <a:r>
              <a:rPr lang="en-GB" dirty="0" err="1" smtClean="0"/>
              <a:t>sacculations</a:t>
            </a:r>
            <a:r>
              <a:rPr lang="en-GB" dirty="0" smtClean="0"/>
              <a:t> or appendices </a:t>
            </a:r>
            <a:r>
              <a:rPr lang="en-GB" dirty="0" err="1" smtClean="0"/>
              <a:t>epiploicae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Rectum lacks distinct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taeniae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coli muscles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 smtClean="0"/>
              <a:t>Rectum is encircled by layer of longitudinal muscle, which invests the entire length</a:t>
            </a:r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Rectum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Rectum has three permanent semi-lunar transverse folds or valves of Houston</a:t>
            </a:r>
          </a:p>
          <a:p>
            <a:r>
              <a:rPr lang="en-GB" dirty="0" smtClean="0"/>
              <a:t>Superior fold is at the beginning of the rectum may be either on the left or right</a:t>
            </a:r>
          </a:p>
          <a:p>
            <a:r>
              <a:rPr lang="en-GB" dirty="0" smtClean="0"/>
              <a:t>The middle fold is largest projecting from the anterior and right wall</a:t>
            </a:r>
          </a:p>
          <a:p>
            <a:r>
              <a:rPr lang="en-GB" dirty="0" smtClean="0"/>
              <a:t>inferior fold is found on the left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752600"/>
            <a:ext cx="5029199" cy="383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648200" cy="5715000"/>
          </a:xfrm>
        </p:spPr>
        <p:txBody>
          <a:bodyPr>
            <a:normAutofit/>
          </a:bodyPr>
          <a:lstStyle/>
          <a:p>
            <a:r>
              <a:rPr lang="en-GB" dirty="0" smtClean="0"/>
              <a:t>The upper third of the rectum is covered by peritoneum on its anterior and lateral aspects</a:t>
            </a:r>
          </a:p>
          <a:p>
            <a:r>
              <a:rPr lang="en-GB" dirty="0" smtClean="0"/>
              <a:t>The peritoneum is reflected superiorly onto the urinary bladder in males to form the </a:t>
            </a:r>
            <a:r>
              <a:rPr lang="en-GB" dirty="0" err="1" smtClean="0"/>
              <a:t>rectovesical</a:t>
            </a:r>
            <a:r>
              <a:rPr lang="en-GB" dirty="0" smtClean="0"/>
              <a:t> pouch</a:t>
            </a:r>
          </a:p>
          <a:p>
            <a:r>
              <a:rPr lang="en-GB" dirty="0" smtClean="0"/>
              <a:t>In females, onto the posterior vaginal wall to form the recto-uterine pouch (pouch of Douglas)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0980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err="1" smtClean="0"/>
              <a:t>Mesorectum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/>
          <a:lstStyle/>
          <a:p>
            <a:r>
              <a:rPr lang="en-GB" dirty="0" err="1" smtClean="0"/>
              <a:t>mesorectum</a:t>
            </a:r>
            <a:r>
              <a:rPr lang="en-GB" dirty="0" smtClean="0"/>
              <a:t> is enclosed by </a:t>
            </a:r>
            <a:r>
              <a:rPr lang="en-GB" dirty="0" err="1" smtClean="0"/>
              <a:t>mesorectal</a:t>
            </a:r>
            <a:r>
              <a:rPr lang="en-GB" dirty="0" smtClean="0"/>
              <a:t> fascia </a:t>
            </a:r>
          </a:p>
          <a:p>
            <a:r>
              <a:rPr lang="en-GB" dirty="0" smtClean="0"/>
              <a:t>It contains the superior rectal artery and its branches, the superior rectal vein and its tributaries, the lymphatic vessels and nodes that lie along the superior rectal artery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981200"/>
            <a:ext cx="4953000" cy="325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Applied Anatomy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09800" y="1981200"/>
            <a:ext cx="5257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09800" y="1371600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Digital Rectal Examination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816</Words>
  <Application>WPS Presentation</Application>
  <PresentationFormat>On-screen Show (4:3)</PresentationFormat>
  <Paragraphs>76</Paragraphs>
  <Slides>27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Rectum and Anal Canal</vt:lpstr>
      <vt:lpstr>Rectum</vt:lpstr>
      <vt:lpstr>Rectum: Curvatures</vt:lpstr>
      <vt:lpstr>Rectum</vt:lpstr>
      <vt:lpstr>Rectum</vt:lpstr>
      <vt:lpstr>Rectum</vt:lpstr>
      <vt:lpstr>Rectum</vt:lpstr>
      <vt:lpstr>Mesorectum</vt:lpstr>
      <vt:lpstr>Applied Anatomy</vt:lpstr>
      <vt:lpstr>Anal Canal</vt:lpstr>
      <vt:lpstr>Slide 11</vt:lpstr>
      <vt:lpstr>Slide 12</vt:lpstr>
      <vt:lpstr>Anal cushions</vt:lpstr>
      <vt:lpstr>Anal Canal</vt:lpstr>
      <vt:lpstr>Slide 15</vt:lpstr>
      <vt:lpstr>The internal anal sphincter</vt:lpstr>
      <vt:lpstr>External anal sphincter</vt:lpstr>
      <vt:lpstr>BLOOD SUPPLY</vt:lpstr>
      <vt:lpstr>Superior mesenteric</vt:lpstr>
      <vt:lpstr>Inferior mesenteric a.</vt:lpstr>
      <vt:lpstr>BLOOD SUPPLY</vt:lpstr>
      <vt:lpstr>Slide 22</vt:lpstr>
      <vt:lpstr>Venous drainage</vt:lpstr>
      <vt:lpstr>Clinical correlates</vt:lpstr>
      <vt:lpstr>Clinical correlates</vt:lpstr>
      <vt:lpstr>Reference Books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INTESTINE</dc:title>
  <dc:creator>Bwalya</dc:creator>
  <cp:lastModifiedBy>Windows User</cp:lastModifiedBy>
  <cp:revision>27</cp:revision>
  <dcterms:created xsi:type="dcterms:W3CDTF">2020-10-07T02:52:00Z</dcterms:created>
  <dcterms:modified xsi:type="dcterms:W3CDTF">2023-04-14T09:28:13Z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