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3" r:id="rId2"/>
    <p:sldId id="257" r:id="rId3"/>
    <p:sldId id="261" r:id="rId4"/>
    <p:sldId id="262" r:id="rId5"/>
    <p:sldId id="263" r:id="rId6"/>
    <p:sldId id="294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7" r:id="rId22"/>
    <p:sldId id="300" r:id="rId23"/>
    <p:sldId id="298" r:id="rId24"/>
    <p:sldId id="288" r:id="rId25"/>
    <p:sldId id="299" r:id="rId26"/>
    <p:sldId id="295" r:id="rId27"/>
    <p:sldId id="292" r:id="rId28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Arial" panose="020B0604020202020204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9318" y="0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Arial" panose="020B0604020202020204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Arial" panose="020B0604020202020204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9318" y="10157402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592F44-8863-4DC5-BD3A-5DE509671D50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Arial" panose="020B0604020202020204" pitchFamily="18"/>
              <a:ea typeface="DejaVu Sans" pitchFamily="2"/>
              <a:cs typeface="DejaVu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601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n-GB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9318" y="0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9318" y="10157402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76D39E60-B85A-4270-8668-2DACA89610FA}" type="slidenum">
              <a:rPr/>
              <a:pPr lvl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marR="0" lvl="0" indent="-21590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defRPr lang="en-GB" sz="2000" b="0" i="0" u="none" strike="noStrike" kern="1200" cap="none" spc="0" baseline="0">
        <a:solidFill>
          <a:srgbClr val="000000"/>
        </a:solidFill>
        <a:uFillTx/>
        <a:latin typeface="Arial" panose="020B0604020202020204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C946C6-F866-4B64-B5A8-A6CFB94D78A3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808940-48BF-41D6-A289-065F9C26B033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90FF41-D34F-4E17-B6B3-9149122A69E3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5232A6-E391-4294-8891-6EEFCF5DBE2B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lang="en-US"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D442AF-D062-4BAC-B3B5-AB1ECCD2B5AB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30E897-B1FD-4FA2-9F27-8C6792154E1E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50BB17-0202-45CA-A602-3759AFAE15ED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B384D0-6357-462C-B382-F69FD95F01A2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40C098-A1D7-4BD9-95AD-142A4FBFF342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CB7800-FE1B-47BB-9B74-5CDDECDBC7EF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6F48E0-3510-4560-9956-DF8025BF0C44}" type="slidenum">
              <a:rPr/>
              <a:pPr lvl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6996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9E266406-DF92-4AC6-9335-2A168D585CA1}" type="slidenum">
              <a:rPr/>
              <a:pPr lvl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defRPr lang="en-GB" sz="4400" b="0" i="0" u="none" strike="noStrike" kern="1200" cap="none" spc="0" baseline="0">
          <a:solidFill>
            <a:srgbClr val="000000"/>
          </a:solidFill>
          <a:uFillTx/>
          <a:latin typeface="Arial" panose="020B0604020202020204" pitchFamily="18"/>
        </a:defRPr>
      </a:lvl1pPr>
    </p:titleStyle>
    <p:bodyStyle>
      <a:lvl1pPr marL="431800" marR="0" lvl="0" indent="-32385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defRPr lang="en-US" sz="3200" b="0" i="0" u="none" strike="noStrike" kern="1200" cap="none" spc="0" baseline="0">
          <a:solidFill>
            <a:srgbClr val="000000"/>
          </a:solidFill>
          <a:uFillTx/>
          <a:latin typeface="Arial" panose="020B0604020202020204" pitchFamily="18"/>
          <a:ea typeface="DejaVu Sans" pitchFamily="2"/>
          <a:cs typeface="DejaVu Sans" pitchFamily="2"/>
        </a:defRPr>
      </a:lvl1pPr>
      <a:lvl2pPr marL="864235" marR="0" lvl="1" indent="-323850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defRPr lang="en-US" sz="2800" b="0" i="0" u="none" strike="noStrike" kern="1200" cap="none" spc="0" baseline="0">
          <a:solidFill>
            <a:srgbClr val="000000"/>
          </a:solidFill>
          <a:uFillTx/>
          <a:latin typeface="Arial" panose="020B0604020202020204" pitchFamily="18"/>
          <a:ea typeface="DejaVu Sans" pitchFamily="2"/>
          <a:cs typeface="DejaVu Sans" pitchFamily="2"/>
        </a:defRPr>
      </a:lvl2pPr>
      <a:lvl3pPr marL="1296035" marR="0" lvl="2" indent="-288290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defRPr lang="en-US" sz="2400" b="0" i="0" u="none" strike="noStrike" kern="1200" cap="none" spc="0" baseline="0">
          <a:solidFill>
            <a:srgbClr val="000000"/>
          </a:solidFill>
          <a:uFillTx/>
          <a:latin typeface="Arial" panose="020B0604020202020204" pitchFamily="18"/>
          <a:ea typeface="DejaVu Sans" pitchFamily="2"/>
          <a:cs typeface="DejaVu Sans" pitchFamily="2"/>
        </a:defRPr>
      </a:lvl3pPr>
      <a:lvl4pPr marL="1727835" marR="0" lvl="3" indent="-215900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defRPr lang="en-US" sz="2000" b="0" i="0" u="none" strike="noStrike" kern="1200" cap="none" spc="0" baseline="0">
          <a:solidFill>
            <a:srgbClr val="000000"/>
          </a:solidFill>
          <a:uFillTx/>
          <a:latin typeface="Arial" panose="020B0604020202020204" pitchFamily="18"/>
          <a:ea typeface="DejaVu Sans" pitchFamily="2"/>
          <a:cs typeface="DejaVu Sans" pitchFamily="2"/>
        </a:defRPr>
      </a:lvl4pPr>
      <a:lvl5pPr marL="2160270" marR="0" lvl="4" indent="-215900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defRPr lang="en-US" sz="2000" b="0" i="0" u="none" strike="noStrike" kern="1200" cap="none" spc="0" baseline="0">
          <a:solidFill>
            <a:srgbClr val="000000"/>
          </a:solidFill>
          <a:uFillTx/>
          <a:latin typeface="Arial" panose="020B0604020202020204" pitchFamily="18"/>
          <a:ea typeface="DejaVu Sans" pitchFamily="2"/>
          <a:cs typeface="DejaVu Sans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" y="960437"/>
            <a:ext cx="10080624" cy="3008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5400" b="1" i="1" dirty="0" err="1" smtClean="0">
                <a:latin typeface="Georgia" panose="02040502050405020303" pitchFamily="18" charset="0"/>
              </a:rPr>
              <a:t>Gluteal</a:t>
            </a:r>
            <a:r>
              <a:rPr lang="en-GB" sz="5400" b="1" i="1" smtClean="0">
                <a:latin typeface="Georgia" panose="02040502050405020303" pitchFamily="18" charset="0"/>
              </a:rPr>
              <a:t> </a:t>
            </a:r>
            <a:r>
              <a:rPr lang="en-GB" sz="5400" b="1" i="1" smtClean="0">
                <a:latin typeface="Georgia" panose="02040502050405020303" pitchFamily="18" charset="0"/>
              </a:rPr>
              <a:t>region: </a:t>
            </a:r>
            <a:r>
              <a:rPr lang="en-GB" sz="5400" b="1" i="1" dirty="0" smtClean="0">
                <a:latin typeface="Georgia" panose="02040502050405020303" pitchFamily="18" charset="0"/>
              </a:rPr>
              <a:t>(Abductors </a:t>
            </a:r>
            <a:r>
              <a:rPr lang="en-GB" sz="5400" b="1" i="1" dirty="0" smtClean="0">
                <a:latin typeface="Georgia" panose="02040502050405020303" pitchFamily="18" charset="0"/>
              </a:rPr>
              <a:t>and </a:t>
            </a:r>
            <a:r>
              <a:rPr lang="en-GB" sz="5400" b="1" i="1" smtClean="0">
                <a:latin typeface="Georgia" panose="02040502050405020303" pitchFamily="18" charset="0"/>
              </a:rPr>
              <a:t>lateral rotators </a:t>
            </a:r>
            <a:r>
              <a:rPr lang="en-GB" sz="5400" b="1" i="1" smtClean="0">
                <a:latin typeface="Georgia" panose="02040502050405020303" pitchFamily="18" charset="0"/>
              </a:rPr>
              <a:t>Muscles)</a:t>
            </a:r>
            <a:endParaRPr lang="en-GB" sz="6000" b="1" dirty="0"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sz="51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Mr. </a:t>
            </a:r>
            <a:r>
              <a:rPr lang="en-GB" sz="51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M. </a:t>
            </a:r>
            <a:r>
              <a:rPr lang="en-GB" sz="51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Banda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3512" y="198437"/>
            <a:ext cx="9071643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GB" sz="3600" b="1" dirty="0"/>
              <a:t>cont..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9043"/>
            <a:ext cx="5345112" cy="4989597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2400" b="1" dirty="0">
                <a:solidFill>
                  <a:schemeClr val="tx1"/>
                </a:solidFill>
              </a:rPr>
              <a:t> Insertion</a:t>
            </a:r>
            <a:r>
              <a:rPr lang="en-US" sz="2400" b="1" dirty="0">
                <a:effectLst>
                  <a:outerShdw dist="17962" dir="2700000">
                    <a:srgbClr val="000000"/>
                  </a:outerShdw>
                </a:effectLst>
              </a:rPr>
              <a:t>: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400" dirty="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- into the iliotibial tract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 -  gluteal tuberosity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400" b="1" dirty="0">
                <a:solidFill>
                  <a:schemeClr val="tx1"/>
                </a:solidFill>
              </a:rPr>
              <a:t>Innervation: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 - Inferior gluteal nerve </a:t>
            </a:r>
            <a:r>
              <a:rPr lang="en-US" sz="2000" dirty="0">
                <a:solidFill>
                  <a:schemeClr val="tx1"/>
                </a:solidFill>
              </a:rPr>
              <a:t>(L5, S1, 2)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Action: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 - extend the thigh &amp; lateral rotate the hip joint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 - </a:t>
            </a:r>
            <a:r>
              <a:rPr lang="en-US" sz="2400" dirty="0" err="1">
                <a:solidFill>
                  <a:schemeClr val="tx1"/>
                </a:solidFill>
              </a:rPr>
              <a:t>stabilises</a:t>
            </a:r>
            <a:r>
              <a:rPr lang="en-US" sz="2400" dirty="0">
                <a:solidFill>
                  <a:schemeClr val="tx1"/>
                </a:solidFill>
              </a:rPr>
              <a:t> the hip &amp; knee joints through iliotibial tract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dirty="0">
              <a:solidFill>
                <a:srgbClr val="FFFFFF"/>
              </a:solidFill>
              <a:effectLst>
                <a:outerShdw dist="17962" dir="2700000">
                  <a:srgbClr val="000000"/>
                </a:outerShdw>
              </a:effectLst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98959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112" y="808037"/>
            <a:ext cx="4572000" cy="67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GB" b="1"/>
              <a:t>Gluteus medius (Abductor)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265237"/>
            <a:ext cx="5040312" cy="4989597"/>
          </a:xfrm>
        </p:spPr>
        <p:txBody>
          <a:bodyPr/>
          <a:lstStyle/>
          <a:p>
            <a:pPr marL="0" lvl="0" indent="0" hangingPunct="1">
              <a:buNone/>
            </a:pPr>
            <a:r>
              <a:rPr lang="en-US" sz="2000" b="1" dirty="0">
                <a:solidFill>
                  <a:schemeClr val="tx1"/>
                </a:solidFill>
              </a:rPr>
              <a:t>Origin:</a:t>
            </a:r>
          </a:p>
          <a:p>
            <a:pPr marL="0" lvl="0" indent="0" hangingPunct="1">
              <a:buNone/>
            </a:pPr>
            <a:r>
              <a:rPr lang="en-US" sz="2000" dirty="0">
                <a:solidFill>
                  <a:schemeClr val="tx1"/>
                </a:solidFill>
              </a:rPr>
              <a:t> - outer surface of ilium between the anterior &amp; posterior gluteal lines</a:t>
            </a:r>
          </a:p>
          <a:p>
            <a:pPr marL="0" lvl="0" indent="0" hangingPunct="1">
              <a:buNone/>
            </a:pPr>
            <a:r>
              <a:rPr lang="en-US" sz="2000" b="1" dirty="0">
                <a:solidFill>
                  <a:schemeClr val="tx1"/>
                </a:solidFill>
              </a:rPr>
              <a:t>Insertion:</a:t>
            </a:r>
          </a:p>
          <a:p>
            <a:pPr marL="0" lvl="0" indent="0" hangingPunct="1">
              <a:buNone/>
            </a:pPr>
            <a:r>
              <a:rPr lang="en-US" sz="2000" b="1" dirty="0">
                <a:solidFill>
                  <a:schemeClr val="tx1"/>
                </a:solidFill>
              </a:rPr>
              <a:t> - </a:t>
            </a:r>
            <a:r>
              <a:rPr lang="en-US" sz="2000" dirty="0">
                <a:solidFill>
                  <a:schemeClr val="tx1"/>
                </a:solidFill>
              </a:rPr>
              <a:t>greater trochanter</a:t>
            </a:r>
          </a:p>
          <a:p>
            <a:pPr marL="0" lvl="0" indent="0" hangingPunct="1">
              <a:buNone/>
            </a:pPr>
            <a:r>
              <a:rPr lang="en-US" sz="2000" b="1" dirty="0">
                <a:solidFill>
                  <a:schemeClr val="tx1"/>
                </a:solidFill>
              </a:rPr>
              <a:t>Innervation:</a:t>
            </a:r>
          </a:p>
          <a:p>
            <a:pPr marL="0" lvl="0" indent="0" hangingPunct="1">
              <a:buNone/>
            </a:pPr>
            <a:r>
              <a:rPr lang="en-US" sz="2000" b="1" dirty="0">
                <a:solidFill>
                  <a:schemeClr val="tx1"/>
                </a:solidFill>
              </a:rPr>
              <a:t> -</a:t>
            </a:r>
            <a:r>
              <a:rPr lang="en-US" sz="2000" dirty="0">
                <a:solidFill>
                  <a:schemeClr val="tx1"/>
                </a:solidFill>
              </a:rPr>
              <a:t> Superior gluteal nerve (L4,5, S1)</a:t>
            </a:r>
          </a:p>
          <a:p>
            <a:pPr marL="0" lvl="0" indent="0" hangingPunct="1">
              <a:buNone/>
            </a:pPr>
            <a:r>
              <a:rPr lang="en-US" sz="2000" b="1" dirty="0">
                <a:solidFill>
                  <a:schemeClr val="tx1"/>
                </a:solidFill>
              </a:rPr>
              <a:t>Action:</a:t>
            </a:r>
          </a:p>
          <a:p>
            <a:pPr marL="0" lvl="0" indent="0" hangingPunct="1">
              <a:buNone/>
            </a:pPr>
            <a:r>
              <a:rPr lang="en-US" sz="2000" dirty="0">
                <a:solidFill>
                  <a:schemeClr val="tx1"/>
                </a:solidFill>
              </a:rPr>
              <a:t> - Abducts &amp; medially rotates the thigh</a:t>
            </a:r>
          </a:p>
          <a:p>
            <a:pPr marL="0" lvl="0" indent="0" hangingPunct="1">
              <a:buNone/>
            </a:pPr>
            <a:r>
              <a:rPr lang="en-US" sz="2000" dirty="0">
                <a:solidFill>
                  <a:schemeClr val="tx1"/>
                </a:solidFill>
              </a:rPr>
              <a:t> - Steady pelvis in walking</a:t>
            </a:r>
          </a:p>
          <a:p>
            <a:pPr marL="0" lvl="0" indent="0" hangingPunct="1">
              <a:buNone/>
            </a:pPr>
            <a:endParaRPr lang="en-US" sz="2800" dirty="0">
              <a:solidFill>
                <a:srgbClr val="FFC000"/>
              </a:solidFill>
              <a:effectLst>
                <a:outerShdw dist="17962" dir="2700000">
                  <a:srgbClr val="000000"/>
                </a:outerShdw>
              </a:effectLst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98959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1798637"/>
            <a:ext cx="504031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GB" b="1"/>
              <a:t>Gluteus minimus (abductor)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9043"/>
            <a:ext cx="5116512" cy="4989597"/>
          </a:xfrm>
        </p:spPr>
        <p:txBody>
          <a:bodyPr/>
          <a:lstStyle/>
          <a:p>
            <a:pPr marL="0" lvl="0" indent="0" hangingPunct="1">
              <a:buNone/>
            </a:pPr>
            <a:r>
              <a:rPr lang="en-US" sz="2400" b="1" dirty="0">
                <a:solidFill>
                  <a:schemeClr val="tx1"/>
                </a:solidFill>
              </a:rPr>
              <a:t>Origin:</a:t>
            </a:r>
          </a:p>
          <a:p>
            <a:pPr marL="0" lvl="0" indent="0" hangingPunct="1">
              <a:buNone/>
            </a:pPr>
            <a:r>
              <a:rPr lang="en-US" sz="2400" dirty="0">
                <a:solidFill>
                  <a:schemeClr val="tx1"/>
                </a:solidFill>
              </a:rPr>
              <a:t> - ilium between the anterior &amp; inferior gluteal lines</a:t>
            </a:r>
          </a:p>
          <a:p>
            <a:pPr marL="0" lvl="0" indent="0" hangingPunct="1">
              <a:buNone/>
            </a:pPr>
            <a:r>
              <a:rPr lang="en-US" sz="2400" b="1" dirty="0">
                <a:solidFill>
                  <a:schemeClr val="tx1"/>
                </a:solidFill>
              </a:rPr>
              <a:t>Insertion:</a:t>
            </a:r>
          </a:p>
          <a:p>
            <a:pPr marL="0" lvl="0" indent="0" hangingPunct="1">
              <a:buNone/>
            </a:pPr>
            <a:r>
              <a:rPr lang="en-US" sz="2400" b="1" dirty="0">
                <a:solidFill>
                  <a:schemeClr val="tx1"/>
                </a:solidFill>
              </a:rPr>
              <a:t> -</a:t>
            </a:r>
            <a:r>
              <a:rPr lang="en-US" sz="2400" dirty="0">
                <a:solidFill>
                  <a:schemeClr val="tx1"/>
                </a:solidFill>
              </a:rPr>
              <a:t> greater trochanter</a:t>
            </a:r>
          </a:p>
          <a:p>
            <a:pPr marL="0" lvl="0" indent="0" hangingPunct="1">
              <a:buNone/>
            </a:pPr>
            <a:r>
              <a:rPr lang="en-US" sz="2400" b="1" dirty="0">
                <a:solidFill>
                  <a:schemeClr val="tx1"/>
                </a:solidFill>
              </a:rPr>
              <a:t>Innervation:</a:t>
            </a:r>
          </a:p>
          <a:p>
            <a:pPr marL="0" lvl="0" indent="0" hangingPunct="1">
              <a:buNone/>
            </a:pPr>
            <a:r>
              <a:rPr lang="en-US" sz="2400" b="1" dirty="0">
                <a:solidFill>
                  <a:schemeClr val="tx1"/>
                </a:solidFill>
              </a:rPr>
              <a:t> -</a:t>
            </a:r>
            <a:r>
              <a:rPr lang="en-US" sz="2400" dirty="0">
                <a:solidFill>
                  <a:schemeClr val="tx1"/>
                </a:solidFill>
              </a:rPr>
              <a:t> Superior gluteal nerve</a:t>
            </a:r>
            <a:r>
              <a:rPr lang="en-US" sz="1800" dirty="0">
                <a:solidFill>
                  <a:schemeClr val="tx1"/>
                </a:solidFill>
              </a:rPr>
              <a:t> (L4,5, S1)</a:t>
            </a:r>
          </a:p>
          <a:p>
            <a:pPr marL="0" lvl="0" indent="0" hangingPunct="1">
              <a:buNone/>
            </a:pPr>
            <a:r>
              <a:rPr lang="en-US" sz="2400" b="1" dirty="0">
                <a:solidFill>
                  <a:schemeClr val="tx1"/>
                </a:solidFill>
              </a:rPr>
              <a:t>Action:</a:t>
            </a:r>
          </a:p>
          <a:p>
            <a:pPr marL="0" lvl="0" indent="0" hangingPunct="1">
              <a:buNone/>
            </a:pPr>
            <a:r>
              <a:rPr lang="en-US" sz="2400" b="1" dirty="0">
                <a:solidFill>
                  <a:schemeClr val="tx1"/>
                </a:solidFill>
              </a:rPr>
              <a:t> -</a:t>
            </a:r>
            <a:r>
              <a:rPr lang="en-US" sz="2400" dirty="0">
                <a:solidFill>
                  <a:schemeClr val="tx1"/>
                </a:solidFill>
              </a:rPr>
              <a:t> Abducts &amp; medially rotates the thigh</a:t>
            </a:r>
          </a:p>
          <a:p>
            <a:pPr marL="0" lvl="0" indent="0" hangingPunct="1">
              <a:buNone/>
            </a:pPr>
            <a:endParaRPr lang="en-US" sz="2800" dirty="0">
              <a:effectLst>
                <a:outerShdw dist="17962" dir="2700000">
                  <a:srgbClr val="000000"/>
                </a:outerShdw>
              </a:effectLst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98959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1798637"/>
            <a:ext cx="504031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98437"/>
            <a:ext cx="7430929" cy="677108"/>
          </a:xfr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GB" b="1" dirty="0"/>
              <a:t>Tensor fasciae </a:t>
            </a:r>
            <a:r>
              <a:rPr lang="en-GB" b="1" dirty="0" err="1"/>
              <a:t>latae</a:t>
            </a:r>
            <a:endParaRPr lang="en-GB" b="1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98637"/>
            <a:ext cx="5345112" cy="4989597"/>
          </a:xfrm>
        </p:spPr>
        <p:txBody>
          <a:bodyPr/>
          <a:lstStyle/>
          <a:p>
            <a:pPr marL="0" lvl="0" indent="0" hangingPunct="1">
              <a:buNone/>
            </a:pPr>
            <a:r>
              <a:rPr lang="en-US" sz="2400" b="1" dirty="0"/>
              <a:t>Origin:</a:t>
            </a:r>
          </a:p>
          <a:p>
            <a:pPr marL="0" lvl="0" indent="0" hangingPunct="1">
              <a:buNone/>
            </a:pPr>
            <a:r>
              <a:rPr lang="en-US" sz="2400" b="1" dirty="0"/>
              <a:t> -</a:t>
            </a:r>
            <a:r>
              <a:rPr lang="en-US" sz="2400" dirty="0"/>
              <a:t> iliac crest between anterior superior iliac spine &amp; iliac tubercle</a:t>
            </a:r>
          </a:p>
          <a:p>
            <a:pPr marL="0" lvl="0" indent="0" hangingPunct="1">
              <a:buNone/>
            </a:pPr>
            <a:r>
              <a:rPr lang="en-US" sz="2400" b="1" dirty="0"/>
              <a:t>Insertion</a:t>
            </a:r>
            <a:r>
              <a:rPr lang="en-US" sz="2400" dirty="0"/>
              <a:t>:</a:t>
            </a:r>
          </a:p>
          <a:p>
            <a:pPr marL="0" lvl="0" indent="0" hangingPunct="1">
              <a:buNone/>
            </a:pPr>
            <a:r>
              <a:rPr lang="en-US" sz="2400" dirty="0"/>
              <a:t> -Into the iliotibial tract</a:t>
            </a:r>
          </a:p>
          <a:p>
            <a:pPr marL="0" lvl="0" indent="0" hangingPunct="1">
              <a:buNone/>
            </a:pPr>
            <a:r>
              <a:rPr lang="en-US" sz="2400" b="1" dirty="0"/>
              <a:t>Innervation</a:t>
            </a:r>
            <a:r>
              <a:rPr lang="en-US" sz="2400" dirty="0"/>
              <a:t>:</a:t>
            </a:r>
          </a:p>
          <a:p>
            <a:pPr marL="0" lvl="0" indent="0" hangingPunct="1">
              <a:buNone/>
            </a:pPr>
            <a:r>
              <a:rPr lang="en-US" sz="2400" dirty="0"/>
              <a:t> - Superior gluteal nerve (</a:t>
            </a:r>
            <a:r>
              <a:rPr lang="en-US" sz="2000" dirty="0"/>
              <a:t>L4,5, S1)</a:t>
            </a:r>
          </a:p>
          <a:p>
            <a:pPr marL="0" lvl="0" indent="0" hangingPunct="1">
              <a:buNone/>
            </a:pPr>
            <a:r>
              <a:rPr lang="en-US" sz="2400" b="1" dirty="0"/>
              <a:t>Action:</a:t>
            </a:r>
          </a:p>
          <a:p>
            <a:pPr marL="0" lvl="0" indent="0" hangingPunct="1">
              <a:buNone/>
            </a:pPr>
            <a:r>
              <a:rPr lang="en-US" sz="2400" b="1" dirty="0"/>
              <a:t> -</a:t>
            </a:r>
            <a:r>
              <a:rPr lang="en-US" sz="2400" dirty="0"/>
              <a:t> </a:t>
            </a:r>
            <a:r>
              <a:rPr lang="en-US" sz="2400" dirty="0" err="1"/>
              <a:t>stabilises</a:t>
            </a:r>
            <a:r>
              <a:rPr lang="en-US" sz="2400" dirty="0"/>
              <a:t> the knee in extended position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98959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112" y="808037"/>
            <a:ext cx="4572000" cy="67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GB" b="1" dirty="0" err="1"/>
              <a:t>Piriformis</a:t>
            </a:r>
            <a:endParaRPr lang="en-GB" b="1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9043"/>
            <a:ext cx="5040312" cy="4989597"/>
          </a:xfrm>
        </p:spPr>
        <p:txBody>
          <a:bodyPr/>
          <a:lstStyle/>
          <a:p>
            <a:pPr marL="0" lvl="0" indent="0" hangingPunct="1">
              <a:buNone/>
            </a:pPr>
            <a:r>
              <a:rPr lang="en-US" sz="2000" b="1" dirty="0"/>
              <a:t>Origin:</a:t>
            </a:r>
            <a:r>
              <a:rPr lang="en-US" sz="2000" dirty="0"/>
              <a:t>  </a:t>
            </a:r>
          </a:p>
          <a:p>
            <a:pPr marL="0" lvl="0" indent="0" hangingPunct="1">
              <a:buNone/>
            </a:pPr>
            <a:r>
              <a:rPr lang="en-US" sz="2000" dirty="0"/>
              <a:t> - Anterior surface of sacrum</a:t>
            </a:r>
          </a:p>
          <a:p>
            <a:pPr marL="0" lvl="0" indent="0" hangingPunct="1">
              <a:buNone/>
            </a:pPr>
            <a:r>
              <a:rPr lang="en-US" sz="2000" b="1" dirty="0"/>
              <a:t>Insertion: </a:t>
            </a:r>
            <a:r>
              <a:rPr lang="en-US" sz="2000" dirty="0"/>
              <a:t>- greater trochanter</a:t>
            </a:r>
          </a:p>
          <a:p>
            <a:pPr marL="0" lvl="0" indent="0" hangingPunct="1">
              <a:buNone/>
            </a:pPr>
            <a:r>
              <a:rPr lang="en-US" sz="2000" b="1" dirty="0"/>
              <a:t>innervation:</a:t>
            </a:r>
          </a:p>
          <a:p>
            <a:pPr marL="0" lvl="0" indent="0" hangingPunct="1">
              <a:buNone/>
            </a:pPr>
            <a:r>
              <a:rPr lang="en-US" sz="2000" dirty="0"/>
              <a:t> - nerve to piriformis S1,2</a:t>
            </a:r>
          </a:p>
          <a:p>
            <a:pPr marL="0" lvl="0" indent="0" hangingPunct="1">
              <a:buNone/>
            </a:pPr>
            <a:r>
              <a:rPr lang="en-US" sz="2000" b="1" dirty="0"/>
              <a:t>Action:</a:t>
            </a:r>
          </a:p>
          <a:p>
            <a:pPr marL="0" lvl="0" indent="0" hangingPunct="1">
              <a:buNone/>
            </a:pPr>
            <a:r>
              <a:rPr lang="en-US" sz="2000" dirty="0"/>
              <a:t> - Lateral rotator of thigh</a:t>
            </a:r>
          </a:p>
          <a:p>
            <a:pPr marL="0" lvl="0" indent="0" hangingPunct="1">
              <a:buNone/>
            </a:pPr>
            <a:r>
              <a:rPr lang="en-US" sz="2000" dirty="0"/>
              <a:t> - Assists in stabilizing hip joint especially in abduction</a:t>
            </a:r>
          </a:p>
          <a:p>
            <a:pPr marL="0" lvl="0" indent="0" hangingPunct="1">
              <a:buNone/>
            </a:pPr>
            <a:r>
              <a:rPr lang="en-US" sz="2000" dirty="0"/>
              <a:t> - divides the greater sciatic foramen into 2</a:t>
            </a:r>
          </a:p>
          <a:p>
            <a:pPr marL="0" lvl="0" indent="0" hangingPunct="1">
              <a:buNone/>
            </a:pPr>
            <a:endParaRPr lang="en-US" sz="2800" dirty="0">
              <a:effectLst>
                <a:outerShdw dist="17962" dir="2700000">
                  <a:srgbClr val="000000"/>
                </a:outerShdw>
              </a:effectLst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98959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7912" y="1798637"/>
            <a:ext cx="51927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GB" b="1"/>
              <a:t>Obturator internus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4426555" cy="4989597"/>
          </a:xfrm>
        </p:spPr>
        <p:txBody>
          <a:bodyPr/>
          <a:lstStyle/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b="1" dirty="0"/>
              <a:t>Origin: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dirty="0"/>
              <a:t> - Inner surface of obturator membrane &amp; adjacent bone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b="1" dirty="0"/>
              <a:t>Insertion: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dirty="0"/>
              <a:t> - greater trochanter along with </a:t>
            </a:r>
            <a:r>
              <a:rPr lang="en-US" sz="2400" dirty="0" err="1"/>
              <a:t>gemelli</a:t>
            </a:r>
            <a:endParaRPr lang="en-US" sz="2400" dirty="0"/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b="1" dirty="0"/>
              <a:t>innervation</a:t>
            </a:r>
            <a:r>
              <a:rPr lang="en-US" sz="2400" dirty="0"/>
              <a:t>: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dirty="0"/>
              <a:t> - nerve to obturator internus (L4,S1)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b="1" dirty="0"/>
              <a:t>Action: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dirty="0"/>
              <a:t> - Lateral rotator of thigh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989597"/>
          </a:xfrm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219998" y="1799996"/>
            <a:ext cx="4140000" cy="5039999"/>
            <a:chOff x="5219998" y="1799996"/>
            <a:chExt cx="4140000" cy="503999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lum/>
            </a:blip>
            <a:srcRect/>
            <a:stretch>
              <a:fillRect/>
            </a:stretch>
          </p:blipFill>
          <p:spPr>
            <a:xfrm>
              <a:off x="5219998" y="1799996"/>
              <a:ext cx="4140000" cy="50396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219998" y="1799996"/>
              <a:ext cx="4140000" cy="5039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18"/>
                <a:ea typeface="DejaVu Sans" pitchFamily="2"/>
                <a:cs typeface="DejaVu 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46319"/>
            <a:ext cx="9071643" cy="1172160"/>
          </a:xfrm>
        </p:spPr>
        <p:txBody>
          <a:bodyPr/>
          <a:lstStyle/>
          <a:p>
            <a:pPr lvl="0">
              <a:buNone/>
            </a:pPr>
            <a:r>
              <a:rPr lang="en-GB" b="1"/>
              <a:t>Superior &amp; inferior gemelli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845238"/>
            <a:ext cx="4930553" cy="5287399"/>
          </a:xfrm>
        </p:spPr>
        <p:txBody>
          <a:bodyPr/>
          <a:lstStyle/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b="1" dirty="0"/>
              <a:t>Origin: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dirty="0"/>
              <a:t> - </a:t>
            </a:r>
            <a:r>
              <a:rPr lang="en-US" sz="2400" b="1" dirty="0"/>
              <a:t>Superior from ischial spine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b="1" dirty="0"/>
              <a:t> - Inferior from ischial tuberosity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dirty="0"/>
              <a:t>I</a:t>
            </a:r>
            <a:r>
              <a:rPr lang="en-US" sz="2400" b="1" dirty="0"/>
              <a:t>nsertion:</a:t>
            </a:r>
            <a:r>
              <a:rPr lang="en-US" sz="2400" dirty="0"/>
              <a:t>  greater trochanter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b="1" dirty="0"/>
              <a:t>Innervation: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dirty="0"/>
              <a:t> - Superior </a:t>
            </a:r>
            <a:r>
              <a:rPr lang="en-US" sz="2400" dirty="0" smtClean="0"/>
              <a:t>G. from nerve </a:t>
            </a:r>
            <a:r>
              <a:rPr lang="en-US" sz="2400" dirty="0"/>
              <a:t>to obturator internus (L4, S1)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dirty="0"/>
              <a:t> - Inferior </a:t>
            </a:r>
            <a:r>
              <a:rPr lang="en-US" sz="2400" dirty="0" smtClean="0"/>
              <a:t>G. from </a:t>
            </a:r>
            <a:r>
              <a:rPr lang="en-US" sz="2400" dirty="0"/>
              <a:t>nerve to quadratus </a:t>
            </a:r>
            <a:r>
              <a:rPr lang="en-US" sz="2400" dirty="0" err="1"/>
              <a:t>femoris</a:t>
            </a:r>
            <a:r>
              <a:rPr lang="en-US" sz="2400" dirty="0"/>
              <a:t> (L4, S1)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b="1" dirty="0"/>
              <a:t>Action: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dirty="0"/>
              <a:t> - Lateral rotators of thig</a:t>
            </a:r>
            <a:r>
              <a:rPr lang="en-US" sz="2400" dirty="0">
                <a:effectLst>
                  <a:outerShdw dist="17962" dir="2700000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98959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7912" y="1798637"/>
            <a:ext cx="51927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46319"/>
            <a:ext cx="9071643" cy="1172160"/>
          </a:xfrm>
        </p:spPr>
        <p:txBody>
          <a:bodyPr/>
          <a:lstStyle/>
          <a:p>
            <a:pPr lvl="0">
              <a:buNone/>
            </a:pPr>
            <a:r>
              <a:rPr lang="en-GB" b="1"/>
              <a:t>Quadratus femoris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39712" y="2027237"/>
            <a:ext cx="4426555" cy="4989597"/>
          </a:xfrm>
        </p:spPr>
        <p:txBody>
          <a:bodyPr/>
          <a:lstStyle/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b="1" dirty="0"/>
              <a:t>Origin:</a:t>
            </a:r>
            <a:r>
              <a:rPr lang="en-US" sz="2400" dirty="0"/>
              <a:t>  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dirty="0"/>
              <a:t> - ischial tuberosity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b="1" dirty="0"/>
              <a:t>Insertion: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dirty="0"/>
              <a:t> - Quadrate tubercle of femur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b="1" dirty="0"/>
              <a:t>Innervation: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dirty="0"/>
              <a:t> - nerve to quadratus </a:t>
            </a:r>
            <a:r>
              <a:rPr lang="en-US" sz="2400" dirty="0" err="1"/>
              <a:t>femoris</a:t>
            </a:r>
            <a:r>
              <a:rPr lang="en-US" sz="2400" dirty="0"/>
              <a:t> (L4,S1)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b="1" dirty="0"/>
              <a:t>Action: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dirty="0"/>
              <a:t> - Lateral rotator of thigh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98959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9312" y="1874837"/>
            <a:ext cx="51927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46319"/>
            <a:ext cx="9071643" cy="1172160"/>
          </a:xfrm>
        </p:spPr>
        <p:txBody>
          <a:bodyPr/>
          <a:lstStyle/>
          <a:p>
            <a:pPr lvl="0">
              <a:buNone/>
            </a:pPr>
            <a:r>
              <a:rPr lang="en-GB" b="1"/>
              <a:t>Neurovascular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63512" y="1769034"/>
            <a:ext cx="4767041" cy="5211193"/>
          </a:xfrm>
        </p:spPr>
        <p:txBody>
          <a:bodyPr/>
          <a:lstStyle/>
          <a:p>
            <a:pPr marL="0" lvl="0" indent="0" hangingPunct="1">
              <a:buNone/>
            </a:pPr>
            <a:r>
              <a:rPr lang="en-US" sz="2800" dirty="0">
                <a:effectLst>
                  <a:outerShdw dist="17962" dir="2700000">
                    <a:srgbClr val="000000"/>
                  </a:outerShdw>
                </a:effectLst>
              </a:rPr>
              <a:t>- </a:t>
            </a:r>
            <a:r>
              <a:rPr lang="en-US" sz="2000" b="1" dirty="0">
                <a:solidFill>
                  <a:schemeClr val="tx1"/>
                </a:solidFill>
              </a:rPr>
              <a:t>Sciatic</a:t>
            </a:r>
          </a:p>
          <a:p>
            <a:pPr marL="0" lvl="0" indent="0" hangingPunct="1">
              <a:buNone/>
            </a:pPr>
            <a:r>
              <a:rPr lang="en-US" sz="2000" dirty="0"/>
              <a:t> - Posterior cutaneous nerve of the thigh</a:t>
            </a:r>
          </a:p>
          <a:p>
            <a:pPr marL="0" lvl="0" indent="0" hangingPunct="1">
              <a:buNone/>
            </a:pPr>
            <a:r>
              <a:rPr lang="en-US" sz="2000" dirty="0"/>
              <a:t> - Superior gluteal</a:t>
            </a:r>
          </a:p>
          <a:p>
            <a:pPr marL="0" lvl="0" indent="0" hangingPunct="1">
              <a:buNone/>
            </a:pPr>
            <a:r>
              <a:rPr lang="en-US" sz="2000" dirty="0"/>
              <a:t> - Inferior gluteal</a:t>
            </a:r>
          </a:p>
          <a:p>
            <a:pPr marL="0" lvl="0" indent="0" hangingPunct="1">
              <a:buNone/>
            </a:pPr>
            <a:r>
              <a:rPr lang="en-US" sz="2000" dirty="0"/>
              <a:t> - Nerve to quadratus </a:t>
            </a:r>
            <a:r>
              <a:rPr lang="en-US" sz="2000" dirty="0" err="1"/>
              <a:t>femoris</a:t>
            </a:r>
            <a:endParaRPr lang="en-US" sz="2000" dirty="0"/>
          </a:p>
          <a:p>
            <a:pPr marL="0" lvl="0" indent="0" hangingPunct="1">
              <a:buNone/>
            </a:pPr>
            <a:r>
              <a:rPr lang="en-US" sz="2000" dirty="0"/>
              <a:t> - Pudendal nerve</a:t>
            </a:r>
          </a:p>
          <a:p>
            <a:pPr marL="0" lvl="0" indent="0" hangingPunct="1">
              <a:buNone/>
            </a:pPr>
            <a:r>
              <a:rPr lang="en-US" sz="2000" dirty="0"/>
              <a:t> - Nerve to obturator internus</a:t>
            </a:r>
          </a:p>
          <a:p>
            <a:pPr marL="0" lvl="0" indent="0" hangingPunct="1">
              <a:buNone/>
            </a:pPr>
            <a:r>
              <a:rPr lang="en-US" sz="2000" dirty="0"/>
              <a:t> - sciatic &amp; pudendal just pass through</a:t>
            </a:r>
          </a:p>
          <a:p>
            <a:pPr marL="0" lvl="0" indent="0" hangingPunct="1">
              <a:buNone/>
            </a:pPr>
            <a:r>
              <a:rPr lang="en-US" sz="2000" dirty="0"/>
              <a:t> - found in the plane between superficial &amp; deep muscles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98959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7912" y="2103437"/>
            <a:ext cx="51927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46319"/>
            <a:ext cx="9071643" cy="1172160"/>
          </a:xfrm>
        </p:spPr>
        <p:txBody>
          <a:bodyPr/>
          <a:lstStyle/>
          <a:p>
            <a:pPr lvl="0">
              <a:buNone/>
            </a:pPr>
            <a:r>
              <a:rPr lang="en-GB" b="1"/>
              <a:t>Arteries of the gluteal region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15912" y="1769043"/>
            <a:ext cx="4614641" cy="4989597"/>
          </a:xfrm>
        </p:spPr>
        <p:txBody>
          <a:bodyPr/>
          <a:lstStyle/>
          <a:p>
            <a:pPr marL="0" lvl="0" indent="0" hangingPunct="1">
              <a:buNone/>
            </a:pPr>
            <a:r>
              <a:rPr lang="en-US" sz="2000" b="1" dirty="0" smtClean="0"/>
              <a:t>Branches </a:t>
            </a:r>
            <a:r>
              <a:rPr lang="en-US" sz="2000" b="1" dirty="0"/>
              <a:t>of internal iliac artery:</a:t>
            </a:r>
          </a:p>
          <a:p>
            <a:pPr marL="0" lvl="0" indent="0" hangingPunct="1">
              <a:buNone/>
            </a:pPr>
            <a:r>
              <a:rPr lang="en-US" sz="2000" dirty="0"/>
              <a:t> - Superior gluteal artery</a:t>
            </a:r>
          </a:p>
          <a:p>
            <a:pPr marL="0" lvl="0" indent="0" hangingPunct="1">
              <a:buNone/>
            </a:pPr>
            <a:r>
              <a:rPr lang="en-US" sz="2000" dirty="0"/>
              <a:t> - Inferior </a:t>
            </a:r>
            <a:r>
              <a:rPr lang="en-US" sz="2000" dirty="0" err="1"/>
              <a:t>gluteal</a:t>
            </a:r>
            <a:r>
              <a:rPr lang="en-US" sz="2000" dirty="0"/>
              <a:t> </a:t>
            </a:r>
            <a:r>
              <a:rPr lang="en-US" sz="2000" dirty="0" smtClean="0"/>
              <a:t>artery</a:t>
            </a:r>
          </a:p>
          <a:p>
            <a:pPr marL="0" lvl="0" indent="0" hangingPunct="1">
              <a:buNone/>
            </a:pPr>
            <a:r>
              <a:rPr lang="en-US" sz="2000" b="1" dirty="0" smtClean="0"/>
              <a:t>Branches </a:t>
            </a:r>
            <a:r>
              <a:rPr lang="en-US" sz="2000" b="1" dirty="0"/>
              <a:t>of femoral artery:</a:t>
            </a:r>
          </a:p>
          <a:p>
            <a:pPr marL="0" lvl="0" indent="0" hangingPunct="1">
              <a:buNone/>
            </a:pPr>
            <a:r>
              <a:rPr lang="en-US" sz="2000" dirty="0"/>
              <a:t> - Lateral circumflex</a:t>
            </a:r>
          </a:p>
          <a:p>
            <a:pPr marL="0" lvl="0" indent="0" hangingPunct="1">
              <a:buNone/>
            </a:pPr>
            <a:r>
              <a:rPr lang="en-US" sz="2000" dirty="0"/>
              <a:t> - Medial circumflex</a:t>
            </a:r>
          </a:p>
          <a:p>
            <a:pPr marL="0" lvl="0" indent="0" hangingPunct="1">
              <a:buNone/>
            </a:pPr>
            <a:r>
              <a:rPr lang="en-US" sz="2000" b="1" dirty="0" smtClean="0"/>
              <a:t>Branches </a:t>
            </a:r>
            <a:r>
              <a:rPr lang="en-US" sz="2000" b="1" dirty="0"/>
              <a:t>of </a:t>
            </a:r>
            <a:r>
              <a:rPr lang="en-US" sz="2000" b="1" dirty="0" err="1"/>
              <a:t>profunda</a:t>
            </a:r>
            <a:r>
              <a:rPr lang="en-US" sz="2000" b="1" dirty="0"/>
              <a:t> </a:t>
            </a:r>
            <a:r>
              <a:rPr lang="en-US" sz="2000" b="1" dirty="0" err="1"/>
              <a:t>femoris</a:t>
            </a:r>
            <a:r>
              <a:rPr lang="en-US" sz="2000" b="1" dirty="0"/>
              <a:t> artery:</a:t>
            </a:r>
          </a:p>
          <a:p>
            <a:pPr marL="0" lvl="0" indent="0" hangingPunct="1">
              <a:buNone/>
            </a:pPr>
            <a:r>
              <a:rPr lang="en-US" sz="2000" dirty="0"/>
              <a:t> - First perforating branch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989597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5039999" y="1619996"/>
            <a:ext cx="4500000" cy="503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46319"/>
            <a:ext cx="9071643" cy="842720"/>
          </a:xfrm>
        </p:spPr>
        <p:txBody>
          <a:bodyPr/>
          <a:lstStyle/>
          <a:p>
            <a:pPr lvl="0">
              <a:buNone/>
            </a:pPr>
            <a:r>
              <a:rPr lang="en-GB" sz="3600" b="1"/>
              <a:t>Gluteal region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341433"/>
            <a:ext cx="5954712" cy="6218242"/>
          </a:xfrm>
        </p:spPr>
        <p:txBody>
          <a:bodyPr/>
          <a:lstStyle/>
          <a:p>
            <a:pPr lvl="0">
              <a:buNone/>
            </a:pPr>
            <a:r>
              <a:rPr lang="en-GB" dirty="0"/>
              <a:t>-</a:t>
            </a:r>
            <a:r>
              <a:rPr lang="en-GB" sz="2600" dirty="0"/>
              <a:t> </a:t>
            </a:r>
            <a:r>
              <a:rPr lang="en-GB" sz="2400" dirty="0"/>
              <a:t>it lies </a:t>
            </a:r>
            <a:r>
              <a:rPr lang="en-GB" sz="2400" dirty="0" err="1"/>
              <a:t>posterolateral</a:t>
            </a:r>
            <a:r>
              <a:rPr lang="en-GB" sz="2400" dirty="0"/>
              <a:t> the bony pelvis &amp; proximal end of femur</a:t>
            </a:r>
          </a:p>
          <a:p>
            <a:pPr lvl="0">
              <a:buNone/>
            </a:pPr>
            <a:r>
              <a:rPr lang="en-GB" sz="2400" dirty="0"/>
              <a:t>- extending from the iliac crest to the </a:t>
            </a:r>
            <a:r>
              <a:rPr lang="en-GB" sz="2400" dirty="0" err="1"/>
              <a:t>gluteal</a:t>
            </a:r>
            <a:r>
              <a:rPr lang="en-GB" sz="2400" dirty="0"/>
              <a:t> fold</a:t>
            </a:r>
          </a:p>
          <a:p>
            <a:pPr lvl="0">
              <a:buNone/>
            </a:pPr>
            <a:r>
              <a:rPr lang="en-GB" sz="2400" dirty="0"/>
              <a:t>- </a:t>
            </a:r>
            <a:r>
              <a:rPr lang="en-GB" sz="2400" dirty="0" err="1"/>
              <a:t>gluteal</a:t>
            </a:r>
            <a:r>
              <a:rPr lang="en-GB" sz="2400" dirty="0"/>
              <a:t> fold indicate the lower limit of the gluteus </a:t>
            </a:r>
            <a:r>
              <a:rPr lang="en-GB" sz="2400" dirty="0" err="1"/>
              <a:t>maximus</a:t>
            </a:r>
            <a:r>
              <a:rPr lang="en-GB" sz="2400" dirty="0"/>
              <a:t> muscle</a:t>
            </a:r>
          </a:p>
          <a:p>
            <a:pPr lvl="0">
              <a:buNone/>
            </a:pPr>
            <a:r>
              <a:rPr lang="en-GB" sz="2400" dirty="0"/>
              <a:t>- </a:t>
            </a:r>
            <a:r>
              <a:rPr lang="en-GB" sz="2400" dirty="0" err="1"/>
              <a:t>gluteal</a:t>
            </a:r>
            <a:r>
              <a:rPr lang="en-GB" sz="2400" dirty="0"/>
              <a:t> fold is a transverse skin crease of the hip joint</a:t>
            </a:r>
          </a:p>
          <a:p>
            <a:pPr lvl="0">
              <a:buNone/>
            </a:pPr>
            <a:r>
              <a:rPr lang="en-GB" sz="2400" dirty="0"/>
              <a:t>- a deep midline groove</a:t>
            </a:r>
            <a:r>
              <a:rPr lang="en-GB" sz="2400" dirty="0" smtClean="0"/>
              <a:t>, (</a:t>
            </a:r>
            <a:r>
              <a:rPr lang="en-GB" sz="2400" dirty="0" err="1" smtClean="0"/>
              <a:t>intergluteal</a:t>
            </a:r>
            <a:r>
              <a:rPr lang="en-GB" sz="2400" dirty="0"/>
              <a:t>) cleft separates the buttocks from each other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989597"/>
          </a:xfrm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106991" y="1798637"/>
            <a:ext cx="3973634" cy="4770433"/>
            <a:chOff x="5410075" y="1828800"/>
            <a:chExt cx="3973634" cy="4770433"/>
          </a:xfrm>
        </p:grpSpPr>
        <p:pic>
          <p:nvPicPr>
            <p:cNvPr id="6" name="Picture 12"/>
            <p:cNvPicPr>
              <a:picLocks noChangeAspect="1"/>
            </p:cNvPicPr>
            <p:nvPr/>
          </p:nvPicPr>
          <p:blipFill>
            <a:blip r:embed="rId3">
              <a:lum/>
            </a:blip>
            <a:srcRect l="4321" r="11349" b="16362"/>
            <a:stretch>
              <a:fillRect/>
            </a:stretch>
          </p:blipFill>
          <p:spPr>
            <a:xfrm>
              <a:off x="5410075" y="1828800"/>
              <a:ext cx="3973634" cy="47699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410075" y="1828800"/>
              <a:ext cx="3973634" cy="477043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18"/>
                <a:ea typeface="DejaVu Sans" pitchFamily="2"/>
                <a:cs typeface="DejaVu 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07439"/>
            <a:ext cx="9071643" cy="1250277"/>
          </a:xfrm>
        </p:spPr>
        <p:txBody>
          <a:bodyPr/>
          <a:lstStyle/>
          <a:p>
            <a:pPr lvl="0">
              <a:buNone/>
            </a:pPr>
            <a:r>
              <a:rPr lang="en-GB" b="1"/>
              <a:t>Superior &amp; Inferior gluteal arteries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15912" y="1769043"/>
            <a:ext cx="4614641" cy="5287394"/>
          </a:xfrm>
        </p:spPr>
        <p:txBody>
          <a:bodyPr/>
          <a:lstStyle/>
          <a:p>
            <a:pPr marL="0" lvl="0" indent="0" hangingPunct="1"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- </a:t>
            </a:r>
            <a:r>
              <a:rPr lang="en-US" sz="2400" dirty="0">
                <a:solidFill>
                  <a:schemeClr val="tx1"/>
                </a:solidFill>
              </a:rPr>
              <a:t>Are branches of the </a:t>
            </a:r>
            <a:r>
              <a:rPr lang="en-US" sz="2400" b="1" dirty="0">
                <a:solidFill>
                  <a:schemeClr val="tx1"/>
                </a:solidFill>
              </a:rPr>
              <a:t>internal iliac artery</a:t>
            </a:r>
          </a:p>
          <a:p>
            <a:pPr marL="0" lvl="0" indent="0" hangingPunct="1">
              <a:buNone/>
            </a:pPr>
            <a:r>
              <a:rPr lang="en-US" sz="2400" dirty="0">
                <a:solidFill>
                  <a:schemeClr val="tx1"/>
                </a:solidFill>
              </a:rPr>
              <a:t> - Enter through the greater sciatic foramen</a:t>
            </a:r>
          </a:p>
          <a:p>
            <a:pPr marL="0" lvl="0" indent="0" hangingPunct="1">
              <a:buNone/>
            </a:pPr>
            <a:r>
              <a:rPr lang="en-US" sz="2400" dirty="0">
                <a:solidFill>
                  <a:schemeClr val="tx1"/>
                </a:solidFill>
              </a:rPr>
              <a:t> - superior gluteal artery above the piriformis,</a:t>
            </a:r>
          </a:p>
          <a:p>
            <a:pPr marL="0" lvl="0" indent="0" hangingPunct="1">
              <a:buNone/>
            </a:pPr>
            <a:r>
              <a:rPr lang="en-US" sz="2400" dirty="0">
                <a:solidFill>
                  <a:schemeClr val="tx1"/>
                </a:solidFill>
              </a:rPr>
              <a:t> - inferior gluteal artery below the piriformis</a:t>
            </a:r>
          </a:p>
          <a:p>
            <a:pPr marL="0" lvl="0" indent="0" hangingPunct="1"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- Supply the gluteal region &amp; contribute to the anastomosis around the hip joint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989597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5039999" y="1619996"/>
            <a:ext cx="4500000" cy="503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46319"/>
            <a:ext cx="9071643" cy="1172160"/>
          </a:xfrm>
        </p:spPr>
        <p:txBody>
          <a:bodyPr/>
          <a:lstStyle/>
          <a:p>
            <a:pPr lvl="0">
              <a:buNone/>
            </a:pPr>
            <a:r>
              <a:rPr lang="en-GB" b="1"/>
              <a:t>Applied anatomy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9043"/>
            <a:ext cx="4930553" cy="5439794"/>
          </a:xfrm>
        </p:spPr>
        <p:txBody>
          <a:bodyPr/>
          <a:lstStyle/>
          <a:p>
            <a:pPr marL="0" lvl="0" indent="0" hangingPunct="1">
              <a:lnSpc>
                <a:spcPct val="150000"/>
              </a:lnSpc>
              <a:buNone/>
            </a:pPr>
            <a:r>
              <a:rPr lang="en-US" sz="2800" dirty="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en-US" sz="2800" dirty="0"/>
              <a:t>- </a:t>
            </a:r>
            <a:r>
              <a:rPr lang="en-US" sz="2400" dirty="0">
                <a:latin typeface="Arial" panose="020B0604020202020204" pitchFamily="18"/>
                <a:cs typeface="Arial" panose="020B0604020202020204" pitchFamily="18"/>
              </a:rPr>
              <a:t>Intramuscular injection enables a large amount of a drug to be introduced at once but absorbed gradually.</a:t>
            </a:r>
          </a:p>
          <a:p>
            <a:pPr marL="0" lvl="0" indent="0" hangingPunct="1">
              <a:lnSpc>
                <a:spcPct val="150000"/>
              </a:lnSpc>
              <a:buNone/>
            </a:pPr>
            <a:r>
              <a:rPr lang="en-US" sz="2400" dirty="0">
                <a:latin typeface="Arial" panose="020B0604020202020204" pitchFamily="18"/>
                <a:cs typeface="Arial" panose="020B0604020202020204" pitchFamily="18"/>
              </a:rPr>
              <a:t> - The injection site must be carefully selected to avoid injury to the underlying large vessels and nerves</a:t>
            </a:r>
            <a:r>
              <a:rPr lang="en-US" sz="2800" dirty="0">
                <a:latin typeface="Arial" panose="020B0604020202020204" pitchFamily="18"/>
                <a:cs typeface="Arial" panose="020B0604020202020204" pitchFamily="18"/>
              </a:rPr>
              <a:t>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98959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11712" y="1798637"/>
            <a:ext cx="5268913" cy="480060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7912" y="1874837"/>
            <a:ext cx="5192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b="1" smtClean="0"/>
              <a:t>Sciatica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68477"/>
            <a:ext cx="4583112" cy="4989515"/>
          </a:xfrm>
        </p:spPr>
        <p:txBody>
          <a:bodyPr/>
          <a:lstStyle/>
          <a:p>
            <a:r>
              <a:rPr lang="en-GB" dirty="0" smtClean="0"/>
              <a:t>Sciatica is pain from irritation of the sciatic </a:t>
            </a:r>
            <a:r>
              <a:rPr lang="en-GB" dirty="0" smtClean="0"/>
              <a:t>nerve</a:t>
            </a:r>
          </a:p>
          <a:p>
            <a:r>
              <a:rPr lang="en-GB" dirty="0" smtClean="0"/>
              <a:t>compressed nerve in the lower </a:t>
            </a:r>
            <a:r>
              <a:rPr lang="en-GB" dirty="0" smtClean="0"/>
              <a:t>spine</a:t>
            </a:r>
          </a:p>
          <a:p>
            <a:r>
              <a:rPr lang="en-GB" dirty="0" smtClean="0"/>
              <a:t>cause symptoms throughout the back and legs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6912" y="2332037"/>
            <a:ext cx="5573713" cy="324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b="1" smtClean="0"/>
              <a:t>Piriformis syndrome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8477"/>
            <a:ext cx="4962531" cy="4989515"/>
          </a:xfrm>
        </p:spPr>
        <p:txBody>
          <a:bodyPr/>
          <a:lstStyle/>
          <a:p>
            <a:r>
              <a:rPr lang="en-GB" dirty="0" err="1" smtClean="0"/>
              <a:t>Piriformis</a:t>
            </a:r>
            <a:r>
              <a:rPr lang="en-GB" dirty="0" smtClean="0"/>
              <a:t> muscle spasms can irritate the sciatic nerve to cause </a:t>
            </a:r>
            <a:r>
              <a:rPr lang="en-GB" dirty="0" smtClean="0"/>
              <a:t>pain, numbness and tingling along the back of the leg and into the foot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11712" y="2758281"/>
            <a:ext cx="5029199" cy="399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GB" b="1" dirty="0" err="1"/>
              <a:t>Trendelenburg</a:t>
            </a:r>
            <a:r>
              <a:rPr lang="en-GB" b="1" dirty="0"/>
              <a:t> test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539998" y="2700003"/>
            <a:ext cx="9000000" cy="3960001"/>
          </a:xfrm>
          <a:prstGeom prst="rect">
            <a:avLst/>
          </a:prstGeom>
          <a:noFill/>
          <a:ln w="9363">
            <a:solidFill>
              <a:srgbClr val="FF0000"/>
            </a:solidFill>
            <a:prstDash val="solid"/>
            <a:miter/>
          </a:ln>
        </p:spPr>
      </p:pic>
      <p:sp>
        <p:nvSpPr>
          <p:cNvPr id="4" name="Subtitle 3"/>
          <p:cNvSpPr txBox="1">
            <a:spLocks noGrp="1"/>
          </p:cNvSpPr>
          <p:nvPr>
            <p:ph type="subTitle" idx="4294967295"/>
          </p:nvPr>
        </p:nvSpPr>
        <p:spPr>
          <a:xfrm>
            <a:off x="503998" y="1769043"/>
            <a:ext cx="9071643" cy="4989963"/>
          </a:xfrm>
        </p:spPr>
        <p:txBody>
          <a:bodyPr anchor="ctr" anchorCtr="1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998" y="1799996"/>
            <a:ext cx="9000000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18"/>
                <a:ea typeface="DejaVu Sans" pitchFamily="2"/>
                <a:cs typeface="DejaVu Sans" pitchFamily="2"/>
              </a:rPr>
              <a:t>- 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18"/>
                <a:ea typeface="DejaVu Sans" pitchFamily="2"/>
                <a:cs typeface="DejaVu Sans" pitchFamily="2"/>
              </a:rPr>
              <a:t>tests the integrity of the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18"/>
                <a:ea typeface="DejaVu Sans" pitchFamily="2"/>
                <a:cs typeface="DejaVu Sans" pitchFamily="2"/>
              </a:rPr>
              <a:t>superior </a:t>
            </a:r>
            <a:r>
              <a:rPr lang="en-GB" sz="2400" dirty="0" err="1" smtClean="0">
                <a:solidFill>
                  <a:srgbClr val="000000"/>
                </a:solidFill>
                <a:latin typeface="Arial" panose="020B0604020202020204" pitchFamily="18"/>
                <a:ea typeface="DejaVu Sans" pitchFamily="2"/>
                <a:cs typeface="DejaVu Sans" pitchFamily="2"/>
              </a:rPr>
              <a:t>gluteal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18"/>
                <a:ea typeface="DejaVu Sans" pitchFamily="2"/>
                <a:cs typeface="DejaVu Sans" pitchFamily="2"/>
              </a:rPr>
              <a:t> nerve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4712" y="1874837"/>
            <a:ext cx="548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830512" y="579437"/>
            <a:ext cx="50104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err="1" smtClean="0"/>
              <a:t>Trendelenburg</a:t>
            </a:r>
            <a:r>
              <a:rPr lang="en-GB" sz="4800" b="1" dirty="0" smtClean="0"/>
              <a:t> test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0"/>
            <a:ext cx="9071643" cy="126215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Reference Books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7939"/>
            <a:ext cx="10080625" cy="61317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Standring</a:t>
            </a:r>
            <a:r>
              <a:rPr lang="en-US" dirty="0" smtClean="0"/>
              <a:t>, Susan and </a:t>
            </a:r>
            <a:r>
              <a:rPr lang="en-US" dirty="0" err="1" smtClean="0"/>
              <a:t>Standring</a:t>
            </a:r>
            <a:r>
              <a:rPr lang="en-US" dirty="0" smtClean="0"/>
              <a:t> (2015).Gray's anatomy. 41st International edition, Elsevier Health Sciences. ISBN 9780702052309.</a:t>
            </a:r>
          </a:p>
          <a:p>
            <a:pPr>
              <a:buNone/>
            </a:pPr>
            <a:r>
              <a:rPr lang="en-US" dirty="0" smtClean="0"/>
              <a:t>2. Keith L. Moore, Arthur F. </a:t>
            </a:r>
            <a:r>
              <a:rPr lang="en-US" dirty="0" err="1" smtClean="0"/>
              <a:t>Dalley</a:t>
            </a:r>
            <a:r>
              <a:rPr lang="en-US" dirty="0" smtClean="0"/>
              <a:t>, Anne M. R. </a:t>
            </a:r>
            <a:r>
              <a:rPr lang="en-US" dirty="0" err="1" smtClean="0"/>
              <a:t>Agur</a:t>
            </a:r>
            <a:r>
              <a:rPr lang="en-US" dirty="0" smtClean="0"/>
              <a:t> (2017). Moore's Clinically Oriented Anatomy, 8th edition, Walter </a:t>
            </a:r>
            <a:r>
              <a:rPr lang="en-US" dirty="0" err="1" smtClean="0"/>
              <a:t>Kluwer</a:t>
            </a:r>
            <a:r>
              <a:rPr lang="en-US" dirty="0" smtClean="0"/>
              <a:t>. ISBN 9781496347213.</a:t>
            </a:r>
          </a:p>
          <a:p>
            <a:pPr>
              <a:buNone/>
            </a:pPr>
            <a:r>
              <a:rPr lang="en-US" dirty="0" smtClean="0"/>
              <a:t>3. Alan J. </a:t>
            </a:r>
            <a:r>
              <a:rPr lang="en-US" dirty="0" err="1" smtClean="0"/>
              <a:t>Detton</a:t>
            </a:r>
            <a:r>
              <a:rPr lang="en-US" dirty="0" smtClean="0"/>
              <a:t> (2020). Grant’s Dissector. 17th edition, Lippincott Williams &amp; Wilkins. ISBN 9781975134600.</a:t>
            </a:r>
          </a:p>
          <a:p>
            <a:pPr>
              <a:buNone/>
            </a:pPr>
            <a:r>
              <a:rPr lang="en-US" dirty="0"/>
              <a:t>4</a:t>
            </a:r>
            <a:r>
              <a:rPr lang="en-US" dirty="0" smtClean="0"/>
              <a:t>. Adrian Kendal Dixon, David J. Bowden, Bari M. Logan and Harold Ellis (2017). Human Sectional Anatomy - Pocket atlas of body sections, CT and MRI images, 4th edition, CRC Press. ISBN 9781498708548.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6069320"/>
          </a:xfrm>
        </p:spPr>
        <p:txBody>
          <a:bodyPr/>
          <a:lstStyle/>
          <a:p>
            <a:pPr lvl="0">
              <a:buNone/>
            </a:pPr>
            <a:r>
              <a:rPr lang="en-US" sz="7200" b="1" i="1" dirty="0">
                <a:latin typeface="Georgia" pitchFamily="18" charset="0"/>
              </a:rPr>
              <a:t>Thank </a:t>
            </a:r>
            <a:r>
              <a:rPr lang="en-US" sz="7200" b="1" i="1" dirty="0" smtClean="0">
                <a:latin typeface="Georgia" pitchFamily="18" charset="0"/>
              </a:rPr>
              <a:t>you!!</a:t>
            </a:r>
            <a:endParaRPr lang="en-US" sz="7200" b="1" i="1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>
              <a:buNone/>
            </a:pPr>
            <a:r>
              <a:rPr lang="en-GB" b="1" dirty="0"/>
              <a:t>Superficial fascia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0" y="1768477"/>
            <a:ext cx="5421312" cy="5211760"/>
          </a:xfrm>
        </p:spPr>
        <p:txBody>
          <a:bodyPr/>
          <a:lstStyle/>
          <a:p>
            <a:pPr marL="0" lvl="0" indent="0" hangingPunct="1">
              <a:lnSpc>
                <a:spcPct val="150000"/>
              </a:lnSpc>
              <a:buNone/>
            </a:pPr>
            <a:r>
              <a:rPr lang="en-US" sz="2800" dirty="0">
                <a:effectLst>
                  <a:outerShdw dist="17962" dir="2700000">
                    <a:srgbClr val="000000"/>
                  </a:outerShdw>
                </a:effectLst>
              </a:rPr>
              <a:t> - </a:t>
            </a:r>
            <a:r>
              <a:rPr lang="en-US" sz="2400" dirty="0"/>
              <a:t>Thick, dense, well developed, laden with large quantities of fat (especially in women)</a:t>
            </a:r>
          </a:p>
          <a:p>
            <a:pPr marL="0" lvl="0" indent="0" hangingPunct="1">
              <a:lnSpc>
                <a:spcPct val="150000"/>
              </a:lnSpc>
              <a:buNone/>
            </a:pPr>
            <a:r>
              <a:rPr lang="en-US" sz="2400" dirty="0"/>
              <a:t> - Gives the characteristic convexity to the buttock</a:t>
            </a:r>
          </a:p>
          <a:p>
            <a:pPr marL="0" lvl="0" indent="0" hangingPunct="1">
              <a:lnSpc>
                <a:spcPct val="150000"/>
              </a:lnSpc>
              <a:buNone/>
            </a:pPr>
            <a:r>
              <a:rPr lang="en-US" sz="2400" dirty="0"/>
              <a:t> - Forms a thick cushion over the </a:t>
            </a:r>
            <a:r>
              <a:rPr lang="en-US" sz="2400" dirty="0" err="1"/>
              <a:t>ischial</a:t>
            </a:r>
            <a:r>
              <a:rPr lang="en-US" sz="2400" dirty="0"/>
              <a:t> </a:t>
            </a:r>
            <a:r>
              <a:rPr lang="en-US" sz="2400" dirty="0" err="1"/>
              <a:t>tuberosity</a:t>
            </a:r>
            <a:endParaRPr lang="en-US" sz="2400" dirty="0"/>
          </a:p>
          <a:p>
            <a:pPr marL="0" lvl="0" indent="0" hangingPunct="1">
              <a:lnSpc>
                <a:spcPct val="90000"/>
              </a:lnSpc>
              <a:buNone/>
            </a:pPr>
            <a:endParaRPr lang="en-US" sz="2800" dirty="0">
              <a:solidFill>
                <a:srgbClr val="FFFFFF"/>
              </a:solidFill>
              <a:effectLst>
                <a:outerShdw dist="17962" dir="2700000">
                  <a:srgbClr val="000000"/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73712" y="1798637"/>
            <a:ext cx="4506913" cy="5410200"/>
            <a:chOff x="5410075" y="1828800"/>
            <a:chExt cx="3973634" cy="4770433"/>
          </a:xfrm>
        </p:grpSpPr>
        <p:pic>
          <p:nvPicPr>
            <p:cNvPr id="6" name="Picture 12"/>
            <p:cNvPicPr>
              <a:picLocks noChangeAspect="1"/>
            </p:cNvPicPr>
            <p:nvPr/>
          </p:nvPicPr>
          <p:blipFill>
            <a:blip r:embed="rId3">
              <a:lum/>
            </a:blip>
            <a:srcRect l="4321" r="11349" b="16362"/>
            <a:stretch>
              <a:fillRect/>
            </a:stretch>
          </p:blipFill>
          <p:spPr>
            <a:xfrm>
              <a:off x="5410075" y="1828800"/>
              <a:ext cx="3973634" cy="47699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410075" y="1828800"/>
              <a:ext cx="3973634" cy="477043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18"/>
                <a:ea typeface="DejaVu Sans" pitchFamily="2"/>
                <a:cs typeface="DejaVu 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677108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GB" b="1" dirty="0"/>
              <a:t>Deep fascia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4426555" cy="4989240"/>
          </a:xfrm>
        </p:spPr>
        <p:txBody>
          <a:bodyPr/>
          <a:lstStyle/>
          <a:p>
            <a:pPr marL="0" lvl="0" indent="0" hangingPunct="1">
              <a:lnSpc>
                <a:spcPct val="90000"/>
              </a:lnSpc>
              <a:buNone/>
            </a:pPr>
            <a:r>
              <a:rPr lang="en-US" sz="2800" dirty="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en-US" sz="2400" dirty="0">
                <a:effectLst>
                  <a:outerShdw dist="17962" dir="2700000">
                    <a:srgbClr val="000000"/>
                  </a:outerShdw>
                </a:effectLst>
              </a:rPr>
              <a:t>- </a:t>
            </a:r>
            <a:r>
              <a:rPr lang="en-US" sz="2400" dirty="0"/>
              <a:t>Is a continuation of </a:t>
            </a:r>
            <a:r>
              <a:rPr lang="en-US" sz="2400" b="1" dirty="0"/>
              <a:t>the fascia </a:t>
            </a:r>
            <a:r>
              <a:rPr lang="en-US" sz="2400" b="1" dirty="0" err="1"/>
              <a:t>lata</a:t>
            </a:r>
            <a:r>
              <a:rPr lang="en-US" sz="2400" b="1" dirty="0"/>
              <a:t> (deep fascia of the thigh)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dirty="0"/>
              <a:t> - At the lower border of the gluteus maximus, fascia </a:t>
            </a:r>
            <a:r>
              <a:rPr lang="en-US" sz="2400" dirty="0" err="1"/>
              <a:t>lata</a:t>
            </a:r>
            <a:r>
              <a:rPr lang="en-US" sz="2400" dirty="0"/>
              <a:t> splits to enclose the muscle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dirty="0"/>
              <a:t> - Above the gluteus maximus, the deep fascia continues as one layer covering the gluteus </a:t>
            </a:r>
            <a:r>
              <a:rPr lang="en-US" sz="2400" dirty="0" err="1"/>
              <a:t>medius</a:t>
            </a:r>
            <a:r>
              <a:rPr lang="en-US" sz="2400" dirty="0"/>
              <a:t> &amp; gets attached to iliac crest</a:t>
            </a:r>
          </a:p>
          <a:p>
            <a:pPr marL="0" lvl="0" indent="0" hangingPunct="1">
              <a:lnSpc>
                <a:spcPct val="90000"/>
              </a:lnSpc>
              <a:buNone/>
            </a:pPr>
            <a:r>
              <a:rPr lang="en-US" sz="2400" dirty="0"/>
              <a:t> - Laterally the fascia merges with the iliotibial tract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98924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</a:blip>
          <a:srcRect l="44839"/>
          <a:stretch>
            <a:fillRect/>
          </a:stretch>
        </p:blipFill>
        <p:spPr>
          <a:xfrm>
            <a:off x="5219998" y="1619996"/>
            <a:ext cx="4140000" cy="5399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46319"/>
            <a:ext cx="9071643" cy="1172160"/>
          </a:xfrm>
        </p:spPr>
        <p:txBody>
          <a:bodyPr/>
          <a:lstStyle/>
          <a:p>
            <a:pPr lvl="0">
              <a:buNone/>
            </a:pPr>
            <a:r>
              <a:rPr lang="en-GB" b="1"/>
              <a:t>Ligaments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874837"/>
            <a:ext cx="4426555" cy="4989597"/>
          </a:xfrm>
        </p:spPr>
        <p:txBody>
          <a:bodyPr/>
          <a:lstStyle/>
          <a:p>
            <a:pPr lvl="0">
              <a:buNone/>
            </a:pPr>
            <a:r>
              <a:rPr lang="en-GB" dirty="0"/>
              <a:t>-</a:t>
            </a:r>
            <a:r>
              <a:rPr lang="en-GB" sz="2600" b="1" dirty="0"/>
              <a:t> </a:t>
            </a:r>
            <a:r>
              <a:rPr lang="en-GB" sz="2000" b="1" dirty="0" err="1" smtClean="0"/>
              <a:t>Sacotuberous</a:t>
            </a:r>
            <a:r>
              <a:rPr lang="en-GB" sz="2000" b="1" dirty="0" smtClean="0"/>
              <a:t>:</a:t>
            </a:r>
            <a:r>
              <a:rPr lang="en-GB" sz="2000" dirty="0" smtClean="0"/>
              <a:t> </a:t>
            </a:r>
            <a:r>
              <a:rPr lang="en-GB" sz="2000" dirty="0"/>
              <a:t>connect the sacrum to </a:t>
            </a:r>
            <a:r>
              <a:rPr lang="en-GB" sz="2000" dirty="0" err="1"/>
              <a:t>ischium</a:t>
            </a:r>
            <a:r>
              <a:rPr lang="en-GB" sz="2000" dirty="0"/>
              <a:t> </a:t>
            </a:r>
            <a:r>
              <a:rPr lang="en-GB" sz="2000" dirty="0" err="1"/>
              <a:t>tuberosity</a:t>
            </a:r>
            <a:endParaRPr lang="en-GB" sz="2000" dirty="0"/>
          </a:p>
          <a:p>
            <a:pPr lvl="0">
              <a:buNone/>
            </a:pPr>
            <a:r>
              <a:rPr lang="en-GB" sz="2000" dirty="0"/>
              <a:t>- </a:t>
            </a:r>
            <a:r>
              <a:rPr lang="en-GB" sz="2000" b="1" dirty="0" err="1" smtClean="0"/>
              <a:t>Sacrospinous</a:t>
            </a:r>
            <a:r>
              <a:rPr lang="en-GB" sz="2000" b="1" dirty="0" smtClean="0"/>
              <a:t>:</a:t>
            </a:r>
            <a:r>
              <a:rPr lang="en-GB" sz="2000" dirty="0" smtClean="0"/>
              <a:t> </a:t>
            </a:r>
            <a:r>
              <a:rPr lang="en-GB" sz="2000" dirty="0"/>
              <a:t>connect from sacrum to </a:t>
            </a:r>
            <a:r>
              <a:rPr lang="en-GB" sz="2000" dirty="0" err="1"/>
              <a:t>ischial</a:t>
            </a:r>
            <a:r>
              <a:rPr lang="en-GB" sz="2000" dirty="0"/>
              <a:t> spine</a:t>
            </a:r>
          </a:p>
          <a:p>
            <a:pPr lvl="0">
              <a:buNone/>
            </a:pPr>
            <a:r>
              <a:rPr lang="en-GB" sz="2000" dirty="0"/>
              <a:t>- the 2 covert the greater &amp; lesser sciatic notches into greater &amp; lesser sciatic foramen</a:t>
            </a:r>
          </a:p>
          <a:p>
            <a:pPr lvl="0">
              <a:buNone/>
            </a:pPr>
            <a:r>
              <a:rPr lang="en-GB" sz="2000" dirty="0"/>
              <a:t>- </a:t>
            </a:r>
            <a:r>
              <a:rPr lang="en-GB" sz="2000" b="1" dirty="0"/>
              <a:t>Posterior </a:t>
            </a:r>
            <a:r>
              <a:rPr lang="en-GB" sz="2000" b="1" dirty="0" smtClean="0"/>
              <a:t>sacroiliac:</a:t>
            </a:r>
            <a:r>
              <a:rPr lang="en-GB" sz="2000" dirty="0" smtClean="0"/>
              <a:t>  </a:t>
            </a:r>
            <a:r>
              <a:rPr lang="en-GB" sz="2000" dirty="0"/>
              <a:t>from sacrum to </a:t>
            </a:r>
            <a:r>
              <a:rPr lang="en-GB" sz="2000" dirty="0" err="1"/>
              <a:t>ilium</a:t>
            </a:r>
            <a:endParaRPr lang="en-GB" sz="2000" dirty="0"/>
          </a:p>
          <a:p>
            <a:pPr lvl="0">
              <a:buNone/>
            </a:pPr>
            <a:r>
              <a:rPr lang="en-GB" sz="2000" dirty="0"/>
              <a:t>- stabilise the sacrum</a:t>
            </a:r>
          </a:p>
          <a:p>
            <a:pPr lvl="0">
              <a:buNone/>
            </a:pPr>
            <a:r>
              <a:rPr lang="en-GB" sz="2000" dirty="0"/>
              <a:t>- prevent posterior rotation at the </a:t>
            </a:r>
            <a:r>
              <a:rPr lang="en-GB" sz="2000" dirty="0" err="1"/>
              <a:t>saroiliac</a:t>
            </a:r>
            <a:r>
              <a:rPr lang="en-GB" sz="2000" dirty="0"/>
              <a:t> joint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98959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8312" y="2636837"/>
            <a:ext cx="58023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01322"/>
            <a:ext cx="9071643" cy="1262521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GB" b="1"/>
              <a:t>Gluteal lines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0" y="1874837"/>
            <a:ext cx="4426555" cy="4989597"/>
          </a:xfrm>
        </p:spPr>
        <p:txBody>
          <a:bodyPr/>
          <a:lstStyle/>
          <a:p>
            <a:pPr lvl="0">
              <a:buNone/>
            </a:pPr>
            <a:r>
              <a:rPr lang="en-GB" dirty="0"/>
              <a:t>- there are 3 </a:t>
            </a:r>
            <a:r>
              <a:rPr lang="en-GB" dirty="0" err="1"/>
              <a:t>gluteal</a:t>
            </a:r>
            <a:r>
              <a:rPr lang="en-GB" dirty="0"/>
              <a:t> lines</a:t>
            </a:r>
          </a:p>
          <a:p>
            <a:pPr lvl="0">
              <a:buNone/>
            </a:pPr>
            <a:r>
              <a:rPr lang="en-GB" sz="2800" b="1" dirty="0"/>
              <a:t>= </a:t>
            </a:r>
            <a:r>
              <a:rPr lang="en-GB" sz="2800" b="1" dirty="0" smtClean="0"/>
              <a:t>Anterior</a:t>
            </a:r>
            <a:endParaRPr lang="en-GB" sz="2800" b="1" dirty="0"/>
          </a:p>
          <a:p>
            <a:pPr lvl="0">
              <a:buNone/>
            </a:pPr>
            <a:r>
              <a:rPr lang="en-GB" sz="2800" b="1" dirty="0"/>
              <a:t>= </a:t>
            </a:r>
            <a:r>
              <a:rPr lang="en-GB" sz="2800" b="1" dirty="0" smtClean="0"/>
              <a:t>Posterior</a:t>
            </a:r>
            <a:endParaRPr lang="en-GB" sz="2800" b="1" dirty="0"/>
          </a:p>
          <a:p>
            <a:pPr lvl="0">
              <a:buNone/>
            </a:pPr>
            <a:r>
              <a:rPr lang="en-GB" sz="2800" b="1" dirty="0"/>
              <a:t>= </a:t>
            </a:r>
            <a:r>
              <a:rPr lang="en-GB" sz="2800" b="1" dirty="0" smtClean="0"/>
              <a:t>Inferior</a:t>
            </a:r>
            <a:endParaRPr lang="en-GB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0511" y="2579687"/>
            <a:ext cx="7250113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594028"/>
            <a:ext cx="9071643" cy="677108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GB" dirty="0"/>
              <a:t> </a:t>
            </a:r>
            <a:r>
              <a:rPr lang="en-GB" b="1" dirty="0" smtClean="0"/>
              <a:t>Muscles</a:t>
            </a:r>
            <a:endParaRPr lang="en-GB" b="1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9043"/>
            <a:ext cx="4506911" cy="5790632"/>
          </a:xfrm>
        </p:spPr>
        <p:txBody>
          <a:bodyPr/>
          <a:lstStyle/>
          <a:p>
            <a:pPr marL="0" lvl="0" indent="0" hangingPunct="1">
              <a:buNone/>
            </a:pPr>
            <a:r>
              <a:rPr lang="en-US" sz="2800" dirty="0">
                <a:effectLst>
                  <a:outerShdw dist="17962" dir="2700000">
                    <a:srgbClr val="000000"/>
                  </a:outerShdw>
                </a:effectLst>
              </a:rPr>
              <a:t> - </a:t>
            </a:r>
            <a:r>
              <a:rPr lang="en-US" sz="2400" dirty="0">
                <a:solidFill>
                  <a:schemeClr val="tx1"/>
                </a:solidFill>
              </a:rPr>
              <a:t>Divided into 2 groups</a:t>
            </a:r>
          </a:p>
          <a:p>
            <a:pPr marL="342900" indent="-342900" hangingPunct="1"/>
            <a:r>
              <a:rPr lang="en-US" sz="2400" b="1" dirty="0">
                <a:solidFill>
                  <a:schemeClr val="tx1"/>
                </a:solidFill>
              </a:rPr>
              <a:t>Superficial group are larger muscles</a:t>
            </a:r>
          </a:p>
          <a:p>
            <a:pPr marL="0" lvl="0" indent="0" hangingPunct="1">
              <a:buNone/>
            </a:pPr>
            <a:r>
              <a:rPr lang="en-US" sz="2400" dirty="0">
                <a:solidFill>
                  <a:schemeClr val="tx1"/>
                </a:solidFill>
              </a:rPr>
              <a:t> - Gluteus maximus</a:t>
            </a:r>
          </a:p>
          <a:p>
            <a:pPr marL="0" lvl="0" indent="0" hangingPunct="1">
              <a:buNone/>
            </a:pPr>
            <a:r>
              <a:rPr lang="en-US" sz="2400" dirty="0">
                <a:solidFill>
                  <a:schemeClr val="tx1"/>
                </a:solidFill>
              </a:rPr>
              <a:t> - Gluteus </a:t>
            </a:r>
            <a:r>
              <a:rPr lang="en-US" sz="2400" dirty="0" err="1">
                <a:solidFill>
                  <a:schemeClr val="tx1"/>
                </a:solidFill>
              </a:rPr>
              <a:t>medius</a:t>
            </a:r>
            <a:endParaRPr lang="en-US" sz="2400" dirty="0">
              <a:solidFill>
                <a:schemeClr val="tx1"/>
              </a:solidFill>
            </a:endParaRPr>
          </a:p>
          <a:p>
            <a:pPr marL="0" lvl="0" indent="0" hangingPunct="1">
              <a:buNone/>
            </a:pPr>
            <a:r>
              <a:rPr lang="en-US" sz="2400" dirty="0">
                <a:solidFill>
                  <a:schemeClr val="tx1"/>
                </a:solidFill>
              </a:rPr>
              <a:t> - Gluteus minimus</a:t>
            </a:r>
          </a:p>
          <a:p>
            <a:pPr marL="0" lvl="0" indent="0" hangingPunct="1">
              <a:buNone/>
            </a:pPr>
            <a:r>
              <a:rPr lang="en-US" sz="2400" dirty="0">
                <a:solidFill>
                  <a:schemeClr val="tx1"/>
                </a:solidFill>
              </a:rPr>
              <a:t> - Tensor fasciae </a:t>
            </a:r>
            <a:r>
              <a:rPr lang="en-US" sz="2400" dirty="0" err="1">
                <a:solidFill>
                  <a:schemeClr val="tx1"/>
                </a:solidFill>
              </a:rPr>
              <a:t>latae</a:t>
            </a:r>
            <a:endParaRPr lang="en-US" sz="2400" dirty="0">
              <a:solidFill>
                <a:schemeClr val="tx1"/>
              </a:solidFill>
            </a:endParaRPr>
          </a:p>
          <a:p>
            <a:pPr marL="0" lvl="0" indent="0" hangingPunct="1">
              <a:buNone/>
            </a:pPr>
            <a:r>
              <a:rPr lang="en-US" sz="2400" dirty="0">
                <a:solidFill>
                  <a:schemeClr val="tx1"/>
                </a:solidFill>
              </a:rPr>
              <a:t> - are mainly the abductor &amp; extensor of the hip</a:t>
            </a:r>
          </a:p>
          <a:p>
            <a:pPr marL="0" lvl="0" indent="0" hangingPunct="1">
              <a:buNone/>
            </a:pPr>
            <a:endParaRPr lang="en-US" sz="2400" dirty="0">
              <a:effectLst>
                <a:outerShdw dist="17962" dir="2700000">
                  <a:srgbClr val="000000"/>
                </a:outerShdw>
              </a:effectLst>
            </a:endParaRPr>
          </a:p>
          <a:p>
            <a:pPr marL="0" lvl="0" indent="0" hangingPunct="1">
              <a:buNone/>
            </a:pPr>
            <a:endParaRPr lang="en-US" sz="2400" dirty="0">
              <a:solidFill>
                <a:srgbClr val="FFFFFF"/>
              </a:solidFill>
              <a:effectLst>
                <a:outerShdw dist="17962" dir="2700000">
                  <a:srgbClr val="000000"/>
                </a:outerShdw>
              </a:effectLst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989240"/>
          </a:xfrm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00628" y="1874837"/>
            <a:ext cx="5579997" cy="4859999"/>
            <a:chOff x="3780001" y="1799996"/>
            <a:chExt cx="5579997" cy="485999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lum/>
            </a:blip>
            <a:srcRect r="5946"/>
            <a:stretch>
              <a:fillRect/>
            </a:stretch>
          </p:blipFill>
          <p:spPr>
            <a:xfrm>
              <a:off x="3780001" y="1799996"/>
              <a:ext cx="5579997" cy="48596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780001" y="1799996"/>
              <a:ext cx="5579997" cy="4859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18"/>
                <a:ea typeface="DejaVu Sans" pitchFamily="2"/>
                <a:cs typeface="DejaVu 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346319"/>
            <a:ext cx="9071643" cy="1172160"/>
          </a:xfrm>
        </p:spPr>
        <p:txBody>
          <a:bodyPr/>
          <a:lstStyle/>
          <a:p>
            <a:pPr lvl="0">
              <a:buNone/>
            </a:pPr>
            <a:r>
              <a:rPr lang="en-GB" b="1"/>
              <a:t>Deep group muscles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9043"/>
            <a:ext cx="4930553" cy="4989597"/>
          </a:xfrm>
        </p:spPr>
        <p:txBody>
          <a:bodyPr/>
          <a:lstStyle/>
          <a:p>
            <a:pPr marL="0" lvl="0" indent="0" hangingPunct="1">
              <a:buNone/>
            </a:pPr>
            <a:r>
              <a:rPr lang="en-US" sz="2800" b="1" dirty="0">
                <a:effectLst>
                  <a:outerShdw dist="17962" dir="2700000">
                    <a:srgbClr val="000000"/>
                  </a:outerShdw>
                </a:effectLst>
              </a:rPr>
              <a:t>- </a:t>
            </a:r>
            <a:r>
              <a:rPr lang="en-US" sz="2800" dirty="0">
                <a:solidFill>
                  <a:schemeClr val="tx1"/>
                </a:solidFill>
              </a:rPr>
              <a:t>are small muscles</a:t>
            </a:r>
          </a:p>
          <a:p>
            <a:pPr marL="0" lvl="0" indent="0" hangingPunct="1">
              <a:buNone/>
            </a:pPr>
            <a:r>
              <a:rPr lang="en-US" sz="2800" dirty="0">
                <a:solidFill>
                  <a:schemeClr val="tx1"/>
                </a:solidFill>
              </a:rPr>
              <a:t> - Piriformis</a:t>
            </a:r>
          </a:p>
          <a:p>
            <a:pPr marL="0" lvl="0" indent="0" hangingPunct="1">
              <a:buNone/>
            </a:pPr>
            <a:r>
              <a:rPr lang="en-US" sz="2800" dirty="0">
                <a:solidFill>
                  <a:schemeClr val="tx1"/>
                </a:solidFill>
              </a:rPr>
              <a:t> - Superior </a:t>
            </a:r>
            <a:r>
              <a:rPr lang="en-US" sz="2800" dirty="0" err="1">
                <a:solidFill>
                  <a:schemeClr val="tx1"/>
                </a:solidFill>
              </a:rPr>
              <a:t>Gemellus</a:t>
            </a:r>
            <a:endParaRPr lang="en-US" sz="2800" dirty="0">
              <a:solidFill>
                <a:schemeClr val="tx1"/>
              </a:solidFill>
            </a:endParaRPr>
          </a:p>
          <a:p>
            <a:pPr marL="0" lvl="0" indent="0" hangingPunct="1">
              <a:buNone/>
            </a:pPr>
            <a:r>
              <a:rPr lang="en-US" sz="2800" dirty="0">
                <a:solidFill>
                  <a:schemeClr val="tx1"/>
                </a:solidFill>
              </a:rPr>
              <a:t> - Obturator internus</a:t>
            </a:r>
          </a:p>
          <a:p>
            <a:pPr marL="0" lvl="0" indent="0" hangingPunct="1">
              <a:buNone/>
            </a:pPr>
            <a:r>
              <a:rPr lang="en-US" sz="2800" dirty="0">
                <a:solidFill>
                  <a:schemeClr val="tx1"/>
                </a:solidFill>
              </a:rPr>
              <a:t> - Inferior </a:t>
            </a:r>
            <a:r>
              <a:rPr lang="en-US" sz="2800" dirty="0" err="1">
                <a:solidFill>
                  <a:schemeClr val="tx1"/>
                </a:solidFill>
              </a:rPr>
              <a:t>Gemellus</a:t>
            </a:r>
            <a:endParaRPr lang="en-US" sz="2800" dirty="0">
              <a:solidFill>
                <a:schemeClr val="tx1"/>
              </a:solidFill>
            </a:endParaRPr>
          </a:p>
          <a:p>
            <a:pPr marL="0" lvl="0" indent="0" hangingPunct="1">
              <a:buNone/>
            </a:pPr>
            <a:r>
              <a:rPr lang="en-US" sz="2800" dirty="0">
                <a:solidFill>
                  <a:schemeClr val="tx1"/>
                </a:solidFill>
              </a:rPr>
              <a:t> - Quadratus </a:t>
            </a:r>
            <a:r>
              <a:rPr lang="en-US" sz="2800" dirty="0" err="1">
                <a:solidFill>
                  <a:schemeClr val="tx1"/>
                </a:solidFill>
              </a:rPr>
              <a:t>femoris</a:t>
            </a:r>
            <a:endParaRPr lang="en-US" sz="2800" dirty="0">
              <a:solidFill>
                <a:schemeClr val="tx1"/>
              </a:solidFill>
            </a:endParaRPr>
          </a:p>
          <a:p>
            <a:pPr marL="0" lvl="0" indent="0" hangingPunct="1">
              <a:buNone/>
            </a:pPr>
            <a:r>
              <a:rPr lang="en-US" sz="2800" dirty="0">
                <a:solidFill>
                  <a:schemeClr val="tx1"/>
                </a:solidFill>
              </a:rPr>
              <a:t> - mainly lateral rotators of the femur on the hip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989597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5512" y="1798637"/>
            <a:ext cx="53451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8" y="594028"/>
            <a:ext cx="9071643" cy="677108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en-GB" b="1" dirty="0" smtClean="0"/>
              <a:t>Gluteus </a:t>
            </a:r>
            <a:r>
              <a:rPr lang="en-GB" b="1" dirty="0"/>
              <a:t>maximus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769043"/>
            <a:ext cx="5116512" cy="4989597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n-US" sz="2800" dirty="0">
                <a:effectLst>
                  <a:outerShdw dist="17962" dir="2700000">
                    <a:srgbClr val="000000"/>
                  </a:outerShdw>
                </a:effectLst>
              </a:rPr>
              <a:t> </a:t>
            </a:r>
            <a:r>
              <a:rPr lang="en-US" sz="2800" dirty="0"/>
              <a:t>- </a:t>
            </a:r>
            <a:r>
              <a:rPr lang="en-US" sz="2200" dirty="0"/>
              <a:t>Largest muscle in the body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200" dirty="0"/>
              <a:t> - Forms the prominence of buttock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200" b="1" u="sng" dirty="0"/>
              <a:t>Origin</a:t>
            </a:r>
            <a:r>
              <a:rPr lang="en-US" sz="2200" u="sng" dirty="0"/>
              <a:t>: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200" dirty="0"/>
              <a:t> - Outer surface of ilium superior (above) the posterior gluteal line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200" dirty="0"/>
              <a:t> -  fascia of erector spinae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200" dirty="0"/>
              <a:t> - Posterior surface of sacrum &amp; coccyx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en-US" sz="2200" dirty="0"/>
              <a:t> - Sacrotuberous ligament</a:t>
            </a:r>
          </a:p>
          <a:p>
            <a:pPr marL="342900" lvl="0" indent="-342900" hangingPunct="1">
              <a:lnSpc>
                <a:spcPct val="80000"/>
              </a:lnSpc>
              <a:buNone/>
            </a:pPr>
            <a:endParaRPr lang="en-US" sz="2800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989597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>
          <a:xfrm>
            <a:off x="5580625" y="1493837"/>
            <a:ext cx="4500000" cy="5298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1165</Words>
  <Application>WPS Presentation</Application>
  <PresentationFormat>Custom</PresentationFormat>
  <Paragraphs>173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</vt:lpstr>
      <vt:lpstr>Gluteal region: (Abductors and lateral rotators Muscles)</vt:lpstr>
      <vt:lpstr>Gluteal region</vt:lpstr>
      <vt:lpstr>Superficial fascia</vt:lpstr>
      <vt:lpstr>Deep fascia</vt:lpstr>
      <vt:lpstr>Ligaments</vt:lpstr>
      <vt:lpstr>Gluteal lines</vt:lpstr>
      <vt:lpstr> Muscles</vt:lpstr>
      <vt:lpstr>Deep group muscles</vt:lpstr>
      <vt:lpstr>Gluteus maximus</vt:lpstr>
      <vt:lpstr>cont..</vt:lpstr>
      <vt:lpstr>Gluteus medius (Abductor)</vt:lpstr>
      <vt:lpstr>Gluteus minimus (abductor)</vt:lpstr>
      <vt:lpstr>Tensor fasciae latae</vt:lpstr>
      <vt:lpstr>Piriformis</vt:lpstr>
      <vt:lpstr>Obturator internus</vt:lpstr>
      <vt:lpstr>Superior &amp; inferior gemelli</vt:lpstr>
      <vt:lpstr>Quadratus femoris</vt:lpstr>
      <vt:lpstr>Neurovascular</vt:lpstr>
      <vt:lpstr>Arteries of the gluteal region</vt:lpstr>
      <vt:lpstr>Superior &amp; Inferior gluteal arteries</vt:lpstr>
      <vt:lpstr>Applied anatomy</vt:lpstr>
      <vt:lpstr>Sciatica</vt:lpstr>
      <vt:lpstr>Piriformis syndrome</vt:lpstr>
      <vt:lpstr>Trendelenburg test</vt:lpstr>
      <vt:lpstr>Slide 25</vt:lpstr>
      <vt:lpstr>Reference Books</vt:lpstr>
      <vt:lpstr>Thank you!!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Gluteal region. Abductors &amp; back of the thigh presenter F. MUTALIFE moderator prof Krikor</dc:title>
  <dc:creator>camara</dc:creator>
  <cp:lastModifiedBy>Windows User</cp:lastModifiedBy>
  <cp:revision>135</cp:revision>
  <dcterms:created xsi:type="dcterms:W3CDTF">2017-01-25T18:10:00Z</dcterms:created>
  <dcterms:modified xsi:type="dcterms:W3CDTF">2023-04-19T18:22:24Z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37695FB2B7BA42C2B691159DE5123BD6</vt:lpwstr>
  </property>
  <property fmtid="{D5CDD505-2E9C-101B-9397-08002B2CF9AE}" pid="3" name="KSOProductBuildVer">
    <vt:lpwstr>1033-11.2.0.10294</vt:lpwstr>
  </property>
</Properties>
</file>