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Lst>
  <p:sldIdLst>
    <p:sldId id="256" r:id="rId2"/>
    <p:sldId id="258" r:id="rId3"/>
    <p:sldId id="260" r:id="rId4"/>
    <p:sldId id="261" r:id="rId5"/>
    <p:sldId id="283" r:id="rId6"/>
    <p:sldId id="262" r:id="rId7"/>
    <p:sldId id="263" r:id="rId8"/>
    <p:sldId id="264" r:id="rId9"/>
    <p:sldId id="266" r:id="rId10"/>
    <p:sldId id="267" r:id="rId11"/>
    <p:sldId id="273" r:id="rId12"/>
    <p:sldId id="274" r:id="rId13"/>
    <p:sldId id="276" r:id="rId14"/>
    <p:sldId id="284" r:id="rId15"/>
    <p:sldId id="278" r:id="rId16"/>
    <p:sldId id="285" r:id="rId17"/>
    <p:sldId id="279" r:id="rId18"/>
    <p:sldId id="286" r:id="rId19"/>
    <p:sldId id="281" r:id="rId20"/>
    <p:sldId id="282"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6" d="100"/>
          <a:sy n="56" d="100"/>
        </p:scale>
        <p:origin x="54" y="3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493F901-1E9D-4218-B0FF-642A4F35BEFB}" type="datetimeFigureOut">
              <a:rPr lang="en-GB" smtClean="0"/>
              <a:t>23/03/2020</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5038963C-4644-406D-8FC0-D7ABBE53C769}" type="slidenum">
              <a:rPr lang="en-GB" smtClean="0"/>
              <a:t>‹#›</a:t>
            </a:fld>
            <a:endParaRPr lang="en-GB"/>
          </a:p>
        </p:txBody>
      </p:sp>
    </p:spTree>
    <p:extLst>
      <p:ext uri="{BB962C8B-B14F-4D97-AF65-F5344CB8AC3E}">
        <p14:creationId xmlns:p14="http://schemas.microsoft.com/office/powerpoint/2010/main" val="604318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93F901-1E9D-4218-B0FF-642A4F35BEFB}" type="datetimeFigureOut">
              <a:rPr lang="en-GB" smtClean="0"/>
              <a:t>23/03/2020</a:t>
            </a:fld>
            <a:endParaRPr lang="en-GB"/>
          </a:p>
        </p:txBody>
      </p:sp>
      <p:sp>
        <p:nvSpPr>
          <p:cNvPr id="5" name="Footer Placeholder 4"/>
          <p:cNvSpPr>
            <a:spLocks noGrp="1"/>
          </p:cNvSpPr>
          <p:nvPr>
            <p:ph type="ftr" sz="quarter" idx="11"/>
          </p:nvPr>
        </p:nvSpPr>
        <p:spPr/>
        <p:txBody>
          <a:bodyPr/>
          <a:lstStyle/>
          <a:p>
            <a:endParaRPr lang="en-GB"/>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5038963C-4644-406D-8FC0-D7ABBE53C769}" type="slidenum">
              <a:rPr lang="en-GB" smtClean="0"/>
              <a:t>‹#›</a:t>
            </a:fld>
            <a:endParaRPr lang="en-GB"/>
          </a:p>
        </p:txBody>
      </p:sp>
    </p:spTree>
    <p:extLst>
      <p:ext uri="{BB962C8B-B14F-4D97-AF65-F5344CB8AC3E}">
        <p14:creationId xmlns:p14="http://schemas.microsoft.com/office/powerpoint/2010/main" val="3687455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93F901-1E9D-4218-B0FF-642A4F35BEFB}" type="datetimeFigureOut">
              <a:rPr lang="en-GB" smtClean="0"/>
              <a:t>23/03/2020</a:t>
            </a:fld>
            <a:endParaRPr lang="en-GB"/>
          </a:p>
        </p:txBody>
      </p:sp>
      <p:sp>
        <p:nvSpPr>
          <p:cNvPr id="5" name="Footer Placeholder 4"/>
          <p:cNvSpPr>
            <a:spLocks noGrp="1"/>
          </p:cNvSpPr>
          <p:nvPr>
            <p:ph type="ftr" sz="quarter" idx="11"/>
          </p:nvPr>
        </p:nvSpPr>
        <p:spPr/>
        <p:txBody>
          <a:bodyPr/>
          <a:lstStyle/>
          <a:p>
            <a:endParaRPr lang="en-GB"/>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5038963C-4644-406D-8FC0-D7ABBE53C769}" type="slidenum">
              <a:rPr lang="en-GB" smtClean="0"/>
              <a:t>‹#›</a:t>
            </a:fld>
            <a:endParaRPr lang="en-GB"/>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896515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4493F901-1E9D-4218-B0FF-642A4F35BEFB}" type="datetimeFigureOut">
              <a:rPr lang="en-GB" smtClean="0"/>
              <a:t>23/03/2020</a:t>
            </a:fld>
            <a:endParaRPr lang="en-GB"/>
          </a:p>
        </p:txBody>
      </p:sp>
      <p:sp>
        <p:nvSpPr>
          <p:cNvPr id="6" name="Footer Placeholder 5"/>
          <p:cNvSpPr>
            <a:spLocks noGrp="1"/>
          </p:cNvSpPr>
          <p:nvPr>
            <p:ph type="ftr" sz="quarter" idx="11"/>
          </p:nvPr>
        </p:nvSpPr>
        <p:spPr/>
        <p:txBody>
          <a:bodyPr/>
          <a:lstStyle/>
          <a:p>
            <a:endParaRPr lang="en-GB"/>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5038963C-4644-406D-8FC0-D7ABBE53C769}" type="slidenum">
              <a:rPr lang="en-GB" smtClean="0"/>
              <a:t>‹#›</a:t>
            </a:fld>
            <a:endParaRPr lang="en-GB"/>
          </a:p>
        </p:txBody>
      </p:sp>
    </p:spTree>
    <p:extLst>
      <p:ext uri="{BB962C8B-B14F-4D97-AF65-F5344CB8AC3E}">
        <p14:creationId xmlns:p14="http://schemas.microsoft.com/office/powerpoint/2010/main" val="39265794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4493F901-1E9D-4218-B0FF-642A4F35BEFB}" type="datetimeFigureOut">
              <a:rPr lang="en-GB" smtClean="0"/>
              <a:t>23/03/2020</a:t>
            </a:fld>
            <a:endParaRPr lang="en-GB"/>
          </a:p>
        </p:txBody>
      </p:sp>
      <p:sp>
        <p:nvSpPr>
          <p:cNvPr id="6" name="Footer Placeholder 5"/>
          <p:cNvSpPr>
            <a:spLocks noGrp="1"/>
          </p:cNvSpPr>
          <p:nvPr>
            <p:ph type="ftr" sz="quarter" idx="11"/>
          </p:nvPr>
        </p:nvSpPr>
        <p:spPr/>
        <p:txBody>
          <a:bodyPr/>
          <a:lstStyle/>
          <a:p>
            <a:endParaRPr lang="en-GB"/>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5038963C-4644-406D-8FC0-D7ABBE53C769}" type="slidenum">
              <a:rPr lang="en-GB" smtClean="0"/>
              <a:t>‹#›</a:t>
            </a:fld>
            <a:endParaRPr lang="en-GB"/>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942427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4493F901-1E9D-4218-B0FF-642A4F35BEFB}" type="datetimeFigureOut">
              <a:rPr lang="en-GB" smtClean="0"/>
              <a:t>23/03/2020</a:t>
            </a:fld>
            <a:endParaRPr lang="en-GB"/>
          </a:p>
        </p:txBody>
      </p:sp>
      <p:sp>
        <p:nvSpPr>
          <p:cNvPr id="6" name="Footer Placeholder 5"/>
          <p:cNvSpPr>
            <a:spLocks noGrp="1"/>
          </p:cNvSpPr>
          <p:nvPr>
            <p:ph type="ftr" sz="quarter" idx="11"/>
          </p:nvPr>
        </p:nvSpPr>
        <p:spPr/>
        <p:txBody>
          <a:bodyPr/>
          <a:lstStyle/>
          <a:p>
            <a:endParaRPr lang="en-GB"/>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5038963C-4644-406D-8FC0-D7ABBE53C769}" type="slidenum">
              <a:rPr lang="en-GB" smtClean="0"/>
              <a:t>‹#›</a:t>
            </a:fld>
            <a:endParaRPr lang="en-GB"/>
          </a:p>
        </p:txBody>
      </p:sp>
    </p:spTree>
    <p:extLst>
      <p:ext uri="{BB962C8B-B14F-4D97-AF65-F5344CB8AC3E}">
        <p14:creationId xmlns:p14="http://schemas.microsoft.com/office/powerpoint/2010/main" val="4676321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493F901-1E9D-4218-B0FF-642A4F35BEFB}" type="datetimeFigureOut">
              <a:rPr lang="en-GB" smtClean="0"/>
              <a:t>23/03/2020</a:t>
            </a:fld>
            <a:endParaRPr lang="en-GB"/>
          </a:p>
        </p:txBody>
      </p:sp>
      <p:sp>
        <p:nvSpPr>
          <p:cNvPr id="5" name="Footer Placeholder 4"/>
          <p:cNvSpPr>
            <a:spLocks noGrp="1"/>
          </p:cNvSpPr>
          <p:nvPr>
            <p:ph type="ftr" sz="quarter" idx="11"/>
          </p:nvPr>
        </p:nvSpPr>
        <p:spPr/>
        <p:txBody>
          <a:bodyPr/>
          <a:lstStyle/>
          <a:p>
            <a:endParaRPr lang="en-GB"/>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038963C-4644-406D-8FC0-D7ABBE53C769}" type="slidenum">
              <a:rPr lang="en-GB" smtClean="0"/>
              <a:t>‹#›</a:t>
            </a:fld>
            <a:endParaRPr lang="en-GB"/>
          </a:p>
        </p:txBody>
      </p:sp>
    </p:spTree>
    <p:extLst>
      <p:ext uri="{BB962C8B-B14F-4D97-AF65-F5344CB8AC3E}">
        <p14:creationId xmlns:p14="http://schemas.microsoft.com/office/powerpoint/2010/main" val="3953347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493F901-1E9D-4218-B0FF-642A4F35BEFB}" type="datetimeFigureOut">
              <a:rPr lang="en-GB" smtClean="0"/>
              <a:t>23/03/2020</a:t>
            </a:fld>
            <a:endParaRPr lang="en-GB"/>
          </a:p>
        </p:txBody>
      </p:sp>
      <p:sp>
        <p:nvSpPr>
          <p:cNvPr id="5" name="Footer Placeholder 4"/>
          <p:cNvSpPr>
            <a:spLocks noGrp="1"/>
          </p:cNvSpPr>
          <p:nvPr>
            <p:ph type="ftr" sz="quarter" idx="11"/>
          </p:nvPr>
        </p:nvSpPr>
        <p:spPr/>
        <p:txBody>
          <a:bodyPr/>
          <a:lstStyle/>
          <a:p>
            <a:endParaRPr lang="en-GB"/>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038963C-4644-406D-8FC0-D7ABBE53C769}" type="slidenum">
              <a:rPr lang="en-GB" smtClean="0"/>
              <a:t>‹#›</a:t>
            </a:fld>
            <a:endParaRPr lang="en-GB"/>
          </a:p>
        </p:txBody>
      </p:sp>
    </p:spTree>
    <p:extLst>
      <p:ext uri="{BB962C8B-B14F-4D97-AF65-F5344CB8AC3E}">
        <p14:creationId xmlns:p14="http://schemas.microsoft.com/office/powerpoint/2010/main" val="42219737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493F901-1E9D-4218-B0FF-642A4F35BEFB}" type="datetimeFigureOut">
              <a:rPr lang="en-GB" smtClean="0"/>
              <a:t>23/03/2020</a:t>
            </a:fld>
            <a:endParaRPr lang="en-GB"/>
          </a:p>
        </p:txBody>
      </p:sp>
      <p:sp>
        <p:nvSpPr>
          <p:cNvPr id="5" name="Footer Placeholder 4"/>
          <p:cNvSpPr>
            <a:spLocks noGrp="1"/>
          </p:cNvSpPr>
          <p:nvPr>
            <p:ph type="ftr" sz="quarter" idx="11"/>
          </p:nvPr>
        </p:nvSpPr>
        <p:spPr/>
        <p:txBody>
          <a:bodyPr/>
          <a:lstStyle/>
          <a:p>
            <a:endParaRPr lang="en-GB"/>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038963C-4644-406D-8FC0-D7ABBE53C769}" type="slidenum">
              <a:rPr lang="en-GB" smtClean="0"/>
              <a:t>‹#›</a:t>
            </a:fld>
            <a:endParaRPr lang="en-GB"/>
          </a:p>
        </p:txBody>
      </p:sp>
    </p:spTree>
    <p:extLst>
      <p:ext uri="{BB962C8B-B14F-4D97-AF65-F5344CB8AC3E}">
        <p14:creationId xmlns:p14="http://schemas.microsoft.com/office/powerpoint/2010/main" val="14193871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93F901-1E9D-4218-B0FF-642A4F35BEFB}" type="datetimeFigureOut">
              <a:rPr lang="en-GB" smtClean="0"/>
              <a:t>23/03/2020</a:t>
            </a:fld>
            <a:endParaRPr lang="en-GB"/>
          </a:p>
        </p:txBody>
      </p:sp>
      <p:sp>
        <p:nvSpPr>
          <p:cNvPr id="5" name="Footer Placeholder 4"/>
          <p:cNvSpPr>
            <a:spLocks noGrp="1"/>
          </p:cNvSpPr>
          <p:nvPr>
            <p:ph type="ftr" sz="quarter" idx="11"/>
          </p:nvPr>
        </p:nvSpPr>
        <p:spPr/>
        <p:txBody>
          <a:bodyPr/>
          <a:lstStyle/>
          <a:p>
            <a:endParaRPr lang="en-GB"/>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5038963C-4644-406D-8FC0-D7ABBE53C769}" type="slidenum">
              <a:rPr lang="en-GB" smtClean="0"/>
              <a:t>‹#›</a:t>
            </a:fld>
            <a:endParaRPr lang="en-GB"/>
          </a:p>
        </p:txBody>
      </p:sp>
    </p:spTree>
    <p:extLst>
      <p:ext uri="{BB962C8B-B14F-4D97-AF65-F5344CB8AC3E}">
        <p14:creationId xmlns:p14="http://schemas.microsoft.com/office/powerpoint/2010/main" val="28948825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493F901-1E9D-4218-B0FF-642A4F35BEFB}" type="datetimeFigureOut">
              <a:rPr lang="en-GB" smtClean="0"/>
              <a:t>23/03/2020</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5038963C-4644-406D-8FC0-D7ABBE53C769}" type="slidenum">
              <a:rPr lang="en-GB" smtClean="0"/>
              <a:t>‹#›</a:t>
            </a:fld>
            <a:endParaRPr lang="en-GB"/>
          </a:p>
        </p:txBody>
      </p:sp>
    </p:spTree>
    <p:extLst>
      <p:ext uri="{BB962C8B-B14F-4D97-AF65-F5344CB8AC3E}">
        <p14:creationId xmlns:p14="http://schemas.microsoft.com/office/powerpoint/2010/main" val="37815093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493F901-1E9D-4218-B0FF-642A4F35BEFB}" type="datetimeFigureOut">
              <a:rPr lang="en-GB" smtClean="0"/>
              <a:t>23/03/2020</a:t>
            </a:fld>
            <a:endParaRPr lang="en-GB"/>
          </a:p>
        </p:txBody>
      </p:sp>
      <p:sp>
        <p:nvSpPr>
          <p:cNvPr id="8" name="Footer Placeholder 7"/>
          <p:cNvSpPr>
            <a:spLocks noGrp="1"/>
          </p:cNvSpPr>
          <p:nvPr>
            <p:ph type="ftr" sz="quarter" idx="11"/>
          </p:nvPr>
        </p:nvSpPr>
        <p:spPr/>
        <p:txBody>
          <a:bodyPr/>
          <a:lstStyle/>
          <a:p>
            <a:endParaRPr lang="en-GB"/>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5038963C-4644-406D-8FC0-D7ABBE53C769}" type="slidenum">
              <a:rPr lang="en-GB" smtClean="0"/>
              <a:t>‹#›</a:t>
            </a:fld>
            <a:endParaRPr lang="en-GB"/>
          </a:p>
        </p:txBody>
      </p:sp>
    </p:spTree>
    <p:extLst>
      <p:ext uri="{BB962C8B-B14F-4D97-AF65-F5344CB8AC3E}">
        <p14:creationId xmlns:p14="http://schemas.microsoft.com/office/powerpoint/2010/main" val="3347055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493F901-1E9D-4218-B0FF-642A4F35BEFB}" type="datetimeFigureOut">
              <a:rPr lang="en-GB" smtClean="0"/>
              <a:t>23/03/2020</a:t>
            </a:fld>
            <a:endParaRPr lang="en-GB"/>
          </a:p>
        </p:txBody>
      </p:sp>
      <p:sp>
        <p:nvSpPr>
          <p:cNvPr id="4" name="Footer Placeholder 3"/>
          <p:cNvSpPr>
            <a:spLocks noGrp="1"/>
          </p:cNvSpPr>
          <p:nvPr>
            <p:ph type="ftr" sz="quarter" idx="11"/>
          </p:nvPr>
        </p:nvSpPr>
        <p:spPr/>
        <p:txBody>
          <a:bodyPr/>
          <a:lstStyle/>
          <a:p>
            <a:endParaRPr lang="en-GB"/>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038963C-4644-406D-8FC0-D7ABBE53C769}" type="slidenum">
              <a:rPr lang="en-GB" smtClean="0"/>
              <a:t>‹#›</a:t>
            </a:fld>
            <a:endParaRPr lang="en-GB"/>
          </a:p>
        </p:txBody>
      </p:sp>
    </p:spTree>
    <p:extLst>
      <p:ext uri="{BB962C8B-B14F-4D97-AF65-F5344CB8AC3E}">
        <p14:creationId xmlns:p14="http://schemas.microsoft.com/office/powerpoint/2010/main" val="1425372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93F901-1E9D-4218-B0FF-642A4F35BEFB}" type="datetimeFigureOut">
              <a:rPr lang="en-GB" smtClean="0"/>
              <a:t>23/03/2020</a:t>
            </a:fld>
            <a:endParaRPr lang="en-GB"/>
          </a:p>
        </p:txBody>
      </p:sp>
      <p:sp>
        <p:nvSpPr>
          <p:cNvPr id="3" name="Footer Placeholder 2"/>
          <p:cNvSpPr>
            <a:spLocks noGrp="1"/>
          </p:cNvSpPr>
          <p:nvPr>
            <p:ph type="ftr" sz="quarter" idx="11"/>
          </p:nvPr>
        </p:nvSpPr>
        <p:spPr/>
        <p:txBody>
          <a:bodyPr/>
          <a:lstStyle/>
          <a:p>
            <a:endParaRPr lang="en-GB"/>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038963C-4644-406D-8FC0-D7ABBE53C769}" type="slidenum">
              <a:rPr lang="en-GB" smtClean="0"/>
              <a:t>‹#›</a:t>
            </a:fld>
            <a:endParaRPr lang="en-GB"/>
          </a:p>
        </p:txBody>
      </p:sp>
    </p:spTree>
    <p:extLst>
      <p:ext uri="{BB962C8B-B14F-4D97-AF65-F5344CB8AC3E}">
        <p14:creationId xmlns:p14="http://schemas.microsoft.com/office/powerpoint/2010/main" val="39859198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93F901-1E9D-4218-B0FF-642A4F35BEFB}" type="datetimeFigureOut">
              <a:rPr lang="en-GB" smtClean="0"/>
              <a:t>23/03/2020</a:t>
            </a:fld>
            <a:endParaRPr lang="en-GB"/>
          </a:p>
        </p:txBody>
      </p:sp>
      <p:sp>
        <p:nvSpPr>
          <p:cNvPr id="6" name="Footer Placeholder 5"/>
          <p:cNvSpPr>
            <a:spLocks noGrp="1"/>
          </p:cNvSpPr>
          <p:nvPr>
            <p:ph type="ftr" sz="quarter" idx="11"/>
          </p:nvPr>
        </p:nvSpPr>
        <p:spPr/>
        <p:txBody>
          <a:bodyPr/>
          <a:lstStyle/>
          <a:p>
            <a:endParaRPr lang="en-GB"/>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038963C-4644-406D-8FC0-D7ABBE53C769}" type="slidenum">
              <a:rPr lang="en-GB" smtClean="0"/>
              <a:t>‹#›</a:t>
            </a:fld>
            <a:endParaRPr lang="en-GB"/>
          </a:p>
        </p:txBody>
      </p:sp>
    </p:spTree>
    <p:extLst>
      <p:ext uri="{BB962C8B-B14F-4D97-AF65-F5344CB8AC3E}">
        <p14:creationId xmlns:p14="http://schemas.microsoft.com/office/powerpoint/2010/main" val="3565513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93F901-1E9D-4218-B0FF-642A4F35BEFB}" type="datetimeFigureOut">
              <a:rPr lang="en-GB" smtClean="0"/>
              <a:t>23/03/2020</a:t>
            </a:fld>
            <a:endParaRPr lang="en-GB"/>
          </a:p>
        </p:txBody>
      </p:sp>
      <p:sp>
        <p:nvSpPr>
          <p:cNvPr id="6" name="Footer Placeholder 5"/>
          <p:cNvSpPr>
            <a:spLocks noGrp="1"/>
          </p:cNvSpPr>
          <p:nvPr>
            <p:ph type="ftr" sz="quarter" idx="11"/>
          </p:nvPr>
        </p:nvSpPr>
        <p:spPr/>
        <p:txBody>
          <a:bodyPr/>
          <a:lstStyle/>
          <a:p>
            <a:endParaRPr lang="en-GB"/>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5038963C-4644-406D-8FC0-D7ABBE53C769}" type="slidenum">
              <a:rPr lang="en-GB" smtClean="0"/>
              <a:t>‹#›</a:t>
            </a:fld>
            <a:endParaRPr lang="en-GB"/>
          </a:p>
        </p:txBody>
      </p:sp>
    </p:spTree>
    <p:extLst>
      <p:ext uri="{BB962C8B-B14F-4D97-AF65-F5344CB8AC3E}">
        <p14:creationId xmlns:p14="http://schemas.microsoft.com/office/powerpoint/2010/main" val="36793407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749"/>
            <a:ext cx="1952272" cy="6852504"/>
            <a:chOff x="6627813" y="196102"/>
            <a:chExt cx="1952625" cy="5677649"/>
          </a:xfrm>
        </p:grpSpPr>
        <p:sp>
          <p:nvSpPr>
            <p:cNvPr id="50" name="Freeform 27"/>
            <p:cNvSpPr/>
            <p:nvPr/>
          </p:nvSpPr>
          <p:spPr bwMode="auto">
            <a:xfrm>
              <a:off x="6627813" y="19610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4493F901-1E9D-4218-B0FF-642A4F35BEFB}" type="datetimeFigureOut">
              <a:rPr lang="en-GB" smtClean="0"/>
              <a:t>23/03/2020</a:t>
            </a:fld>
            <a:endParaRPr lang="en-GB"/>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5038963C-4644-406D-8FC0-D7ABBE53C769}" type="slidenum">
              <a:rPr lang="en-GB" smtClean="0"/>
              <a:t>‹#›</a:t>
            </a:fld>
            <a:endParaRPr lang="en-GB"/>
          </a:p>
        </p:txBody>
      </p:sp>
    </p:spTree>
    <p:extLst>
      <p:ext uri="{BB962C8B-B14F-4D97-AF65-F5344CB8AC3E}">
        <p14:creationId xmlns:p14="http://schemas.microsoft.com/office/powerpoint/2010/main" val="2511246819"/>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719" r:id="rId12"/>
    <p:sldLayoutId id="2147483720" r:id="rId13"/>
    <p:sldLayoutId id="2147483721" r:id="rId14"/>
    <p:sldLayoutId id="2147483722" r:id="rId15"/>
    <p:sldLayoutId id="2147483723"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422030" y="1371600"/>
            <a:ext cx="8229600" cy="2849488"/>
          </a:xfrm>
        </p:spPr>
        <p:txBody>
          <a:bodyPr>
            <a:noAutofit/>
          </a:bodyPr>
          <a:lstStyle/>
          <a:p>
            <a:r>
              <a:rPr lang="en-GB" sz="4800" b="1" dirty="0"/>
              <a:t>STATUTORY INTERPRETATION CONT’D</a:t>
            </a:r>
          </a:p>
        </p:txBody>
      </p:sp>
    </p:spTree>
    <p:extLst>
      <p:ext uri="{BB962C8B-B14F-4D97-AF65-F5344CB8AC3E}">
        <p14:creationId xmlns:p14="http://schemas.microsoft.com/office/powerpoint/2010/main" val="21923648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78098"/>
          </a:xfrm>
        </p:spPr>
        <p:txBody>
          <a:bodyPr>
            <a:normAutofit/>
          </a:bodyPr>
          <a:lstStyle/>
          <a:p>
            <a:r>
              <a:rPr lang="en-ZA" b="1" dirty="0"/>
              <a:t>Cont’d</a:t>
            </a:r>
          </a:p>
        </p:txBody>
      </p:sp>
      <p:sp>
        <p:nvSpPr>
          <p:cNvPr id="3" name="Content Placeholder 2"/>
          <p:cNvSpPr>
            <a:spLocks noGrp="1"/>
          </p:cNvSpPr>
          <p:nvPr>
            <p:ph idx="1"/>
          </p:nvPr>
        </p:nvSpPr>
        <p:spPr>
          <a:xfrm>
            <a:off x="467544" y="1052736"/>
            <a:ext cx="8066856" cy="5328592"/>
          </a:xfrm>
        </p:spPr>
        <p:txBody>
          <a:bodyPr>
            <a:normAutofit/>
          </a:bodyPr>
          <a:lstStyle/>
          <a:p>
            <a:pPr algn="just">
              <a:buFont typeface="Wingdings" pitchFamily="2" charset="2"/>
              <a:buChar char="q"/>
            </a:pPr>
            <a:r>
              <a:rPr lang="en-ZA" sz="2400" b="1" dirty="0"/>
              <a:t>When such a problem arises, the courts will normally presume that Parliament expected </a:t>
            </a:r>
            <a:r>
              <a:rPr lang="en-ZA" sz="2400" b="1" dirty="0" err="1"/>
              <a:t>mens</a:t>
            </a:r>
            <a:r>
              <a:rPr lang="en-ZA" sz="2400" b="1" dirty="0"/>
              <a:t> </a:t>
            </a:r>
            <a:r>
              <a:rPr lang="en-ZA" sz="2400" b="1" dirty="0" err="1"/>
              <a:t>rea</a:t>
            </a:r>
            <a:r>
              <a:rPr lang="en-ZA" sz="2400" b="1" dirty="0"/>
              <a:t> to be a precondition of guilt and accordingly they will refuse to convict in its absence. </a:t>
            </a:r>
          </a:p>
          <a:p>
            <a:pPr algn="just">
              <a:buFont typeface="Wingdings" pitchFamily="2" charset="2"/>
              <a:buChar char="q"/>
            </a:pPr>
            <a:r>
              <a:rPr lang="en-ZA" sz="2400" b="1" dirty="0"/>
              <a:t>However, this is a rebuttable presumption meaning that if evidence is adduced to prove the contrary, the accused may be convicted</a:t>
            </a:r>
            <a:r>
              <a:rPr lang="en-ZA" sz="2400" dirty="0"/>
              <a:t>.</a:t>
            </a:r>
          </a:p>
          <a:p>
            <a:pPr marL="137160" indent="0" algn="just">
              <a:buNone/>
            </a:pPr>
            <a:endParaRPr lang="en-ZA" sz="2400" dirty="0"/>
          </a:p>
          <a:p>
            <a:pPr algn="just">
              <a:buFont typeface="Wingdings" pitchFamily="2" charset="2"/>
              <a:buChar char="q"/>
            </a:pPr>
            <a:r>
              <a:rPr lang="en-ZA" sz="2400" dirty="0"/>
              <a:t>See: </a:t>
            </a:r>
            <a:r>
              <a:rPr lang="en-GB" sz="2400" dirty="0"/>
              <a:t>-</a:t>
            </a:r>
            <a:r>
              <a:rPr lang="en-GB" sz="2400" b="1" dirty="0"/>
              <a:t>Patel’s Bazaar Limited v The People (Court of Appeal for Zambia, 1965)</a:t>
            </a:r>
            <a:endParaRPr lang="en-ZA" sz="2400" b="1" dirty="0"/>
          </a:p>
          <a:p>
            <a:pPr algn="just">
              <a:buFont typeface="Wingdings" pitchFamily="2" charset="2"/>
              <a:buChar char="Ø"/>
            </a:pPr>
            <a:endParaRPr lang="en-ZA" dirty="0"/>
          </a:p>
        </p:txBody>
      </p:sp>
    </p:spTree>
    <p:extLst>
      <p:ext uri="{BB962C8B-B14F-4D97-AF65-F5344CB8AC3E}">
        <p14:creationId xmlns:p14="http://schemas.microsoft.com/office/powerpoint/2010/main" val="5164751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8003232" cy="1188050"/>
          </a:xfrm>
        </p:spPr>
        <p:txBody>
          <a:bodyPr>
            <a:normAutofit fontScale="90000"/>
          </a:bodyPr>
          <a:lstStyle/>
          <a:p>
            <a:r>
              <a:rPr lang="en-US" b="1" dirty="0"/>
              <a:t>Intrinsic and Extrinsic Aids to Statutory Interpretation</a:t>
            </a:r>
            <a:endParaRPr lang="en-ZA" dirty="0"/>
          </a:p>
        </p:txBody>
      </p:sp>
      <p:sp>
        <p:nvSpPr>
          <p:cNvPr id="3" name="Content Placeholder 2"/>
          <p:cNvSpPr>
            <a:spLocks noGrp="1"/>
          </p:cNvSpPr>
          <p:nvPr>
            <p:ph idx="1"/>
          </p:nvPr>
        </p:nvSpPr>
        <p:spPr>
          <a:xfrm>
            <a:off x="539552" y="1412776"/>
            <a:ext cx="7994848" cy="5184576"/>
          </a:xfrm>
        </p:spPr>
        <p:txBody>
          <a:bodyPr>
            <a:normAutofit fontScale="85000" lnSpcReduction="20000"/>
          </a:bodyPr>
          <a:lstStyle/>
          <a:p>
            <a:pPr lvl="0" algn="just">
              <a:buFont typeface="Wingdings" pitchFamily="2" charset="2"/>
              <a:buChar char="q"/>
            </a:pPr>
            <a:r>
              <a:rPr lang="en-US" sz="2800" b="1" dirty="0"/>
              <a:t>intrinsic and extrinsic aids to statutory interpretation are ‘materials’ which the court may consult in ascertaining the meaning of the word or words used in a statute. </a:t>
            </a:r>
          </a:p>
          <a:p>
            <a:pPr marL="137160" lvl="0" indent="0" algn="just">
              <a:buNone/>
            </a:pPr>
            <a:endParaRPr lang="en-US" sz="2800" b="1" dirty="0"/>
          </a:p>
          <a:p>
            <a:pPr algn="just">
              <a:buFont typeface="Wingdings" pitchFamily="2" charset="2"/>
              <a:buChar char="q"/>
            </a:pPr>
            <a:r>
              <a:rPr lang="en-US" sz="2800" b="1" dirty="0"/>
              <a:t>Intrinsic aids : are those that are found within the four corners of a given statute. They are, in essence, a sum total of the various parts of a statute. </a:t>
            </a:r>
          </a:p>
          <a:p>
            <a:pPr marL="137160" indent="0" algn="just">
              <a:buNone/>
            </a:pPr>
            <a:endParaRPr lang="en-US" sz="2800" b="1" dirty="0"/>
          </a:p>
          <a:p>
            <a:pPr algn="just">
              <a:buFont typeface="Wingdings" pitchFamily="2" charset="2"/>
              <a:buChar char="q"/>
            </a:pPr>
            <a:r>
              <a:rPr lang="en-US" sz="2800" b="1" dirty="0"/>
              <a:t>These are: the short title; the long title; the date of assent; the enacting formula; the definition section; the sections and subsections; marginal notes; the extent of application; and the commencement date. </a:t>
            </a:r>
          </a:p>
          <a:p>
            <a:pPr lvl="0" algn="just">
              <a:buFont typeface="Wingdings" pitchFamily="2" charset="2"/>
              <a:buChar char="Ø"/>
            </a:pPr>
            <a:endParaRPr lang="en-ZA" sz="2800" dirty="0"/>
          </a:p>
          <a:p>
            <a:pPr marL="0" indent="0">
              <a:buNone/>
            </a:pPr>
            <a:endParaRPr lang="en-ZA" dirty="0"/>
          </a:p>
        </p:txBody>
      </p:sp>
    </p:spTree>
    <p:extLst>
      <p:ext uri="{BB962C8B-B14F-4D97-AF65-F5344CB8AC3E}">
        <p14:creationId xmlns:p14="http://schemas.microsoft.com/office/powerpoint/2010/main" val="2850387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715200" cy="900018"/>
          </a:xfrm>
        </p:spPr>
        <p:txBody>
          <a:bodyPr>
            <a:normAutofit/>
          </a:bodyPr>
          <a:lstStyle/>
          <a:p>
            <a:r>
              <a:rPr lang="en-ZA" b="1" dirty="0"/>
              <a:t>Cont’d</a:t>
            </a:r>
          </a:p>
        </p:txBody>
      </p:sp>
      <p:sp>
        <p:nvSpPr>
          <p:cNvPr id="3" name="Content Placeholder 2"/>
          <p:cNvSpPr>
            <a:spLocks noGrp="1"/>
          </p:cNvSpPr>
          <p:nvPr>
            <p:ph idx="1"/>
          </p:nvPr>
        </p:nvSpPr>
        <p:spPr>
          <a:xfrm>
            <a:off x="609600" y="1196752"/>
            <a:ext cx="7924800" cy="5256584"/>
          </a:xfrm>
        </p:spPr>
        <p:txBody>
          <a:bodyPr>
            <a:normAutofit fontScale="92500" lnSpcReduction="10000"/>
          </a:bodyPr>
          <a:lstStyle/>
          <a:p>
            <a:pPr algn="just">
              <a:buFontTx/>
              <a:buChar char="-"/>
            </a:pPr>
            <a:r>
              <a:rPr lang="en-GB" sz="2400" b="1" dirty="0"/>
              <a:t>R v Galvin (1987) 2 ALL ER, 851 – the court can have regard to the title of a statute.</a:t>
            </a:r>
          </a:p>
          <a:p>
            <a:pPr marL="36900" indent="0" algn="just">
              <a:buNone/>
            </a:pPr>
            <a:endParaRPr lang="en-GB" sz="2400" b="1" dirty="0"/>
          </a:p>
          <a:p>
            <a:pPr algn="just">
              <a:buFontTx/>
              <a:buChar char="-"/>
            </a:pPr>
            <a:r>
              <a:rPr lang="en-GB" sz="2400" b="1" dirty="0"/>
              <a:t>Re </a:t>
            </a:r>
            <a:r>
              <a:rPr lang="en-GB" sz="2400" b="1" dirty="0" err="1"/>
              <a:t>Boaler</a:t>
            </a:r>
            <a:r>
              <a:rPr lang="en-GB" sz="2400" b="1" dirty="0"/>
              <a:t> (1915) 1 KB 21 – short title is part of the Act and the Court can and should consider it. However, a short title is, by its very definition, a short title and therefore, as </a:t>
            </a:r>
            <a:r>
              <a:rPr lang="en-GB" sz="2400" b="1" dirty="0" err="1"/>
              <a:t>Scrutton</a:t>
            </a:r>
            <a:r>
              <a:rPr lang="en-GB" sz="2400" b="1" dirty="0"/>
              <a:t> LJ put it, ‘accuracy may be sacrificed to brevity’.</a:t>
            </a:r>
          </a:p>
          <a:p>
            <a:pPr marL="36900" indent="0" algn="just">
              <a:buNone/>
            </a:pPr>
            <a:endParaRPr lang="en-GB" sz="2400" b="1" dirty="0"/>
          </a:p>
          <a:p>
            <a:pPr algn="just">
              <a:buFontTx/>
              <a:buChar char="-"/>
            </a:pPr>
            <a:r>
              <a:rPr lang="en-GB" sz="2400" b="1" dirty="0"/>
              <a:t>Director of Public Prosecutions v </a:t>
            </a:r>
            <a:r>
              <a:rPr lang="en-GB" sz="2400" b="1" dirty="0" err="1"/>
              <a:t>Schildkamp</a:t>
            </a:r>
            <a:r>
              <a:rPr lang="en-GB" sz="2400" b="1" dirty="0"/>
              <a:t> (1969) 3 ALL ER, 1640 headings and marginal notes are necessary provided it is realised that they do not carry equal weight with the words in a statute because they enact nothing.</a:t>
            </a:r>
          </a:p>
          <a:p>
            <a:pPr marL="137160" indent="0" algn="just">
              <a:buNone/>
            </a:pPr>
            <a:endParaRPr lang="en-GB" sz="1800" b="1" dirty="0"/>
          </a:p>
          <a:p>
            <a:pPr marL="0" indent="0">
              <a:buNone/>
            </a:pPr>
            <a:endParaRPr lang="en-ZA" dirty="0"/>
          </a:p>
        </p:txBody>
      </p:sp>
    </p:spTree>
    <p:extLst>
      <p:ext uri="{BB962C8B-B14F-4D97-AF65-F5344CB8AC3E}">
        <p14:creationId xmlns:p14="http://schemas.microsoft.com/office/powerpoint/2010/main" val="37402662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8075240" cy="1371600"/>
          </a:xfrm>
        </p:spPr>
        <p:txBody>
          <a:bodyPr>
            <a:normAutofit/>
          </a:bodyPr>
          <a:lstStyle/>
          <a:p>
            <a:r>
              <a:rPr lang="en-ZA" b="1" dirty="0"/>
              <a:t>Cont’d</a:t>
            </a:r>
          </a:p>
        </p:txBody>
      </p:sp>
      <p:sp>
        <p:nvSpPr>
          <p:cNvPr id="3" name="Content Placeholder 2"/>
          <p:cNvSpPr>
            <a:spLocks noGrp="1"/>
          </p:cNvSpPr>
          <p:nvPr>
            <p:ph idx="1"/>
          </p:nvPr>
        </p:nvSpPr>
        <p:spPr>
          <a:xfrm>
            <a:off x="395536" y="1600200"/>
            <a:ext cx="8138864" cy="4997152"/>
          </a:xfrm>
        </p:spPr>
        <p:txBody>
          <a:bodyPr>
            <a:normAutofit/>
          </a:bodyPr>
          <a:lstStyle/>
          <a:p>
            <a:pPr lvl="0" algn="just">
              <a:buFont typeface="Wingdings" pitchFamily="2" charset="2"/>
              <a:buChar char="q"/>
            </a:pPr>
            <a:r>
              <a:rPr lang="en-US" sz="2400" b="1" dirty="0"/>
              <a:t>See also Stephens v </a:t>
            </a:r>
            <a:r>
              <a:rPr lang="en-US" sz="2400" b="1" dirty="0" err="1"/>
              <a:t>Cuckfied</a:t>
            </a:r>
            <a:r>
              <a:rPr lang="en-US" sz="2400" b="1" dirty="0"/>
              <a:t> RDC (1960) 2 QB 373; </a:t>
            </a:r>
          </a:p>
          <a:p>
            <a:pPr lvl="0" algn="just">
              <a:buFont typeface="Wingdings" pitchFamily="2" charset="2"/>
              <a:buChar char="q"/>
            </a:pPr>
            <a:r>
              <a:rPr lang="en-US" sz="2400" b="1" dirty="0"/>
              <a:t>R v </a:t>
            </a:r>
            <a:r>
              <a:rPr lang="en-US" sz="2400" b="1" dirty="0" err="1"/>
              <a:t>Montila</a:t>
            </a:r>
            <a:r>
              <a:rPr lang="en-US" sz="2400" b="1" dirty="0"/>
              <a:t> (2005) 1 ALL ER, 113.</a:t>
            </a:r>
            <a:endParaRPr lang="en-ZA" sz="2400" b="1" dirty="0"/>
          </a:p>
          <a:p>
            <a:pPr marL="0" indent="0">
              <a:buNone/>
            </a:pPr>
            <a:endParaRPr lang="en-ZA" dirty="0"/>
          </a:p>
        </p:txBody>
      </p:sp>
    </p:spTree>
    <p:extLst>
      <p:ext uri="{BB962C8B-B14F-4D97-AF65-F5344CB8AC3E}">
        <p14:creationId xmlns:p14="http://schemas.microsoft.com/office/powerpoint/2010/main" val="2926585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85346" y="260648"/>
            <a:ext cx="7765322" cy="806151"/>
          </a:xfrm>
        </p:spPr>
        <p:txBody>
          <a:bodyPr/>
          <a:lstStyle/>
          <a:p>
            <a:r>
              <a:rPr lang="en-GB" b="1" dirty="0"/>
              <a:t>Cont’d</a:t>
            </a:r>
          </a:p>
        </p:txBody>
      </p:sp>
      <p:sp>
        <p:nvSpPr>
          <p:cNvPr id="3" name="Content Placeholder 2"/>
          <p:cNvSpPr>
            <a:spLocks noGrp="1"/>
          </p:cNvSpPr>
          <p:nvPr>
            <p:ph idx="1"/>
          </p:nvPr>
        </p:nvSpPr>
        <p:spPr>
          <a:xfrm>
            <a:off x="685346" y="1066800"/>
            <a:ext cx="7765322" cy="5386536"/>
          </a:xfrm>
        </p:spPr>
        <p:txBody>
          <a:bodyPr/>
          <a:lstStyle/>
          <a:p>
            <a:pPr algn="just">
              <a:buFont typeface="Wingdings" pitchFamily="2" charset="2"/>
              <a:buChar char="q"/>
            </a:pPr>
            <a:r>
              <a:rPr lang="en-GB" sz="2400" b="1" dirty="0"/>
              <a:t>In Attorney General v </a:t>
            </a:r>
            <a:r>
              <a:rPr lang="en-GB" sz="2400" b="1" dirty="0" err="1"/>
              <a:t>Lamplough</a:t>
            </a:r>
            <a:r>
              <a:rPr lang="en-GB" sz="2400" b="1" dirty="0"/>
              <a:t> (1878) 3 </a:t>
            </a:r>
            <a:r>
              <a:rPr lang="en-GB" sz="2400" b="1" dirty="0" err="1"/>
              <a:t>ExD</a:t>
            </a:r>
            <a:r>
              <a:rPr lang="en-GB" sz="2400" b="1" dirty="0"/>
              <a:t> 214 – a schedule is part of the statute</a:t>
            </a:r>
          </a:p>
          <a:p>
            <a:pPr marL="137160" indent="0" algn="just">
              <a:buNone/>
            </a:pPr>
            <a:endParaRPr lang="en-GB" sz="2400" b="1" dirty="0"/>
          </a:p>
          <a:p>
            <a:pPr algn="just">
              <a:buFont typeface="Wingdings" pitchFamily="2" charset="2"/>
              <a:buChar char="q"/>
            </a:pPr>
            <a:r>
              <a:rPr lang="en-GB" sz="2400" b="1" dirty="0"/>
              <a:t>Section 9 of the Interpretation and General Provisions Act, Cap 2 of the Laws of Zambia  provides that “every Schedule to or table in any written law, together with notes thereto, shall be construed and have effect as part of such written law”.</a:t>
            </a:r>
          </a:p>
          <a:p>
            <a:endParaRPr lang="en-GB" dirty="0"/>
          </a:p>
        </p:txBody>
      </p:sp>
    </p:spTree>
    <p:extLst>
      <p:ext uri="{BB962C8B-B14F-4D97-AF65-F5344CB8AC3E}">
        <p14:creationId xmlns:p14="http://schemas.microsoft.com/office/powerpoint/2010/main" val="9956004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931224" cy="1371600"/>
          </a:xfrm>
        </p:spPr>
        <p:txBody>
          <a:bodyPr>
            <a:normAutofit/>
          </a:bodyPr>
          <a:lstStyle/>
          <a:p>
            <a:r>
              <a:rPr lang="en-ZA" b="1" dirty="0"/>
              <a:t>Cont’d</a:t>
            </a:r>
          </a:p>
        </p:txBody>
      </p:sp>
      <p:sp>
        <p:nvSpPr>
          <p:cNvPr id="3" name="Content Placeholder 2"/>
          <p:cNvSpPr>
            <a:spLocks noGrp="1"/>
          </p:cNvSpPr>
          <p:nvPr>
            <p:ph idx="1"/>
          </p:nvPr>
        </p:nvSpPr>
        <p:spPr>
          <a:xfrm>
            <a:off x="467544" y="1196752"/>
            <a:ext cx="8066856" cy="5328592"/>
          </a:xfrm>
        </p:spPr>
        <p:txBody>
          <a:bodyPr>
            <a:normAutofit/>
          </a:bodyPr>
          <a:lstStyle/>
          <a:p>
            <a:pPr marL="342900" lvl="0" indent="-342900" algn="just">
              <a:buFont typeface="Wingdings" pitchFamily="2" charset="2"/>
              <a:buChar char="q"/>
            </a:pPr>
            <a:r>
              <a:rPr lang="en-US" sz="2400" b="1" dirty="0"/>
              <a:t>Definition section: This is a very important intrinsic aid to statutory interpretation because it provides guidance on the meaning attached to the various terms used in the statute. </a:t>
            </a:r>
          </a:p>
          <a:p>
            <a:pPr marL="0" lvl="0" indent="0" algn="just">
              <a:buNone/>
            </a:pPr>
            <a:endParaRPr lang="en-US" sz="2400" b="1" dirty="0"/>
          </a:p>
          <a:p>
            <a:pPr marL="342900" lvl="0" indent="-342900" algn="just">
              <a:buFont typeface="Wingdings" pitchFamily="2" charset="2"/>
              <a:buChar char="q"/>
            </a:pPr>
            <a:r>
              <a:rPr lang="en-GB" sz="2400" b="1" dirty="0"/>
              <a:t>Definition sections contain two types of provisions. First there are those provisions which simply state that the defined terms shall ‘mean’ whatever the provision states them to mean. The second category consists of those provisions which state that the defined terms shall ‘include’ whatever the provision states them to include. </a:t>
            </a:r>
            <a:endParaRPr lang="en-US" sz="2400" b="1" dirty="0"/>
          </a:p>
          <a:p>
            <a:pPr marL="342900" lvl="0" indent="-342900" algn="just">
              <a:buFont typeface="Wingdings" pitchFamily="2" charset="2"/>
              <a:buChar char="q"/>
            </a:pPr>
            <a:endParaRPr lang="en-US" sz="2400" dirty="0"/>
          </a:p>
          <a:p>
            <a:pPr marL="0" indent="0">
              <a:buNone/>
            </a:pPr>
            <a:endParaRPr lang="en-ZA" dirty="0"/>
          </a:p>
        </p:txBody>
      </p:sp>
    </p:spTree>
    <p:extLst>
      <p:ext uri="{BB962C8B-B14F-4D97-AF65-F5344CB8AC3E}">
        <p14:creationId xmlns:p14="http://schemas.microsoft.com/office/powerpoint/2010/main" val="16849259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85346" y="260648"/>
            <a:ext cx="7765322" cy="806151"/>
          </a:xfrm>
        </p:spPr>
        <p:txBody>
          <a:bodyPr/>
          <a:lstStyle/>
          <a:p>
            <a:r>
              <a:rPr lang="en-GB" b="1" dirty="0"/>
              <a:t>Cont’d</a:t>
            </a:r>
          </a:p>
        </p:txBody>
      </p:sp>
      <p:sp>
        <p:nvSpPr>
          <p:cNvPr id="3" name="Content Placeholder 2"/>
          <p:cNvSpPr>
            <a:spLocks noGrp="1"/>
          </p:cNvSpPr>
          <p:nvPr>
            <p:ph idx="1"/>
          </p:nvPr>
        </p:nvSpPr>
        <p:spPr>
          <a:xfrm>
            <a:off x="685346" y="1196752"/>
            <a:ext cx="7765322" cy="4594449"/>
          </a:xfrm>
        </p:spPr>
        <p:txBody>
          <a:bodyPr/>
          <a:lstStyle/>
          <a:p>
            <a:pPr algn="just">
              <a:buFont typeface="Wingdings" pitchFamily="2" charset="2"/>
              <a:buChar char="q"/>
            </a:pPr>
            <a:r>
              <a:rPr lang="en-GB" sz="2400" b="1" dirty="0"/>
              <a:t>See: Robinson v Barton-</a:t>
            </a:r>
            <a:r>
              <a:rPr lang="en-GB" sz="2400" b="1" dirty="0" err="1"/>
              <a:t>Eccles</a:t>
            </a:r>
            <a:r>
              <a:rPr lang="en-GB" sz="2400" b="1" dirty="0"/>
              <a:t> Local Board (1883) 8 App. </a:t>
            </a:r>
            <a:r>
              <a:rPr lang="en-GB" sz="2400" b="1" dirty="0" err="1"/>
              <a:t>Cas</a:t>
            </a:r>
            <a:r>
              <a:rPr lang="en-GB" sz="2400" b="1" dirty="0"/>
              <a:t>. 798, Lord </a:t>
            </a:r>
            <a:r>
              <a:rPr lang="en-GB" sz="2400" b="1" dirty="0" err="1"/>
              <a:t>Selborne</a:t>
            </a:r>
            <a:r>
              <a:rPr lang="en-GB" sz="2400" b="1" dirty="0"/>
              <a:t> LC on words in a definition section: -  they will also posses their ‘ordinary, popular and natural sense whenever that would be applicable’.</a:t>
            </a:r>
          </a:p>
          <a:p>
            <a:endParaRPr lang="en-GB" dirty="0"/>
          </a:p>
        </p:txBody>
      </p:sp>
    </p:spTree>
    <p:extLst>
      <p:ext uri="{BB962C8B-B14F-4D97-AF65-F5344CB8AC3E}">
        <p14:creationId xmlns:p14="http://schemas.microsoft.com/office/powerpoint/2010/main" val="30429816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715200" cy="1371600"/>
          </a:xfrm>
        </p:spPr>
        <p:txBody>
          <a:bodyPr>
            <a:normAutofit/>
          </a:bodyPr>
          <a:lstStyle/>
          <a:p>
            <a:r>
              <a:rPr lang="en-ZA" b="1" dirty="0"/>
              <a:t>Cont’d</a:t>
            </a:r>
          </a:p>
        </p:txBody>
      </p:sp>
      <p:sp>
        <p:nvSpPr>
          <p:cNvPr id="3" name="Content Placeholder 2"/>
          <p:cNvSpPr>
            <a:spLocks noGrp="1"/>
          </p:cNvSpPr>
          <p:nvPr>
            <p:ph idx="1"/>
          </p:nvPr>
        </p:nvSpPr>
        <p:spPr>
          <a:xfrm>
            <a:off x="467544" y="1600200"/>
            <a:ext cx="8066856" cy="4994564"/>
          </a:xfrm>
        </p:spPr>
        <p:txBody>
          <a:bodyPr>
            <a:normAutofit/>
          </a:bodyPr>
          <a:lstStyle/>
          <a:p>
            <a:pPr marL="457200" indent="-457200" algn="just">
              <a:buFont typeface="Wingdings" panose="05000000000000000000" pitchFamily="2" charset="2"/>
              <a:buChar char="q"/>
            </a:pPr>
            <a:r>
              <a:rPr lang="en-ZA" sz="3200" b="1" dirty="0"/>
              <a:t>Extrinsic materials: -</a:t>
            </a:r>
          </a:p>
          <a:p>
            <a:pPr marL="457200" indent="-457200" algn="just">
              <a:buFontTx/>
              <a:buChar char="-"/>
            </a:pPr>
            <a:r>
              <a:rPr lang="en-ZA" sz="3200" b="1" dirty="0"/>
              <a:t>are materials, outside the four corners of the Act but very often related to the Act in one way or the other, that the court may make use of in ascertaining the meaning of the words used in the statute.</a:t>
            </a:r>
          </a:p>
          <a:p>
            <a:pPr marL="457200" indent="-457200" algn="just">
              <a:buFontTx/>
              <a:buChar char="-"/>
            </a:pPr>
            <a:endParaRPr lang="en-ZA" sz="3200" b="1" dirty="0"/>
          </a:p>
          <a:p>
            <a:pPr marL="457200" indent="-457200" algn="just">
              <a:buFontTx/>
              <a:buChar char="-"/>
            </a:pPr>
            <a:endParaRPr lang="en-ZA" sz="3200" b="1" dirty="0"/>
          </a:p>
        </p:txBody>
      </p:sp>
    </p:spTree>
    <p:extLst>
      <p:ext uri="{BB962C8B-B14F-4D97-AF65-F5344CB8AC3E}">
        <p14:creationId xmlns:p14="http://schemas.microsoft.com/office/powerpoint/2010/main" val="4295582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85346" y="116632"/>
            <a:ext cx="7765322" cy="864096"/>
          </a:xfrm>
        </p:spPr>
        <p:txBody>
          <a:bodyPr/>
          <a:lstStyle/>
          <a:p>
            <a:r>
              <a:rPr lang="en-GB" b="1" dirty="0"/>
              <a:t>Cont’d</a:t>
            </a:r>
          </a:p>
        </p:txBody>
      </p:sp>
      <p:sp>
        <p:nvSpPr>
          <p:cNvPr id="3" name="Content Placeholder 2"/>
          <p:cNvSpPr>
            <a:spLocks noGrp="1"/>
          </p:cNvSpPr>
          <p:nvPr>
            <p:ph idx="1"/>
          </p:nvPr>
        </p:nvSpPr>
        <p:spPr>
          <a:xfrm>
            <a:off x="685346" y="980728"/>
            <a:ext cx="7991110" cy="5472608"/>
          </a:xfrm>
        </p:spPr>
        <p:txBody>
          <a:bodyPr/>
          <a:lstStyle/>
          <a:p>
            <a:pPr>
              <a:buFontTx/>
              <a:buChar char="-"/>
            </a:pPr>
            <a:r>
              <a:rPr lang="en-GB" sz="2800" b="1" dirty="0"/>
              <a:t>Extrinsic aids are matters which may help put an Act into context. </a:t>
            </a:r>
          </a:p>
          <a:p>
            <a:pPr>
              <a:buFontTx/>
              <a:buChar char="-"/>
            </a:pPr>
            <a:r>
              <a:rPr lang="en-GB" sz="2800" b="1" dirty="0"/>
              <a:t>Sources include previous Acts of Parliament on the same topic, earlier case law, dictionaries of the time, parliamentary material and the historical setting.</a:t>
            </a:r>
          </a:p>
          <a:p>
            <a:pPr>
              <a:buFontTx/>
              <a:buChar char="-"/>
            </a:pPr>
            <a:r>
              <a:rPr lang="en-US" sz="2800" b="1" dirty="0"/>
              <a:t>The Interpretation and General Provisions Act, Cap 2 of the Laws of Zambia is perhaps the most useful intrinsic material for statutory interpretation purposes. </a:t>
            </a:r>
          </a:p>
          <a:p>
            <a:pPr>
              <a:buFontTx/>
              <a:buChar char="-"/>
            </a:pPr>
            <a:endParaRPr lang="en-GB" sz="2800" b="1" dirty="0"/>
          </a:p>
          <a:p>
            <a:endParaRPr lang="en-GB" dirty="0"/>
          </a:p>
        </p:txBody>
      </p:sp>
    </p:spTree>
    <p:extLst>
      <p:ext uri="{BB962C8B-B14F-4D97-AF65-F5344CB8AC3E}">
        <p14:creationId xmlns:p14="http://schemas.microsoft.com/office/powerpoint/2010/main" val="5649901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994122"/>
          </a:xfrm>
        </p:spPr>
        <p:txBody>
          <a:bodyPr>
            <a:normAutofit/>
          </a:bodyPr>
          <a:lstStyle/>
          <a:p>
            <a:r>
              <a:rPr lang="en-ZA" b="1" dirty="0"/>
              <a:t>Cont’d</a:t>
            </a:r>
          </a:p>
        </p:txBody>
      </p:sp>
      <p:sp>
        <p:nvSpPr>
          <p:cNvPr id="3" name="Content Placeholder 2"/>
          <p:cNvSpPr>
            <a:spLocks noGrp="1"/>
          </p:cNvSpPr>
          <p:nvPr>
            <p:ph idx="1"/>
          </p:nvPr>
        </p:nvSpPr>
        <p:spPr>
          <a:xfrm>
            <a:off x="609600" y="1196752"/>
            <a:ext cx="7924800" cy="5472608"/>
          </a:xfrm>
        </p:spPr>
        <p:txBody>
          <a:bodyPr>
            <a:normAutofit fontScale="92500"/>
          </a:bodyPr>
          <a:lstStyle/>
          <a:p>
            <a:pPr algn="just">
              <a:buFont typeface="Wingdings" panose="05000000000000000000" pitchFamily="2" charset="2"/>
              <a:buChar char="q"/>
            </a:pPr>
            <a:r>
              <a:rPr lang="en-ZA" sz="2400" b="1" dirty="0"/>
              <a:t>Consider the long title of the Act: “An Act to amend and consolidate the law relating to the construction, application and interpretation of written law; to provide for the exercise of statutory powers and duties; and to provide for matters incidental to or connected with the foregoing”. </a:t>
            </a:r>
          </a:p>
          <a:p>
            <a:pPr algn="just">
              <a:buFont typeface="Wingdings" panose="05000000000000000000" pitchFamily="2" charset="2"/>
              <a:buChar char="q"/>
            </a:pPr>
            <a:r>
              <a:rPr lang="en-ZA" sz="2400" b="1" dirty="0"/>
              <a:t>section 2(1) of the Act makes it very clear that the provisions of the Act apply to every written law passed or made before or after the commencement of the Act, unless a contrary intention appears in the Act or in the written law concerned. </a:t>
            </a:r>
          </a:p>
          <a:p>
            <a:pPr algn="just">
              <a:buFont typeface="Wingdings" panose="05000000000000000000" pitchFamily="2" charset="2"/>
              <a:buChar char="q"/>
            </a:pPr>
            <a:r>
              <a:rPr lang="en-ZA" sz="2400" b="1" dirty="0"/>
              <a:t>While it is important for students to familiarize themselves with all the provisions of the Interpretation and General Provisions Act, particularly  focus on Parts II, III, IV, V, VII and VIII of the Act. </a:t>
            </a:r>
          </a:p>
          <a:p>
            <a:pPr marL="0" indent="0">
              <a:buNone/>
            </a:pPr>
            <a:endParaRPr lang="en-ZA" dirty="0"/>
          </a:p>
        </p:txBody>
      </p:sp>
    </p:spTree>
    <p:extLst>
      <p:ext uri="{BB962C8B-B14F-4D97-AF65-F5344CB8AC3E}">
        <p14:creationId xmlns:p14="http://schemas.microsoft.com/office/powerpoint/2010/main" val="20646946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066130"/>
          </a:xfrm>
        </p:spPr>
        <p:txBody>
          <a:bodyPr>
            <a:normAutofit fontScale="90000"/>
          </a:bodyPr>
          <a:lstStyle/>
          <a:p>
            <a:r>
              <a:rPr lang="en-ZA" dirty="0"/>
              <a:t>S</a:t>
            </a:r>
            <a:r>
              <a:rPr lang="en-ZA" b="1" dirty="0"/>
              <a:t>tatutory </a:t>
            </a:r>
            <a:r>
              <a:rPr lang="en-ZA" dirty="0"/>
              <a:t>I</a:t>
            </a:r>
            <a:r>
              <a:rPr lang="en-ZA" b="1" dirty="0"/>
              <a:t>nterpretation and Presumptions</a:t>
            </a:r>
            <a:endParaRPr lang="en-ZA" dirty="0"/>
          </a:p>
        </p:txBody>
      </p:sp>
      <p:sp>
        <p:nvSpPr>
          <p:cNvPr id="3" name="Content Placeholder 2"/>
          <p:cNvSpPr>
            <a:spLocks noGrp="1"/>
          </p:cNvSpPr>
          <p:nvPr>
            <p:ph idx="1"/>
          </p:nvPr>
        </p:nvSpPr>
        <p:spPr>
          <a:xfrm>
            <a:off x="609600" y="1340768"/>
            <a:ext cx="7924800" cy="5184576"/>
          </a:xfrm>
        </p:spPr>
        <p:txBody>
          <a:bodyPr/>
          <a:lstStyle/>
          <a:p>
            <a:pPr marL="137160" indent="0" algn="just">
              <a:buNone/>
            </a:pPr>
            <a:endParaRPr lang="en-ZA" sz="2400" dirty="0"/>
          </a:p>
          <a:p>
            <a:pPr algn="just">
              <a:buFont typeface="Wingdings" pitchFamily="2" charset="2"/>
              <a:buChar char="q"/>
            </a:pPr>
            <a:r>
              <a:rPr lang="en-US" sz="2400" b="1" dirty="0"/>
              <a:t>In interpreting statutes, various presumptions may be applied, all of which are of a negative or restrictive character. </a:t>
            </a:r>
          </a:p>
          <a:p>
            <a:pPr marL="137160" indent="0" algn="just">
              <a:buNone/>
            </a:pPr>
            <a:endParaRPr lang="en-US" sz="2400" b="1" dirty="0"/>
          </a:p>
          <a:p>
            <a:pPr algn="just">
              <a:buFont typeface="Wingdings" pitchFamily="2" charset="2"/>
              <a:buChar char="q"/>
            </a:pPr>
            <a:r>
              <a:rPr lang="en-US" sz="2400" b="1" dirty="0"/>
              <a:t>They are the background of legal principles against which all Acts of Parliament are viewed and in light of which Parliament is assumed to have legislated without being expected to express them.</a:t>
            </a:r>
            <a:endParaRPr lang="en-ZA" sz="2400" b="1" dirty="0">
              <a:latin typeface="Calibri"/>
              <a:ea typeface="Calibri"/>
              <a:cs typeface="Times New Roman"/>
            </a:endParaRPr>
          </a:p>
          <a:p>
            <a:pPr marL="0" indent="0">
              <a:buNone/>
            </a:pPr>
            <a:endParaRPr lang="en-ZA" dirty="0"/>
          </a:p>
        </p:txBody>
      </p:sp>
    </p:spTree>
    <p:extLst>
      <p:ext uri="{BB962C8B-B14F-4D97-AF65-F5344CB8AC3E}">
        <p14:creationId xmlns:p14="http://schemas.microsoft.com/office/powerpoint/2010/main" val="53802477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787208" cy="900018"/>
          </a:xfrm>
        </p:spPr>
        <p:txBody>
          <a:bodyPr>
            <a:normAutofit/>
          </a:bodyPr>
          <a:lstStyle/>
          <a:p>
            <a:r>
              <a:rPr lang="en-ZA" b="1" dirty="0"/>
              <a:t>Cont’d</a:t>
            </a:r>
          </a:p>
        </p:txBody>
      </p:sp>
      <p:sp>
        <p:nvSpPr>
          <p:cNvPr id="3" name="Content Placeholder 2"/>
          <p:cNvSpPr>
            <a:spLocks noGrp="1"/>
          </p:cNvSpPr>
          <p:nvPr>
            <p:ph idx="1"/>
          </p:nvPr>
        </p:nvSpPr>
        <p:spPr>
          <a:xfrm>
            <a:off x="467544" y="908720"/>
            <a:ext cx="8066856" cy="5688632"/>
          </a:xfrm>
        </p:spPr>
        <p:txBody>
          <a:bodyPr>
            <a:normAutofit fontScale="92500"/>
          </a:bodyPr>
          <a:lstStyle/>
          <a:p>
            <a:pPr lvl="0" algn="just">
              <a:buFont typeface="Wingdings" pitchFamily="2" charset="2"/>
              <a:buChar char="q"/>
            </a:pPr>
            <a:r>
              <a:rPr lang="en-US" sz="2400" b="1" dirty="0"/>
              <a:t>The following extract from Glanville Williams’ Learning the Law sums up the significance of extrinsic aids for purposes of statutory interpretation:</a:t>
            </a:r>
            <a:endParaRPr lang="en-ZA" sz="2400" b="1" dirty="0"/>
          </a:p>
          <a:p>
            <a:pPr algn="just">
              <a:buFontTx/>
              <a:buChar char="-"/>
            </a:pPr>
            <a:r>
              <a:rPr lang="en-US" sz="2400" b="1" i="1" dirty="0"/>
              <a:t>“Not all of these [intrinsic aids] are of equal significance as indicators of the meaning of the statute. There is a good deal of ancient learning about the matter, but the essential distinction is that some of these features are the enacting parts of the statutes (which can be considered and amended by Parliament), whereas others (the cross-headings, the side-notes or marginal notes and the punctuation) are regarded as being of less significance since they do not enact anything. It seems likely, however that a court… would permit some use of them if they shed light on the meaning of the Act.”</a:t>
            </a:r>
          </a:p>
          <a:p>
            <a:pPr algn="just">
              <a:buFontTx/>
              <a:buChar char="-"/>
            </a:pPr>
            <a:endParaRPr lang="en-ZA" sz="2400" dirty="0"/>
          </a:p>
          <a:p>
            <a:pPr marL="0" indent="0">
              <a:buNone/>
            </a:pPr>
            <a:endParaRPr lang="en-ZA" dirty="0"/>
          </a:p>
        </p:txBody>
      </p:sp>
    </p:spTree>
    <p:extLst>
      <p:ext uri="{BB962C8B-B14F-4D97-AF65-F5344CB8AC3E}">
        <p14:creationId xmlns:p14="http://schemas.microsoft.com/office/powerpoint/2010/main" val="32436391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850106"/>
          </a:xfrm>
        </p:spPr>
        <p:txBody>
          <a:bodyPr>
            <a:normAutofit/>
          </a:bodyPr>
          <a:lstStyle/>
          <a:p>
            <a:r>
              <a:rPr lang="en-ZA" b="1" dirty="0" err="1"/>
              <a:t>Cont’t</a:t>
            </a:r>
            <a:endParaRPr lang="en-ZA" b="1" dirty="0"/>
          </a:p>
        </p:txBody>
      </p:sp>
      <p:sp>
        <p:nvSpPr>
          <p:cNvPr id="3" name="Content Placeholder 2"/>
          <p:cNvSpPr>
            <a:spLocks noGrp="1"/>
          </p:cNvSpPr>
          <p:nvPr>
            <p:ph idx="1"/>
          </p:nvPr>
        </p:nvSpPr>
        <p:spPr>
          <a:xfrm>
            <a:off x="609600" y="1196752"/>
            <a:ext cx="7924800" cy="5273320"/>
          </a:xfrm>
        </p:spPr>
        <p:txBody>
          <a:bodyPr>
            <a:normAutofit/>
          </a:bodyPr>
          <a:lstStyle/>
          <a:p>
            <a:pPr algn="just">
              <a:buFont typeface="Wingdings" pitchFamily="2" charset="2"/>
              <a:buChar char="q"/>
            </a:pPr>
            <a:r>
              <a:rPr lang="en-US" sz="2800" b="1" dirty="0"/>
              <a:t>A presumption is a fact assumed to be true under the law. </a:t>
            </a:r>
          </a:p>
          <a:p>
            <a:pPr algn="just">
              <a:buFont typeface="Wingdings" pitchFamily="2" charset="2"/>
              <a:buChar char="q"/>
            </a:pPr>
            <a:r>
              <a:rPr lang="en-US" sz="2800" b="1" dirty="0"/>
              <a:t>According to Osborn’s Concise Law Dictionary, a presumption is “a conclusion or inference as to the truth of some fact in question, drawn from other facts proved or admitted to be true”. </a:t>
            </a:r>
          </a:p>
          <a:p>
            <a:pPr algn="just">
              <a:buFont typeface="Wingdings" pitchFamily="2" charset="2"/>
              <a:buChar char="q"/>
            </a:pPr>
            <a:r>
              <a:rPr lang="en-US" sz="2800" b="1" dirty="0"/>
              <a:t>Thus, a presumption can remove the need for proof, or make the process easier.</a:t>
            </a:r>
            <a:endParaRPr lang="en-ZA" sz="2800" b="1" dirty="0"/>
          </a:p>
          <a:p>
            <a:endParaRPr lang="en-ZA" sz="2800" b="1" dirty="0"/>
          </a:p>
          <a:p>
            <a:pPr marL="0" indent="0">
              <a:buNone/>
            </a:pPr>
            <a:endParaRPr lang="en-ZA" dirty="0"/>
          </a:p>
        </p:txBody>
      </p:sp>
    </p:spTree>
    <p:extLst>
      <p:ext uri="{BB962C8B-B14F-4D97-AF65-F5344CB8AC3E}">
        <p14:creationId xmlns:p14="http://schemas.microsoft.com/office/powerpoint/2010/main" val="6874025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16632"/>
            <a:ext cx="7924800" cy="1080120"/>
          </a:xfrm>
        </p:spPr>
        <p:txBody>
          <a:bodyPr>
            <a:normAutofit fontScale="90000"/>
          </a:bodyPr>
          <a:lstStyle/>
          <a:p>
            <a:r>
              <a:rPr lang="en-GB" b="1" dirty="0"/>
              <a:t>Types of presumptions include the following:</a:t>
            </a:r>
          </a:p>
        </p:txBody>
      </p:sp>
      <p:sp>
        <p:nvSpPr>
          <p:cNvPr id="3" name="Content Placeholder 2"/>
          <p:cNvSpPr>
            <a:spLocks noGrp="1"/>
          </p:cNvSpPr>
          <p:nvPr>
            <p:ph idx="1"/>
          </p:nvPr>
        </p:nvSpPr>
        <p:spPr>
          <a:xfrm>
            <a:off x="609600" y="1196752"/>
            <a:ext cx="7924800" cy="5328592"/>
          </a:xfrm>
        </p:spPr>
        <p:txBody>
          <a:bodyPr>
            <a:normAutofit/>
          </a:bodyPr>
          <a:lstStyle/>
          <a:p>
            <a:pPr algn="just">
              <a:buFont typeface="Wingdings" pitchFamily="2" charset="2"/>
              <a:buChar char="q"/>
            </a:pPr>
            <a:r>
              <a:rPr lang="en-US" sz="2400" b="1" dirty="0"/>
              <a:t>Rebuttable presumptions of law – These are inferences which the law requires to be drawn from given facts and which are conclusive until disproved by evidence to the contrary. </a:t>
            </a:r>
          </a:p>
          <a:p>
            <a:pPr algn="just">
              <a:buFont typeface="Wingdings" pitchFamily="2" charset="2"/>
              <a:buChar char="q"/>
            </a:pPr>
            <a:r>
              <a:rPr lang="en-US" sz="2400" b="1" dirty="0"/>
              <a:t>Examples include: </a:t>
            </a:r>
          </a:p>
          <a:p>
            <a:pPr algn="just">
              <a:buFontTx/>
              <a:buChar char="-"/>
            </a:pPr>
            <a:r>
              <a:rPr lang="en-US" sz="2400" b="1" dirty="0"/>
              <a:t>the presumption of innocence of an accused person – Article 18 of the Constitution</a:t>
            </a:r>
          </a:p>
          <a:p>
            <a:pPr algn="just">
              <a:buFontTx/>
              <a:buChar char="-"/>
            </a:pPr>
            <a:r>
              <a:rPr lang="en-US" sz="2400" b="1" dirty="0"/>
              <a:t>the presumption of death of a person who has not been heard of for 7 years; </a:t>
            </a:r>
          </a:p>
          <a:p>
            <a:pPr algn="just">
              <a:buFontTx/>
              <a:buChar char="-"/>
            </a:pPr>
            <a:r>
              <a:rPr lang="en-US" sz="2400" b="1" dirty="0"/>
              <a:t>the presumption of legitimacy for children born in wedlock – S. 24 of the Matrimonial Causes Act</a:t>
            </a:r>
            <a:endParaRPr lang="en-ZA" b="1" dirty="0"/>
          </a:p>
        </p:txBody>
      </p:sp>
    </p:spTree>
    <p:extLst>
      <p:ext uri="{BB962C8B-B14F-4D97-AF65-F5344CB8AC3E}">
        <p14:creationId xmlns:p14="http://schemas.microsoft.com/office/powerpoint/2010/main" val="3915492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85346" y="188640"/>
            <a:ext cx="7765322" cy="1008112"/>
          </a:xfrm>
        </p:spPr>
        <p:txBody>
          <a:bodyPr>
            <a:normAutofit/>
          </a:bodyPr>
          <a:lstStyle/>
          <a:p>
            <a:r>
              <a:rPr lang="en-GB" b="1" dirty="0"/>
              <a:t>Cont’d</a:t>
            </a:r>
          </a:p>
        </p:txBody>
      </p:sp>
      <p:sp>
        <p:nvSpPr>
          <p:cNvPr id="3" name="Content Placeholder 2"/>
          <p:cNvSpPr>
            <a:spLocks noGrp="1"/>
          </p:cNvSpPr>
          <p:nvPr>
            <p:ph idx="1"/>
          </p:nvPr>
        </p:nvSpPr>
        <p:spPr>
          <a:xfrm>
            <a:off x="457200" y="1196752"/>
            <a:ext cx="8229600" cy="5472608"/>
          </a:xfrm>
        </p:spPr>
        <p:txBody>
          <a:bodyPr/>
          <a:lstStyle/>
          <a:p>
            <a:pPr>
              <a:buFont typeface="Wingdings" pitchFamily="2" charset="2"/>
              <a:buChar char="q"/>
            </a:pPr>
            <a:r>
              <a:rPr lang="en-GB" sz="2800" b="1" dirty="0" err="1"/>
              <a:t>Irrebuttable</a:t>
            </a:r>
            <a:r>
              <a:rPr lang="en-GB" sz="2800" b="1" dirty="0"/>
              <a:t> presumptions of law – These are absolute inferences established by law.</a:t>
            </a:r>
          </a:p>
          <a:p>
            <a:pPr>
              <a:buFont typeface="Wingdings" pitchFamily="2" charset="2"/>
              <a:buChar char="q"/>
            </a:pPr>
            <a:r>
              <a:rPr lang="en-GB" sz="2800" b="1" dirty="0"/>
              <a:t>Evidence is not admissible to contradict them: they are rules of law. </a:t>
            </a:r>
          </a:p>
          <a:p>
            <a:pPr>
              <a:buFont typeface="Wingdings" pitchFamily="2" charset="2"/>
              <a:buChar char="q"/>
            </a:pPr>
            <a:r>
              <a:rPr lang="en-GB" sz="2800" b="1" dirty="0" err="1"/>
              <a:t>Irrebuttable</a:t>
            </a:r>
            <a:r>
              <a:rPr lang="en-GB" sz="2800" b="1" dirty="0"/>
              <a:t> presumptions of law are also sometimes known as ‘conclusive presumptions’. </a:t>
            </a:r>
          </a:p>
          <a:p>
            <a:pPr>
              <a:buFont typeface="Wingdings" pitchFamily="2" charset="2"/>
              <a:buChar char="q"/>
            </a:pPr>
            <a:r>
              <a:rPr lang="en-GB" sz="2800" b="1" dirty="0"/>
              <a:t>Examples include the rule that a person below the age of 8 (in Zambia) is not criminally liable for his or her actions and omissions – S. 14 of the Penal Code</a:t>
            </a:r>
          </a:p>
          <a:p>
            <a:pPr>
              <a:buFont typeface="Wingdings" pitchFamily="2" charset="2"/>
              <a:buChar char="q"/>
            </a:pPr>
            <a:endParaRPr lang="en-GB" dirty="0"/>
          </a:p>
        </p:txBody>
      </p:sp>
    </p:spTree>
    <p:extLst>
      <p:ext uri="{BB962C8B-B14F-4D97-AF65-F5344CB8AC3E}">
        <p14:creationId xmlns:p14="http://schemas.microsoft.com/office/powerpoint/2010/main" val="27594373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7924800" cy="1268760"/>
          </a:xfrm>
        </p:spPr>
        <p:txBody>
          <a:bodyPr>
            <a:normAutofit/>
          </a:bodyPr>
          <a:lstStyle/>
          <a:p>
            <a:r>
              <a:rPr lang="en-ZA" b="1" dirty="0"/>
              <a:t>Presumptions Relevant to Statutory Interpretation</a:t>
            </a:r>
          </a:p>
        </p:txBody>
      </p:sp>
      <p:sp>
        <p:nvSpPr>
          <p:cNvPr id="3" name="Content Placeholder 2"/>
          <p:cNvSpPr>
            <a:spLocks noGrp="1"/>
          </p:cNvSpPr>
          <p:nvPr>
            <p:ph idx="1"/>
          </p:nvPr>
        </p:nvSpPr>
        <p:spPr>
          <a:xfrm>
            <a:off x="395536" y="1196752"/>
            <a:ext cx="8138864" cy="5256584"/>
          </a:xfrm>
        </p:spPr>
        <p:txBody>
          <a:bodyPr>
            <a:normAutofit/>
          </a:bodyPr>
          <a:lstStyle/>
          <a:p>
            <a:pPr lvl="0" algn="just">
              <a:buFont typeface="Wingdings" pitchFamily="2" charset="2"/>
              <a:buChar char="q"/>
            </a:pPr>
            <a:r>
              <a:rPr lang="en-US" sz="2400" b="1" dirty="0"/>
              <a:t>Presumptions of fact: </a:t>
            </a:r>
          </a:p>
          <a:p>
            <a:pPr lvl="0" algn="just">
              <a:buFontTx/>
              <a:buChar char="-"/>
            </a:pPr>
            <a:r>
              <a:rPr lang="en-US" sz="2400" b="1" dirty="0"/>
              <a:t>These are inferences which may be drawn from a given set of facts but not conclusively.</a:t>
            </a:r>
          </a:p>
          <a:p>
            <a:pPr marL="36900" lvl="0" indent="0" algn="just">
              <a:buNone/>
            </a:pPr>
            <a:endParaRPr lang="en-ZA" sz="2400" b="1" dirty="0"/>
          </a:p>
          <a:p>
            <a:pPr lvl="0" algn="just">
              <a:buFont typeface="Wingdings" pitchFamily="2" charset="2"/>
              <a:buChar char="q"/>
            </a:pPr>
            <a:r>
              <a:rPr lang="en-US" sz="2400" b="1" dirty="0"/>
              <a:t>Presumption of the constitutionality of a statute:  </a:t>
            </a:r>
          </a:p>
          <a:p>
            <a:pPr lvl="0" algn="just">
              <a:buFontTx/>
              <a:buChar char="-"/>
            </a:pPr>
            <a:r>
              <a:rPr lang="en-US" sz="2400" b="1" dirty="0"/>
              <a:t>Under this presumption, every Act of Parliament is presumed to be consistent with the Constitution, unless the contrary is proved. </a:t>
            </a:r>
          </a:p>
          <a:p>
            <a:pPr lvl="0" algn="just">
              <a:buFontTx/>
              <a:buChar char="-"/>
            </a:pPr>
            <a:r>
              <a:rPr lang="en-US" sz="2400" b="1" dirty="0"/>
              <a:t>See: The People v Bright </a:t>
            </a:r>
            <a:r>
              <a:rPr lang="en-US" sz="2400" b="1" dirty="0" err="1"/>
              <a:t>Mwape</a:t>
            </a:r>
            <a:r>
              <a:rPr lang="en-US" sz="2400" b="1" dirty="0"/>
              <a:t> and Fred </a:t>
            </a:r>
            <a:r>
              <a:rPr lang="en-US" sz="2400" b="1" dirty="0" err="1"/>
              <a:t>Mmembe</a:t>
            </a:r>
            <a:r>
              <a:rPr lang="en-US" sz="2400" b="1" dirty="0"/>
              <a:t> (1995) on the presumption of constitutionality of statutes.</a:t>
            </a:r>
            <a:endParaRPr lang="en-ZA" sz="2400" b="1" dirty="0"/>
          </a:p>
          <a:p>
            <a:pPr algn="just">
              <a:buFont typeface="Wingdings" pitchFamily="2" charset="2"/>
              <a:buChar char="Ø"/>
            </a:pPr>
            <a:endParaRPr lang="en-ZA" sz="2800" b="1" dirty="0"/>
          </a:p>
          <a:p>
            <a:pPr marL="0" indent="0">
              <a:buNone/>
            </a:pPr>
            <a:endParaRPr lang="en-ZA" dirty="0"/>
          </a:p>
        </p:txBody>
      </p:sp>
    </p:spTree>
    <p:extLst>
      <p:ext uri="{BB962C8B-B14F-4D97-AF65-F5344CB8AC3E}">
        <p14:creationId xmlns:p14="http://schemas.microsoft.com/office/powerpoint/2010/main" val="41203290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643192" cy="1044034"/>
          </a:xfrm>
        </p:spPr>
        <p:txBody>
          <a:bodyPr/>
          <a:lstStyle/>
          <a:p>
            <a:r>
              <a:rPr lang="en-ZA" b="1" dirty="0"/>
              <a:t>Cont’d</a:t>
            </a:r>
          </a:p>
        </p:txBody>
      </p:sp>
      <p:sp>
        <p:nvSpPr>
          <p:cNvPr id="3" name="Content Placeholder 2"/>
          <p:cNvSpPr>
            <a:spLocks noGrp="1"/>
          </p:cNvSpPr>
          <p:nvPr>
            <p:ph idx="1"/>
          </p:nvPr>
        </p:nvSpPr>
        <p:spPr>
          <a:xfrm>
            <a:off x="609600" y="1196752"/>
            <a:ext cx="7924800" cy="5184576"/>
          </a:xfrm>
        </p:spPr>
        <p:txBody>
          <a:bodyPr>
            <a:normAutofit fontScale="92500" lnSpcReduction="10000"/>
          </a:bodyPr>
          <a:lstStyle/>
          <a:p>
            <a:pPr lvl="0">
              <a:buFont typeface="Wingdings" pitchFamily="2" charset="2"/>
              <a:buChar char="q"/>
            </a:pPr>
            <a:r>
              <a:rPr lang="en-US" sz="2800" b="1" dirty="0"/>
              <a:t>Presumption against injustice: </a:t>
            </a:r>
          </a:p>
          <a:p>
            <a:pPr lvl="0">
              <a:buFontTx/>
              <a:buChar char="-"/>
            </a:pPr>
            <a:r>
              <a:rPr lang="en-US" sz="2800" b="1" dirty="0"/>
              <a:t>The rationale behind this presumption is that any law enacted by Parliament is never intended to bring about or cause injustice to any person subject to it (law).</a:t>
            </a:r>
            <a:r>
              <a:rPr lang="en-ZA" sz="2800" b="1" dirty="0"/>
              <a:t> </a:t>
            </a:r>
          </a:p>
          <a:p>
            <a:pPr lvl="0">
              <a:buFontTx/>
              <a:buChar char="-"/>
            </a:pPr>
            <a:r>
              <a:rPr lang="en-ZA" sz="2800" b="1" dirty="0"/>
              <a:t>See: </a:t>
            </a:r>
            <a:r>
              <a:rPr lang="en-US" sz="2800" b="1" i="1" dirty="0" err="1"/>
              <a:t>Coltman</a:t>
            </a:r>
            <a:r>
              <a:rPr lang="en-US" sz="2800" b="1" i="1" dirty="0"/>
              <a:t> v </a:t>
            </a:r>
            <a:r>
              <a:rPr lang="en-US" sz="2800" b="1" i="1" dirty="0" err="1"/>
              <a:t>Bibby</a:t>
            </a:r>
            <a:r>
              <a:rPr lang="en-US" sz="2800" b="1" i="1" dirty="0"/>
              <a:t> Tankers Ltd (1987) 3 ALL ER, 1068</a:t>
            </a:r>
            <a:r>
              <a:rPr lang="en-US" sz="2800" b="1" dirty="0"/>
              <a:t> </a:t>
            </a:r>
          </a:p>
          <a:p>
            <a:pPr>
              <a:buFont typeface="Wingdings" panose="05000000000000000000" pitchFamily="2" charset="2"/>
              <a:buChar char="q"/>
            </a:pPr>
            <a:r>
              <a:rPr lang="en-ZA" sz="2800" b="1" dirty="0"/>
              <a:t>In this case the Judiciary decided to include the term a ship in the interpretation of the term “equipment” to achieve the intention of Parliament by making the employers liable for injury or death of employees.</a:t>
            </a:r>
          </a:p>
          <a:p>
            <a:pPr marL="0" indent="0">
              <a:buNone/>
            </a:pPr>
            <a:endParaRPr lang="en-ZA" sz="2400" dirty="0"/>
          </a:p>
          <a:p>
            <a:pPr marL="0" indent="0">
              <a:buNone/>
            </a:pPr>
            <a:endParaRPr lang="en-ZA" dirty="0"/>
          </a:p>
        </p:txBody>
      </p:sp>
    </p:spTree>
    <p:extLst>
      <p:ext uri="{BB962C8B-B14F-4D97-AF65-F5344CB8AC3E}">
        <p14:creationId xmlns:p14="http://schemas.microsoft.com/office/powerpoint/2010/main" val="20464459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922114"/>
          </a:xfrm>
        </p:spPr>
        <p:txBody>
          <a:bodyPr>
            <a:normAutofit/>
          </a:bodyPr>
          <a:lstStyle/>
          <a:p>
            <a:r>
              <a:rPr lang="en-ZA" b="1" dirty="0"/>
              <a:t>Cont’d</a:t>
            </a:r>
          </a:p>
        </p:txBody>
      </p:sp>
      <p:sp>
        <p:nvSpPr>
          <p:cNvPr id="3" name="Content Placeholder 2"/>
          <p:cNvSpPr>
            <a:spLocks noGrp="1"/>
          </p:cNvSpPr>
          <p:nvPr>
            <p:ph idx="1"/>
          </p:nvPr>
        </p:nvSpPr>
        <p:spPr>
          <a:xfrm>
            <a:off x="609600" y="1340768"/>
            <a:ext cx="7924800" cy="5112568"/>
          </a:xfrm>
        </p:spPr>
        <p:txBody>
          <a:bodyPr>
            <a:normAutofit/>
          </a:bodyPr>
          <a:lstStyle/>
          <a:p>
            <a:pPr lvl="0" algn="just">
              <a:buFont typeface="Wingdings" pitchFamily="2" charset="2"/>
              <a:buChar char="q"/>
            </a:pPr>
            <a:r>
              <a:rPr lang="en-US" sz="2400" b="1" dirty="0"/>
              <a:t>Presumption against retrospective effect: </a:t>
            </a:r>
          </a:p>
          <a:p>
            <a:pPr marL="137160" lvl="0" indent="0" algn="just">
              <a:buNone/>
            </a:pPr>
            <a:endParaRPr lang="en-US" sz="2400" b="1" dirty="0"/>
          </a:p>
          <a:p>
            <a:pPr lvl="0" algn="just">
              <a:buFontTx/>
              <a:buChar char="-"/>
            </a:pPr>
            <a:r>
              <a:rPr lang="en-US" sz="2400" b="1" dirty="0"/>
              <a:t>Under this presumption, every statute is presumed to operate with prospective and not retrospective effect. However, this presumption is not applicable where the statute expressly states that it shall have retrospective effect. </a:t>
            </a:r>
          </a:p>
          <a:p>
            <a:pPr marL="137160" lvl="0" indent="0" algn="just">
              <a:buNone/>
            </a:pPr>
            <a:endParaRPr lang="en-US" sz="2400" b="1" dirty="0"/>
          </a:p>
          <a:p>
            <a:pPr lvl="0" algn="just">
              <a:buFontTx/>
              <a:buChar char="-"/>
            </a:pPr>
            <a:r>
              <a:rPr lang="en-US" sz="2400" b="1" dirty="0"/>
              <a:t>In Zambia, the reason is that </a:t>
            </a:r>
            <a:r>
              <a:rPr lang="en-US" sz="2400" b="1" i="1" dirty="0"/>
              <a:t>Article 78 (7)</a:t>
            </a:r>
            <a:r>
              <a:rPr lang="en-US" sz="2400" b="1" dirty="0"/>
              <a:t> of the Republican Constitution gives Parliament power to enact laws with retrospective effect.</a:t>
            </a:r>
            <a:endParaRPr lang="en-ZA" sz="2400" b="1" dirty="0"/>
          </a:p>
          <a:p>
            <a:pPr marL="0" indent="0">
              <a:buNone/>
            </a:pPr>
            <a:endParaRPr lang="en-ZA" sz="1800" dirty="0"/>
          </a:p>
        </p:txBody>
      </p:sp>
    </p:spTree>
    <p:extLst>
      <p:ext uri="{BB962C8B-B14F-4D97-AF65-F5344CB8AC3E}">
        <p14:creationId xmlns:p14="http://schemas.microsoft.com/office/powerpoint/2010/main" val="22005686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88640"/>
            <a:ext cx="7924800" cy="720080"/>
          </a:xfrm>
        </p:spPr>
        <p:txBody>
          <a:bodyPr>
            <a:normAutofit/>
          </a:bodyPr>
          <a:lstStyle/>
          <a:p>
            <a:r>
              <a:rPr lang="en-ZA" b="1" dirty="0"/>
              <a:t>Cont’d</a:t>
            </a:r>
          </a:p>
        </p:txBody>
      </p:sp>
      <p:sp>
        <p:nvSpPr>
          <p:cNvPr id="3" name="Content Placeholder 2"/>
          <p:cNvSpPr>
            <a:spLocks noGrp="1"/>
          </p:cNvSpPr>
          <p:nvPr>
            <p:ph idx="1"/>
          </p:nvPr>
        </p:nvSpPr>
        <p:spPr>
          <a:xfrm>
            <a:off x="395536" y="1268760"/>
            <a:ext cx="8138864" cy="5184576"/>
          </a:xfrm>
        </p:spPr>
        <p:txBody>
          <a:bodyPr>
            <a:normAutofit/>
          </a:bodyPr>
          <a:lstStyle/>
          <a:p>
            <a:pPr>
              <a:buFont typeface="Wingdings" pitchFamily="2" charset="2"/>
              <a:buChar char="q"/>
            </a:pPr>
            <a:r>
              <a:rPr lang="en-US" sz="2400" b="1" dirty="0"/>
              <a:t>The presumption that </a:t>
            </a:r>
            <a:r>
              <a:rPr lang="en-US" sz="2400" b="1" i="1" dirty="0" err="1"/>
              <a:t>mens</a:t>
            </a:r>
            <a:r>
              <a:rPr lang="en-US" sz="2400" b="1" i="1" dirty="0"/>
              <a:t> </a:t>
            </a:r>
            <a:r>
              <a:rPr lang="en-US" sz="2400" b="1" i="1" dirty="0" err="1"/>
              <a:t>rea</a:t>
            </a:r>
            <a:r>
              <a:rPr lang="en-US" sz="2400" b="1" dirty="0"/>
              <a:t> is a necessary ingredient of statutory offences: </a:t>
            </a:r>
          </a:p>
          <a:p>
            <a:pPr marL="137160" indent="0">
              <a:buNone/>
            </a:pPr>
            <a:endParaRPr lang="en-US" sz="2400" b="1" dirty="0"/>
          </a:p>
          <a:p>
            <a:pPr lvl="0" algn="just">
              <a:buFontTx/>
              <a:buChar char="-"/>
            </a:pPr>
            <a:r>
              <a:rPr lang="en-US" sz="2400" b="1" dirty="0"/>
              <a:t>Common law requires two elements; </a:t>
            </a:r>
            <a:r>
              <a:rPr lang="en-GB" sz="2400" b="1" dirty="0" err="1"/>
              <a:t>actus</a:t>
            </a:r>
            <a:r>
              <a:rPr lang="en-GB" sz="2400" b="1" dirty="0"/>
              <a:t> </a:t>
            </a:r>
            <a:r>
              <a:rPr lang="en-GB" sz="2400" b="1" dirty="0" err="1"/>
              <a:t>reus</a:t>
            </a:r>
            <a:r>
              <a:rPr lang="en-GB" sz="2400" b="1" dirty="0"/>
              <a:t> and </a:t>
            </a:r>
            <a:r>
              <a:rPr lang="en-GB" sz="2400" b="1" dirty="0" err="1"/>
              <a:t>mens</a:t>
            </a:r>
            <a:r>
              <a:rPr lang="en-GB" sz="2400" b="1" dirty="0"/>
              <a:t> </a:t>
            </a:r>
            <a:r>
              <a:rPr lang="en-GB" sz="2400" b="1" dirty="0" err="1"/>
              <a:t>rea</a:t>
            </a:r>
            <a:r>
              <a:rPr lang="en-US" sz="2400" b="1" dirty="0"/>
              <a:t> to be present before an accused person may be convicted of a crime. </a:t>
            </a:r>
          </a:p>
          <a:p>
            <a:pPr lvl="0" algn="just">
              <a:buFontTx/>
              <a:buChar char="-"/>
            </a:pPr>
            <a:endParaRPr lang="en-US" sz="2400" b="1" dirty="0"/>
          </a:p>
          <a:p>
            <a:pPr lvl="0" algn="just">
              <a:buFontTx/>
              <a:buChar char="-"/>
            </a:pPr>
            <a:r>
              <a:rPr lang="en-US" sz="2400" b="1" dirty="0"/>
              <a:t>However, the problem arises where a statute creating an offence is silent on the requirement of </a:t>
            </a:r>
            <a:r>
              <a:rPr lang="en-US" sz="2400" b="1" i="1" dirty="0" err="1"/>
              <a:t>mens</a:t>
            </a:r>
            <a:r>
              <a:rPr lang="en-US" sz="2400" b="1" i="1" dirty="0"/>
              <a:t> </a:t>
            </a:r>
            <a:r>
              <a:rPr lang="en-US" sz="2400" b="1" i="1" dirty="0" err="1"/>
              <a:t>rea</a:t>
            </a:r>
            <a:r>
              <a:rPr lang="en-US" sz="2400" b="1" dirty="0"/>
              <a:t>. </a:t>
            </a:r>
            <a:endParaRPr lang="en-ZA" sz="2800" b="1" u="sng" dirty="0"/>
          </a:p>
        </p:txBody>
      </p:sp>
    </p:spTree>
    <p:extLst>
      <p:ext uri="{BB962C8B-B14F-4D97-AF65-F5344CB8AC3E}">
        <p14:creationId xmlns:p14="http://schemas.microsoft.com/office/powerpoint/2010/main" val="2740954689"/>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1CACE3"/>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106</TotalTime>
  <Words>1526</Words>
  <Application>Microsoft Office PowerPoint</Application>
  <PresentationFormat>On-screen Show (4:3)</PresentationFormat>
  <Paragraphs>89</Paragraphs>
  <Slides>20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Calibri</vt:lpstr>
      <vt:lpstr>Century Gothic</vt:lpstr>
      <vt:lpstr>Times New Roman</vt:lpstr>
      <vt:lpstr>Wingdings</vt:lpstr>
      <vt:lpstr>Wingdings 3</vt:lpstr>
      <vt:lpstr>Wisp</vt:lpstr>
      <vt:lpstr>STATUTORY INTERPRETATION CONT’D</vt:lpstr>
      <vt:lpstr>Statutory Interpretation and Presumptions</vt:lpstr>
      <vt:lpstr>Cont’t</vt:lpstr>
      <vt:lpstr>Types of presumptions include the following:</vt:lpstr>
      <vt:lpstr>Cont’d</vt:lpstr>
      <vt:lpstr>Presumptions Relevant to Statutory Interpretation</vt:lpstr>
      <vt:lpstr>Cont’d</vt:lpstr>
      <vt:lpstr>Cont’d</vt:lpstr>
      <vt:lpstr>Cont’d</vt:lpstr>
      <vt:lpstr>Cont’d</vt:lpstr>
      <vt:lpstr>Intrinsic and Extrinsic Aids to Statutory Interpretation</vt:lpstr>
      <vt:lpstr>Cont’d</vt:lpstr>
      <vt:lpstr>Cont’d</vt:lpstr>
      <vt:lpstr>Cont’d</vt:lpstr>
      <vt:lpstr>Cont’d</vt:lpstr>
      <vt:lpstr>Cont’d</vt:lpstr>
      <vt:lpstr>Cont’d</vt:lpstr>
      <vt:lpstr>Cont’d</vt:lpstr>
      <vt:lpstr>Cont’d</vt:lpstr>
      <vt:lpstr>Cont’d</vt:lpstr>
    </vt:vector>
  </TitlesOfParts>
  <Company>home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STATUTORY INTERPRETATION CONT’D</dc:title>
  <dc:creator>ismail - [2010]</dc:creator>
  <cp:lastModifiedBy>Theresa Lumbama</cp:lastModifiedBy>
  <cp:revision>18</cp:revision>
  <dcterms:created xsi:type="dcterms:W3CDTF">2019-09-25T04:00:17Z</dcterms:created>
  <dcterms:modified xsi:type="dcterms:W3CDTF">2020-03-23T08:14:17Z</dcterms:modified>
</cp:coreProperties>
</file>