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8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82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7" r:id="rId23"/>
    <p:sldId id="278" r:id="rId24"/>
    <p:sldId id="279" r:id="rId25"/>
    <p:sldId id="283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CC8F4F-1CCA-427E-8D53-1635232F824C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ZA"/>
        </a:p>
      </dgm:t>
    </dgm:pt>
    <dgm:pt modelId="{1CBF3F29-E56D-451B-A0EE-4281B57DCE0A}">
      <dgm:prSet phldrT="[Text]" custT="1"/>
      <dgm:spPr>
        <a:xfrm>
          <a:off x="6279" y="2918526"/>
          <a:ext cx="1580200" cy="790100"/>
        </a:xfrm>
        <a:prstGeom prst="roundRect">
          <a:avLst>
            <a:gd name="adj" fmla="val 10000"/>
          </a:avLst>
        </a:prstGeom>
        <a:solidFill>
          <a:srgbClr val="2DA2BF">
            <a:hueOff val="0"/>
            <a:satOff val="0"/>
            <a:lumOff val="0"/>
            <a:alphaOff val="0"/>
          </a:srgbClr>
        </a:solidFill>
        <a:ln w="55000" cap="flat" cmpd="thickThin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Classification of  Laws</a:t>
          </a:r>
          <a:endParaRPr lang="en-ZA" sz="1400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</dgm:t>
    </dgm:pt>
    <dgm:pt modelId="{D4486711-328C-45A5-BAE6-EA6FDC8D5941}" cxnId="{4EA845D2-B0E4-4E43-8593-DB8498AB2223}" type="parTrans">
      <dgm:prSet/>
      <dgm:spPr/>
      <dgm:t>
        <a:bodyPr/>
        <a:lstStyle/>
        <a:p>
          <a:endParaRPr lang="en-ZA" sz="1200"/>
        </a:p>
      </dgm:t>
    </dgm:pt>
    <dgm:pt modelId="{E68B7608-CD7C-4D27-BADC-496AFAB993C6}" cxnId="{4EA845D2-B0E4-4E43-8593-DB8498AB2223}" type="sibTrans">
      <dgm:prSet/>
      <dgm:spPr/>
      <dgm:t>
        <a:bodyPr/>
        <a:lstStyle/>
        <a:p>
          <a:endParaRPr lang="en-ZA" sz="1200"/>
        </a:p>
      </dgm:t>
    </dgm:pt>
    <dgm:pt modelId="{51EBC3AF-9E36-430D-B793-AB1FE8D10510}">
      <dgm:prSet phldrT="[Text]" custT="1"/>
      <dgm:spPr>
        <a:xfrm>
          <a:off x="2218559" y="1738087"/>
          <a:ext cx="1580200" cy="790100"/>
        </a:xfrm>
        <a:prstGeom prst="roundRect">
          <a:avLst>
            <a:gd name="adj" fmla="val 10000"/>
          </a:avLst>
        </a:prstGeom>
        <a:solidFill>
          <a:srgbClr val="2DA2BF">
            <a:hueOff val="0"/>
            <a:satOff val="0"/>
            <a:lumOff val="0"/>
            <a:alphaOff val="0"/>
          </a:srgbClr>
        </a:solidFill>
        <a:ln w="55000" cap="flat" cmpd="thickThin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National /Domestic/ Municipal </a:t>
          </a:r>
        </a:p>
        <a:p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law</a:t>
          </a:r>
          <a:endParaRPr lang="en-ZA" sz="1400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</dgm:t>
    </dgm:pt>
    <dgm:pt modelId="{0C3F852A-DC31-4737-88BF-02D1F8186663}" cxnId="{BBAFDFFF-48B8-4CAE-8821-622AF1080C6A}" type="parTrans">
      <dgm:prSet custT="1"/>
      <dgm:spPr>
        <a:xfrm rot="17890041">
          <a:off x="1233011" y="2710757"/>
          <a:ext cx="1339015" cy="25199"/>
        </a:xfrm>
        <a:custGeom>
          <a:avLst/>
          <a:gdLst/>
          <a:ahLst/>
          <a:cxnLst/>
          <a:rect l="0" t="0" r="0" b="0"/>
          <a:pathLst>
            <a:path>
              <a:moveTo>
                <a:pt x="0" y="12599"/>
              </a:moveTo>
              <a:lnTo>
                <a:pt x="1339015" y="12599"/>
              </a:lnTo>
            </a:path>
          </a:pathLst>
        </a:custGeom>
        <a:noFill/>
        <a:ln w="55000" cap="flat" cmpd="thickThin" algn="ctr">
          <a:solidFill>
            <a:srgbClr val="2DA2BF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ZA" sz="14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ootlight MT Light" pitchFamily="18" charset="0"/>
            <a:ea typeface="+mn-ea"/>
            <a:cs typeface="+mn-cs"/>
          </a:endParaRPr>
        </a:p>
      </dgm:t>
    </dgm:pt>
    <dgm:pt modelId="{3766100B-BAE4-4B1E-B9D8-A3FF8669B3B5}" cxnId="{BBAFDFFF-48B8-4CAE-8821-622AF1080C6A}" type="sibTrans">
      <dgm:prSet/>
      <dgm:spPr/>
      <dgm:t>
        <a:bodyPr/>
        <a:lstStyle/>
        <a:p>
          <a:endParaRPr lang="en-ZA" sz="1200"/>
        </a:p>
      </dgm:t>
    </dgm:pt>
    <dgm:pt modelId="{A6B91E42-AC43-4E21-922E-4E5575869F22}">
      <dgm:prSet phldrT="[Text]" custT="1"/>
      <dgm:spPr>
        <a:xfrm>
          <a:off x="4430840" y="740131"/>
          <a:ext cx="1580200" cy="790100"/>
        </a:xfrm>
        <a:prstGeom prst="roundRect">
          <a:avLst>
            <a:gd name="adj" fmla="val 10000"/>
          </a:avLst>
        </a:prstGeom>
        <a:solidFill>
          <a:srgbClr val="2DA2BF">
            <a:hueOff val="0"/>
            <a:satOff val="0"/>
            <a:lumOff val="0"/>
            <a:alphaOff val="0"/>
          </a:srgbClr>
        </a:solidFill>
        <a:ln w="55000" cap="flat" cmpd="thickThin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Public law</a:t>
          </a:r>
          <a:endParaRPr lang="en-ZA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</dgm:t>
    </dgm:pt>
    <dgm:pt modelId="{EB5986B7-BE3A-433E-83D4-6912D79FA90D}" cxnId="{513C33A9-35FD-4580-845F-B13D061B701E}" type="parTrans">
      <dgm:prSet custT="1"/>
      <dgm:spPr>
        <a:xfrm rot="18140949">
          <a:off x="3524156" y="1621559"/>
          <a:ext cx="1181287" cy="25199"/>
        </a:xfrm>
        <a:custGeom>
          <a:avLst/>
          <a:gdLst/>
          <a:ahLst/>
          <a:cxnLst/>
          <a:rect l="0" t="0" r="0" b="0"/>
          <a:pathLst>
            <a:path>
              <a:moveTo>
                <a:pt x="0" y="12599"/>
              </a:moveTo>
              <a:lnTo>
                <a:pt x="1181287" y="12599"/>
              </a:lnTo>
            </a:path>
          </a:pathLst>
        </a:custGeom>
        <a:noFill/>
        <a:ln w="55000" cap="flat" cmpd="thickThin" algn="ctr">
          <a:solidFill>
            <a:srgbClr val="2DA2BF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ZA" sz="14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ootlight MT Light" pitchFamily="18" charset="0"/>
            <a:ea typeface="+mn-ea"/>
            <a:cs typeface="+mn-cs"/>
          </a:endParaRPr>
        </a:p>
      </dgm:t>
    </dgm:pt>
    <dgm:pt modelId="{2E48BC39-BC10-479B-9BFD-097FC884835C}" cxnId="{513C33A9-35FD-4580-845F-B13D061B701E}" type="sibTrans">
      <dgm:prSet/>
      <dgm:spPr/>
      <dgm:t>
        <a:bodyPr/>
        <a:lstStyle/>
        <a:p>
          <a:endParaRPr lang="en-ZA" sz="1200"/>
        </a:p>
      </dgm:t>
    </dgm:pt>
    <dgm:pt modelId="{923CD684-6774-4F09-8FBC-7AC15B9BF761}">
      <dgm:prSet phldrT="[Text]" custT="1"/>
      <dgm:spPr>
        <a:xfrm>
          <a:off x="4430840" y="2736043"/>
          <a:ext cx="1580200" cy="790100"/>
        </a:xfrm>
        <a:prstGeom prst="roundRect">
          <a:avLst>
            <a:gd name="adj" fmla="val 10000"/>
          </a:avLst>
        </a:prstGeom>
        <a:solidFill>
          <a:srgbClr val="2DA2BF">
            <a:hueOff val="0"/>
            <a:satOff val="0"/>
            <a:lumOff val="0"/>
            <a:alphaOff val="0"/>
          </a:srgbClr>
        </a:solidFill>
        <a:ln w="55000" cap="flat" cmpd="thickThin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Private Law</a:t>
          </a:r>
          <a:endParaRPr lang="en-ZA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</dgm:t>
    </dgm:pt>
    <dgm:pt modelId="{43161938-E6D9-4362-9C62-E570538AAA7A}" cxnId="{93305175-68A3-4254-9501-7C071E44E6B3}" type="parTrans">
      <dgm:prSet custT="1"/>
      <dgm:spPr>
        <a:xfrm rot="3459051">
          <a:off x="3524156" y="2619515"/>
          <a:ext cx="1181287" cy="25199"/>
        </a:xfrm>
        <a:custGeom>
          <a:avLst/>
          <a:gdLst/>
          <a:ahLst/>
          <a:cxnLst/>
          <a:rect l="0" t="0" r="0" b="0"/>
          <a:pathLst>
            <a:path>
              <a:moveTo>
                <a:pt x="0" y="12599"/>
              </a:moveTo>
              <a:lnTo>
                <a:pt x="1181287" y="12599"/>
              </a:lnTo>
            </a:path>
          </a:pathLst>
        </a:custGeom>
        <a:noFill/>
        <a:ln w="55000" cap="flat" cmpd="thickThin" algn="ctr">
          <a:solidFill>
            <a:srgbClr val="2DA2BF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ZA" sz="14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ootlight MT Light" pitchFamily="18" charset="0"/>
            <a:ea typeface="+mn-ea"/>
            <a:cs typeface="+mn-cs"/>
          </a:endParaRPr>
        </a:p>
      </dgm:t>
    </dgm:pt>
    <dgm:pt modelId="{CB6B5FD4-9CD9-4682-AC50-6C8D9E754D6F}" cxnId="{93305175-68A3-4254-9501-7C071E44E6B3}" type="sibTrans">
      <dgm:prSet/>
      <dgm:spPr/>
      <dgm:t>
        <a:bodyPr/>
        <a:lstStyle/>
        <a:p>
          <a:endParaRPr lang="en-ZA" sz="1200"/>
        </a:p>
      </dgm:t>
    </dgm:pt>
    <dgm:pt modelId="{8A57976E-757D-4FE6-8528-16AC6F1E6D8B}">
      <dgm:prSet phldrT="[Text]" custT="1"/>
      <dgm:spPr>
        <a:xfrm>
          <a:off x="2218559" y="4098966"/>
          <a:ext cx="1580200" cy="790100"/>
        </a:xfrm>
        <a:prstGeom prst="roundRect">
          <a:avLst>
            <a:gd name="adj" fmla="val 10000"/>
          </a:avLst>
        </a:prstGeom>
        <a:solidFill>
          <a:srgbClr val="2DA2BF">
            <a:hueOff val="0"/>
            <a:satOff val="0"/>
            <a:lumOff val="0"/>
            <a:alphaOff val="0"/>
          </a:srgbClr>
        </a:solidFill>
        <a:ln w="55000" cap="flat" cmpd="thickThin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International </a:t>
          </a:r>
        </a:p>
        <a:p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law</a:t>
          </a:r>
          <a:endParaRPr lang="en-ZA" sz="1400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</dgm:t>
    </dgm:pt>
    <dgm:pt modelId="{162F4C3B-2196-4CB8-AEB3-22AF68C961B3}" cxnId="{5ED60AAB-9F0F-42CF-8EAE-E6CF4BD1A754}" type="parTrans">
      <dgm:prSet custT="1"/>
      <dgm:spPr>
        <a:xfrm rot="3709959">
          <a:off x="1233011" y="3891196"/>
          <a:ext cx="1339015" cy="25199"/>
        </a:xfrm>
        <a:custGeom>
          <a:avLst/>
          <a:gdLst/>
          <a:ahLst/>
          <a:cxnLst/>
          <a:rect l="0" t="0" r="0" b="0"/>
          <a:pathLst>
            <a:path>
              <a:moveTo>
                <a:pt x="0" y="12599"/>
              </a:moveTo>
              <a:lnTo>
                <a:pt x="1339015" y="12599"/>
              </a:lnTo>
            </a:path>
          </a:pathLst>
        </a:custGeom>
        <a:noFill/>
        <a:ln w="55000" cap="flat" cmpd="thickThin" algn="ctr">
          <a:solidFill>
            <a:srgbClr val="2DA2BF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ZA" sz="14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ootlight MT Light" pitchFamily="18" charset="0"/>
            <a:ea typeface="+mn-ea"/>
            <a:cs typeface="+mn-cs"/>
          </a:endParaRPr>
        </a:p>
      </dgm:t>
    </dgm:pt>
    <dgm:pt modelId="{E3F6607C-B35C-4220-9411-3E6899C4C148}" cxnId="{5ED60AAB-9F0F-42CF-8EAE-E6CF4BD1A754}" type="sibTrans">
      <dgm:prSet/>
      <dgm:spPr/>
      <dgm:t>
        <a:bodyPr/>
        <a:lstStyle/>
        <a:p>
          <a:endParaRPr lang="en-ZA" sz="1200"/>
        </a:p>
      </dgm:t>
    </dgm:pt>
    <dgm:pt modelId="{C68A8F81-2306-4AC8-8772-73F589E120A7}">
      <dgm:prSet phldrT="[Text]" custT="1"/>
      <dgm:spPr>
        <a:xfrm>
          <a:off x="4430840" y="3644658"/>
          <a:ext cx="1580200" cy="790100"/>
        </a:xfrm>
        <a:prstGeom prst="roundRect">
          <a:avLst>
            <a:gd name="adj" fmla="val 10000"/>
          </a:avLst>
        </a:prstGeom>
        <a:solidFill>
          <a:srgbClr val="2DA2BF">
            <a:hueOff val="0"/>
            <a:satOff val="0"/>
            <a:lumOff val="0"/>
            <a:alphaOff val="0"/>
          </a:srgbClr>
        </a:solidFill>
        <a:ln w="55000" cap="flat" cmpd="thickThin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Public </a:t>
          </a:r>
        </a:p>
        <a:p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International law</a:t>
          </a:r>
          <a:endParaRPr lang="en-ZA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</dgm:t>
    </dgm:pt>
    <dgm:pt modelId="{E7895CF2-E48B-4B91-9F94-8443252A0EF9}" cxnId="{12E1E52A-8FD5-4DA9-B298-A673050DC12E}" type="parTrans">
      <dgm:prSet custT="1"/>
      <dgm:spPr>
        <a:xfrm rot="19457599">
          <a:off x="3725595" y="4254262"/>
          <a:ext cx="778409" cy="25199"/>
        </a:xfrm>
        <a:custGeom>
          <a:avLst/>
          <a:gdLst/>
          <a:ahLst/>
          <a:cxnLst/>
          <a:rect l="0" t="0" r="0" b="0"/>
          <a:pathLst>
            <a:path>
              <a:moveTo>
                <a:pt x="0" y="12599"/>
              </a:moveTo>
              <a:lnTo>
                <a:pt x="778409" y="12599"/>
              </a:lnTo>
            </a:path>
          </a:pathLst>
        </a:custGeom>
        <a:noFill/>
        <a:ln w="55000" cap="flat" cmpd="thickThin" algn="ctr">
          <a:solidFill>
            <a:srgbClr val="2DA2BF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ZA" sz="14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ootlight MT Light" pitchFamily="18" charset="0"/>
            <a:ea typeface="+mn-ea"/>
            <a:cs typeface="+mn-cs"/>
          </a:endParaRPr>
        </a:p>
      </dgm:t>
    </dgm:pt>
    <dgm:pt modelId="{E99BBF76-8C46-416A-8211-0CA432A2ACA2}" cxnId="{12E1E52A-8FD5-4DA9-B298-A673050DC12E}" type="sibTrans">
      <dgm:prSet/>
      <dgm:spPr/>
      <dgm:t>
        <a:bodyPr/>
        <a:lstStyle/>
        <a:p>
          <a:endParaRPr lang="en-ZA" sz="1200"/>
        </a:p>
      </dgm:t>
    </dgm:pt>
    <dgm:pt modelId="{8525A538-004B-48C0-BDF7-9A96E8B8B988}">
      <dgm:prSet custT="1"/>
      <dgm:spPr>
        <a:xfrm>
          <a:off x="6643120" y="300204"/>
          <a:ext cx="1580200" cy="1669955"/>
        </a:xfrm>
        <a:prstGeom prst="roundRect">
          <a:avLst>
            <a:gd name="adj" fmla="val 10000"/>
          </a:avLst>
        </a:prstGeom>
        <a:solidFill>
          <a:srgbClr val="2DA2BF">
            <a:hueOff val="0"/>
            <a:satOff val="0"/>
            <a:lumOff val="0"/>
            <a:alphaOff val="0"/>
          </a:srgbClr>
        </a:solidFill>
        <a:ln w="55000" cap="flat" cmpd="thickThin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-Constitutional law</a:t>
          </a:r>
        </a:p>
        <a:p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-Administrative law</a:t>
          </a:r>
        </a:p>
        <a:p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-Criminal law</a:t>
          </a:r>
        </a:p>
        <a:p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-Law of evidence</a:t>
          </a:r>
        </a:p>
        <a:p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-Criminal/Civil procedure</a:t>
          </a:r>
          <a:endParaRPr lang="en-ZA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</dgm:t>
    </dgm:pt>
    <dgm:pt modelId="{C5027C74-3092-4523-96DE-ECFC72D8AC06}" cxnId="{5B3D6200-AC31-464D-B7F3-157C222B2135}" type="parTrans">
      <dgm:prSet custT="1"/>
      <dgm:spPr>
        <a:xfrm>
          <a:off x="6011040" y="1122581"/>
          <a:ext cx="632080" cy="25199"/>
        </a:xfrm>
        <a:custGeom>
          <a:avLst/>
          <a:gdLst/>
          <a:ahLst/>
          <a:cxnLst/>
          <a:rect l="0" t="0" r="0" b="0"/>
          <a:pathLst>
            <a:path>
              <a:moveTo>
                <a:pt x="0" y="12599"/>
              </a:moveTo>
              <a:lnTo>
                <a:pt x="632080" y="12599"/>
              </a:lnTo>
            </a:path>
          </a:pathLst>
        </a:custGeom>
        <a:noFill/>
        <a:ln w="55000" cap="flat" cmpd="thickThin" algn="ctr">
          <a:solidFill>
            <a:srgbClr val="2DA2BF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ZA" sz="14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ootlight MT Light" pitchFamily="18" charset="0"/>
            <a:ea typeface="+mn-ea"/>
            <a:cs typeface="+mn-cs"/>
          </a:endParaRPr>
        </a:p>
      </dgm:t>
    </dgm:pt>
    <dgm:pt modelId="{F10F3BAF-2CB5-4537-9D66-7EF51F5227AE}" cxnId="{5B3D6200-AC31-464D-B7F3-157C222B2135}" type="sibTrans">
      <dgm:prSet/>
      <dgm:spPr/>
      <dgm:t>
        <a:bodyPr/>
        <a:lstStyle/>
        <a:p>
          <a:endParaRPr lang="en-ZA" sz="1200"/>
        </a:p>
      </dgm:t>
    </dgm:pt>
    <dgm:pt modelId="{E7505CFA-386D-4B45-A567-F31061016C34}">
      <dgm:prSet custT="1"/>
      <dgm:spPr>
        <a:xfrm>
          <a:off x="6643120" y="2088674"/>
          <a:ext cx="1580200" cy="2084837"/>
        </a:xfrm>
        <a:prstGeom prst="roundRect">
          <a:avLst>
            <a:gd name="adj" fmla="val 10000"/>
          </a:avLst>
        </a:prstGeom>
        <a:solidFill>
          <a:srgbClr val="2DA2BF">
            <a:hueOff val="0"/>
            <a:satOff val="0"/>
            <a:lumOff val="0"/>
            <a:alphaOff val="0"/>
          </a:srgbClr>
        </a:solidFill>
        <a:ln w="55000" cap="flat" cmpd="thickThin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ZA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-Law of Contract </a:t>
          </a:r>
        </a:p>
        <a:p>
          <a:r>
            <a:rPr lang="en-ZA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-Law of Tort</a:t>
          </a:r>
        </a:p>
        <a:p>
          <a:r>
            <a:rPr lang="en-ZA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-Family Law</a:t>
          </a:r>
        </a:p>
        <a:p>
          <a:r>
            <a:rPr lang="en-ZA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-Commercial Law</a:t>
          </a:r>
        </a:p>
        <a:p>
          <a:r>
            <a:rPr lang="en-ZA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-Employment Law</a:t>
          </a:r>
        </a:p>
        <a:p>
          <a:endParaRPr lang="en-ZA" sz="1400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</dgm:t>
    </dgm:pt>
    <dgm:pt modelId="{C7949B16-1A4E-4138-ABC3-73B9073E66DD}" cxnId="{41B5B414-CC86-462F-992A-42FF41EC427E}" type="parTrans">
      <dgm:prSet custT="1"/>
      <dgm:spPr>
        <a:xfrm>
          <a:off x="6011040" y="3118493"/>
          <a:ext cx="632080" cy="25199"/>
        </a:xfrm>
        <a:custGeom>
          <a:avLst/>
          <a:gdLst/>
          <a:ahLst/>
          <a:cxnLst/>
          <a:rect l="0" t="0" r="0" b="0"/>
          <a:pathLst>
            <a:path>
              <a:moveTo>
                <a:pt x="0" y="12599"/>
              </a:moveTo>
              <a:lnTo>
                <a:pt x="632080" y="12599"/>
              </a:lnTo>
            </a:path>
          </a:pathLst>
        </a:custGeom>
        <a:noFill/>
        <a:ln w="55000" cap="flat" cmpd="thickThin" algn="ctr">
          <a:solidFill>
            <a:srgbClr val="2DA2BF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ZA" sz="14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ootlight MT Light" pitchFamily="18" charset="0"/>
            <a:ea typeface="+mn-ea"/>
            <a:cs typeface="+mn-cs"/>
          </a:endParaRPr>
        </a:p>
      </dgm:t>
    </dgm:pt>
    <dgm:pt modelId="{A619F57B-CEA7-47BA-B7AD-7936FC640258}" cxnId="{41B5B414-CC86-462F-992A-42FF41EC427E}" type="sibTrans">
      <dgm:prSet/>
      <dgm:spPr/>
      <dgm:t>
        <a:bodyPr/>
        <a:lstStyle/>
        <a:p>
          <a:endParaRPr lang="en-ZA" sz="1200"/>
        </a:p>
      </dgm:t>
    </dgm:pt>
    <dgm:pt modelId="{71FD0380-C948-4711-9F24-E38F398E3D5D}">
      <dgm:prSet custT="1"/>
      <dgm:spPr>
        <a:xfrm>
          <a:off x="4430840" y="4553273"/>
          <a:ext cx="1580200" cy="790100"/>
        </a:xfrm>
        <a:prstGeom prst="roundRect">
          <a:avLst>
            <a:gd name="adj" fmla="val 10000"/>
          </a:avLst>
        </a:prstGeom>
        <a:solidFill>
          <a:srgbClr val="2DA2BF">
            <a:hueOff val="0"/>
            <a:satOff val="0"/>
            <a:lumOff val="0"/>
            <a:alphaOff val="0"/>
          </a:srgbClr>
        </a:solidFill>
        <a:ln w="55000" cap="flat" cmpd="thickThin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Private </a:t>
          </a:r>
        </a:p>
        <a:p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International law</a:t>
          </a:r>
          <a:endParaRPr lang="en-ZA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</dgm:t>
    </dgm:pt>
    <dgm:pt modelId="{7A0B3E96-6325-43E9-95B6-3C9898769E89}" cxnId="{716596F4-2769-4CE7-A6AC-6541B3838C0A}" type="parTrans">
      <dgm:prSet custT="1"/>
      <dgm:spPr>
        <a:xfrm rot="2142401">
          <a:off x="3725595" y="4708570"/>
          <a:ext cx="778409" cy="25199"/>
        </a:xfrm>
        <a:custGeom>
          <a:avLst/>
          <a:gdLst/>
          <a:ahLst/>
          <a:cxnLst/>
          <a:rect l="0" t="0" r="0" b="0"/>
          <a:pathLst>
            <a:path>
              <a:moveTo>
                <a:pt x="0" y="12599"/>
              </a:moveTo>
              <a:lnTo>
                <a:pt x="778409" y="12599"/>
              </a:lnTo>
            </a:path>
          </a:pathLst>
        </a:custGeom>
        <a:noFill/>
        <a:ln w="55000" cap="flat" cmpd="thickThin" algn="ctr">
          <a:solidFill>
            <a:srgbClr val="2DA2BF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ZA" sz="14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ootlight MT Light" pitchFamily="18" charset="0"/>
            <a:ea typeface="+mn-ea"/>
            <a:cs typeface="+mn-cs"/>
          </a:endParaRPr>
        </a:p>
      </dgm:t>
    </dgm:pt>
    <dgm:pt modelId="{4B958EF0-AF3D-48E0-B41F-606306BC525F}" cxnId="{716596F4-2769-4CE7-A6AC-6541B3838C0A}" type="sibTrans">
      <dgm:prSet/>
      <dgm:spPr/>
      <dgm:t>
        <a:bodyPr/>
        <a:lstStyle/>
        <a:p>
          <a:endParaRPr lang="en-ZA" sz="1200"/>
        </a:p>
      </dgm:t>
    </dgm:pt>
    <dgm:pt modelId="{21AEFC37-59B3-45CC-AE4D-A046AADEB0A3}" type="pres">
      <dgm:prSet presAssocID="{B7CC8F4F-1CCA-427E-8D53-1635232F824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AC6F458-156B-4918-874F-206B7D1C1B7B}" type="pres">
      <dgm:prSet presAssocID="{1CBF3F29-E56D-451B-A0EE-4281B57DCE0A}" presName="root1" presStyleCnt="0"/>
      <dgm:spPr/>
    </dgm:pt>
    <dgm:pt modelId="{41732DFF-4D59-485E-884B-40455B50B2C2}" type="pres">
      <dgm:prSet presAssocID="{1CBF3F29-E56D-451B-A0EE-4281B57DCE0A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CA9605-A864-4107-8718-EA2F7BA5EBC5}" type="pres">
      <dgm:prSet presAssocID="{1CBF3F29-E56D-451B-A0EE-4281B57DCE0A}" presName="level2hierChild" presStyleCnt="0"/>
      <dgm:spPr/>
    </dgm:pt>
    <dgm:pt modelId="{CDC3D2A8-A47D-4CE4-B965-0743BC2AE1DE}" type="pres">
      <dgm:prSet presAssocID="{0C3F852A-DC31-4737-88BF-02D1F8186663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242FE3AF-D931-4A0D-9AC0-E1CED3029A9A}" type="pres">
      <dgm:prSet presAssocID="{0C3F852A-DC31-4737-88BF-02D1F8186663}" presName="connTx" presStyleLbl="parChTrans1D2" presStyleIdx="0" presStyleCnt="2"/>
      <dgm:spPr/>
      <dgm:t>
        <a:bodyPr/>
        <a:lstStyle/>
        <a:p>
          <a:endParaRPr lang="en-US"/>
        </a:p>
      </dgm:t>
    </dgm:pt>
    <dgm:pt modelId="{7E464B9E-98C3-4283-8E5E-C0290140888A}" type="pres">
      <dgm:prSet presAssocID="{51EBC3AF-9E36-430D-B793-AB1FE8D10510}" presName="root2" presStyleCnt="0"/>
      <dgm:spPr/>
    </dgm:pt>
    <dgm:pt modelId="{B8CBE8A3-2615-40F3-9EBD-7F5FAA02DF3C}" type="pres">
      <dgm:prSet presAssocID="{51EBC3AF-9E36-430D-B793-AB1FE8D10510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AE2225-40F6-46F4-92F3-E5C98202964D}" type="pres">
      <dgm:prSet presAssocID="{51EBC3AF-9E36-430D-B793-AB1FE8D10510}" presName="level3hierChild" presStyleCnt="0"/>
      <dgm:spPr/>
    </dgm:pt>
    <dgm:pt modelId="{F997C92D-5F11-4005-A4CE-1AB42B1B8DF9}" type="pres">
      <dgm:prSet presAssocID="{EB5986B7-BE3A-433E-83D4-6912D79FA90D}" presName="conn2-1" presStyleLbl="parChTrans1D3" presStyleIdx="0" presStyleCnt="4"/>
      <dgm:spPr/>
      <dgm:t>
        <a:bodyPr/>
        <a:lstStyle/>
        <a:p>
          <a:endParaRPr lang="en-US"/>
        </a:p>
      </dgm:t>
    </dgm:pt>
    <dgm:pt modelId="{737DEC10-6B49-45D7-82F9-94A0D8A15BE8}" type="pres">
      <dgm:prSet presAssocID="{EB5986B7-BE3A-433E-83D4-6912D79FA90D}" presName="connTx" presStyleLbl="parChTrans1D3" presStyleIdx="0" presStyleCnt="4"/>
      <dgm:spPr/>
      <dgm:t>
        <a:bodyPr/>
        <a:lstStyle/>
        <a:p>
          <a:endParaRPr lang="en-US"/>
        </a:p>
      </dgm:t>
    </dgm:pt>
    <dgm:pt modelId="{3352E406-D60A-492D-BD41-B2EC4ADC35ED}" type="pres">
      <dgm:prSet presAssocID="{A6B91E42-AC43-4E21-922E-4E5575869F22}" presName="root2" presStyleCnt="0"/>
      <dgm:spPr/>
    </dgm:pt>
    <dgm:pt modelId="{556943C6-2A06-4B36-8829-78B4A41F24AD}" type="pres">
      <dgm:prSet presAssocID="{A6B91E42-AC43-4E21-922E-4E5575869F22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CCFE07-3684-4D0D-B16A-340719872CDF}" type="pres">
      <dgm:prSet presAssocID="{A6B91E42-AC43-4E21-922E-4E5575869F22}" presName="level3hierChild" presStyleCnt="0"/>
      <dgm:spPr/>
    </dgm:pt>
    <dgm:pt modelId="{EF0A1A16-327B-4D35-A140-251C9D51517E}" type="pres">
      <dgm:prSet presAssocID="{C5027C74-3092-4523-96DE-ECFC72D8AC06}" presName="conn2-1" presStyleLbl="parChTrans1D4" presStyleIdx="0" presStyleCnt="2"/>
      <dgm:spPr/>
      <dgm:t>
        <a:bodyPr/>
        <a:lstStyle/>
        <a:p>
          <a:endParaRPr lang="en-US"/>
        </a:p>
      </dgm:t>
    </dgm:pt>
    <dgm:pt modelId="{819B9686-BB1D-4ADD-9C30-359328FC21D4}" type="pres">
      <dgm:prSet presAssocID="{C5027C74-3092-4523-96DE-ECFC72D8AC06}" presName="connTx" presStyleLbl="parChTrans1D4" presStyleIdx="0" presStyleCnt="2"/>
      <dgm:spPr/>
      <dgm:t>
        <a:bodyPr/>
        <a:lstStyle/>
        <a:p>
          <a:endParaRPr lang="en-US"/>
        </a:p>
      </dgm:t>
    </dgm:pt>
    <dgm:pt modelId="{8DC4AD2F-2239-4286-9FDC-7E12D03103DA}" type="pres">
      <dgm:prSet presAssocID="{8525A538-004B-48C0-BDF7-9A96E8B8B988}" presName="root2" presStyleCnt="0"/>
      <dgm:spPr/>
    </dgm:pt>
    <dgm:pt modelId="{241F3AF7-280C-41B5-BEFC-A7BAA5739613}" type="pres">
      <dgm:prSet presAssocID="{8525A538-004B-48C0-BDF7-9A96E8B8B988}" presName="LevelTwoTextNode" presStyleLbl="node4" presStyleIdx="0" presStyleCnt="2" custScaleY="21136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D3A469-798E-4B29-B9BD-2BF8A2E58B8F}" type="pres">
      <dgm:prSet presAssocID="{8525A538-004B-48C0-BDF7-9A96E8B8B988}" presName="level3hierChild" presStyleCnt="0"/>
      <dgm:spPr/>
    </dgm:pt>
    <dgm:pt modelId="{830DF42D-87B9-4CDE-BB5A-D26ECA04C3BB}" type="pres">
      <dgm:prSet presAssocID="{43161938-E6D9-4362-9C62-E570538AAA7A}" presName="conn2-1" presStyleLbl="parChTrans1D3" presStyleIdx="1" presStyleCnt="4"/>
      <dgm:spPr/>
      <dgm:t>
        <a:bodyPr/>
        <a:lstStyle/>
        <a:p>
          <a:endParaRPr lang="en-US"/>
        </a:p>
      </dgm:t>
    </dgm:pt>
    <dgm:pt modelId="{2D922D41-DCE4-41F5-B0D7-A5076567F347}" type="pres">
      <dgm:prSet presAssocID="{43161938-E6D9-4362-9C62-E570538AAA7A}" presName="connTx" presStyleLbl="parChTrans1D3" presStyleIdx="1" presStyleCnt="4"/>
      <dgm:spPr/>
      <dgm:t>
        <a:bodyPr/>
        <a:lstStyle/>
        <a:p>
          <a:endParaRPr lang="en-US"/>
        </a:p>
      </dgm:t>
    </dgm:pt>
    <dgm:pt modelId="{3BFDF37F-71A8-4EFD-AFE0-459B8BF771B6}" type="pres">
      <dgm:prSet presAssocID="{923CD684-6774-4F09-8FBC-7AC15B9BF761}" presName="root2" presStyleCnt="0"/>
      <dgm:spPr/>
    </dgm:pt>
    <dgm:pt modelId="{CC134352-DDB7-4091-9AD2-E520A1DFCB87}" type="pres">
      <dgm:prSet presAssocID="{923CD684-6774-4F09-8FBC-7AC15B9BF761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1D3AA04-8C32-4EBF-BDD6-82B90B8C2DFC}" type="pres">
      <dgm:prSet presAssocID="{923CD684-6774-4F09-8FBC-7AC15B9BF761}" presName="level3hierChild" presStyleCnt="0"/>
      <dgm:spPr/>
    </dgm:pt>
    <dgm:pt modelId="{CC0CC65C-9175-46BE-A569-247DCF7EC8B1}" type="pres">
      <dgm:prSet presAssocID="{C7949B16-1A4E-4138-ABC3-73B9073E66DD}" presName="conn2-1" presStyleLbl="parChTrans1D4" presStyleIdx="1" presStyleCnt="2"/>
      <dgm:spPr/>
      <dgm:t>
        <a:bodyPr/>
        <a:lstStyle/>
        <a:p>
          <a:endParaRPr lang="en-US"/>
        </a:p>
      </dgm:t>
    </dgm:pt>
    <dgm:pt modelId="{D12A667A-6A38-4EBF-A43F-5FF54F4AFC05}" type="pres">
      <dgm:prSet presAssocID="{C7949B16-1A4E-4138-ABC3-73B9073E66DD}" presName="connTx" presStyleLbl="parChTrans1D4" presStyleIdx="1" presStyleCnt="2"/>
      <dgm:spPr/>
      <dgm:t>
        <a:bodyPr/>
        <a:lstStyle/>
        <a:p>
          <a:endParaRPr lang="en-US"/>
        </a:p>
      </dgm:t>
    </dgm:pt>
    <dgm:pt modelId="{B33114A7-4B28-45F3-AB72-A87A68B1BB05}" type="pres">
      <dgm:prSet presAssocID="{E7505CFA-386D-4B45-A567-F31061016C34}" presName="root2" presStyleCnt="0"/>
      <dgm:spPr/>
    </dgm:pt>
    <dgm:pt modelId="{A8EA1896-66D6-43D0-A54A-C08D6C989AB4}" type="pres">
      <dgm:prSet presAssocID="{E7505CFA-386D-4B45-A567-F31061016C34}" presName="LevelTwoTextNode" presStyleLbl="node4" presStyleIdx="1" presStyleCnt="2" custScaleY="26387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FDACC1D-52D6-495D-9E6F-287F5CFB2955}" type="pres">
      <dgm:prSet presAssocID="{E7505CFA-386D-4B45-A567-F31061016C34}" presName="level3hierChild" presStyleCnt="0"/>
      <dgm:spPr/>
    </dgm:pt>
    <dgm:pt modelId="{C4BA2AC7-375D-4FA2-9CD2-5E23DCA67AFE}" type="pres">
      <dgm:prSet presAssocID="{162F4C3B-2196-4CB8-AEB3-22AF68C961B3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24085E40-61B2-4AF8-AC6F-560AFF50D378}" type="pres">
      <dgm:prSet presAssocID="{162F4C3B-2196-4CB8-AEB3-22AF68C961B3}" presName="connTx" presStyleLbl="parChTrans1D2" presStyleIdx="1" presStyleCnt="2"/>
      <dgm:spPr/>
      <dgm:t>
        <a:bodyPr/>
        <a:lstStyle/>
        <a:p>
          <a:endParaRPr lang="en-US"/>
        </a:p>
      </dgm:t>
    </dgm:pt>
    <dgm:pt modelId="{EEAC5540-9BF5-41FA-8837-FF56C9FE52D0}" type="pres">
      <dgm:prSet presAssocID="{8A57976E-757D-4FE6-8528-16AC6F1E6D8B}" presName="root2" presStyleCnt="0"/>
      <dgm:spPr/>
    </dgm:pt>
    <dgm:pt modelId="{E4EEC505-9149-44B1-AC36-201A485004C8}" type="pres">
      <dgm:prSet presAssocID="{8A57976E-757D-4FE6-8528-16AC6F1E6D8B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997244B-0B9C-47E2-8949-9A97579CAE47}" type="pres">
      <dgm:prSet presAssocID="{8A57976E-757D-4FE6-8528-16AC6F1E6D8B}" presName="level3hierChild" presStyleCnt="0"/>
      <dgm:spPr/>
    </dgm:pt>
    <dgm:pt modelId="{F4C1E86E-665D-45A1-9686-9D2EBA9A1E84}" type="pres">
      <dgm:prSet presAssocID="{E7895CF2-E48B-4B91-9F94-8443252A0EF9}" presName="conn2-1" presStyleLbl="parChTrans1D3" presStyleIdx="2" presStyleCnt="4"/>
      <dgm:spPr/>
      <dgm:t>
        <a:bodyPr/>
        <a:lstStyle/>
        <a:p>
          <a:endParaRPr lang="en-US"/>
        </a:p>
      </dgm:t>
    </dgm:pt>
    <dgm:pt modelId="{5CBEF93C-475A-4D24-9697-BA3B55D2221D}" type="pres">
      <dgm:prSet presAssocID="{E7895CF2-E48B-4B91-9F94-8443252A0EF9}" presName="connTx" presStyleLbl="parChTrans1D3" presStyleIdx="2" presStyleCnt="4"/>
      <dgm:spPr/>
      <dgm:t>
        <a:bodyPr/>
        <a:lstStyle/>
        <a:p>
          <a:endParaRPr lang="en-US"/>
        </a:p>
      </dgm:t>
    </dgm:pt>
    <dgm:pt modelId="{498D48DA-EB1E-4F46-A740-FCCEADA5E92C}" type="pres">
      <dgm:prSet presAssocID="{C68A8F81-2306-4AC8-8772-73F589E120A7}" presName="root2" presStyleCnt="0"/>
      <dgm:spPr/>
    </dgm:pt>
    <dgm:pt modelId="{9E47AD80-DDFB-406A-A138-C5DA6331C8EE}" type="pres">
      <dgm:prSet presAssocID="{C68A8F81-2306-4AC8-8772-73F589E120A7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E8FA0C-D6C9-4C1C-96F2-DF13C656CC10}" type="pres">
      <dgm:prSet presAssocID="{C68A8F81-2306-4AC8-8772-73F589E120A7}" presName="level3hierChild" presStyleCnt="0"/>
      <dgm:spPr/>
    </dgm:pt>
    <dgm:pt modelId="{A91CAC82-38B5-42DD-8B9D-E8F902D4AC1E}" type="pres">
      <dgm:prSet presAssocID="{7A0B3E96-6325-43E9-95B6-3C9898769E89}" presName="conn2-1" presStyleLbl="parChTrans1D3" presStyleIdx="3" presStyleCnt="4"/>
      <dgm:spPr/>
      <dgm:t>
        <a:bodyPr/>
        <a:lstStyle/>
        <a:p>
          <a:endParaRPr lang="en-US"/>
        </a:p>
      </dgm:t>
    </dgm:pt>
    <dgm:pt modelId="{1E4CB8A7-2CC1-49ED-AC67-3480B44419C7}" type="pres">
      <dgm:prSet presAssocID="{7A0B3E96-6325-43E9-95B6-3C9898769E89}" presName="connTx" presStyleLbl="parChTrans1D3" presStyleIdx="3" presStyleCnt="4"/>
      <dgm:spPr/>
      <dgm:t>
        <a:bodyPr/>
        <a:lstStyle/>
        <a:p>
          <a:endParaRPr lang="en-US"/>
        </a:p>
      </dgm:t>
    </dgm:pt>
    <dgm:pt modelId="{998F5050-9A00-49BB-81B1-23BD701CA66E}" type="pres">
      <dgm:prSet presAssocID="{71FD0380-C948-4711-9F24-E38F398E3D5D}" presName="root2" presStyleCnt="0"/>
      <dgm:spPr/>
    </dgm:pt>
    <dgm:pt modelId="{F4B1C3D2-4A48-4225-819D-D26634B76E72}" type="pres">
      <dgm:prSet presAssocID="{71FD0380-C948-4711-9F24-E38F398E3D5D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DA1C48-0A32-4B64-B637-6C2A714D6E60}" type="pres">
      <dgm:prSet presAssocID="{71FD0380-C948-4711-9F24-E38F398E3D5D}" presName="level3hierChild" presStyleCnt="0"/>
      <dgm:spPr/>
    </dgm:pt>
  </dgm:ptLst>
  <dgm:cxnLst>
    <dgm:cxn modelId="{5A41EAA7-636F-427F-A1A8-3E6DD7DE9F7D}" type="presOf" srcId="{7A0B3E96-6325-43E9-95B6-3C9898769E89}" destId="{A91CAC82-38B5-42DD-8B9D-E8F902D4AC1E}" srcOrd="0" destOrd="0" presId="urn:microsoft.com/office/officeart/2005/8/layout/hierarchy2"/>
    <dgm:cxn modelId="{12E1E52A-8FD5-4DA9-B298-A673050DC12E}" srcId="{8A57976E-757D-4FE6-8528-16AC6F1E6D8B}" destId="{C68A8F81-2306-4AC8-8772-73F589E120A7}" srcOrd="0" destOrd="0" parTransId="{E7895CF2-E48B-4B91-9F94-8443252A0EF9}" sibTransId="{E99BBF76-8C46-416A-8211-0CA432A2ACA2}"/>
    <dgm:cxn modelId="{513C33A9-35FD-4580-845F-B13D061B701E}" srcId="{51EBC3AF-9E36-430D-B793-AB1FE8D10510}" destId="{A6B91E42-AC43-4E21-922E-4E5575869F22}" srcOrd="0" destOrd="0" parTransId="{EB5986B7-BE3A-433E-83D4-6912D79FA90D}" sibTransId="{2E48BC39-BC10-479B-9BFD-097FC884835C}"/>
    <dgm:cxn modelId="{602BD78B-A6ED-469B-93D3-5AEDC676CD3C}" type="presOf" srcId="{EB5986B7-BE3A-433E-83D4-6912D79FA90D}" destId="{737DEC10-6B49-45D7-82F9-94A0D8A15BE8}" srcOrd="1" destOrd="0" presId="urn:microsoft.com/office/officeart/2005/8/layout/hierarchy2"/>
    <dgm:cxn modelId="{EF82F034-EC49-4F7B-8329-D043759AF2E7}" type="presOf" srcId="{1CBF3F29-E56D-451B-A0EE-4281B57DCE0A}" destId="{41732DFF-4D59-485E-884B-40455B50B2C2}" srcOrd="0" destOrd="0" presId="urn:microsoft.com/office/officeart/2005/8/layout/hierarchy2"/>
    <dgm:cxn modelId="{05EC41CB-D087-44E1-BC2C-2517FC1C05DF}" type="presOf" srcId="{EB5986B7-BE3A-433E-83D4-6912D79FA90D}" destId="{F997C92D-5F11-4005-A4CE-1AB42B1B8DF9}" srcOrd="0" destOrd="0" presId="urn:microsoft.com/office/officeart/2005/8/layout/hierarchy2"/>
    <dgm:cxn modelId="{5ED60AAB-9F0F-42CF-8EAE-E6CF4BD1A754}" srcId="{1CBF3F29-E56D-451B-A0EE-4281B57DCE0A}" destId="{8A57976E-757D-4FE6-8528-16AC6F1E6D8B}" srcOrd="1" destOrd="0" parTransId="{162F4C3B-2196-4CB8-AEB3-22AF68C961B3}" sibTransId="{E3F6607C-B35C-4220-9411-3E6899C4C148}"/>
    <dgm:cxn modelId="{E91C9F28-CEE1-4519-BDEA-E2749881D060}" type="presOf" srcId="{43161938-E6D9-4362-9C62-E570538AAA7A}" destId="{830DF42D-87B9-4CDE-BB5A-D26ECA04C3BB}" srcOrd="0" destOrd="0" presId="urn:microsoft.com/office/officeart/2005/8/layout/hierarchy2"/>
    <dgm:cxn modelId="{CBC99681-F0A2-4FEC-A5D8-A73FB846570D}" type="presOf" srcId="{8525A538-004B-48C0-BDF7-9A96E8B8B988}" destId="{241F3AF7-280C-41B5-BEFC-A7BAA5739613}" srcOrd="0" destOrd="0" presId="urn:microsoft.com/office/officeart/2005/8/layout/hierarchy2"/>
    <dgm:cxn modelId="{8A822852-1FF8-4950-A682-AD94057E14B7}" type="presOf" srcId="{0C3F852A-DC31-4737-88BF-02D1F8186663}" destId="{242FE3AF-D931-4A0D-9AC0-E1CED3029A9A}" srcOrd="1" destOrd="0" presId="urn:microsoft.com/office/officeart/2005/8/layout/hierarchy2"/>
    <dgm:cxn modelId="{071EB13A-70FD-41EB-AF22-2C2FBB337867}" type="presOf" srcId="{E7895CF2-E48B-4B91-9F94-8443252A0EF9}" destId="{F4C1E86E-665D-45A1-9686-9D2EBA9A1E84}" srcOrd="0" destOrd="0" presId="urn:microsoft.com/office/officeart/2005/8/layout/hierarchy2"/>
    <dgm:cxn modelId="{FAF2DA35-FED7-4945-BBD5-468B064FA4F8}" type="presOf" srcId="{71FD0380-C948-4711-9F24-E38F398E3D5D}" destId="{F4B1C3D2-4A48-4225-819D-D26634B76E72}" srcOrd="0" destOrd="0" presId="urn:microsoft.com/office/officeart/2005/8/layout/hierarchy2"/>
    <dgm:cxn modelId="{41B5B414-CC86-462F-992A-42FF41EC427E}" srcId="{923CD684-6774-4F09-8FBC-7AC15B9BF761}" destId="{E7505CFA-386D-4B45-A567-F31061016C34}" srcOrd="0" destOrd="0" parTransId="{C7949B16-1A4E-4138-ABC3-73B9073E66DD}" sibTransId="{A619F57B-CEA7-47BA-B7AD-7936FC640258}"/>
    <dgm:cxn modelId="{5B3D6200-AC31-464D-B7F3-157C222B2135}" srcId="{A6B91E42-AC43-4E21-922E-4E5575869F22}" destId="{8525A538-004B-48C0-BDF7-9A96E8B8B988}" srcOrd="0" destOrd="0" parTransId="{C5027C74-3092-4523-96DE-ECFC72D8AC06}" sibTransId="{F10F3BAF-2CB5-4537-9D66-7EF51F5227AE}"/>
    <dgm:cxn modelId="{8830B019-5919-4B26-B794-3FE2F278BE22}" type="presOf" srcId="{51EBC3AF-9E36-430D-B793-AB1FE8D10510}" destId="{B8CBE8A3-2615-40F3-9EBD-7F5FAA02DF3C}" srcOrd="0" destOrd="0" presId="urn:microsoft.com/office/officeart/2005/8/layout/hierarchy2"/>
    <dgm:cxn modelId="{A68304DE-B367-4FBD-8D34-5BC158C0F65C}" type="presOf" srcId="{923CD684-6774-4F09-8FBC-7AC15B9BF761}" destId="{CC134352-DDB7-4091-9AD2-E520A1DFCB87}" srcOrd="0" destOrd="0" presId="urn:microsoft.com/office/officeart/2005/8/layout/hierarchy2"/>
    <dgm:cxn modelId="{C002C8E5-C3FC-42D2-9A24-E347A608BBA9}" type="presOf" srcId="{162F4C3B-2196-4CB8-AEB3-22AF68C961B3}" destId="{C4BA2AC7-375D-4FA2-9CD2-5E23DCA67AFE}" srcOrd="0" destOrd="0" presId="urn:microsoft.com/office/officeart/2005/8/layout/hierarchy2"/>
    <dgm:cxn modelId="{49B23A1F-C9C2-49E1-A896-68218048BA58}" type="presOf" srcId="{E7505CFA-386D-4B45-A567-F31061016C34}" destId="{A8EA1896-66D6-43D0-A54A-C08D6C989AB4}" srcOrd="0" destOrd="0" presId="urn:microsoft.com/office/officeart/2005/8/layout/hierarchy2"/>
    <dgm:cxn modelId="{3D43E860-C710-4683-B661-5FC67CE5F639}" type="presOf" srcId="{C5027C74-3092-4523-96DE-ECFC72D8AC06}" destId="{EF0A1A16-327B-4D35-A140-251C9D51517E}" srcOrd="0" destOrd="0" presId="urn:microsoft.com/office/officeart/2005/8/layout/hierarchy2"/>
    <dgm:cxn modelId="{827139C8-3906-4087-A52F-EB5BD7DD3F0C}" type="presOf" srcId="{0C3F852A-DC31-4737-88BF-02D1F8186663}" destId="{CDC3D2A8-A47D-4CE4-B965-0743BC2AE1DE}" srcOrd="0" destOrd="0" presId="urn:microsoft.com/office/officeart/2005/8/layout/hierarchy2"/>
    <dgm:cxn modelId="{93305175-68A3-4254-9501-7C071E44E6B3}" srcId="{51EBC3AF-9E36-430D-B793-AB1FE8D10510}" destId="{923CD684-6774-4F09-8FBC-7AC15B9BF761}" srcOrd="1" destOrd="0" parTransId="{43161938-E6D9-4362-9C62-E570538AAA7A}" sibTransId="{CB6B5FD4-9CD9-4682-AC50-6C8D9E754D6F}"/>
    <dgm:cxn modelId="{C6B99E23-19D1-4BFC-A2C7-0BE99339129A}" type="presOf" srcId="{162F4C3B-2196-4CB8-AEB3-22AF68C961B3}" destId="{24085E40-61B2-4AF8-AC6F-560AFF50D378}" srcOrd="1" destOrd="0" presId="urn:microsoft.com/office/officeart/2005/8/layout/hierarchy2"/>
    <dgm:cxn modelId="{BB2772E2-A8A8-4BB9-8910-51C1FCF40177}" type="presOf" srcId="{C7949B16-1A4E-4138-ABC3-73B9073E66DD}" destId="{D12A667A-6A38-4EBF-A43F-5FF54F4AFC05}" srcOrd="1" destOrd="0" presId="urn:microsoft.com/office/officeart/2005/8/layout/hierarchy2"/>
    <dgm:cxn modelId="{716596F4-2769-4CE7-A6AC-6541B3838C0A}" srcId="{8A57976E-757D-4FE6-8528-16AC6F1E6D8B}" destId="{71FD0380-C948-4711-9F24-E38F398E3D5D}" srcOrd="1" destOrd="0" parTransId="{7A0B3E96-6325-43E9-95B6-3C9898769E89}" sibTransId="{4B958EF0-AF3D-48E0-B41F-606306BC525F}"/>
    <dgm:cxn modelId="{D4004BE0-4FC9-41CA-9338-C9E52EB6770C}" type="presOf" srcId="{8A57976E-757D-4FE6-8528-16AC6F1E6D8B}" destId="{E4EEC505-9149-44B1-AC36-201A485004C8}" srcOrd="0" destOrd="0" presId="urn:microsoft.com/office/officeart/2005/8/layout/hierarchy2"/>
    <dgm:cxn modelId="{F5FC77C1-64D0-471C-A3EB-4E2CA378301D}" type="presOf" srcId="{B7CC8F4F-1CCA-427E-8D53-1635232F824C}" destId="{21AEFC37-59B3-45CC-AE4D-A046AADEB0A3}" srcOrd="0" destOrd="0" presId="urn:microsoft.com/office/officeart/2005/8/layout/hierarchy2"/>
    <dgm:cxn modelId="{2C62E28D-AEE7-477D-B88F-7991AAF87618}" type="presOf" srcId="{43161938-E6D9-4362-9C62-E570538AAA7A}" destId="{2D922D41-DCE4-41F5-B0D7-A5076567F347}" srcOrd="1" destOrd="0" presId="urn:microsoft.com/office/officeart/2005/8/layout/hierarchy2"/>
    <dgm:cxn modelId="{4EA845D2-B0E4-4E43-8593-DB8498AB2223}" srcId="{B7CC8F4F-1CCA-427E-8D53-1635232F824C}" destId="{1CBF3F29-E56D-451B-A0EE-4281B57DCE0A}" srcOrd="0" destOrd="0" parTransId="{D4486711-328C-45A5-BAE6-EA6FDC8D5941}" sibTransId="{E68B7608-CD7C-4D27-BADC-496AFAB993C6}"/>
    <dgm:cxn modelId="{46CC0DBB-BE3C-4638-B1BE-9765E7032A54}" type="presOf" srcId="{C68A8F81-2306-4AC8-8772-73F589E120A7}" destId="{9E47AD80-DDFB-406A-A138-C5DA6331C8EE}" srcOrd="0" destOrd="0" presId="urn:microsoft.com/office/officeart/2005/8/layout/hierarchy2"/>
    <dgm:cxn modelId="{38C528F9-7949-4091-BF82-54C3EC244551}" type="presOf" srcId="{C5027C74-3092-4523-96DE-ECFC72D8AC06}" destId="{819B9686-BB1D-4ADD-9C30-359328FC21D4}" srcOrd="1" destOrd="0" presId="urn:microsoft.com/office/officeart/2005/8/layout/hierarchy2"/>
    <dgm:cxn modelId="{3DBC7FA5-A1F3-45B3-8D98-8F8992B5ECA3}" type="presOf" srcId="{A6B91E42-AC43-4E21-922E-4E5575869F22}" destId="{556943C6-2A06-4B36-8829-78B4A41F24AD}" srcOrd="0" destOrd="0" presId="urn:microsoft.com/office/officeart/2005/8/layout/hierarchy2"/>
    <dgm:cxn modelId="{BBAFDFFF-48B8-4CAE-8821-622AF1080C6A}" srcId="{1CBF3F29-E56D-451B-A0EE-4281B57DCE0A}" destId="{51EBC3AF-9E36-430D-B793-AB1FE8D10510}" srcOrd="0" destOrd="0" parTransId="{0C3F852A-DC31-4737-88BF-02D1F8186663}" sibTransId="{3766100B-BAE4-4B1E-B9D8-A3FF8669B3B5}"/>
    <dgm:cxn modelId="{67DDBD66-5548-42F6-A0C3-E81338BB07EC}" type="presOf" srcId="{C7949B16-1A4E-4138-ABC3-73B9073E66DD}" destId="{CC0CC65C-9175-46BE-A569-247DCF7EC8B1}" srcOrd="0" destOrd="0" presId="urn:microsoft.com/office/officeart/2005/8/layout/hierarchy2"/>
    <dgm:cxn modelId="{0BA9D839-9EBA-4CC6-952D-82090CFFD3B3}" type="presOf" srcId="{7A0B3E96-6325-43E9-95B6-3C9898769E89}" destId="{1E4CB8A7-2CC1-49ED-AC67-3480B44419C7}" srcOrd="1" destOrd="0" presId="urn:microsoft.com/office/officeart/2005/8/layout/hierarchy2"/>
    <dgm:cxn modelId="{2983FAFA-C12D-4729-8352-F6748C895FB5}" type="presOf" srcId="{E7895CF2-E48B-4B91-9F94-8443252A0EF9}" destId="{5CBEF93C-475A-4D24-9697-BA3B55D2221D}" srcOrd="1" destOrd="0" presId="urn:microsoft.com/office/officeart/2005/8/layout/hierarchy2"/>
    <dgm:cxn modelId="{E4D8F298-98C8-44D0-9064-3D4244BB1CF3}" type="presParOf" srcId="{21AEFC37-59B3-45CC-AE4D-A046AADEB0A3}" destId="{CAC6F458-156B-4918-874F-206B7D1C1B7B}" srcOrd="0" destOrd="0" presId="urn:microsoft.com/office/officeart/2005/8/layout/hierarchy2"/>
    <dgm:cxn modelId="{75B72762-250F-4DAE-8B47-0D0A2177D58E}" type="presParOf" srcId="{CAC6F458-156B-4918-874F-206B7D1C1B7B}" destId="{41732DFF-4D59-485E-884B-40455B50B2C2}" srcOrd="0" destOrd="0" presId="urn:microsoft.com/office/officeart/2005/8/layout/hierarchy2"/>
    <dgm:cxn modelId="{775F50B4-321C-4075-818A-A144C2BE0A0A}" type="presParOf" srcId="{CAC6F458-156B-4918-874F-206B7D1C1B7B}" destId="{BDCA9605-A864-4107-8718-EA2F7BA5EBC5}" srcOrd="1" destOrd="0" presId="urn:microsoft.com/office/officeart/2005/8/layout/hierarchy2"/>
    <dgm:cxn modelId="{DBF1068A-47BC-4E81-96DA-7ED6C6195C08}" type="presParOf" srcId="{BDCA9605-A864-4107-8718-EA2F7BA5EBC5}" destId="{CDC3D2A8-A47D-4CE4-B965-0743BC2AE1DE}" srcOrd="0" destOrd="0" presId="urn:microsoft.com/office/officeart/2005/8/layout/hierarchy2"/>
    <dgm:cxn modelId="{5AF50BC1-4B59-4D86-8F2E-031F6005C046}" type="presParOf" srcId="{CDC3D2A8-A47D-4CE4-B965-0743BC2AE1DE}" destId="{242FE3AF-D931-4A0D-9AC0-E1CED3029A9A}" srcOrd="0" destOrd="0" presId="urn:microsoft.com/office/officeart/2005/8/layout/hierarchy2"/>
    <dgm:cxn modelId="{FB47F34E-97A7-4AE4-A196-4255C1169194}" type="presParOf" srcId="{BDCA9605-A864-4107-8718-EA2F7BA5EBC5}" destId="{7E464B9E-98C3-4283-8E5E-C0290140888A}" srcOrd="1" destOrd="0" presId="urn:microsoft.com/office/officeart/2005/8/layout/hierarchy2"/>
    <dgm:cxn modelId="{E12DC6FB-6258-47B7-9482-80CF0648379F}" type="presParOf" srcId="{7E464B9E-98C3-4283-8E5E-C0290140888A}" destId="{B8CBE8A3-2615-40F3-9EBD-7F5FAA02DF3C}" srcOrd="0" destOrd="0" presId="urn:microsoft.com/office/officeart/2005/8/layout/hierarchy2"/>
    <dgm:cxn modelId="{ADB9BBDE-238B-4B6E-BC6F-10308F183998}" type="presParOf" srcId="{7E464B9E-98C3-4283-8E5E-C0290140888A}" destId="{90AE2225-40F6-46F4-92F3-E5C98202964D}" srcOrd="1" destOrd="0" presId="urn:microsoft.com/office/officeart/2005/8/layout/hierarchy2"/>
    <dgm:cxn modelId="{64A80441-8F5C-473A-B2FA-CC1986C7ECCD}" type="presParOf" srcId="{90AE2225-40F6-46F4-92F3-E5C98202964D}" destId="{F997C92D-5F11-4005-A4CE-1AB42B1B8DF9}" srcOrd="0" destOrd="0" presId="urn:microsoft.com/office/officeart/2005/8/layout/hierarchy2"/>
    <dgm:cxn modelId="{77239F0A-2F22-4811-8A12-32C8160ADC14}" type="presParOf" srcId="{F997C92D-5F11-4005-A4CE-1AB42B1B8DF9}" destId="{737DEC10-6B49-45D7-82F9-94A0D8A15BE8}" srcOrd="0" destOrd="0" presId="urn:microsoft.com/office/officeart/2005/8/layout/hierarchy2"/>
    <dgm:cxn modelId="{45369C7C-7BE1-4779-8B98-5942A49C7086}" type="presParOf" srcId="{90AE2225-40F6-46F4-92F3-E5C98202964D}" destId="{3352E406-D60A-492D-BD41-B2EC4ADC35ED}" srcOrd="1" destOrd="0" presId="urn:microsoft.com/office/officeart/2005/8/layout/hierarchy2"/>
    <dgm:cxn modelId="{A58E10BE-0183-4995-B470-EF9813703D49}" type="presParOf" srcId="{3352E406-D60A-492D-BD41-B2EC4ADC35ED}" destId="{556943C6-2A06-4B36-8829-78B4A41F24AD}" srcOrd="0" destOrd="0" presId="urn:microsoft.com/office/officeart/2005/8/layout/hierarchy2"/>
    <dgm:cxn modelId="{225A01EA-861C-4048-BDAE-44A7DD26CB94}" type="presParOf" srcId="{3352E406-D60A-492D-BD41-B2EC4ADC35ED}" destId="{00CCFE07-3684-4D0D-B16A-340719872CDF}" srcOrd="1" destOrd="0" presId="urn:microsoft.com/office/officeart/2005/8/layout/hierarchy2"/>
    <dgm:cxn modelId="{8C1AA60E-23A3-4F89-A2A1-F1DB3FA566E3}" type="presParOf" srcId="{00CCFE07-3684-4D0D-B16A-340719872CDF}" destId="{EF0A1A16-327B-4D35-A140-251C9D51517E}" srcOrd="0" destOrd="0" presId="urn:microsoft.com/office/officeart/2005/8/layout/hierarchy2"/>
    <dgm:cxn modelId="{B5A657A8-0221-49E8-8242-A869A3DA4029}" type="presParOf" srcId="{EF0A1A16-327B-4D35-A140-251C9D51517E}" destId="{819B9686-BB1D-4ADD-9C30-359328FC21D4}" srcOrd="0" destOrd="0" presId="urn:microsoft.com/office/officeart/2005/8/layout/hierarchy2"/>
    <dgm:cxn modelId="{BDAF07C4-F889-4E2E-A18C-48E43F89F5A1}" type="presParOf" srcId="{00CCFE07-3684-4D0D-B16A-340719872CDF}" destId="{8DC4AD2F-2239-4286-9FDC-7E12D03103DA}" srcOrd="1" destOrd="0" presId="urn:microsoft.com/office/officeart/2005/8/layout/hierarchy2"/>
    <dgm:cxn modelId="{27A92933-4752-4D7F-B7ED-526FE2FAC42C}" type="presParOf" srcId="{8DC4AD2F-2239-4286-9FDC-7E12D03103DA}" destId="{241F3AF7-280C-41B5-BEFC-A7BAA5739613}" srcOrd="0" destOrd="0" presId="urn:microsoft.com/office/officeart/2005/8/layout/hierarchy2"/>
    <dgm:cxn modelId="{12DE1C53-6857-44DE-81C3-896591CB7704}" type="presParOf" srcId="{8DC4AD2F-2239-4286-9FDC-7E12D03103DA}" destId="{8AD3A469-798E-4B29-B9BD-2BF8A2E58B8F}" srcOrd="1" destOrd="0" presId="urn:microsoft.com/office/officeart/2005/8/layout/hierarchy2"/>
    <dgm:cxn modelId="{FA1896C6-5232-4C12-B00C-D94B7B35AC15}" type="presParOf" srcId="{90AE2225-40F6-46F4-92F3-E5C98202964D}" destId="{830DF42D-87B9-4CDE-BB5A-D26ECA04C3BB}" srcOrd="2" destOrd="0" presId="urn:microsoft.com/office/officeart/2005/8/layout/hierarchy2"/>
    <dgm:cxn modelId="{691D4F44-181C-4314-891F-8AB372A54BDB}" type="presParOf" srcId="{830DF42D-87B9-4CDE-BB5A-D26ECA04C3BB}" destId="{2D922D41-DCE4-41F5-B0D7-A5076567F347}" srcOrd="0" destOrd="0" presId="urn:microsoft.com/office/officeart/2005/8/layout/hierarchy2"/>
    <dgm:cxn modelId="{61E235A9-629E-4E5E-8CBC-8B7C5C72A36B}" type="presParOf" srcId="{90AE2225-40F6-46F4-92F3-E5C98202964D}" destId="{3BFDF37F-71A8-4EFD-AFE0-459B8BF771B6}" srcOrd="3" destOrd="0" presId="urn:microsoft.com/office/officeart/2005/8/layout/hierarchy2"/>
    <dgm:cxn modelId="{5E01BC9D-191D-4428-920D-CD7949A57534}" type="presParOf" srcId="{3BFDF37F-71A8-4EFD-AFE0-459B8BF771B6}" destId="{CC134352-DDB7-4091-9AD2-E520A1DFCB87}" srcOrd="0" destOrd="0" presId="urn:microsoft.com/office/officeart/2005/8/layout/hierarchy2"/>
    <dgm:cxn modelId="{19CA6A9B-64B6-4D7A-901E-AC24E6A2B431}" type="presParOf" srcId="{3BFDF37F-71A8-4EFD-AFE0-459B8BF771B6}" destId="{B1D3AA04-8C32-4EBF-BDD6-82B90B8C2DFC}" srcOrd="1" destOrd="0" presId="urn:microsoft.com/office/officeart/2005/8/layout/hierarchy2"/>
    <dgm:cxn modelId="{3DD2CA55-2E13-4362-BD1C-9AC5B27D8542}" type="presParOf" srcId="{B1D3AA04-8C32-4EBF-BDD6-82B90B8C2DFC}" destId="{CC0CC65C-9175-46BE-A569-247DCF7EC8B1}" srcOrd="0" destOrd="0" presId="urn:microsoft.com/office/officeart/2005/8/layout/hierarchy2"/>
    <dgm:cxn modelId="{BC69B0F4-A67F-4445-8FC0-86CC63A05D60}" type="presParOf" srcId="{CC0CC65C-9175-46BE-A569-247DCF7EC8B1}" destId="{D12A667A-6A38-4EBF-A43F-5FF54F4AFC05}" srcOrd="0" destOrd="0" presId="urn:microsoft.com/office/officeart/2005/8/layout/hierarchy2"/>
    <dgm:cxn modelId="{5C6349BF-182B-4DF5-946F-77CCFF8C8B94}" type="presParOf" srcId="{B1D3AA04-8C32-4EBF-BDD6-82B90B8C2DFC}" destId="{B33114A7-4B28-45F3-AB72-A87A68B1BB05}" srcOrd="1" destOrd="0" presId="urn:microsoft.com/office/officeart/2005/8/layout/hierarchy2"/>
    <dgm:cxn modelId="{FC13F6B7-481C-45D4-A07D-FB4163A46896}" type="presParOf" srcId="{B33114A7-4B28-45F3-AB72-A87A68B1BB05}" destId="{A8EA1896-66D6-43D0-A54A-C08D6C989AB4}" srcOrd="0" destOrd="0" presId="urn:microsoft.com/office/officeart/2005/8/layout/hierarchy2"/>
    <dgm:cxn modelId="{C2D6A330-6A6F-4C53-A2F7-BA7B16E48BA3}" type="presParOf" srcId="{B33114A7-4B28-45F3-AB72-A87A68B1BB05}" destId="{5FDACC1D-52D6-495D-9E6F-287F5CFB2955}" srcOrd="1" destOrd="0" presId="urn:microsoft.com/office/officeart/2005/8/layout/hierarchy2"/>
    <dgm:cxn modelId="{39F67122-0613-46C7-9EFF-9FF01AB43ED4}" type="presParOf" srcId="{BDCA9605-A864-4107-8718-EA2F7BA5EBC5}" destId="{C4BA2AC7-375D-4FA2-9CD2-5E23DCA67AFE}" srcOrd="2" destOrd="0" presId="urn:microsoft.com/office/officeart/2005/8/layout/hierarchy2"/>
    <dgm:cxn modelId="{9DA6375D-A7DA-4BAE-9CF7-5EEF45A08AAD}" type="presParOf" srcId="{C4BA2AC7-375D-4FA2-9CD2-5E23DCA67AFE}" destId="{24085E40-61B2-4AF8-AC6F-560AFF50D378}" srcOrd="0" destOrd="0" presId="urn:microsoft.com/office/officeart/2005/8/layout/hierarchy2"/>
    <dgm:cxn modelId="{0CB980D4-202A-4799-97D5-261A9D8C504F}" type="presParOf" srcId="{BDCA9605-A864-4107-8718-EA2F7BA5EBC5}" destId="{EEAC5540-9BF5-41FA-8837-FF56C9FE52D0}" srcOrd="3" destOrd="0" presId="urn:microsoft.com/office/officeart/2005/8/layout/hierarchy2"/>
    <dgm:cxn modelId="{4DB65896-3018-4825-867F-A02A1598C2F1}" type="presParOf" srcId="{EEAC5540-9BF5-41FA-8837-FF56C9FE52D0}" destId="{E4EEC505-9149-44B1-AC36-201A485004C8}" srcOrd="0" destOrd="0" presId="urn:microsoft.com/office/officeart/2005/8/layout/hierarchy2"/>
    <dgm:cxn modelId="{8469FD21-FFDC-424E-8F0E-47EC29686495}" type="presParOf" srcId="{EEAC5540-9BF5-41FA-8837-FF56C9FE52D0}" destId="{B997244B-0B9C-47E2-8949-9A97579CAE47}" srcOrd="1" destOrd="0" presId="urn:microsoft.com/office/officeart/2005/8/layout/hierarchy2"/>
    <dgm:cxn modelId="{11C299BC-77E4-4792-9580-D4BCA4F190A6}" type="presParOf" srcId="{B997244B-0B9C-47E2-8949-9A97579CAE47}" destId="{F4C1E86E-665D-45A1-9686-9D2EBA9A1E84}" srcOrd="0" destOrd="0" presId="urn:microsoft.com/office/officeart/2005/8/layout/hierarchy2"/>
    <dgm:cxn modelId="{B8AFFF83-9036-4257-8B3B-EEDE689704FE}" type="presParOf" srcId="{F4C1E86E-665D-45A1-9686-9D2EBA9A1E84}" destId="{5CBEF93C-475A-4D24-9697-BA3B55D2221D}" srcOrd="0" destOrd="0" presId="urn:microsoft.com/office/officeart/2005/8/layout/hierarchy2"/>
    <dgm:cxn modelId="{CDF01C2B-6413-47D2-838A-7CA4289111A8}" type="presParOf" srcId="{B997244B-0B9C-47E2-8949-9A97579CAE47}" destId="{498D48DA-EB1E-4F46-A740-FCCEADA5E92C}" srcOrd="1" destOrd="0" presId="urn:microsoft.com/office/officeart/2005/8/layout/hierarchy2"/>
    <dgm:cxn modelId="{F3D34424-D2ED-4C35-A795-54FFBC6EBCD7}" type="presParOf" srcId="{498D48DA-EB1E-4F46-A740-FCCEADA5E92C}" destId="{9E47AD80-DDFB-406A-A138-C5DA6331C8EE}" srcOrd="0" destOrd="0" presId="urn:microsoft.com/office/officeart/2005/8/layout/hierarchy2"/>
    <dgm:cxn modelId="{AD14FB29-C040-4088-BF8E-FA0EA881B0CB}" type="presParOf" srcId="{498D48DA-EB1E-4F46-A740-FCCEADA5E92C}" destId="{75E8FA0C-D6C9-4C1C-96F2-DF13C656CC10}" srcOrd="1" destOrd="0" presId="urn:microsoft.com/office/officeart/2005/8/layout/hierarchy2"/>
    <dgm:cxn modelId="{6FEF8572-1DC5-482C-A9AE-7C5067FD00DB}" type="presParOf" srcId="{B997244B-0B9C-47E2-8949-9A97579CAE47}" destId="{A91CAC82-38B5-42DD-8B9D-E8F902D4AC1E}" srcOrd="2" destOrd="0" presId="urn:microsoft.com/office/officeart/2005/8/layout/hierarchy2"/>
    <dgm:cxn modelId="{56F18918-AFD0-4CD6-A1CF-A56A7791ABEA}" type="presParOf" srcId="{A91CAC82-38B5-42DD-8B9D-E8F902D4AC1E}" destId="{1E4CB8A7-2CC1-49ED-AC67-3480B44419C7}" srcOrd="0" destOrd="0" presId="urn:microsoft.com/office/officeart/2005/8/layout/hierarchy2"/>
    <dgm:cxn modelId="{FECB13F4-83A9-4D0B-9736-64FC87C79A04}" type="presParOf" srcId="{B997244B-0B9C-47E2-8949-9A97579CAE47}" destId="{998F5050-9A00-49BB-81B1-23BD701CA66E}" srcOrd="3" destOrd="0" presId="urn:microsoft.com/office/officeart/2005/8/layout/hierarchy2"/>
    <dgm:cxn modelId="{CAB253FE-FA6B-4C4A-ABD8-979C80B444DC}" type="presParOf" srcId="{998F5050-9A00-49BB-81B1-23BD701CA66E}" destId="{F4B1C3D2-4A48-4225-819D-D26634B76E72}" srcOrd="0" destOrd="0" presId="urn:microsoft.com/office/officeart/2005/8/layout/hierarchy2"/>
    <dgm:cxn modelId="{DABE2F1D-7B9D-411B-BC58-E45780714F9C}" type="presParOf" srcId="{998F5050-9A00-49BB-81B1-23BD701CA66E}" destId="{F9DA1C48-0A32-4B64-B637-6C2A714D6E6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8229600" cy="6480720"/>
        <a:chOff x="0" y="0"/>
        <a:chExt cx="8229600" cy="6480720"/>
      </a:xfrm>
    </dsp:grpSpPr>
    <dsp:sp modelId="{41732DFF-4D59-485E-884B-40455B50B2C2}">
      <dsp:nvSpPr>
        <dsp:cNvPr id="3" name="Rounded Rectangle 2"/>
        <dsp:cNvSpPr/>
      </dsp:nvSpPr>
      <dsp:spPr bwMode="white">
        <a:xfrm>
          <a:off x="0" y="3337246"/>
          <a:ext cx="1582615" cy="791308"/>
        </a:xfrm>
        <a:prstGeom prst="roundRect">
          <a:avLst>
            <a:gd name="adj" fmla="val 10000"/>
          </a:avLst>
        </a:prstGeom>
        <a:solidFill>
          <a:srgbClr val="2DA2BF">
            <a:hueOff val="0"/>
            <a:satOff val="0"/>
            <a:lumOff val="0"/>
            <a:alphaOff val="0"/>
          </a:srgbClr>
        </a:solidFill>
        <a:ln w="55000" cap="flat" cmpd="thickThin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8890" tIns="8890" rIns="8890" bIns="889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Classification of  Laws</a:t>
          </a:r>
          <a:endParaRPr lang="en-ZA" sz="1400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</dsp:txBody>
      <dsp:txXfrm>
        <a:off x="0" y="3337246"/>
        <a:ext cx="1582615" cy="791308"/>
      </dsp:txXfrm>
    </dsp:sp>
    <dsp:sp modelId="{CDC3D2A8-A47D-4CE4-B965-0743BC2AE1DE}">
      <dsp:nvSpPr>
        <dsp:cNvPr id="4" name="Freeform 3"/>
        <dsp:cNvSpPr/>
      </dsp:nvSpPr>
      <dsp:spPr bwMode="white">
        <a:xfrm>
          <a:off x="1228608" y="3130789"/>
          <a:ext cx="1341062" cy="21978"/>
        </a:xfrm>
        <a:custGeom>
          <a:avLst/>
          <a:gdLst/>
          <a:ahLst/>
          <a:cxnLst/>
          <a:pathLst>
            <a:path w="2112" h="35">
              <a:moveTo>
                <a:pt x="557" y="948"/>
              </a:moveTo>
              <a:lnTo>
                <a:pt x="1554" y="-914"/>
              </a:lnTo>
            </a:path>
          </a:pathLst>
        </a:custGeom>
        <a:ln w="55000" cap="flat" cmpd="thickThin" algn="ctr">
          <a:solidFill>
            <a:srgbClr val="2DA2BF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ZA" sz="14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ootlight MT Light" pitchFamily="18" charset="0"/>
            <a:ea typeface="+mn-ea"/>
            <a:cs typeface="+mn-cs"/>
          </a:endParaRPr>
        </a:p>
      </dsp:txBody>
      <dsp:txXfrm>
        <a:off x="1228608" y="3130789"/>
        <a:ext cx="1341062" cy="21978"/>
      </dsp:txXfrm>
    </dsp:sp>
    <dsp:sp modelId="{B8CBE8A3-2615-40F3-9EBD-7F5FAA02DF3C}">
      <dsp:nvSpPr>
        <dsp:cNvPr id="5" name="Rounded Rectangle 4"/>
        <dsp:cNvSpPr/>
      </dsp:nvSpPr>
      <dsp:spPr bwMode="white">
        <a:xfrm>
          <a:off x="2215662" y="2155002"/>
          <a:ext cx="1582615" cy="791308"/>
        </a:xfrm>
        <a:prstGeom prst="roundRect">
          <a:avLst>
            <a:gd name="adj" fmla="val 10000"/>
          </a:avLst>
        </a:prstGeom>
        <a:solidFill>
          <a:srgbClr val="2DA2BF">
            <a:hueOff val="0"/>
            <a:satOff val="0"/>
            <a:lumOff val="0"/>
            <a:alphaOff val="0"/>
          </a:srgbClr>
        </a:solidFill>
        <a:ln w="55000" cap="flat" cmpd="thickThin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8890" tIns="8890" rIns="8890" bIns="889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National /Domestic/ Municipal </a:t>
          </a:r>
          <a:endParaRPr lang="en-US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law</a:t>
          </a:r>
          <a:endParaRPr lang="en-ZA" sz="1400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</dsp:txBody>
      <dsp:txXfrm>
        <a:off x="2215662" y="2155002"/>
        <a:ext cx="1582615" cy="791308"/>
      </dsp:txXfrm>
    </dsp:sp>
    <dsp:sp modelId="{F997C92D-5F11-4005-A4CE-1AB42B1B8DF9}">
      <dsp:nvSpPr>
        <dsp:cNvPr id="6" name="Freeform 5"/>
        <dsp:cNvSpPr/>
      </dsp:nvSpPr>
      <dsp:spPr bwMode="white">
        <a:xfrm>
          <a:off x="3523253" y="2039927"/>
          <a:ext cx="1183093" cy="21978"/>
        </a:xfrm>
        <a:custGeom>
          <a:avLst/>
          <a:gdLst/>
          <a:ahLst/>
          <a:cxnLst/>
          <a:pathLst>
            <a:path w="1863" h="35">
              <a:moveTo>
                <a:pt x="433" y="804"/>
              </a:moveTo>
              <a:lnTo>
                <a:pt x="1430" y="-770"/>
              </a:lnTo>
            </a:path>
          </a:pathLst>
        </a:custGeom>
        <a:ln w="55000" cap="flat" cmpd="thickThin" algn="ctr">
          <a:solidFill>
            <a:srgbClr val="2DA2BF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hemeClr val="accent1">
            <a:shade val="8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ZA" sz="14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ootlight MT Light" pitchFamily="18" charset="0"/>
            <a:ea typeface="+mn-ea"/>
            <a:cs typeface="+mn-cs"/>
          </a:endParaRPr>
        </a:p>
      </dsp:txBody>
      <dsp:txXfrm>
        <a:off x="3523253" y="2039927"/>
        <a:ext cx="1183093" cy="21978"/>
      </dsp:txXfrm>
    </dsp:sp>
    <dsp:sp modelId="{556943C6-2A06-4B36-8829-78B4A41F24AD}">
      <dsp:nvSpPr>
        <dsp:cNvPr id="7" name="Rounded Rectangle 6"/>
        <dsp:cNvSpPr/>
      </dsp:nvSpPr>
      <dsp:spPr bwMode="white">
        <a:xfrm>
          <a:off x="4431323" y="1155521"/>
          <a:ext cx="1582615" cy="791308"/>
        </a:xfrm>
        <a:prstGeom prst="roundRect">
          <a:avLst>
            <a:gd name="adj" fmla="val 10000"/>
          </a:avLst>
        </a:prstGeom>
        <a:solidFill>
          <a:srgbClr val="2DA2BF">
            <a:hueOff val="0"/>
            <a:satOff val="0"/>
            <a:lumOff val="0"/>
            <a:alphaOff val="0"/>
          </a:srgbClr>
        </a:solidFill>
        <a:ln w="55000" cap="flat" cmpd="thickThin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8890" tIns="8890" rIns="8890" bIns="889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Public law</a:t>
          </a:r>
          <a:endParaRPr lang="en-ZA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</dsp:txBody>
      <dsp:txXfrm>
        <a:off x="4431323" y="1155521"/>
        <a:ext cx="1582615" cy="791308"/>
      </dsp:txXfrm>
    </dsp:sp>
    <dsp:sp modelId="{EF0A1A16-327B-4D35-A140-251C9D51517E}">
      <dsp:nvSpPr>
        <dsp:cNvPr id="8" name="Freeform 7"/>
        <dsp:cNvSpPr/>
      </dsp:nvSpPr>
      <dsp:spPr bwMode="white">
        <a:xfrm>
          <a:off x="6013938" y="1540186"/>
          <a:ext cx="633046" cy="21978"/>
        </a:xfrm>
        <a:custGeom>
          <a:avLst/>
          <a:gdLst/>
          <a:ahLst/>
          <a:cxnLst/>
          <a:pathLst>
            <a:path w="997" h="35">
              <a:moveTo>
                <a:pt x="0" y="17"/>
              </a:moveTo>
              <a:lnTo>
                <a:pt x="997" y="17"/>
              </a:lnTo>
            </a:path>
          </a:pathLst>
        </a:custGeom>
        <a:ln w="55000" cap="flat" cmpd="thickThin" algn="ctr">
          <a:solidFill>
            <a:srgbClr val="2DA2BF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hemeClr val="accent1">
            <a:shade val="8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ZA" sz="14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ootlight MT Light" pitchFamily="18" charset="0"/>
            <a:ea typeface="+mn-ea"/>
            <a:cs typeface="+mn-cs"/>
          </a:endParaRPr>
        </a:p>
      </dsp:txBody>
      <dsp:txXfrm>
        <a:off x="6013938" y="1540186"/>
        <a:ext cx="633046" cy="21978"/>
      </dsp:txXfrm>
    </dsp:sp>
    <dsp:sp modelId="{241F3AF7-280C-41B5-BEFC-A7BAA5739613}">
      <dsp:nvSpPr>
        <dsp:cNvPr id="9" name="Rounded Rectangle 8"/>
        <dsp:cNvSpPr/>
      </dsp:nvSpPr>
      <dsp:spPr bwMode="white">
        <a:xfrm>
          <a:off x="6646985" y="714921"/>
          <a:ext cx="1582615" cy="1672508"/>
        </a:xfrm>
        <a:prstGeom prst="roundRect">
          <a:avLst>
            <a:gd name="adj" fmla="val 10000"/>
          </a:avLst>
        </a:prstGeom>
        <a:solidFill>
          <a:srgbClr val="2DA2BF">
            <a:hueOff val="0"/>
            <a:satOff val="0"/>
            <a:lumOff val="0"/>
            <a:alphaOff val="0"/>
          </a:srgbClr>
        </a:solidFill>
        <a:ln w="55000" cap="flat" cmpd="thickThin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8890" tIns="8890" rIns="8890" bIns="889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-Constitutional law</a:t>
          </a:r>
          <a:endParaRPr lang="en-US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-Administrative law</a:t>
          </a:r>
          <a:endParaRPr lang="en-US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-Criminal law</a:t>
          </a:r>
          <a:endParaRPr lang="en-US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-Law of evidence</a:t>
          </a:r>
          <a:endParaRPr lang="en-US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-Criminal/Civil procedure</a:t>
          </a:r>
          <a:endParaRPr lang="en-ZA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</dsp:txBody>
      <dsp:txXfrm>
        <a:off x="6646985" y="714921"/>
        <a:ext cx="1582615" cy="1672508"/>
      </dsp:txXfrm>
    </dsp:sp>
    <dsp:sp modelId="{830DF42D-87B9-4CDE-BB5A-D26ECA04C3BB}">
      <dsp:nvSpPr>
        <dsp:cNvPr id="10" name="Freeform 9"/>
        <dsp:cNvSpPr/>
      </dsp:nvSpPr>
      <dsp:spPr bwMode="white">
        <a:xfrm>
          <a:off x="3523253" y="3039408"/>
          <a:ext cx="1183093" cy="21978"/>
        </a:xfrm>
        <a:custGeom>
          <a:avLst/>
          <a:gdLst/>
          <a:ahLst/>
          <a:cxnLst/>
          <a:pathLst>
            <a:path w="1863" h="35">
              <a:moveTo>
                <a:pt x="433" y="-770"/>
              </a:moveTo>
              <a:lnTo>
                <a:pt x="1430" y="804"/>
              </a:lnTo>
            </a:path>
          </a:pathLst>
        </a:custGeom>
        <a:ln w="55000" cap="flat" cmpd="thickThin" algn="ctr">
          <a:solidFill>
            <a:srgbClr val="2DA2BF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hemeClr val="accent1">
            <a:shade val="8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ZA" sz="14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ootlight MT Light" pitchFamily="18" charset="0"/>
            <a:ea typeface="+mn-ea"/>
            <a:cs typeface="+mn-cs"/>
          </a:endParaRPr>
        </a:p>
      </dsp:txBody>
      <dsp:txXfrm>
        <a:off x="3523253" y="3039408"/>
        <a:ext cx="1183093" cy="21978"/>
      </dsp:txXfrm>
    </dsp:sp>
    <dsp:sp modelId="{CC134352-DDB7-4091-9AD2-E520A1DFCB87}">
      <dsp:nvSpPr>
        <dsp:cNvPr id="11" name="Rounded Rectangle 10"/>
        <dsp:cNvSpPr/>
      </dsp:nvSpPr>
      <dsp:spPr bwMode="white">
        <a:xfrm>
          <a:off x="4431323" y="3154483"/>
          <a:ext cx="1582615" cy="791308"/>
        </a:xfrm>
        <a:prstGeom prst="roundRect">
          <a:avLst>
            <a:gd name="adj" fmla="val 10000"/>
          </a:avLst>
        </a:prstGeom>
        <a:solidFill>
          <a:srgbClr val="2DA2BF">
            <a:hueOff val="0"/>
            <a:satOff val="0"/>
            <a:lumOff val="0"/>
            <a:alphaOff val="0"/>
          </a:srgbClr>
        </a:solidFill>
        <a:ln w="55000" cap="flat" cmpd="thickThin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8890" tIns="8890" rIns="8890" bIns="889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Private Law</a:t>
          </a:r>
          <a:endParaRPr lang="en-ZA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</dsp:txBody>
      <dsp:txXfrm>
        <a:off x="4431323" y="3154483"/>
        <a:ext cx="1582615" cy="791308"/>
      </dsp:txXfrm>
    </dsp:sp>
    <dsp:sp modelId="{CC0CC65C-9175-46BE-A569-247DCF7EC8B1}">
      <dsp:nvSpPr>
        <dsp:cNvPr id="12" name="Freeform 11"/>
        <dsp:cNvSpPr/>
      </dsp:nvSpPr>
      <dsp:spPr bwMode="white">
        <a:xfrm>
          <a:off x="6013938" y="3539148"/>
          <a:ext cx="633046" cy="21978"/>
        </a:xfrm>
        <a:custGeom>
          <a:avLst/>
          <a:gdLst/>
          <a:ahLst/>
          <a:cxnLst/>
          <a:pathLst>
            <a:path w="997" h="35">
              <a:moveTo>
                <a:pt x="0" y="17"/>
              </a:moveTo>
              <a:lnTo>
                <a:pt x="997" y="17"/>
              </a:lnTo>
            </a:path>
          </a:pathLst>
        </a:custGeom>
        <a:ln w="55000" cap="flat" cmpd="thickThin" algn="ctr">
          <a:solidFill>
            <a:srgbClr val="2DA2BF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hemeClr val="accent1">
            <a:shade val="8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ZA" sz="14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ootlight MT Light" pitchFamily="18" charset="0"/>
            <a:ea typeface="+mn-ea"/>
            <a:cs typeface="+mn-cs"/>
          </a:endParaRPr>
        </a:p>
      </dsp:txBody>
      <dsp:txXfrm>
        <a:off x="6013938" y="3539148"/>
        <a:ext cx="633046" cy="21978"/>
      </dsp:txXfrm>
    </dsp:sp>
    <dsp:sp modelId="{A8EA1896-66D6-43D0-A54A-C08D6C989AB4}">
      <dsp:nvSpPr>
        <dsp:cNvPr id="13" name="Rounded Rectangle 12"/>
        <dsp:cNvSpPr/>
      </dsp:nvSpPr>
      <dsp:spPr bwMode="white">
        <a:xfrm>
          <a:off x="6646985" y="2506125"/>
          <a:ext cx="1582615" cy="2088024"/>
        </a:xfrm>
        <a:prstGeom prst="roundRect">
          <a:avLst>
            <a:gd name="adj" fmla="val 10000"/>
          </a:avLst>
        </a:prstGeom>
        <a:solidFill>
          <a:srgbClr val="2DA2BF">
            <a:hueOff val="0"/>
            <a:satOff val="0"/>
            <a:lumOff val="0"/>
            <a:alphaOff val="0"/>
          </a:srgbClr>
        </a:solidFill>
        <a:ln w="55000" cap="flat" cmpd="thickThin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8890" tIns="8890" rIns="8890" bIns="889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ZA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-Law of Contract </a:t>
          </a:r>
          <a:endParaRPr lang="en-ZA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ZA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-Law of Tort</a:t>
          </a:r>
          <a:endParaRPr lang="en-ZA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ZA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-Family Law</a:t>
          </a:r>
          <a:endParaRPr lang="en-ZA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ZA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-Commercial Law</a:t>
          </a:r>
          <a:endParaRPr lang="en-ZA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ZA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-Employment Law</a:t>
          </a:r>
          <a:endParaRPr lang="en-ZA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ZA" sz="1400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</dsp:txBody>
      <dsp:txXfrm>
        <a:off x="6646985" y="2506125"/>
        <a:ext cx="1582615" cy="2088024"/>
      </dsp:txXfrm>
    </dsp:sp>
    <dsp:sp modelId="{C4BA2AC7-375D-4FA2-9CD2-5E23DCA67AFE}">
      <dsp:nvSpPr>
        <dsp:cNvPr id="14" name="Freeform 13"/>
        <dsp:cNvSpPr/>
      </dsp:nvSpPr>
      <dsp:spPr bwMode="white">
        <a:xfrm>
          <a:off x="1228608" y="4313032"/>
          <a:ext cx="1341062" cy="21978"/>
        </a:xfrm>
        <a:custGeom>
          <a:avLst/>
          <a:gdLst/>
          <a:ahLst/>
          <a:cxnLst/>
          <a:pathLst>
            <a:path w="2112" h="35">
              <a:moveTo>
                <a:pt x="557" y="-914"/>
              </a:moveTo>
              <a:lnTo>
                <a:pt x="1554" y="948"/>
              </a:lnTo>
            </a:path>
          </a:pathLst>
        </a:custGeom>
        <a:ln w="55000" cap="flat" cmpd="thickThin" algn="ctr">
          <a:solidFill>
            <a:srgbClr val="2DA2BF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ZA" sz="14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ootlight MT Light" pitchFamily="18" charset="0"/>
            <a:ea typeface="+mn-ea"/>
            <a:cs typeface="+mn-cs"/>
          </a:endParaRPr>
        </a:p>
      </dsp:txBody>
      <dsp:txXfrm>
        <a:off x="1228608" y="4313032"/>
        <a:ext cx="1341062" cy="21978"/>
      </dsp:txXfrm>
    </dsp:sp>
    <dsp:sp modelId="{E4EEC505-9149-44B1-AC36-201A485004C8}">
      <dsp:nvSpPr>
        <dsp:cNvPr id="15" name="Rounded Rectangle 14"/>
        <dsp:cNvSpPr/>
      </dsp:nvSpPr>
      <dsp:spPr bwMode="white">
        <a:xfrm>
          <a:off x="2215662" y="4519489"/>
          <a:ext cx="1582615" cy="791308"/>
        </a:xfrm>
        <a:prstGeom prst="roundRect">
          <a:avLst>
            <a:gd name="adj" fmla="val 10000"/>
          </a:avLst>
        </a:prstGeom>
        <a:solidFill>
          <a:srgbClr val="2DA2BF">
            <a:hueOff val="0"/>
            <a:satOff val="0"/>
            <a:lumOff val="0"/>
            <a:alphaOff val="0"/>
          </a:srgbClr>
        </a:solidFill>
        <a:ln w="55000" cap="flat" cmpd="thickThin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8890" tIns="8890" rIns="8890" bIns="889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International </a:t>
          </a:r>
          <a:endParaRPr lang="en-US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law</a:t>
          </a:r>
          <a:endParaRPr lang="en-ZA" sz="1400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</dsp:txBody>
      <dsp:txXfrm>
        <a:off x="2215662" y="4519489"/>
        <a:ext cx="1582615" cy="791308"/>
      </dsp:txXfrm>
    </dsp:sp>
    <dsp:sp modelId="{F4C1E86E-665D-45A1-9686-9D2EBA9A1E84}">
      <dsp:nvSpPr>
        <dsp:cNvPr id="16" name="Freeform 15"/>
        <dsp:cNvSpPr/>
      </dsp:nvSpPr>
      <dsp:spPr bwMode="white">
        <a:xfrm>
          <a:off x="3725001" y="4676653"/>
          <a:ext cx="779599" cy="21978"/>
        </a:xfrm>
        <a:custGeom>
          <a:avLst/>
          <a:gdLst/>
          <a:ahLst/>
          <a:cxnLst/>
          <a:pathLst>
            <a:path w="1228" h="35">
              <a:moveTo>
                <a:pt x="115" y="376"/>
              </a:moveTo>
              <a:lnTo>
                <a:pt x="1112" y="-341"/>
              </a:lnTo>
            </a:path>
          </a:pathLst>
        </a:custGeom>
        <a:ln w="55000" cap="flat" cmpd="thickThin" algn="ctr">
          <a:solidFill>
            <a:srgbClr val="2DA2BF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hemeClr val="accent1">
            <a:shade val="8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ZA" sz="14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ootlight MT Light" pitchFamily="18" charset="0"/>
            <a:ea typeface="+mn-ea"/>
            <a:cs typeface="+mn-cs"/>
          </a:endParaRPr>
        </a:p>
      </dsp:txBody>
      <dsp:txXfrm>
        <a:off x="3725001" y="4676653"/>
        <a:ext cx="779599" cy="21978"/>
      </dsp:txXfrm>
    </dsp:sp>
    <dsp:sp modelId="{9E47AD80-DDFB-406A-A138-C5DA6331C8EE}">
      <dsp:nvSpPr>
        <dsp:cNvPr id="17" name="Rounded Rectangle 16"/>
        <dsp:cNvSpPr/>
      </dsp:nvSpPr>
      <dsp:spPr bwMode="white">
        <a:xfrm>
          <a:off x="4431323" y="4064487"/>
          <a:ext cx="1582615" cy="791308"/>
        </a:xfrm>
        <a:prstGeom prst="roundRect">
          <a:avLst>
            <a:gd name="adj" fmla="val 10000"/>
          </a:avLst>
        </a:prstGeom>
        <a:solidFill>
          <a:srgbClr val="2DA2BF">
            <a:hueOff val="0"/>
            <a:satOff val="0"/>
            <a:lumOff val="0"/>
            <a:alphaOff val="0"/>
          </a:srgbClr>
        </a:solidFill>
        <a:ln w="55000" cap="flat" cmpd="thickThin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8890" tIns="8890" rIns="8890" bIns="889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Public </a:t>
          </a:r>
          <a:endParaRPr lang="en-US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International law</a:t>
          </a:r>
          <a:endParaRPr lang="en-ZA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</dsp:txBody>
      <dsp:txXfrm>
        <a:off x="4431323" y="4064487"/>
        <a:ext cx="1582615" cy="791308"/>
      </dsp:txXfrm>
    </dsp:sp>
    <dsp:sp modelId="{A91CAC82-38B5-42DD-8B9D-E8F902D4AC1E}">
      <dsp:nvSpPr>
        <dsp:cNvPr id="18" name="Freeform 17"/>
        <dsp:cNvSpPr/>
      </dsp:nvSpPr>
      <dsp:spPr bwMode="white">
        <a:xfrm>
          <a:off x="3725001" y="5131655"/>
          <a:ext cx="779599" cy="21978"/>
        </a:xfrm>
        <a:custGeom>
          <a:avLst/>
          <a:gdLst/>
          <a:ahLst/>
          <a:cxnLst/>
          <a:pathLst>
            <a:path w="1228" h="35">
              <a:moveTo>
                <a:pt x="115" y="-341"/>
              </a:moveTo>
              <a:lnTo>
                <a:pt x="1112" y="376"/>
              </a:lnTo>
            </a:path>
          </a:pathLst>
        </a:custGeom>
        <a:ln w="55000" cap="flat" cmpd="thickThin" algn="ctr">
          <a:solidFill>
            <a:srgbClr val="2DA2BF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hemeClr val="accent1">
            <a:shade val="8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ZA" sz="14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ootlight MT Light" pitchFamily="18" charset="0"/>
            <a:ea typeface="+mn-ea"/>
            <a:cs typeface="+mn-cs"/>
          </a:endParaRPr>
        </a:p>
      </dsp:txBody>
      <dsp:txXfrm>
        <a:off x="3725001" y="5131655"/>
        <a:ext cx="779599" cy="21978"/>
      </dsp:txXfrm>
    </dsp:sp>
    <dsp:sp modelId="{F4B1C3D2-4A48-4225-819D-D26634B76E72}">
      <dsp:nvSpPr>
        <dsp:cNvPr id="19" name="Rounded Rectangle 18"/>
        <dsp:cNvSpPr/>
      </dsp:nvSpPr>
      <dsp:spPr bwMode="white">
        <a:xfrm>
          <a:off x="4431323" y="4974491"/>
          <a:ext cx="1582615" cy="791308"/>
        </a:xfrm>
        <a:prstGeom prst="roundRect">
          <a:avLst>
            <a:gd name="adj" fmla="val 10000"/>
          </a:avLst>
        </a:prstGeom>
        <a:solidFill>
          <a:srgbClr val="2DA2BF">
            <a:hueOff val="0"/>
            <a:satOff val="0"/>
            <a:lumOff val="0"/>
            <a:alphaOff val="0"/>
          </a:srgbClr>
        </a:solidFill>
        <a:ln w="55000" cap="flat" cmpd="thickThin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8890" tIns="8890" rIns="8890" bIns="889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Private </a:t>
          </a:r>
          <a:endParaRPr lang="en-US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>
              <a:solidFill>
                <a:sysClr val="window" lastClr="FFFFFF"/>
              </a:solidFill>
              <a:latin typeface="Footlight MT Light" pitchFamily="18" charset="0"/>
              <a:ea typeface="+mn-ea"/>
              <a:cs typeface="+mn-cs"/>
            </a:rPr>
            <a:t>International law</a:t>
          </a:r>
          <a:endParaRPr lang="en-ZA" sz="1400" b="1" dirty="0">
            <a:solidFill>
              <a:sysClr val="window" lastClr="FFFFFF"/>
            </a:solidFill>
            <a:latin typeface="Footlight MT Light" pitchFamily="18" charset="0"/>
            <a:ea typeface="+mn-ea"/>
            <a:cs typeface="+mn-cs"/>
          </a:endParaRPr>
        </a:p>
      </dsp:txBody>
      <dsp:txXfrm>
        <a:off x="4431323" y="4974491"/>
        <a:ext cx="1582615" cy="7913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endSty" val="noArr"/>
                        <dgm:param type="begPts" val="midR"/>
                        <dgm:param type="endPts" val="midL"/>
                      </dgm:alg>
                    </dgm:if>
                    <dgm:else name="Name14">
                      <dgm:alg type="conn">
                        <dgm:param type="dim" val="1D"/>
                        <dgm:param type="endSty" val="noArr"/>
                        <dgm:param type="begPts" val="midL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D491-7640-4DC3-B402-14F825AED76E}" type="datetimeFigureOut">
              <a:rPr lang="en-ZA" smtClean="0"/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E02CAF4-6997-4166-A3BF-13D73C8D5773}" type="slidenum">
              <a:rPr lang="en-ZA" smtClean="0"/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D491-7640-4DC3-B402-14F825AED76E}" type="datetimeFigureOut">
              <a:rPr lang="en-ZA" smtClean="0"/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E02CAF4-6997-4166-A3BF-13D73C8D5773}" type="slidenum">
              <a:rPr lang="en-ZA" smtClean="0"/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D491-7640-4DC3-B402-14F825AED76E}" type="datetimeFigureOut">
              <a:rPr lang="en-ZA" smtClean="0"/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E02CAF4-6997-4166-A3BF-13D73C8D5773}" type="slidenum">
              <a:rPr lang="en-ZA" smtClean="0"/>
            </a:fld>
            <a:endParaRPr lang="en-ZA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D491-7640-4DC3-B402-14F825AED76E}" type="datetimeFigureOut">
              <a:rPr lang="en-ZA" smtClean="0"/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E02CAF4-6997-4166-A3BF-13D73C8D5773}" type="slidenum">
              <a:rPr lang="en-ZA" smtClean="0"/>
            </a:fld>
            <a:endParaRPr lang="en-Z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D491-7640-4DC3-B402-14F825AED76E}" type="datetimeFigureOut">
              <a:rPr lang="en-ZA" smtClean="0"/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E02CAF4-6997-4166-A3BF-13D73C8D5773}" type="slidenum">
              <a:rPr lang="en-ZA" smtClean="0"/>
            </a:fld>
            <a:endParaRPr lang="en-ZA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D491-7640-4DC3-B402-14F825AED76E}" type="datetimeFigureOut">
              <a:rPr lang="en-ZA" smtClean="0"/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E02CAF4-6997-4166-A3BF-13D73C8D5773}" type="slidenum">
              <a:rPr lang="en-ZA" smtClean="0"/>
            </a:fld>
            <a:endParaRPr lang="en-Z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D491-7640-4DC3-B402-14F825AED76E}" type="datetimeFigureOut">
              <a:rPr lang="en-ZA" smtClean="0"/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2CAF4-6997-4166-A3BF-13D73C8D5773}" type="slidenum">
              <a:rPr lang="en-ZA" smtClean="0"/>
            </a:fld>
            <a:endParaRPr lang="en-Z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D491-7640-4DC3-B402-14F825AED76E}" type="datetimeFigureOut">
              <a:rPr lang="en-ZA" smtClean="0"/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2CAF4-6997-4166-A3BF-13D73C8D5773}" type="slidenum">
              <a:rPr lang="en-ZA" smtClean="0"/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D491-7640-4DC3-B402-14F825AED76E}" type="datetimeFigureOut">
              <a:rPr lang="en-ZA" smtClean="0"/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2CAF4-6997-4166-A3BF-13D73C8D5773}" type="slidenum">
              <a:rPr lang="en-ZA" smtClean="0"/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D491-7640-4DC3-B402-14F825AED76E}" type="datetimeFigureOut">
              <a:rPr lang="en-ZA" smtClean="0"/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E02CAF4-6997-4166-A3BF-13D73C8D5773}" type="slidenum">
              <a:rPr lang="en-ZA" smtClean="0"/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D491-7640-4DC3-B402-14F825AED76E}" type="datetimeFigureOut">
              <a:rPr lang="en-ZA" smtClean="0"/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E02CAF4-6997-4166-A3BF-13D73C8D5773}" type="slidenum">
              <a:rPr lang="en-ZA" smtClean="0"/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D491-7640-4DC3-B402-14F825AED76E}" type="datetimeFigureOut">
              <a:rPr lang="en-ZA" smtClean="0"/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E02CAF4-6997-4166-A3BF-13D73C8D5773}" type="slidenum">
              <a:rPr lang="en-ZA" smtClean="0"/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D491-7640-4DC3-B402-14F825AED76E}" type="datetimeFigureOut">
              <a:rPr lang="en-ZA" smtClean="0"/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2CAF4-6997-4166-A3BF-13D73C8D5773}" type="slidenum">
              <a:rPr lang="en-ZA" smtClean="0"/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D491-7640-4DC3-B402-14F825AED76E}" type="datetimeFigureOut">
              <a:rPr lang="en-ZA" smtClean="0"/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2CAF4-6997-4166-A3BF-13D73C8D5773}" type="slidenum">
              <a:rPr lang="en-ZA" smtClean="0"/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D491-7640-4DC3-B402-14F825AED76E}" type="datetimeFigureOut">
              <a:rPr lang="en-ZA" smtClean="0"/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2CAF4-6997-4166-A3BF-13D73C8D5773}" type="slidenum">
              <a:rPr lang="en-ZA" smtClean="0"/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D491-7640-4DC3-B402-14F825AED76E}" type="datetimeFigureOut">
              <a:rPr lang="en-ZA" smtClean="0"/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E02CAF4-6997-4166-A3BF-13D73C8D5773}" type="slidenum">
              <a:rPr lang="en-ZA" smtClean="0"/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DD491-7640-4DC3-B402-14F825AED76E}" type="datetimeFigureOut">
              <a:rPr lang="en-ZA" smtClean="0"/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E02CAF4-6997-4166-A3BF-13D73C8D5773}" type="slidenum">
              <a:rPr lang="en-ZA" smtClean="0"/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574007"/>
            <a:ext cx="7080026" cy="302433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 b="1" dirty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UNIVERSITY OF LUSAKA</a:t>
            </a:r>
            <a:br>
              <a:rPr lang="en-US" sz="5300" b="1" dirty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n-US" sz="5300" b="1" dirty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SCHOOL OF LAW</a:t>
            </a:r>
            <a:br>
              <a:rPr lang="en-US" sz="4800" b="1" dirty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</a:br>
            <a:endParaRPr lang="en-ZA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3212976"/>
            <a:ext cx="7704856" cy="3024336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90000"/>
              </a:lnSpc>
            </a:pPr>
            <a:endParaRPr lang="en-US" altLang="en-US" sz="19200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90000"/>
              </a:lnSpc>
            </a:pPr>
            <a:r>
              <a:rPr lang="en-US" altLang="en-US" sz="19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 1: </a:t>
            </a:r>
            <a:endParaRPr lang="en-US" altLang="en-US" sz="19200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90000"/>
              </a:lnSpc>
            </a:pPr>
            <a:r>
              <a:rPr lang="en-US" altLang="en-US" sz="19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TO </a:t>
            </a:r>
            <a:endParaRPr lang="en-US" altLang="en-US" sz="19200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90000"/>
              </a:lnSpc>
            </a:pPr>
            <a:r>
              <a:rPr lang="en-US" altLang="en-US" sz="19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LAW</a:t>
            </a:r>
            <a:endParaRPr lang="en-US" altLang="en-US" sz="19200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Z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19256" cy="1371600"/>
          </a:xfrm>
        </p:spPr>
        <p:txBody>
          <a:bodyPr/>
          <a:lstStyle/>
          <a:p>
            <a:r>
              <a:rPr lang="en-ZA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CLASSIFICATION OF LAWS (CONT’D)</a:t>
            </a:r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32450"/>
            <a:ext cx="8219256" cy="4576870"/>
          </a:xfrm>
        </p:spPr>
        <p:txBody>
          <a:bodyPr>
            <a:normAutofit fontScale="85000" lnSpcReduction="20000"/>
          </a:bodyPr>
          <a:lstStyle/>
          <a:p>
            <a:pPr lvl="1">
              <a:spcBef>
                <a:spcPts val="1200"/>
              </a:spcBef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private law?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spcBef>
                <a:spcPts val="1200"/>
              </a:spcBef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3200" b="1" dirty="0"/>
              <a:t>Private law on the other hand, is a branch of law which regulates the relationship between persons i.e. Legal subjects.  More specifically, it determines the different rights and duties that persons may have.</a:t>
            </a:r>
            <a:endParaRPr lang="en-US" sz="3200" b="1" dirty="0"/>
          </a:p>
          <a:p>
            <a:pPr marL="450215" lvl="1" indent="0">
              <a:spcBef>
                <a:spcPts val="1200"/>
              </a:spcBef>
              <a:buClr>
                <a:schemeClr val="accent5"/>
              </a:buClr>
              <a:buNone/>
            </a:pPr>
            <a:endParaRPr lang="en-US" sz="3200" b="1" dirty="0"/>
          </a:p>
          <a:p>
            <a:pPr lvl="1">
              <a:spcBef>
                <a:spcPts val="1200"/>
              </a:spcBef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3200" b="1" dirty="0"/>
              <a:t>Examples of private law include Law of Contract; Land / Property law; Law of Tort; Commercial law; Employment law; Family law </a:t>
            </a:r>
            <a:r>
              <a:rPr lang="en-US" sz="3200" b="1" dirty="0" err="1"/>
              <a:t>e.t.c</a:t>
            </a:r>
            <a:endParaRPr lang="en-ZA" sz="3200" b="1" dirty="0"/>
          </a:p>
          <a:p>
            <a:pPr lvl="1">
              <a:spcBef>
                <a:spcPts val="1200"/>
              </a:spcBef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Z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7"/>
          <p:cNvGraphicFramePr/>
          <p:nvPr/>
        </p:nvGraphicFramePr>
        <p:xfrm>
          <a:off x="500034" y="188640"/>
          <a:ext cx="8229600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7963990" cy="1040160"/>
          </a:xfrm>
        </p:spPr>
        <p:txBody>
          <a:bodyPr>
            <a:noAutofit/>
          </a:bodyPr>
          <a:lstStyle/>
          <a:p>
            <a:r>
              <a:rPr lang="en-Z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CLASSIFICATION OF LAWS (CONT’D)</a:t>
            </a:r>
            <a:endParaRPr lang="en-ZA" sz="3200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2426" y="1268760"/>
            <a:ext cx="7680960" cy="5648672"/>
          </a:xfrm>
        </p:spPr>
        <p:txBody>
          <a:bodyPr>
            <a:normAutofit fontScale="77500" lnSpcReduction="20000"/>
          </a:bodyPr>
          <a:lstStyle/>
          <a:p>
            <a:pPr lvl="1">
              <a:spcBef>
                <a:spcPts val="1200"/>
              </a:spcBef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3200" b="1" dirty="0"/>
              <a:t>Common law and equity  </a:t>
            </a:r>
            <a:endParaRPr lang="en-ZA" sz="32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ZA" sz="3200" b="1" dirty="0"/>
              <a:t>What is common law?</a:t>
            </a:r>
            <a:endParaRPr lang="en-ZA" sz="3200" b="1" dirty="0"/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3200" b="1" dirty="0"/>
              <a:t>Possible meanings of ‘Common law’ include the following: </a:t>
            </a:r>
            <a:endParaRPr lang="en-US" sz="3200" b="1" dirty="0"/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3200" b="1" dirty="0"/>
              <a:t>The laws which apply to citizens of a particular state, regardless of their gender, sex, religion or political beliefs</a:t>
            </a:r>
            <a:endParaRPr lang="en-US" sz="3200" b="1" dirty="0"/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3200" b="1" dirty="0"/>
              <a:t>The part of law which is contained in the decisions of the Courts rather than having been enacted by Parliament; or</a:t>
            </a:r>
            <a:endParaRPr lang="en-ZA" sz="3200" b="1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b="1" dirty="0"/>
              <a:t>The part of the law of England formulated, developed and administered by the old common law Courts, based on the common customs of the country and unwritten.</a:t>
            </a:r>
            <a:endParaRPr lang="en-US" sz="3200" b="1" dirty="0"/>
          </a:p>
          <a:p>
            <a:endParaRPr lang="en-US" sz="3200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ZA" sz="32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ZA" sz="32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ZA" sz="3200" b="1" u="sn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778098"/>
          </a:xfrm>
        </p:spPr>
        <p:txBody>
          <a:bodyPr/>
          <a:lstStyle/>
          <a:p>
            <a:r>
              <a:rPr lang="en-ZA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CLASSIFICATION OF LAWS</a:t>
            </a:r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124744"/>
            <a:ext cx="7924800" cy="5458618"/>
          </a:xfrm>
        </p:spPr>
        <p:txBody>
          <a:bodyPr>
            <a:normAutofit fontScale="77500" lnSpcReduction="20000"/>
          </a:bodyPr>
          <a:lstStyle/>
          <a:p>
            <a:pPr marL="285750" lvl="0" indent="-285750">
              <a:buClr>
                <a:srgbClr val="838995"/>
              </a:buClr>
              <a:buFont typeface="Wingdings" panose="05000000000000000000" pitchFamily="2" charset="2"/>
              <a:buChar char="Ø"/>
            </a:pPr>
            <a:r>
              <a:rPr lang="en-ZA" sz="3000" b="1" dirty="0"/>
              <a:t>What is equity?</a:t>
            </a:r>
            <a:endParaRPr lang="en-ZA" sz="3000" b="1" dirty="0"/>
          </a:p>
          <a:p>
            <a:pPr marL="285750" lvl="0" indent="-285750">
              <a:buClr>
                <a:srgbClr val="838995"/>
              </a:buClr>
              <a:buFont typeface="Wingdings" panose="05000000000000000000" pitchFamily="2" charset="2"/>
              <a:buChar char="Ø"/>
            </a:pPr>
            <a:r>
              <a:rPr lang="en-ZA" sz="3000" b="1" dirty="0"/>
              <a:t>Equity simply put, refers to justice and fairness. These are legal rules formulated by the English Court of Chancery to supplement the rules and procedure of common law. </a:t>
            </a:r>
            <a:endParaRPr lang="en-ZA" sz="3000" b="1" dirty="0"/>
          </a:p>
          <a:p>
            <a:pPr marL="285750" lvl="0" indent="-285750">
              <a:buClr>
                <a:srgbClr val="838995"/>
              </a:buClr>
              <a:buFont typeface="Wingdings" panose="05000000000000000000" pitchFamily="2" charset="2"/>
              <a:buChar char="Ø"/>
            </a:pPr>
            <a:r>
              <a:rPr lang="en-US" sz="3200" b="1" dirty="0"/>
              <a:t>Equity is now a system of law in itself.  Branches of equity include trusts while equitable remedies include specific performance and injunctions</a:t>
            </a:r>
            <a:endParaRPr lang="en-US" sz="3200" b="1" dirty="0"/>
          </a:p>
          <a:p>
            <a:pPr lvl="0">
              <a:buClr>
                <a:srgbClr val="DC9E1F"/>
              </a:buClr>
              <a:buFont typeface="Wingdings" panose="05000000000000000000" pitchFamily="2" charset="2"/>
              <a:buChar char="Ø"/>
            </a:pPr>
            <a:r>
              <a:rPr lang="en-US" sz="3200" b="1" dirty="0"/>
              <a:t>It has also been described as referring to “the nature and content of the law generally, and the structures and methods whereby it is legislated upon, adjudicated upon and administered, within a given jurisdiction”.</a:t>
            </a:r>
            <a:endParaRPr lang="en-ZA" sz="3200" b="1" dirty="0"/>
          </a:p>
          <a:p>
            <a:pPr lvl="0">
              <a:buClr>
                <a:srgbClr val="DC9E1F"/>
              </a:buClr>
              <a:buFont typeface="Wingdings" panose="05000000000000000000" pitchFamily="2" charset="2"/>
              <a:buChar char="Ø"/>
            </a:pPr>
            <a:r>
              <a:rPr lang="en-ZA" sz="3000" b="1" dirty="0"/>
              <a:t>NOTE HOWEVER: that equity is applied at the discretion of a Judge.</a:t>
            </a:r>
            <a:endParaRPr lang="en-ZA" sz="3000" b="1" dirty="0"/>
          </a:p>
          <a:p>
            <a:pPr marL="285750" lvl="0" indent="-285750">
              <a:buClr>
                <a:srgbClr val="838995"/>
              </a:buClr>
              <a:buFont typeface="Wingdings" panose="05000000000000000000" pitchFamily="2" charset="2"/>
              <a:buChar char="Ø"/>
            </a:pPr>
            <a:endParaRPr lang="en-ZA" sz="3000" dirty="0">
              <a:solidFill>
                <a:srgbClr val="FFFF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Z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31224" cy="1116042"/>
          </a:xfrm>
        </p:spPr>
        <p:txBody>
          <a:bodyPr>
            <a:normAutofit fontScale="90000"/>
          </a:bodyPr>
          <a:lstStyle/>
          <a:p>
            <a:r>
              <a:rPr lang="en-ZA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CLASSIFICATION OF LAWS (CONT’D)</a:t>
            </a:r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318"/>
            <a:ext cx="8159370" cy="5180964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ZA" sz="3200" b="1" dirty="0"/>
              <a:t>Examples of equitable remedies</a:t>
            </a:r>
            <a:r>
              <a:rPr lang="en-ZA" b="1" dirty="0"/>
              <a:t>: </a:t>
            </a:r>
            <a:r>
              <a:rPr lang="en-ZA" sz="2400" b="1" dirty="0"/>
              <a:t>Depending on the facts of a particular case, a Judge has the discretion to grant a plaintiff or claimant one or more of the following equitable remedies:  </a:t>
            </a:r>
            <a:endParaRPr lang="en-ZA" sz="2400" b="1" dirty="0"/>
          </a:p>
          <a:p>
            <a:pPr indent="-342900">
              <a:buFont typeface="Wingdings" panose="05000000000000000000" pitchFamily="2" charset="2"/>
              <a:buChar char="q"/>
            </a:pPr>
            <a:r>
              <a:rPr lang="en-ZA" sz="2400" b="1" dirty="0"/>
              <a:t>Specific performance</a:t>
            </a:r>
            <a:endParaRPr lang="en-ZA" sz="2400" b="1" dirty="0"/>
          </a:p>
          <a:p>
            <a:pPr indent="-342900">
              <a:buFont typeface="Wingdings" panose="05000000000000000000" pitchFamily="2" charset="2"/>
              <a:buChar char="q"/>
            </a:pPr>
            <a:r>
              <a:rPr lang="en-ZA" sz="2400" b="1" dirty="0"/>
              <a:t>Rectification</a:t>
            </a:r>
            <a:endParaRPr lang="en-ZA" sz="2400" b="1" dirty="0"/>
          </a:p>
          <a:p>
            <a:pPr indent="-342900">
              <a:buFont typeface="Wingdings" panose="05000000000000000000" pitchFamily="2" charset="2"/>
              <a:buChar char="q"/>
            </a:pPr>
            <a:r>
              <a:rPr lang="en-ZA" sz="2400" b="1" dirty="0"/>
              <a:t>Restitution </a:t>
            </a:r>
            <a:endParaRPr lang="en-ZA" sz="2400" b="1" dirty="0"/>
          </a:p>
          <a:p>
            <a:pPr indent="-342900">
              <a:buFont typeface="Wingdings" panose="05000000000000000000" pitchFamily="2" charset="2"/>
              <a:buChar char="q"/>
            </a:pPr>
            <a:r>
              <a:rPr lang="en-ZA" sz="2400" b="1" dirty="0"/>
              <a:t>Rescission</a:t>
            </a:r>
            <a:endParaRPr lang="en-ZA" sz="2400" b="1" dirty="0"/>
          </a:p>
          <a:p>
            <a:pPr indent="-342900">
              <a:buFont typeface="Wingdings" panose="05000000000000000000" pitchFamily="2" charset="2"/>
              <a:buChar char="q"/>
            </a:pPr>
            <a:r>
              <a:rPr lang="en-ZA" sz="2400" b="1" dirty="0"/>
              <a:t>Injunction</a:t>
            </a:r>
            <a:endParaRPr lang="en-ZA" sz="2400" b="1" dirty="0"/>
          </a:p>
          <a:p>
            <a:pPr indent="-342900">
              <a:buFont typeface="Wingdings" panose="05000000000000000000" pitchFamily="2" charset="2"/>
              <a:buChar char="q"/>
            </a:pPr>
            <a:r>
              <a:rPr lang="en-ZA" sz="2400" b="1" dirty="0"/>
              <a:t>Account of profits</a:t>
            </a:r>
            <a:endParaRPr lang="en-ZA" sz="24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ZA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ZA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Z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CLASSIFICATION OF LAWS (CONT’D)</a:t>
            </a:r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4864902"/>
          </a:xfrm>
        </p:spPr>
        <p:txBody>
          <a:bodyPr>
            <a:normAutofit/>
          </a:bodyPr>
          <a:lstStyle/>
          <a:p>
            <a:pPr lvl="1">
              <a:spcBef>
                <a:spcPts val="1200"/>
              </a:spcBef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3200" b="1" dirty="0"/>
              <a:t>International law and municipal or domestic law: </a:t>
            </a:r>
            <a:endParaRPr lang="en-US" sz="3200" b="1" dirty="0"/>
          </a:p>
          <a:p>
            <a:pPr lvl="1">
              <a:spcBef>
                <a:spcPts val="1200"/>
              </a:spcBef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3200" b="1" dirty="0"/>
              <a:t>What is international law?</a:t>
            </a:r>
            <a:endParaRPr lang="en-US" sz="3200" b="1" dirty="0"/>
          </a:p>
          <a:p>
            <a:pPr lvl="1">
              <a:spcBef>
                <a:spcPts val="1200"/>
              </a:spcBef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3200" b="1" dirty="0"/>
              <a:t>International law may be described as a body of rules that determine how sovereign States conduct themselves towards each other and towards each other’s subjects. </a:t>
            </a:r>
            <a:endParaRPr lang="en-US" sz="3200" b="1" u="sng" dirty="0"/>
          </a:p>
          <a:p>
            <a:pPr lvl="1">
              <a:spcBef>
                <a:spcPts val="1200"/>
              </a:spcBef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3200" b="1" u="sng" dirty="0"/>
          </a:p>
          <a:p>
            <a:pPr lvl="1">
              <a:spcBef>
                <a:spcPts val="1200"/>
              </a:spcBef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3200" b="1" u="sng" dirty="0"/>
          </a:p>
          <a:p>
            <a:pPr lvl="1">
              <a:spcBef>
                <a:spcPts val="1200"/>
              </a:spcBef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ZA" sz="3200" dirty="0"/>
          </a:p>
          <a:p>
            <a:endParaRPr lang="en-Z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CLASSIFICATION OF LAWS (CONT’D)</a:t>
            </a:r>
            <a:endParaRPr lang="en-ZA" b="1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4864902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ZA" sz="3200" b="1" dirty="0"/>
              <a:t>Branches of international law include the following: </a:t>
            </a:r>
            <a:endParaRPr lang="en-ZA" sz="3200" b="1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dirty="0"/>
              <a:t>international human rights law;</a:t>
            </a:r>
            <a:endParaRPr lang="en-US" sz="3200" b="1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dirty="0"/>
              <a:t>international humanitarian law;</a:t>
            </a:r>
            <a:endParaRPr lang="en-US" sz="3200" b="1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dirty="0"/>
              <a:t>international trade law; </a:t>
            </a:r>
            <a:endParaRPr lang="en-US" sz="3200" b="1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dirty="0"/>
              <a:t>international investment law; </a:t>
            </a:r>
            <a:endParaRPr lang="en-US" sz="3200" b="1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dirty="0"/>
              <a:t>international economic law etc…</a:t>
            </a:r>
            <a:r>
              <a:rPr lang="en-US" sz="3200" dirty="0"/>
              <a:t> </a:t>
            </a:r>
            <a:endParaRPr lang="en-ZA" sz="32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ZA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CLASSIFICATION OF LAWS (CONT’D)</a:t>
            </a:r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346" y="1988840"/>
            <a:ext cx="7765322" cy="4259560"/>
          </a:xfrm>
        </p:spPr>
        <p:txBody>
          <a:bodyPr>
            <a:normAutofit/>
          </a:bodyPr>
          <a:lstStyle/>
          <a:p>
            <a:pPr marL="457200" lvl="0" indent="-457200" algn="just">
              <a:buFont typeface="Wingdings" panose="05000000000000000000" pitchFamily="2" charset="2"/>
              <a:buChar char="Ø"/>
            </a:pPr>
            <a:r>
              <a:rPr lang="en-US" sz="2800" b="1" dirty="0"/>
              <a:t>How does international law come into existence?</a:t>
            </a:r>
            <a:endParaRPr lang="en-US" sz="2800" b="1" dirty="0"/>
          </a:p>
          <a:p>
            <a:pPr marL="457200" lvl="0" indent="-457200" algn="just">
              <a:buFont typeface="Wingdings" panose="05000000000000000000" pitchFamily="2" charset="2"/>
              <a:buChar char="q"/>
            </a:pPr>
            <a:r>
              <a:rPr lang="en-US" sz="2800" b="1" dirty="0"/>
              <a:t>International Customary Law</a:t>
            </a:r>
            <a:endParaRPr lang="en-US" sz="2800" b="1" dirty="0"/>
          </a:p>
          <a:p>
            <a:pPr marL="457200" lvl="0" indent="-457200" algn="just">
              <a:buFont typeface="Wingdings" panose="05000000000000000000" pitchFamily="2" charset="2"/>
              <a:buChar char="q"/>
            </a:pPr>
            <a:r>
              <a:rPr lang="en-US" sz="2800" b="1" dirty="0"/>
              <a:t>Bilateral or Multilateral Agreements. </a:t>
            </a:r>
            <a:endParaRPr lang="en-ZA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77200" cy="1371600"/>
          </a:xfrm>
        </p:spPr>
        <p:txBody>
          <a:bodyPr/>
          <a:lstStyle/>
          <a:p>
            <a:r>
              <a:rPr lang="en-ZA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CLASSIFICATION OF LAWS (CONT’D)</a:t>
            </a:r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924800" cy="463711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Z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municipal / Domestic law?</a:t>
            </a:r>
            <a:endParaRPr lang="en-Z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830" indent="0">
              <a:buNone/>
            </a:pPr>
            <a:endParaRPr lang="en-Z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ZA" sz="3200" b="1" dirty="0"/>
              <a:t>Municipal or domestic law is </a:t>
            </a:r>
            <a:r>
              <a:rPr lang="en-US" sz="3200" b="1" dirty="0" smtClean="0"/>
              <a:t>a </a:t>
            </a:r>
            <a:r>
              <a:rPr lang="en-US" sz="3200" b="1" dirty="0"/>
              <a:t>collection of rules, whose aim it is to </a:t>
            </a:r>
            <a:r>
              <a:rPr lang="en-US" sz="3200" b="1" u="sng" dirty="0"/>
              <a:t>maintain and preserve order </a:t>
            </a:r>
            <a:r>
              <a:rPr lang="en-US" sz="3200" b="1" dirty="0"/>
              <a:t>in a State. It is also called national law.</a:t>
            </a:r>
            <a:endParaRPr lang="en-US" sz="3200" b="1" dirty="0"/>
          </a:p>
          <a:p>
            <a:pPr lvl="0">
              <a:buFont typeface="Wingdings" panose="05000000000000000000" pitchFamily="2" charset="2"/>
              <a:buChar char="Ø"/>
            </a:pPr>
            <a:endParaRPr lang="en-ZA" sz="3200" dirty="0"/>
          </a:p>
          <a:p>
            <a:pPr marL="0" indent="0">
              <a:buNone/>
            </a:pPr>
            <a:r>
              <a:rPr lang="en-US" sz="3200" dirty="0"/>
              <a:t> </a:t>
            </a:r>
            <a:endParaRPr lang="en-ZA" sz="3200" dirty="0"/>
          </a:p>
          <a:p>
            <a:pPr>
              <a:buFont typeface="Wingdings" panose="05000000000000000000" pitchFamily="2" charset="2"/>
              <a:buChar char="Ø"/>
            </a:pPr>
            <a:endParaRPr lang="en-ZA" sz="3200" dirty="0"/>
          </a:p>
          <a:p>
            <a:pPr marL="0" indent="0">
              <a:buNone/>
            </a:pPr>
            <a:endParaRPr lang="en-ZA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634082"/>
          </a:xfrm>
        </p:spPr>
        <p:txBody>
          <a:bodyPr>
            <a:normAutofit fontScale="90000"/>
          </a:bodyPr>
          <a:lstStyle/>
          <a:p>
            <a:r>
              <a:rPr lang="en-ZA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CLASSIFICATION OF LAWS (CONT’D)</a:t>
            </a:r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68760"/>
            <a:ext cx="7924800" cy="511256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Substantive law and Procedural law: </a:t>
            </a:r>
            <a:r>
              <a:rPr lang="en-US" sz="3400" b="1" dirty="0"/>
              <a:t>Municipal / domestic / national laws are further categorized into substantive and procedural law. </a:t>
            </a:r>
            <a:r>
              <a:rPr lang="en-US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substantive law? </a:t>
            </a:r>
            <a:endParaRPr lang="en-US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3400" b="1" dirty="0"/>
              <a:t>Substantive deals with the </a:t>
            </a:r>
            <a:r>
              <a:rPr lang="en-US" sz="3400" b="1" u="sng" dirty="0"/>
              <a:t>actual laws </a:t>
            </a:r>
            <a:r>
              <a:rPr lang="en-US" sz="3400" b="1" dirty="0"/>
              <a:t>and legal principles in a particular branch of law. </a:t>
            </a:r>
            <a:endParaRPr lang="en-US" sz="34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 of Substantive law? </a:t>
            </a:r>
            <a:endParaRPr lang="en-US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Law of Contract: what are the elements of a valid and enforceable contract?</a:t>
            </a:r>
            <a:endParaRPr lang="en-US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Criminal Law: what is the ‘</a:t>
            </a:r>
            <a:r>
              <a:rPr lang="en-US" sz="3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actus</a:t>
            </a:r>
            <a:r>
              <a:rPr lang="en-US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reus</a:t>
            </a:r>
            <a:r>
              <a:rPr lang="en-US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 and ‘</a:t>
            </a:r>
            <a:r>
              <a:rPr lang="en-US" sz="3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</a:t>
            </a:r>
            <a:r>
              <a:rPr lang="en-US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</a:t>
            </a:r>
            <a:r>
              <a:rPr lang="en-US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 of murder?</a:t>
            </a:r>
            <a:endParaRPr lang="en-US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Constitutional Law: Is the Constitution of Zambia the supreme law of the Land?</a:t>
            </a:r>
            <a:endParaRPr lang="en-US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ZA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>
                <a:solidFill>
                  <a:schemeClr val="tx1"/>
                </a:solidFill>
              </a:rPr>
              <a:t>DEFINITION OF LAW </a:t>
            </a:r>
            <a:endParaRPr lang="en-ZA" b="1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2426" y="1463040"/>
            <a:ext cx="8252022" cy="4724400"/>
          </a:xfrm>
        </p:spPr>
        <p:txBody>
          <a:bodyPr>
            <a:norm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‘law’?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200" b="1" dirty="0"/>
              <a:t>Working definition: According to </a:t>
            </a:r>
            <a:r>
              <a:rPr lang="en-US" sz="3200" b="1" dirty="0" err="1"/>
              <a:t>Munalula</a:t>
            </a:r>
            <a:r>
              <a:rPr lang="en-US" sz="3200" b="1" dirty="0"/>
              <a:t> - Law is a </a:t>
            </a:r>
            <a:r>
              <a:rPr lang="en-US" sz="3200" b="1" u="sng" dirty="0"/>
              <a:t>set of rules </a:t>
            </a:r>
            <a:r>
              <a:rPr lang="en-US" sz="3200" b="1" dirty="0"/>
              <a:t>recognized as </a:t>
            </a:r>
            <a:r>
              <a:rPr lang="en-US" sz="3200" b="1" u="sng" dirty="0"/>
              <a:t>commanding</a:t>
            </a:r>
            <a:r>
              <a:rPr lang="en-US" sz="3200" b="1" dirty="0"/>
              <a:t> or </a:t>
            </a:r>
            <a:r>
              <a:rPr lang="en-US" sz="3200" b="1" u="sng" dirty="0"/>
              <a:t>forbidding certain actions </a:t>
            </a:r>
            <a:r>
              <a:rPr lang="en-US" sz="3200" b="1" dirty="0"/>
              <a:t>which are intended to regulate the conduct of all persons within a particular State and are enforceable by the courts of that State. </a:t>
            </a:r>
            <a:endParaRPr lang="en-ZA" sz="3200" b="1" dirty="0"/>
          </a:p>
          <a:p>
            <a:endParaRPr lang="en-Z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778098"/>
          </a:xfrm>
        </p:spPr>
        <p:txBody>
          <a:bodyPr/>
          <a:lstStyle/>
          <a:p>
            <a:r>
              <a:rPr lang="en-ZA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CLASSIFICATION OF LAWS</a:t>
            </a:r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24744"/>
            <a:ext cx="7924800" cy="532859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Z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procedural law? </a:t>
            </a:r>
            <a:endParaRPr lang="en-Z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ZA" sz="3200" b="1" dirty="0"/>
              <a:t>Procedural law deals with the </a:t>
            </a:r>
            <a:r>
              <a:rPr lang="en-ZA" sz="3200" b="1" u="sng" dirty="0"/>
              <a:t>rules of a court </a:t>
            </a:r>
            <a:r>
              <a:rPr lang="en-ZA" sz="3200" b="1" dirty="0"/>
              <a:t>by means of which the substantive laws are enforced in court. </a:t>
            </a:r>
            <a:endParaRPr lang="en-ZA" sz="32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Z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 of procedural law? </a:t>
            </a:r>
            <a:endParaRPr lang="en-Z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Z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which court does you file for divorce from a spouse?</a:t>
            </a:r>
            <a:endParaRPr lang="en-Z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Z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which court can a legal subject enforce his rights under the Bill of Rights?</a:t>
            </a:r>
            <a:endParaRPr lang="en-Z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Z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law, what punishment can a court set for the offence of murder? </a:t>
            </a:r>
            <a:endParaRPr lang="en-Z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Z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ZA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ZA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ZA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ZA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0648"/>
            <a:ext cx="7924800" cy="792088"/>
          </a:xfrm>
        </p:spPr>
        <p:txBody>
          <a:bodyPr>
            <a:normAutofit fontScale="90000"/>
          </a:bodyPr>
          <a:lstStyle/>
          <a:p>
            <a:pPr lvl="0"/>
            <a:br>
              <a:rPr lang="en-US" b="1" dirty="0"/>
            </a:br>
            <a:r>
              <a:rPr lang="en-US" b="1" dirty="0"/>
              <a:t>Law and Society</a:t>
            </a:r>
            <a:br>
              <a:rPr lang="en-ZA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52736"/>
            <a:ext cx="7924800" cy="5544616"/>
          </a:xfrm>
        </p:spPr>
        <p:txBody>
          <a:bodyPr>
            <a:normAutofit fontScale="85000" lnSpcReduction="10000"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en-US" sz="3200" b="1" dirty="0"/>
              <a:t>A complex relationship exists between law and society which every student of law must be aware of. The relationship is studied in detail in a course called ‘Jurisprudence’ offered later in the LLB program.</a:t>
            </a:r>
            <a:endParaRPr lang="en-US" sz="3200" b="1" dirty="0"/>
          </a:p>
          <a:p>
            <a:pPr marL="36830" lvl="0" indent="0">
              <a:buNone/>
            </a:pPr>
            <a:endParaRPr lang="en-US" sz="3200" b="1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3200" b="1" dirty="0"/>
              <a:t>Suffice, at this stage,  to point out that every society, however primitive, has one or more systems of rules intended to regulate different aspects of human </a:t>
            </a:r>
            <a:r>
              <a:rPr lang="en-US" sz="3200" b="1" dirty="0" err="1"/>
              <a:t>behaviour</a:t>
            </a:r>
            <a:r>
              <a:rPr lang="en-US" sz="3200" b="1" dirty="0"/>
              <a:t> in that society.</a:t>
            </a:r>
            <a:endParaRPr lang="en-ZA" sz="3200" b="1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3200" b="1" dirty="0"/>
              <a:t> </a:t>
            </a:r>
            <a:r>
              <a:rPr lang="en-US" sz="3200" b="1" i="1" dirty="0"/>
              <a:t>See: </a:t>
            </a:r>
            <a:r>
              <a:rPr lang="en-US" sz="3200" b="1" i="1" dirty="0" err="1"/>
              <a:t>Chibwe</a:t>
            </a:r>
            <a:r>
              <a:rPr lang="en-US" sz="3200" b="1" i="1" dirty="0"/>
              <a:t> v </a:t>
            </a:r>
            <a:r>
              <a:rPr lang="en-US" sz="3200" b="1" i="1" dirty="0" err="1"/>
              <a:t>Chibwe</a:t>
            </a:r>
            <a:r>
              <a:rPr lang="en-US" sz="3200" b="1" i="1" dirty="0"/>
              <a:t> , SCZ Judgment No 38 of 2000</a:t>
            </a:r>
            <a:endParaRPr lang="en-ZA" sz="3200" b="1" dirty="0"/>
          </a:p>
          <a:p>
            <a:pPr>
              <a:buFont typeface="Wingdings" panose="05000000000000000000" pitchFamily="2" charset="2"/>
              <a:buChar char="Ø"/>
            </a:pPr>
            <a:endParaRPr lang="en-ZA" sz="3200" dirty="0"/>
          </a:p>
          <a:p>
            <a:pPr lvl="0">
              <a:buFont typeface="Wingdings" panose="05000000000000000000" pitchFamily="2" charset="2"/>
              <a:buChar char="Ø"/>
            </a:pPr>
            <a:endParaRPr lang="en-ZA" sz="3200" dirty="0"/>
          </a:p>
          <a:p>
            <a:pPr>
              <a:buFont typeface="Wingdings" panose="05000000000000000000" pitchFamily="2" charset="2"/>
              <a:buChar char="Ø"/>
            </a:pPr>
            <a:endParaRPr lang="en-ZA" sz="3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188640"/>
            <a:ext cx="7765322" cy="720080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/>
              <a:t>Law and Justice</a:t>
            </a:r>
            <a:br>
              <a:rPr lang="en-ZA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08720"/>
            <a:ext cx="7924800" cy="5616624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3200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/>
              <a:t>Like </a:t>
            </a:r>
            <a:r>
              <a:rPr lang="en-US" sz="3200" b="1" dirty="0"/>
              <a:t>the relationship between law and society, the relationship between law and justice is a complex one and will be explored in detail in the course ‘Jurisprudence’</a:t>
            </a:r>
            <a:endParaRPr lang="en-US" sz="3200" b="1" dirty="0"/>
          </a:p>
          <a:p>
            <a:pPr marL="36830" indent="0">
              <a:buNone/>
            </a:pPr>
            <a:endParaRPr lang="en-US" sz="3200" b="1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3200" b="1" dirty="0"/>
              <a:t>Suffice to state that the concept of justice denotes ‘fairness’ and law is intended to bring about a ‘just’ or ‘fair’ society. Therein lies the relationship between law and justice. But it is not as simple as that!</a:t>
            </a:r>
            <a:endParaRPr lang="en-US" sz="32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i="1" dirty="0"/>
              <a:t>See: </a:t>
            </a:r>
            <a:r>
              <a:rPr lang="en-US" sz="3200" b="1" i="1" dirty="0" err="1"/>
              <a:t>Mulenga</a:t>
            </a:r>
            <a:r>
              <a:rPr lang="en-US" sz="3200" b="1" i="1" dirty="0"/>
              <a:t> v </a:t>
            </a:r>
            <a:r>
              <a:rPr lang="en-US" sz="3200" b="1" i="1" dirty="0" err="1"/>
              <a:t>Mumbi</a:t>
            </a:r>
            <a:r>
              <a:rPr lang="en-US" sz="3200" b="1" i="1" dirty="0"/>
              <a:t> </a:t>
            </a:r>
            <a:r>
              <a:rPr lang="en-US" sz="3200" b="1" i="1" dirty="0" err="1"/>
              <a:t>exparte</a:t>
            </a:r>
            <a:r>
              <a:rPr lang="en-US" sz="3200" b="1" i="1" dirty="0"/>
              <a:t> </a:t>
            </a:r>
            <a:r>
              <a:rPr lang="en-US" sz="3200" b="1" i="1" dirty="0" err="1"/>
              <a:t>Mhango</a:t>
            </a:r>
            <a:r>
              <a:rPr lang="en-US" sz="3200" b="1" i="1" dirty="0"/>
              <a:t>(1975) ZR78</a:t>
            </a:r>
            <a:endParaRPr lang="en-US" sz="3200" b="1" i="1" dirty="0"/>
          </a:p>
          <a:p>
            <a:pPr marL="0" indent="0">
              <a:buNone/>
            </a:pPr>
            <a:r>
              <a:rPr lang="en-US" sz="3200" dirty="0"/>
              <a:t> </a:t>
            </a:r>
            <a:endParaRPr lang="en-ZA" sz="3200" dirty="0"/>
          </a:p>
          <a:p>
            <a:pPr>
              <a:buFont typeface="Wingdings" panose="05000000000000000000" pitchFamily="2" charset="2"/>
              <a:buChar char="Ø"/>
            </a:pPr>
            <a:endParaRPr lang="en-US" sz="3200" b="1" i="1" dirty="0"/>
          </a:p>
          <a:p>
            <a:pPr>
              <a:buFont typeface="Wingdings" panose="05000000000000000000" pitchFamily="2" charset="2"/>
              <a:buChar char="Ø"/>
            </a:pPr>
            <a:endParaRPr lang="en-ZA" sz="3200" dirty="0"/>
          </a:p>
          <a:p>
            <a:pPr lvl="0">
              <a:buFont typeface="Wingdings" panose="05000000000000000000" pitchFamily="2" charset="2"/>
              <a:buChar char="Ø"/>
            </a:pPr>
            <a:endParaRPr lang="en-ZA" sz="3200" dirty="0"/>
          </a:p>
          <a:p>
            <a:pPr>
              <a:buFont typeface="Wingdings" panose="05000000000000000000" pitchFamily="2" charset="2"/>
              <a:buChar char="Ø"/>
            </a:pPr>
            <a:endParaRPr lang="en-ZA" sz="3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850106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/>
              <a:t>Rights and duties</a:t>
            </a:r>
            <a:br>
              <a:rPr lang="en-ZA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08720"/>
            <a:ext cx="7924800" cy="5544616"/>
          </a:xfrm>
        </p:spPr>
        <p:txBody>
          <a:bodyPr>
            <a:normAutofit fontScale="92500" lnSpcReduction="10000"/>
          </a:bodyPr>
          <a:lstStyle/>
          <a:p>
            <a:pPr lvl="0">
              <a:buFont typeface="Wingdings" panose="05000000000000000000" pitchFamily="2" charset="2"/>
              <a:buChar char="Ø"/>
            </a:pPr>
            <a:endParaRPr lang="en-US" sz="2800" b="1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800" b="1" dirty="0" smtClean="0"/>
              <a:t>A </a:t>
            </a:r>
            <a:r>
              <a:rPr lang="en-US" sz="2800" b="1" dirty="0"/>
              <a:t>right has been defined as ‘an </a:t>
            </a:r>
            <a:r>
              <a:rPr lang="en-US" sz="2800" b="1" u="sng" dirty="0"/>
              <a:t>interest recognized and protected by law</a:t>
            </a:r>
            <a:r>
              <a:rPr lang="en-US" sz="2800" b="1" dirty="0"/>
              <a:t>, respect for which is a duty and disregard of which is a wrong.</a:t>
            </a:r>
            <a:endParaRPr lang="en-US" sz="28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dirty="0"/>
              <a:t>A duty, on the other hand, may be defined as a </a:t>
            </a:r>
            <a:r>
              <a:rPr lang="en-US" sz="2800" b="1" u="sng" dirty="0"/>
              <a:t>legal relation of a person who is commanded by society to act or forbear for the benefit of another person</a:t>
            </a:r>
            <a:r>
              <a:rPr lang="en-US" sz="2800" b="1" dirty="0"/>
              <a:t>, either immediately or in future and who will be penalized by society for disobedience</a:t>
            </a:r>
            <a:r>
              <a:rPr lang="en-US" sz="2800" dirty="0"/>
              <a:t>.</a:t>
            </a:r>
            <a:endParaRPr lang="en-US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dirty="0"/>
              <a:t>It is important to note that where there is a </a:t>
            </a:r>
            <a:r>
              <a:rPr lang="en-US" sz="2800" b="1" u="sng" dirty="0"/>
              <a:t>right, there is always a corresponding duty</a:t>
            </a:r>
            <a:r>
              <a:rPr lang="en-US" sz="2800" b="1" dirty="0"/>
              <a:t> on someone to respect that right.</a:t>
            </a:r>
            <a:endParaRPr lang="en-US" sz="2800" b="1" dirty="0"/>
          </a:p>
          <a:p>
            <a:pPr>
              <a:buFont typeface="Wingdings" panose="05000000000000000000" pitchFamily="2" charset="2"/>
              <a:buChar char="Ø"/>
            </a:pPr>
            <a:endParaRPr lang="en-ZA" sz="3200" dirty="0"/>
          </a:p>
          <a:p>
            <a:pPr marL="0" lvl="0" indent="0">
              <a:buNone/>
            </a:pPr>
            <a:endParaRPr lang="en-ZA" sz="3200" dirty="0"/>
          </a:p>
          <a:p>
            <a:pPr marL="0" indent="0">
              <a:buNone/>
            </a:pPr>
            <a:endParaRPr lang="en-ZA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021" y="2204864"/>
            <a:ext cx="4367958" cy="28803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6178698"/>
          </a:xfrm>
        </p:spPr>
        <p:txBody>
          <a:bodyPr>
            <a:normAutofit/>
          </a:bodyPr>
          <a:lstStyle/>
          <a:p>
            <a:pPr algn="ctr"/>
            <a:r>
              <a:rPr lang="en-Z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 OF LECTURE</a:t>
            </a:r>
            <a:br>
              <a:rPr lang="en-Z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YOU!</a:t>
            </a:r>
            <a:br>
              <a:rPr lang="en-Z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ZA" dirty="0"/>
            </a:br>
            <a:br>
              <a:rPr lang="en-ZA" dirty="0"/>
            </a:b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706090"/>
          </a:xfrm>
        </p:spPr>
        <p:txBody>
          <a:bodyPr/>
          <a:lstStyle/>
          <a:p>
            <a:r>
              <a:rPr lang="en-ZA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CLASSIFICATION OF LAWS</a:t>
            </a:r>
            <a:endParaRPr lang="en-ZA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52736"/>
            <a:ext cx="7924800" cy="54006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ZA" sz="3000" b="1" dirty="0"/>
              <a:t>WHAT IS ‘STANDARD OF PROOF’ ?</a:t>
            </a:r>
            <a:endParaRPr lang="en-ZA" sz="30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ZA" sz="3000" b="1" dirty="0"/>
              <a:t>Black’s law dictionary, defines standard of proof (</a:t>
            </a:r>
            <a:r>
              <a:rPr lang="en-ZA" sz="3000" b="1" dirty="0" err="1"/>
              <a:t>vexillum</a:t>
            </a:r>
            <a:r>
              <a:rPr lang="en-ZA" sz="3000" b="1" dirty="0"/>
              <a:t> </a:t>
            </a:r>
            <a:r>
              <a:rPr lang="en-ZA" sz="3000" b="1" dirty="0" err="1"/>
              <a:t>probandi</a:t>
            </a:r>
            <a:r>
              <a:rPr lang="en-ZA" sz="3000" b="1" dirty="0"/>
              <a:t>=Latin) as ‘the  </a:t>
            </a:r>
            <a:r>
              <a:rPr lang="en-ZA" sz="3000" b="1" u="sng" dirty="0"/>
              <a:t>proof level </a:t>
            </a:r>
            <a:r>
              <a:rPr lang="en-ZA" sz="3000" b="1" dirty="0"/>
              <a:t>needed in a case established by assessing all evidence’) </a:t>
            </a:r>
            <a:endParaRPr lang="en-ZA" sz="30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ZA" sz="3000" b="1" dirty="0"/>
              <a:t> WHAT IS ‘BURDEN OF PROOF’ ?</a:t>
            </a:r>
            <a:endParaRPr lang="en-ZA" sz="30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ZA" sz="3000" b="1" dirty="0"/>
              <a:t>Black’s law dictionary, defines burden of proof (onus </a:t>
            </a:r>
            <a:r>
              <a:rPr lang="en-ZA" sz="3000" b="1" dirty="0" err="1"/>
              <a:t>probandi</a:t>
            </a:r>
            <a:r>
              <a:rPr lang="en-ZA" sz="3000" b="1" dirty="0"/>
              <a:t>=Latin) as the </a:t>
            </a:r>
            <a:r>
              <a:rPr lang="en-ZA" sz="3000" b="1" u="sng" dirty="0"/>
              <a:t>necessity or duty of affirmatively proving </a:t>
            </a:r>
            <a:r>
              <a:rPr lang="en-ZA" sz="3000" b="1" dirty="0"/>
              <a:t>a fact or facts in dispute on an issue raised between the parties in a legal dispute /case /cause / proceedings. </a:t>
            </a:r>
            <a:endParaRPr lang="en-ZA" sz="3000" b="1" u="sng" dirty="0"/>
          </a:p>
          <a:p>
            <a:endParaRPr lang="en-ZA" b="1" dirty="0"/>
          </a:p>
          <a:p>
            <a:endParaRPr lang="en-Z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CLASSIFICATION OF LAWS</a:t>
            </a:r>
            <a:endParaRPr lang="en-Z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4792894"/>
          </a:xfrm>
        </p:spPr>
        <p:txBody>
          <a:bodyPr>
            <a:normAutofit fontScale="925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600" b="1" dirty="0"/>
              <a:t>Law is classified into two classes, namely; </a:t>
            </a:r>
            <a:r>
              <a:rPr lang="en-US" sz="3600" b="1" u="sng" dirty="0"/>
              <a:t>Civil</a:t>
            </a:r>
            <a:r>
              <a:rPr lang="en-US" sz="3600" b="1" dirty="0"/>
              <a:t> and </a:t>
            </a:r>
            <a:r>
              <a:rPr lang="en-US" sz="3600" b="1" u="sng" dirty="0"/>
              <a:t>Criminal law</a:t>
            </a:r>
            <a:endParaRPr lang="en-US" sz="3600" b="1" u="sng" dirty="0"/>
          </a:p>
          <a:p>
            <a:pPr marL="0" indent="0">
              <a:buNone/>
            </a:pPr>
            <a:r>
              <a:rPr lang="en-US" sz="3600" dirty="0"/>
              <a:t>	</a:t>
            </a:r>
            <a:r>
              <a:rPr lang="en-US" sz="3600" b="1" dirty="0"/>
              <a:t>Possible meanings of ‘Civil Law’: -  </a:t>
            </a:r>
            <a:endParaRPr lang="en-ZA" sz="3600" b="1" dirty="0"/>
          </a:p>
          <a:p>
            <a:pPr marL="571500" lvl="0" indent="-571500">
              <a:buFont typeface="Wingdings" panose="05000000000000000000" pitchFamily="2" charset="2"/>
              <a:buChar char="Ø"/>
            </a:pPr>
            <a:r>
              <a:rPr lang="en-US" sz="3600" b="1" dirty="0"/>
              <a:t>Law governing civil wrongs rather than criminal wrongs;</a:t>
            </a:r>
            <a:endParaRPr lang="en-ZA" sz="3600" b="1" dirty="0"/>
          </a:p>
          <a:p>
            <a:pPr marL="571500" lvl="0" indent="-571500">
              <a:buFont typeface="Wingdings" panose="05000000000000000000" pitchFamily="2" charset="2"/>
              <a:buChar char="Ø"/>
            </a:pPr>
            <a:r>
              <a:rPr lang="en-US" sz="3600" b="1" dirty="0"/>
              <a:t>Law of a State as opposed to other types of law such as international law; and </a:t>
            </a:r>
            <a:endParaRPr lang="en-ZA" sz="3600" b="1" dirty="0"/>
          </a:p>
          <a:p>
            <a:endParaRPr lang="en-ZA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CLASSIFICATION OF LAWS: CIVIL LAW</a:t>
            </a:r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580050"/>
            <a:ext cx="8424936" cy="4945294"/>
          </a:xfrm>
        </p:spPr>
        <p:txBody>
          <a:bodyPr>
            <a:normAutofit fontScale="25000" lnSpcReduction="20000"/>
          </a:bodyPr>
          <a:lstStyle/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8000" b="1" dirty="0">
                <a:ea typeface="Calibri" panose="020F0502020204030204"/>
                <a:cs typeface="Times New Roman" panose="02020603050405020304"/>
              </a:rPr>
              <a:t>FEATURES OF CIVIL LAW:</a:t>
            </a:r>
            <a:endParaRPr lang="en-US" sz="8000" b="1" dirty="0">
              <a:ea typeface="Calibri" panose="020F0502020204030204"/>
              <a:cs typeface="Times New Roman" panose="02020603050405020304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8000" b="1" dirty="0">
                <a:ea typeface="Calibri" panose="020F0502020204030204"/>
                <a:cs typeface="Times New Roman" panose="02020603050405020304"/>
              </a:rPr>
              <a:t>Proceedings are called ‘</a:t>
            </a:r>
            <a:r>
              <a:rPr lang="en-ZA" sz="8000" b="1" u="sng" dirty="0">
                <a:ea typeface="Calibri" panose="020F0502020204030204"/>
                <a:cs typeface="Times New Roman" panose="02020603050405020304"/>
              </a:rPr>
              <a:t>civil proceedings</a:t>
            </a:r>
            <a:r>
              <a:rPr lang="en-ZA" sz="8000" b="1" dirty="0">
                <a:ea typeface="Calibri" panose="020F0502020204030204"/>
                <a:cs typeface="Times New Roman" panose="02020603050405020304"/>
              </a:rPr>
              <a:t>’</a:t>
            </a:r>
            <a:endParaRPr lang="en-ZA" sz="8000" b="1" dirty="0">
              <a:ea typeface="Calibri" panose="020F0502020204030204"/>
              <a:cs typeface="Times New Roman" panose="02020603050405020304"/>
            </a:endParaRPr>
          </a:p>
          <a:p>
            <a:pPr marL="457200" lvl="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8000" b="1" dirty="0"/>
              <a:t>In the Law of Contract, Law of Tort or Land / Property Law for instance, the party suing is called ‘</a:t>
            </a:r>
            <a:r>
              <a:rPr lang="en-US" sz="8000" b="1" u="sng" dirty="0"/>
              <a:t>Plaintiff</a:t>
            </a:r>
            <a:r>
              <a:rPr lang="en-US" sz="8000" b="1" dirty="0"/>
              <a:t>’ or ‘</a:t>
            </a:r>
            <a:r>
              <a:rPr lang="en-US" sz="8000" b="1" u="sng" dirty="0"/>
              <a:t>Claimant</a:t>
            </a:r>
            <a:r>
              <a:rPr lang="en-US" sz="8000" b="1" dirty="0"/>
              <a:t>’</a:t>
            </a:r>
            <a:r>
              <a:rPr lang="en-US" sz="8000" b="1" dirty="0">
                <a:solidFill>
                  <a:srgbClr val="FFFFFF"/>
                </a:solidFill>
              </a:rPr>
              <a:t> </a:t>
            </a:r>
            <a:r>
              <a:rPr lang="en-US" sz="8000" b="1" dirty="0"/>
              <a:t>while the party sued is called ‘</a:t>
            </a:r>
            <a:r>
              <a:rPr lang="en-US" sz="8000" b="1" u="sng" dirty="0"/>
              <a:t>Defendant</a:t>
            </a:r>
            <a:r>
              <a:rPr lang="en-US" sz="8000" b="1" dirty="0"/>
              <a:t>’ </a:t>
            </a:r>
            <a:endParaRPr lang="en-US" sz="8000" b="1" dirty="0"/>
          </a:p>
          <a:p>
            <a:pPr marL="457200" lvl="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8000" b="1" dirty="0"/>
              <a:t>In divorce proceedings, the party instituting or commencing the proceedings is called the ‘</a:t>
            </a:r>
            <a:r>
              <a:rPr lang="en-US" sz="8000" b="1" u="sng" dirty="0"/>
              <a:t>Petitioner</a:t>
            </a:r>
            <a:r>
              <a:rPr lang="en-US" sz="8000" b="1" dirty="0"/>
              <a:t>’ while the party against whom the proceedings are instituted or commenced, is called the ‘</a:t>
            </a:r>
            <a:r>
              <a:rPr lang="en-US" sz="8000" b="1" u="sng" dirty="0"/>
              <a:t>Respondent</a:t>
            </a:r>
            <a:r>
              <a:rPr lang="en-US" sz="8000" b="1" dirty="0"/>
              <a:t>.’</a:t>
            </a:r>
            <a:endParaRPr lang="en-ZA" sz="8000" b="1" dirty="0"/>
          </a:p>
          <a:p>
            <a:pPr algn="just">
              <a:lnSpc>
                <a:spcPct val="150000"/>
              </a:lnSpc>
            </a:pPr>
            <a:endParaRPr lang="en-ZA" sz="3200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endParaRPr lang="en-Z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1188050"/>
          </a:xfrm>
        </p:spPr>
        <p:txBody>
          <a:bodyPr>
            <a:normAutofit fontScale="90000"/>
          </a:bodyPr>
          <a:lstStyle/>
          <a:p>
            <a:r>
              <a:rPr lang="en-ZA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CLASSIFICATION OF LAWS (CONT’D)</a:t>
            </a:r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346" y="1340768"/>
            <a:ext cx="7765322" cy="5184576"/>
          </a:xfrm>
        </p:spPr>
        <p:txBody>
          <a:bodyPr>
            <a:normAutofit fontScale="70000" lnSpcReduction="20000"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3200" b="1" dirty="0"/>
              <a:t>Civil law is  concerned with proof of ‘liability’ </a:t>
            </a:r>
            <a:endParaRPr lang="en-US" sz="32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200" b="1" dirty="0"/>
              <a:t>Remember, ‘he who asserts, alleges or claims, </a:t>
            </a:r>
            <a:r>
              <a:rPr lang="en-US" sz="3200" b="1" u="sng" dirty="0"/>
              <a:t>must</a:t>
            </a:r>
            <a:r>
              <a:rPr lang="en-US" sz="3200" b="1" dirty="0"/>
              <a:t> prove.’ Thus the </a:t>
            </a:r>
            <a:r>
              <a:rPr lang="en-US" sz="3200" b="1" u="sng" dirty="0"/>
              <a:t>burden of proof </a:t>
            </a:r>
            <a:r>
              <a:rPr lang="en-US" sz="3200" b="1" dirty="0"/>
              <a:t>in civil proceedings rests on the plaintiff. On these points, please see the case of </a:t>
            </a:r>
            <a:r>
              <a:rPr lang="en-US" sz="3200" b="1" i="1" dirty="0"/>
              <a:t>Chisopa v </a:t>
            </a:r>
            <a:r>
              <a:rPr lang="en-US" sz="3200" b="1" i="1" dirty="0" err="1"/>
              <a:t>Chisanga</a:t>
            </a:r>
            <a:r>
              <a:rPr lang="en-US" sz="3200" b="1" i="1" dirty="0"/>
              <a:t> </a:t>
            </a:r>
            <a:r>
              <a:rPr lang="en-US" sz="3200" b="1" dirty="0"/>
              <a:t>(2013) ZMSC 28</a:t>
            </a:r>
            <a:endParaRPr lang="en-US" sz="32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32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200" b="1" dirty="0"/>
              <a:t> The </a:t>
            </a:r>
            <a:r>
              <a:rPr lang="en-US" sz="3200" b="1" u="sng" dirty="0"/>
              <a:t>standard of proof</a:t>
            </a:r>
            <a:r>
              <a:rPr lang="en-US" sz="3200" b="1" dirty="0"/>
              <a:t> in civil proceedings is on the ‘balance of probability’</a:t>
            </a:r>
            <a:r>
              <a:rPr lang="en-ZA" sz="2400" b="1" dirty="0"/>
              <a:t>. </a:t>
            </a:r>
            <a:r>
              <a:rPr lang="en-ZA" sz="3200" b="1" dirty="0"/>
              <a:t>On this point, see the case of</a:t>
            </a:r>
            <a:r>
              <a:rPr lang="en-ZA" sz="2400" b="1" dirty="0"/>
              <a:t> </a:t>
            </a:r>
            <a:r>
              <a:rPr lang="en-ZA" sz="3200" b="1" i="1" dirty="0"/>
              <a:t>Monica </a:t>
            </a:r>
            <a:r>
              <a:rPr lang="en-ZA" sz="3200" b="1" i="1" dirty="0" err="1"/>
              <a:t>Tembo</a:t>
            </a:r>
            <a:r>
              <a:rPr lang="en-ZA" sz="3200" b="1" i="1" dirty="0"/>
              <a:t> </a:t>
            </a:r>
            <a:r>
              <a:rPr lang="en-ZA" sz="3200" b="1" i="1" dirty="0" err="1"/>
              <a:t>Mbuzi</a:t>
            </a:r>
            <a:r>
              <a:rPr lang="en-ZA" sz="3200" b="1" i="1" dirty="0"/>
              <a:t> v Oliver </a:t>
            </a:r>
            <a:r>
              <a:rPr lang="en-ZA" sz="3200" b="1" i="1" dirty="0" err="1"/>
              <a:t>Soonga</a:t>
            </a:r>
            <a:r>
              <a:rPr lang="en-ZA" sz="3200" b="1" i="1" dirty="0"/>
              <a:t> (2012/HP/0238) </a:t>
            </a:r>
            <a:endParaRPr lang="en-ZA" sz="3200" b="1" i="1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3200" b="1" i="1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b="1" dirty="0"/>
              <a:t>The aim or focus of civil proceedings in the branches of law such as the Law of Contract, Land / Property Law or the Law of Tort for instance, is to ‘compensate’ the plaintiff by awarding damages for the loss or injury suffered by them.  </a:t>
            </a:r>
            <a:endParaRPr lang="en-ZA" sz="3200" b="1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ZA" sz="3200" b="1" dirty="0"/>
          </a:p>
          <a:p>
            <a:endParaRPr lang="en-Z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hape"/>
          <p:cNvSpPr/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ZA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2745"/>
                    </a:srgbClr>
                  </a:outerShdw>
                </a:effectLst>
              </a:rPr>
              <a:t>CLASSIFICATION</a:t>
            </a:r>
            <a:r>
              <a:rPr lang="en-ZA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2745"/>
                      <a:alpha val="42745"/>
                    </a:srgbClr>
                  </a:outerShdw>
                </a:effectLst>
              </a:rPr>
              <a:t> </a:t>
            </a:r>
            <a:r>
              <a:rPr lang="en-ZA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2745"/>
                      <a:alpha val="42745"/>
                      <a:alpha val="42745"/>
                    </a:srgbClr>
                  </a:outerShdw>
                </a:effectLst>
              </a:rPr>
              <a:t>OF</a:t>
            </a:r>
            <a:r>
              <a:rPr lang="en-ZA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2745"/>
                      <a:alpha val="42745"/>
                      <a:alpha val="42745"/>
                      <a:alpha val="42745"/>
                    </a:srgbClr>
                  </a:outerShdw>
                </a:effectLst>
              </a:rPr>
              <a:t> </a:t>
            </a:r>
            <a:r>
              <a:rPr lang="en-ZA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2745"/>
                      <a:alpha val="42745"/>
                      <a:alpha val="42745"/>
                      <a:alpha val="42745"/>
                      <a:alpha val="42745"/>
                    </a:srgbClr>
                  </a:outerShdw>
                </a:effectLst>
              </a:rPr>
              <a:t>LAWS</a:t>
            </a:r>
            <a:r>
              <a:rPr lang="en-ZA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2745"/>
                      <a:alpha val="42745"/>
                      <a:alpha val="42745"/>
                      <a:alpha val="42745"/>
                      <a:alpha val="42745"/>
                      <a:alpha val="42745"/>
                    </a:srgbClr>
                  </a:outerShdw>
                </a:effectLst>
              </a:rPr>
              <a:t> </a:t>
            </a:r>
            <a:r>
              <a:rPr lang="en-ZA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2745"/>
                      <a:alpha val="42745"/>
                      <a:alpha val="42745"/>
                      <a:alpha val="42745"/>
                      <a:alpha val="42745"/>
                      <a:alpha val="42745"/>
                      <a:alpha val="42745"/>
                    </a:srgbClr>
                  </a:outerShdw>
                </a:effectLst>
              </a:rPr>
              <a:t>(</a:t>
            </a:r>
            <a:r>
              <a:rPr lang="en-ZA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2745"/>
                      <a:alpha val="42745"/>
                      <a:alpha val="42745"/>
                      <a:alpha val="42745"/>
                      <a:alpha val="42745"/>
                      <a:alpha val="42745"/>
                      <a:alpha val="42745"/>
                      <a:alpha val="42745"/>
                    </a:srgbClr>
                  </a:outerShdw>
                </a:effectLst>
              </a:rPr>
              <a:t>CONT</a:t>
            </a:r>
            <a:r>
              <a:rPr lang="en-ZA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2745"/>
                      <a:alpha val="42745"/>
                      <a:alpha val="42745"/>
                      <a:alpha val="42745"/>
                      <a:alpha val="42745"/>
                      <a:alpha val="42745"/>
                      <a:alpha val="42745"/>
                      <a:alpha val="42745"/>
                      <a:alpha val="42745"/>
                    </a:srgbClr>
                  </a:outerShdw>
                </a:effectLst>
              </a:rPr>
              <a:t>’</a:t>
            </a:r>
            <a:r>
              <a:rPr lang="en-ZA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2745"/>
                      <a:alpha val="42745"/>
                      <a:alpha val="42745"/>
                      <a:alpha val="42745"/>
                      <a:alpha val="42745"/>
                      <a:alpha val="42745"/>
                      <a:alpha val="42745"/>
                      <a:alpha val="42745"/>
                      <a:alpha val="42745"/>
                      <a:alpha val="42745"/>
                    </a:srgbClr>
                  </a:outerShdw>
                </a:effectLst>
              </a:rPr>
              <a:t>D</a:t>
            </a:r>
            <a:r>
              <a:rPr lang="en-ZA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2745"/>
                      <a:alpha val="42745"/>
                      <a:alpha val="42745"/>
                      <a:alpha val="42745"/>
                      <a:alpha val="42745"/>
                      <a:alpha val="42745"/>
                      <a:alpha val="42745"/>
                      <a:alpha val="42745"/>
                      <a:alpha val="42745"/>
                      <a:alpha val="42745"/>
                      <a:alpha val="42745"/>
                    </a:srgbClr>
                  </a:outerShdw>
                </a:effectLst>
              </a:rPr>
              <a:t>)</a:t>
            </a:r>
            <a:endParaRPr lang="en-ZA" alt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2745"/>
                    <a:alpha val="42745"/>
                    <a:alpha val="42745"/>
                    <a:alpha val="42745"/>
                    <a:alpha val="42745"/>
                    <a:alpha val="42745"/>
                    <a:alpha val="42745"/>
                    <a:alpha val="42745"/>
                    <a:alpha val="42745"/>
                    <a:alpha val="42745"/>
                    <a:alpha val="42745"/>
                  </a:srgbClr>
                </a:outerShdw>
              </a:effectLst>
            </a:endParaRPr>
          </a:p>
        </p:txBody>
      </p:sp>
      <p:sp>
        <p:nvSpPr>
          <p:cNvPr id="7171" name="Shape"/>
          <p:cNvSpPr/>
          <p:nvPr>
            <p:ph idx="1"/>
          </p:nvPr>
        </p:nvSpPr>
        <p:spPr>
          <a:xfrm>
            <a:off x="457200" y="1905635"/>
            <a:ext cx="7620000" cy="457009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Clr>
                <a:srgbClr val="838995"/>
              </a:buClr>
              <a:buFont typeface="Wingdings" panose="05000000000000000000"/>
              <a:buChar char="Ø"/>
            </a:pPr>
            <a:r>
              <a:rPr lang="en-US" sz="3000" b="1" dirty="0" smtClean="0">
                <a:latin typeface="Arial" panose="020B0604020202020204"/>
                <a:ea typeface="Calibri" panose="020F0502020204030204"/>
                <a:cs typeface="Times New Roman" panose="02020603050405020304"/>
              </a:rPr>
              <a:t>FEATURES</a:t>
            </a:r>
            <a:r>
              <a:rPr lang="en-US" sz="3000" b="1" dirty="0" smtClean="0">
                <a:latin typeface="Arial" panose="020B06040202020202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sz="3000" b="1" dirty="0" smtClean="0">
                <a:latin typeface="Arial" panose="020B0604020202020204"/>
                <a:ea typeface="Calibri" panose="020F0502020204030204"/>
                <a:cs typeface="Times New Roman" panose="02020603050405020304"/>
              </a:rPr>
              <a:t>OF</a:t>
            </a:r>
            <a:r>
              <a:rPr lang="en-US" sz="3000" b="1" dirty="0" smtClean="0">
                <a:latin typeface="Arial" panose="020B06040202020202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sz="3000" b="1" dirty="0" smtClean="0">
                <a:latin typeface="Arial" panose="020B0604020202020204"/>
                <a:ea typeface="Calibri" panose="020F0502020204030204"/>
                <a:cs typeface="Times New Roman" panose="02020603050405020304"/>
              </a:rPr>
              <a:t>CRIMINAL</a:t>
            </a:r>
            <a:r>
              <a:rPr lang="en-US" sz="3000" b="1" dirty="0" smtClean="0">
                <a:latin typeface="Arial" panose="020B06040202020202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sz="3000" b="1" dirty="0" smtClean="0">
                <a:latin typeface="Arial" panose="020B0604020202020204"/>
                <a:ea typeface="Calibri" panose="020F0502020204030204"/>
                <a:cs typeface="Times New Roman" panose="02020603050405020304"/>
              </a:rPr>
              <a:t>LAW</a:t>
            </a:r>
            <a:r>
              <a:rPr lang="en-US" sz="3000" b="1" dirty="0" smtClean="0">
                <a:latin typeface="Arial" panose="020B0604020202020204"/>
                <a:ea typeface="Calibri" panose="020F0502020204030204"/>
                <a:cs typeface="Times New Roman" panose="02020603050405020304"/>
              </a:rPr>
              <a:t>:</a:t>
            </a:r>
            <a:endParaRPr lang="en-US" sz="3000" b="1" dirty="0" smtClean="0">
              <a:latin typeface="Arial" panose="020B0604020202020204"/>
              <a:ea typeface="Calibri" panose="020F0502020204030204"/>
              <a:cs typeface="Times New Roman" panose="02020603050405020304"/>
            </a:endParaRPr>
          </a:p>
          <a:p>
            <a:pPr algn="just">
              <a:lnSpc>
                <a:spcPct val="150000"/>
              </a:lnSpc>
              <a:buClr>
                <a:srgbClr val="838995"/>
              </a:buClr>
              <a:buFont typeface="Wingdings" panose="05000000000000000000"/>
              <a:buChar char="Ø"/>
            </a:pPr>
            <a:r>
              <a:rPr lang="en-US" sz="3200" b="1" dirty="0" smtClean="0"/>
              <a:t>Proceedings</a:t>
            </a:r>
            <a:r>
              <a:rPr lang="en-US" sz="3200" b="1" dirty="0" smtClean="0"/>
              <a:t> </a:t>
            </a:r>
            <a:r>
              <a:rPr lang="en-US" sz="3200" b="1" dirty="0" smtClean="0"/>
              <a:t>are</a:t>
            </a:r>
            <a:r>
              <a:rPr lang="en-US" sz="3200" b="1" dirty="0" smtClean="0"/>
              <a:t> </a:t>
            </a:r>
            <a:r>
              <a:rPr lang="en-US" sz="3200" b="1" dirty="0" smtClean="0"/>
              <a:t>called</a:t>
            </a:r>
            <a:r>
              <a:rPr lang="en-US" sz="3200" b="1" dirty="0" smtClean="0"/>
              <a:t> </a:t>
            </a:r>
            <a:r>
              <a:rPr lang="en-US" sz="3200" b="1" dirty="0" smtClean="0"/>
              <a:t>‘</a:t>
            </a:r>
            <a:r>
              <a:rPr lang="en-US" sz="3200" b="1" u="sng" dirty="0" smtClean="0"/>
              <a:t>criminal</a:t>
            </a:r>
            <a:r>
              <a:rPr lang="en-US" sz="3200" b="1" u="sng" dirty="0" smtClean="0"/>
              <a:t> </a:t>
            </a:r>
            <a:r>
              <a:rPr lang="en-US" sz="3200" b="1" u="sng" dirty="0" smtClean="0"/>
              <a:t>proceedings</a:t>
            </a:r>
            <a:r>
              <a:rPr lang="en-US" sz="3200" b="1" dirty="0" smtClean="0"/>
              <a:t>’</a:t>
            </a:r>
            <a:endParaRPr lang="en-US" sz="3200" b="1" dirty="0" smtClean="0"/>
          </a:p>
          <a:p>
            <a:pPr algn="just">
              <a:lnSpc>
                <a:spcPct val="150000"/>
              </a:lnSpc>
              <a:buClr>
                <a:srgbClr val="838995"/>
              </a:buClr>
              <a:buFont typeface="Wingdings" panose="05000000000000000000"/>
              <a:buChar char="Ø"/>
            </a:pPr>
            <a:r>
              <a:rPr lang="en-US" sz="3200" b="1" dirty="0" smtClean="0"/>
              <a:t>The</a:t>
            </a:r>
            <a:r>
              <a:rPr lang="en-US" sz="3200" b="1" dirty="0" smtClean="0"/>
              <a:t> </a:t>
            </a:r>
            <a:r>
              <a:rPr lang="en-US" sz="3200" b="1" dirty="0" smtClean="0"/>
              <a:t>party</a:t>
            </a:r>
            <a:r>
              <a:rPr lang="en-US" sz="3200" b="1" dirty="0" smtClean="0"/>
              <a:t> </a:t>
            </a:r>
            <a:r>
              <a:rPr lang="en-US" sz="3200" b="1" dirty="0" smtClean="0"/>
              <a:t>prosecuting</a:t>
            </a:r>
            <a:r>
              <a:rPr lang="en-US" sz="3200" b="1" dirty="0" smtClean="0"/>
              <a:t> </a:t>
            </a:r>
            <a:r>
              <a:rPr lang="en-US" sz="3200" b="1" dirty="0" smtClean="0"/>
              <a:t>is</a:t>
            </a:r>
            <a:r>
              <a:rPr lang="en-US" sz="3200" b="1" dirty="0" smtClean="0"/>
              <a:t> </a:t>
            </a:r>
            <a:r>
              <a:rPr lang="en-US" sz="3200" b="1" dirty="0" smtClean="0"/>
              <a:t>called</a:t>
            </a:r>
            <a:r>
              <a:rPr lang="en-US" sz="3200" b="1" dirty="0" smtClean="0"/>
              <a:t> </a:t>
            </a:r>
            <a:r>
              <a:rPr lang="en-US" sz="3200" b="1" dirty="0" smtClean="0"/>
              <a:t>‘</a:t>
            </a:r>
            <a:r>
              <a:rPr lang="en-US" sz="3200" b="1" dirty="0" smtClean="0"/>
              <a:t>prosecutor</a:t>
            </a:r>
            <a:r>
              <a:rPr lang="en-US" sz="3200" b="1" dirty="0" smtClean="0"/>
              <a:t>’</a:t>
            </a:r>
            <a:r>
              <a:rPr lang="en-US" sz="3200" b="1" dirty="0" smtClean="0"/>
              <a:t> </a:t>
            </a:r>
            <a:r>
              <a:rPr lang="en-US" sz="3200" b="1" dirty="0" smtClean="0"/>
              <a:t>(</a:t>
            </a:r>
            <a:r>
              <a:rPr lang="en-US" sz="3200" b="1" dirty="0" smtClean="0"/>
              <a:t>The</a:t>
            </a:r>
            <a:r>
              <a:rPr lang="en-US" sz="3200" b="1" dirty="0" smtClean="0"/>
              <a:t> </a:t>
            </a:r>
            <a:r>
              <a:rPr lang="en-US" sz="3200" b="1" dirty="0" smtClean="0"/>
              <a:t>People</a:t>
            </a:r>
            <a:r>
              <a:rPr lang="en-US" sz="3200" b="1" dirty="0" smtClean="0"/>
              <a:t>)</a:t>
            </a:r>
            <a:r>
              <a:rPr lang="en-US" sz="3200" b="1" dirty="0" smtClean="0"/>
              <a:t> </a:t>
            </a:r>
            <a:r>
              <a:rPr lang="en-US" sz="3200" b="1" dirty="0" smtClean="0"/>
              <a:t>while</a:t>
            </a:r>
            <a:r>
              <a:rPr lang="en-US" sz="3200" b="1" dirty="0" smtClean="0"/>
              <a:t> </a:t>
            </a:r>
            <a:r>
              <a:rPr lang="en-US" sz="3200" b="1" dirty="0" smtClean="0"/>
              <a:t>the</a:t>
            </a:r>
            <a:r>
              <a:rPr lang="en-US" sz="3200" b="1" dirty="0" smtClean="0"/>
              <a:t> </a:t>
            </a:r>
            <a:r>
              <a:rPr lang="en-US" sz="3200" b="1" dirty="0" smtClean="0"/>
              <a:t>party</a:t>
            </a:r>
            <a:r>
              <a:rPr lang="en-US" sz="3200" b="1" dirty="0" smtClean="0"/>
              <a:t> </a:t>
            </a:r>
            <a:r>
              <a:rPr lang="en-US" sz="3200" b="1" dirty="0" smtClean="0"/>
              <a:t>being</a:t>
            </a:r>
            <a:r>
              <a:rPr lang="en-US" sz="3200" b="1" dirty="0" smtClean="0"/>
              <a:t> </a:t>
            </a:r>
            <a:r>
              <a:rPr lang="en-US" sz="3200" b="1" dirty="0" smtClean="0"/>
              <a:t>prosecuted</a:t>
            </a:r>
            <a:r>
              <a:rPr lang="en-US" sz="3200" b="1" dirty="0" smtClean="0"/>
              <a:t> </a:t>
            </a:r>
            <a:r>
              <a:rPr lang="en-US" sz="3200" b="1" dirty="0" smtClean="0"/>
              <a:t>is</a:t>
            </a:r>
            <a:r>
              <a:rPr lang="en-US" sz="3200" b="1" dirty="0" smtClean="0"/>
              <a:t> </a:t>
            </a:r>
            <a:r>
              <a:rPr lang="en-US" sz="3200" b="1" dirty="0" smtClean="0"/>
              <a:t>called</a:t>
            </a:r>
            <a:r>
              <a:rPr lang="en-US" sz="3200" b="1" dirty="0" smtClean="0"/>
              <a:t> </a:t>
            </a:r>
            <a:r>
              <a:rPr lang="en-US" sz="3200" b="1" dirty="0" smtClean="0"/>
              <a:t>‘</a:t>
            </a:r>
            <a:r>
              <a:rPr lang="en-US" sz="3200" b="1" dirty="0" smtClean="0"/>
              <a:t>accused</a:t>
            </a:r>
            <a:r>
              <a:rPr lang="en-US" sz="3200" b="1" dirty="0" smtClean="0"/>
              <a:t>’</a:t>
            </a:r>
            <a:r>
              <a:rPr lang="en-US" sz="3200" b="1" dirty="0" smtClean="0"/>
              <a:t> </a:t>
            </a:r>
            <a:r>
              <a:rPr lang="en-US" sz="3200" b="1" dirty="0" smtClean="0"/>
              <a:t>or</a:t>
            </a:r>
            <a:r>
              <a:rPr lang="en-US" sz="3200" b="1" dirty="0" smtClean="0"/>
              <a:t> </a:t>
            </a:r>
            <a:r>
              <a:rPr lang="en-US" sz="3200" b="1" dirty="0" smtClean="0"/>
              <a:t>‘</a:t>
            </a:r>
            <a:r>
              <a:rPr lang="en-US" sz="3200" b="1" dirty="0" smtClean="0"/>
              <a:t>defendant</a:t>
            </a:r>
            <a:r>
              <a:rPr lang="en-US" sz="3200" b="1" dirty="0" smtClean="0"/>
              <a:t>’</a:t>
            </a:r>
            <a:endParaRPr lang="en-US" sz="3200" b="1" dirty="0" smtClean="0"/>
          </a:p>
          <a:p>
            <a:pPr algn="just">
              <a:lnSpc>
                <a:spcPct val="150000"/>
              </a:lnSpc>
              <a:buClr>
                <a:srgbClr val="838995"/>
              </a:buClr>
              <a:buFont typeface="Wingdings" panose="05000000000000000000"/>
              <a:buChar char="Ø"/>
            </a:pPr>
            <a:r>
              <a:rPr lang="en-US" sz="3200" b="1" dirty="0" smtClean="0"/>
              <a:t>EG</a:t>
            </a:r>
            <a:r>
              <a:rPr lang="en-US" sz="3200" b="1" dirty="0" smtClean="0"/>
              <a:t>:</a:t>
            </a:r>
            <a:r>
              <a:rPr lang="en-US" sz="3200" b="1" dirty="0" smtClean="0"/>
              <a:t> </a:t>
            </a:r>
            <a:r>
              <a:rPr lang="en-US" sz="3200" b="1" dirty="0" smtClean="0"/>
              <a:t>‘</a:t>
            </a:r>
            <a:r>
              <a:rPr lang="en-US" sz="3200" b="1" dirty="0" smtClean="0"/>
              <a:t>The</a:t>
            </a:r>
            <a:r>
              <a:rPr lang="en-US" sz="3200" b="1" dirty="0" smtClean="0"/>
              <a:t> </a:t>
            </a:r>
            <a:r>
              <a:rPr lang="en-US" sz="3200" b="1" dirty="0" smtClean="0"/>
              <a:t>People</a:t>
            </a:r>
            <a:r>
              <a:rPr lang="en-US" sz="3200" b="1" dirty="0" smtClean="0"/>
              <a:t> </a:t>
            </a:r>
            <a:r>
              <a:rPr lang="en-US" sz="3200" b="1" dirty="0" smtClean="0"/>
              <a:t>v</a:t>
            </a:r>
            <a:r>
              <a:rPr lang="en-US" sz="3200" b="1" dirty="0" smtClean="0"/>
              <a:t> </a:t>
            </a:r>
            <a:r>
              <a:rPr lang="en-US" sz="3200" b="1" dirty="0" smtClean="0"/>
              <a:t>John</a:t>
            </a:r>
            <a:r>
              <a:rPr lang="en-US" sz="3200" b="1" dirty="0" smtClean="0"/>
              <a:t> </a:t>
            </a:r>
            <a:r>
              <a:rPr lang="en-US" sz="3200" b="1" dirty="0" smtClean="0"/>
              <a:t>Banda</a:t>
            </a:r>
            <a:r>
              <a:rPr lang="en-US" sz="3200" b="1" dirty="0" smtClean="0"/>
              <a:t>’</a:t>
            </a:r>
            <a:endParaRPr lang="en-US" sz="3200" b="1" dirty="0" smtClean="0"/>
          </a:p>
          <a:p>
            <a:pPr marL="457200" indent="-457200" algn="just">
              <a:lnSpc>
                <a:spcPct val="150000"/>
              </a:lnSpc>
              <a:buClr>
                <a:srgbClr val="838995"/>
              </a:buClr>
              <a:buFont typeface="Wingdings" panose="05000000000000000000"/>
              <a:buChar char="Ø"/>
            </a:pPr>
            <a:endParaRPr lang="en-US" sz="3000" b="1" dirty="0" smtClean="0">
              <a:solidFill>
                <a:srgbClr val="FFFFFF"/>
              </a:solidFill>
              <a:latin typeface="Arial" panose="020B0604020202020204"/>
              <a:ea typeface="Calibri" panose="020F0502020204030204"/>
              <a:cs typeface="Times New Roman" panose="02020603050405020304"/>
            </a:endParaRPr>
          </a:p>
          <a:p>
            <a:endParaRPr lang="en-ZA" alt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188640"/>
            <a:ext cx="7924800" cy="1008112"/>
          </a:xfrm>
        </p:spPr>
        <p:txBody>
          <a:bodyPr>
            <a:normAutofit fontScale="90000"/>
          </a:bodyPr>
          <a:lstStyle/>
          <a:p>
            <a:r>
              <a:rPr lang="en-ZA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CLASSIFICATION OF LAWS (CONT’D)</a:t>
            </a:r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412776"/>
            <a:ext cx="7924800" cy="5112568"/>
          </a:xfrm>
        </p:spPr>
        <p:txBody>
          <a:bodyPr>
            <a:normAutofit fontScale="92500" lnSpcReduction="20000"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3200" b="1" dirty="0"/>
              <a:t>Criminal law is concerned with proof of ‘guilt’</a:t>
            </a:r>
            <a:endParaRPr lang="en-US" sz="3200" b="1" dirty="0"/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3200" b="1" dirty="0"/>
              <a:t>Focus of criminal law is to ‘punish’ the offender through a prison sentence, payment of a fine or both, depending on the severity of the crime in question. </a:t>
            </a:r>
            <a:endParaRPr lang="en-ZA" sz="3200" b="1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b="1" dirty="0"/>
              <a:t> The standard of proof is ‘beyond a reasonable doubt’. On this point see the Zambian case of: </a:t>
            </a:r>
            <a:r>
              <a:rPr lang="en-ZA" sz="3200" b="1" i="1" dirty="0" err="1"/>
              <a:t>Mwewa</a:t>
            </a:r>
            <a:r>
              <a:rPr lang="en-ZA" sz="3200" b="1" i="1" dirty="0"/>
              <a:t> </a:t>
            </a:r>
            <a:r>
              <a:rPr lang="en-ZA" sz="3200" b="1" i="1" dirty="0" err="1"/>
              <a:t>Murono</a:t>
            </a:r>
            <a:r>
              <a:rPr lang="en-ZA" sz="3200" b="1" i="1" dirty="0"/>
              <a:t> v The People</a:t>
            </a:r>
            <a:r>
              <a:rPr lang="en-ZA" sz="3200" b="1" dirty="0"/>
              <a:t> (2004) Z. R. 207 and the English case of </a:t>
            </a:r>
            <a:r>
              <a:rPr lang="en-ZA" sz="3200" b="1" i="1" dirty="0" err="1"/>
              <a:t>Woolmington</a:t>
            </a:r>
            <a:r>
              <a:rPr lang="en-ZA" sz="3200" b="1" i="1" dirty="0"/>
              <a:t> v Director of Public Prosecution </a:t>
            </a:r>
            <a:r>
              <a:rPr lang="en-ZA" sz="3200" b="1" dirty="0"/>
              <a:t>[1935] UKHL1 from which the principle is borrowed.  </a:t>
            </a:r>
            <a:endParaRPr lang="en-US" sz="3200" b="1" dirty="0"/>
          </a:p>
          <a:p>
            <a:endParaRPr lang="en-ZA" sz="3200" dirty="0"/>
          </a:p>
          <a:p>
            <a:endParaRPr lang="en-Z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47248" cy="972026"/>
          </a:xfrm>
        </p:spPr>
        <p:txBody>
          <a:bodyPr>
            <a:normAutofit/>
          </a:bodyPr>
          <a:lstStyle/>
          <a:p>
            <a:r>
              <a:rPr lang="en-ZA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CLASSIFICATION OF LAWS (CONT’D)</a:t>
            </a:r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412776"/>
            <a:ext cx="7924800" cy="4752528"/>
          </a:xfrm>
        </p:spPr>
        <p:txBody>
          <a:bodyPr>
            <a:normAutofit fontScale="47500" lnSpcReduction="20000"/>
          </a:bodyPr>
          <a:lstStyle/>
          <a:p>
            <a:pPr marL="450215" lvl="1" indent="0">
              <a:spcBef>
                <a:spcPts val="1200"/>
              </a:spcBef>
              <a:buClr>
                <a:schemeClr val="accent5"/>
              </a:buClr>
              <a:buNone/>
            </a:pPr>
            <a:r>
              <a:rPr lang="en-US" sz="5100" b="1" dirty="0"/>
              <a:t>Public law and Private law:</a:t>
            </a:r>
            <a:endParaRPr lang="en-US" sz="5100" b="1" dirty="0"/>
          </a:p>
          <a:p>
            <a:pPr lvl="1">
              <a:spcBef>
                <a:spcPts val="1200"/>
              </a:spcBef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public law?</a:t>
            </a:r>
            <a:endParaRPr lang="en-US" sz="5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4000" b="1" dirty="0">
                <a:ea typeface="Calibri" panose="020F0502020204030204"/>
                <a:cs typeface="Times New Roman" panose="02020603050405020304"/>
              </a:rPr>
              <a:t>Public law is a branch of law which regulates the organization of the State, the relationship between the different organs of the State and the relationship between the State and its subjects.  </a:t>
            </a:r>
            <a:endParaRPr lang="en-US" sz="4000" b="1" dirty="0">
              <a:ea typeface="Calibri" panose="020F0502020204030204"/>
              <a:cs typeface="Times New Roman" panose="02020603050405020304"/>
            </a:endParaRPr>
          </a:p>
          <a:p>
            <a:pPr marL="0" lvl="0" indent="0" algn="just">
              <a:lnSpc>
                <a:spcPct val="150000"/>
              </a:lnSpc>
              <a:buNone/>
            </a:pPr>
            <a:r>
              <a:rPr lang="en-US" sz="4000" b="1" dirty="0">
                <a:ea typeface="Calibri" panose="020F0502020204030204"/>
                <a:cs typeface="Times New Roman" panose="02020603050405020304"/>
              </a:rPr>
              <a:t> </a:t>
            </a:r>
            <a:endParaRPr lang="en-US" sz="4000" b="1" dirty="0">
              <a:ea typeface="Calibri" panose="020F0502020204030204"/>
              <a:cs typeface="Times New Roman" panose="02020603050405020304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4000" b="1" dirty="0"/>
              <a:t>Examples of public law include Constitutional law, Administrative law, Human Rights Law and Criminal law. </a:t>
            </a:r>
            <a:endParaRPr lang="en-ZA" sz="4000" b="1" dirty="0"/>
          </a:p>
          <a:p>
            <a:pPr marL="342900" lvl="0" indent="-342900" algn="just">
              <a:lnSpc>
                <a:spcPct val="150000"/>
              </a:lnSpc>
              <a:buFont typeface="Symbol" panose="05050102010706020507"/>
              <a:buChar char=""/>
            </a:pPr>
            <a:endParaRPr lang="en-ZA" sz="3200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lvl="1">
              <a:spcBef>
                <a:spcPts val="1200"/>
              </a:spcBef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ZA" sz="3200" dirty="0"/>
          </a:p>
          <a:p>
            <a:endParaRPr lang="en-Z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8406</Words>
  <Application>WPS Presentation</Application>
  <PresentationFormat>On-screen Show</PresentationFormat>
  <Paragraphs>219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40" baseType="lpstr">
      <vt:lpstr>Arial</vt:lpstr>
      <vt:lpstr>SimSun</vt:lpstr>
      <vt:lpstr>Wingdings</vt:lpstr>
      <vt:lpstr>Wingdings 3</vt:lpstr>
      <vt:lpstr>Symbol</vt:lpstr>
      <vt:lpstr>Arial</vt:lpstr>
      <vt:lpstr>Calibri</vt:lpstr>
      <vt:lpstr>Times New Roman</vt:lpstr>
      <vt:lpstr>Wingdings</vt:lpstr>
      <vt:lpstr>Symbol</vt:lpstr>
      <vt:lpstr>Century Gothic</vt:lpstr>
      <vt:lpstr>Microsoft YaHei</vt:lpstr>
      <vt:lpstr>Arial Unicode MS</vt:lpstr>
      <vt:lpstr>Footlight MT Light</vt:lpstr>
      <vt:lpstr>Segoe Print</vt:lpstr>
      <vt:lpstr>Wisp</vt:lpstr>
      <vt:lpstr>UNIVERSITY OF LUSAKA SCHOOL OF LAW </vt:lpstr>
      <vt:lpstr>DEFINITION OF LAW </vt:lpstr>
      <vt:lpstr>CLASSIFICATION OF LAWS</vt:lpstr>
      <vt:lpstr>CLASSIFICATION OF LAWS</vt:lpstr>
      <vt:lpstr>CLASSIFICATION OF LAWS: CIVIL LAW</vt:lpstr>
      <vt:lpstr>CLASSIFICATION OF LAWS (CONT’D)</vt:lpstr>
      <vt:lpstr>CLASSIFICATION OF LAWS (CONT’D)</vt:lpstr>
      <vt:lpstr>CLASSIFICATION OF LAWS (CONT’D)</vt:lpstr>
      <vt:lpstr>CLASSIFICATION OF LAWS (CONT’D)</vt:lpstr>
      <vt:lpstr>CLASSIFICATION OF LAWS (CONT’D)</vt:lpstr>
      <vt:lpstr>PowerPoint 演示文稿</vt:lpstr>
      <vt:lpstr>CLASSIFICATION OF LAWS (CONT’D)</vt:lpstr>
      <vt:lpstr>CLASSIFICATION OF LAWS</vt:lpstr>
      <vt:lpstr>CLASSIFICATION OF LAWS (CONT’D)</vt:lpstr>
      <vt:lpstr>CLASSIFICATION OF LAWS (CONT’D)</vt:lpstr>
      <vt:lpstr>CLASSIFICATION OF LAWS (CONT’D)</vt:lpstr>
      <vt:lpstr>CLASSIFICATION OF LAWS (CONT’D)</vt:lpstr>
      <vt:lpstr>CLASSIFICATION OF LAWS (CONT’D)</vt:lpstr>
      <vt:lpstr>CLASSIFICATION OF LAWS (CONT’D)</vt:lpstr>
      <vt:lpstr>CLASSIFICATION OF LAWS</vt:lpstr>
      <vt:lpstr> Law and Society </vt:lpstr>
      <vt:lpstr>Law and Justice </vt:lpstr>
      <vt:lpstr>Rights and duties </vt:lpstr>
      <vt:lpstr>END OF LECTURE THANK YOU!  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LUSAKA SCHOOL OF LAW</dc:title>
  <dc:creator>Ntemena</dc:creator>
  <cp:lastModifiedBy>M.NOAH</cp:lastModifiedBy>
  <cp:revision>102</cp:revision>
  <dcterms:created xsi:type="dcterms:W3CDTF">2018-01-18T08:26:00Z</dcterms:created>
  <dcterms:modified xsi:type="dcterms:W3CDTF">2020-10-05T22:38:37Z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