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Default Extension="jpeg" ContentType="image/jpeg"/>
  <Override PartName="/ppt/slides/slide31.xml" ContentType="application/vnd.openxmlformats-officedocument.presentationml.slide+xml"/>
  <Override PartName="/ppt/slideLayouts/slideLayout16.xml" ContentType="application/vnd.openxmlformats-officedocument.presentationml.slideLayout+xml"/>
  <Override PartName="/ppt/slides/slide32.xml" ContentType="application/vnd.openxmlformats-officedocument.presentationml.slide+xml"/>
  <Override PartName="/ppt/slides/slide5.xml" ContentType="application/vnd.openxmlformats-officedocument.presentationml.slide+xml"/>
  <Override PartName="/ppt/presentation.xml" ContentType="application/vnd.openxmlformats-officedocument.presentationml.presentation.main+xml"/>
  <Override PartName="/ppt/slides/slide15.xml" ContentType="application/vnd.openxmlformats-officedocument.presentationml.slide+xml"/>
  <Override PartName="/ppt/slides/slide42.xml" ContentType="application/vnd.openxmlformats-officedocument.presentationml.slide+xml"/>
  <Override PartName="/ppt/slides/slide13.xml" ContentType="application/vnd.openxmlformats-officedocument.presentationml.slide+xml"/>
  <Override PartName="/ppt/slideLayouts/slideLayout12.xml" ContentType="application/vnd.openxmlformats-officedocument.presentationml.slideLayout+xml"/>
  <Override PartName="/ppt/slideLayouts/slideLayout1.xml" ContentType="application/vnd.openxmlformats-officedocument.presentationml.slideLayout+xml"/>
  <Override PartName="/ppt/slides/slide14.xml" ContentType="application/vnd.openxmlformats-officedocument.presentationml.slide+xml"/>
  <Override PartName="/ppt/slides/slide24.xml" ContentType="application/vnd.openxmlformats-officedocument.presentationml.slide+xml"/>
  <Override PartName="/ppt/slides/slide36.xml" ContentType="application/vnd.openxmlformats-officedocument.presentationml.slide+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s/slide28.xml" ContentType="application/vnd.openxmlformats-officedocument.presentationml.slide+xml"/>
  <Override PartName="/ppt/slides/slide18.xml" ContentType="application/vnd.openxmlformats-officedocument.presentationml.slide+xml"/>
  <Override PartName="/ppt/slides/slide8.xml" ContentType="application/vnd.openxmlformats-officedocument.presentationml.slide+xml"/>
  <Override PartName="/docProps/app.xml" ContentType="application/vnd.openxmlformats-officedocument.extended-properties+xml"/>
  <Override PartName="/ppt/slideLayouts/slideLayout13.xml" ContentType="application/vnd.openxmlformats-officedocument.presentationml.slideLayout+xml"/>
  <Override PartName="/ppt/slides/slide38.xml" ContentType="application/vnd.openxmlformats-officedocument.presentationml.slide+xml"/>
  <Override PartName="/ppt/slideLayouts/slideLayout4.xml" ContentType="application/vnd.openxmlformats-officedocument.presentationml.slideLayout+xml"/>
  <Override PartName="/ppt/slides/slide26.xml" ContentType="application/vnd.openxmlformats-officedocument.presentationml.slide+xml"/>
  <Override PartName="/ppt/slideLayouts/slideLayout14.xml" ContentType="application/vnd.openxmlformats-officedocument.presentationml.slideLayout+xml"/>
  <Override PartName="/ppt/slideLayouts/slideLayout3.xml" ContentType="application/vnd.openxmlformats-officedocument.presentationml.slideLayout+xml"/>
  <Override PartName="/ppt/slides/slide4.xml" ContentType="application/vnd.openxmlformats-officedocument.presentationml.slide+xml"/>
  <Override PartName="/ppt/slides/slide10.xml" ContentType="application/vnd.openxmlformats-officedocument.presentationml.slide+xml"/>
  <Override PartName="/ppt/slides/slide39.xml" ContentType="application/vnd.openxmlformats-officedocument.presentationml.slide+xml"/>
  <Override PartName="/ppt/slides/slide41.xml" ContentType="application/vnd.openxmlformats-officedocument.presentationml.slide+xml"/>
  <Override PartName="/ppt/slides/slide16.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Layouts/slideLayout8.xml" ContentType="application/vnd.openxmlformats-officedocument.presentationml.slideLayout+xml"/>
  <Override PartName="/ppt/slides/slide23.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Override PartName="/ppt/slides/slide27.xml" ContentType="application/vnd.openxmlformats-officedocument.presentationml.slide+xml"/>
  <Override PartName="/ppt/slideMasters/slideMaster1.xml" ContentType="application/vnd.openxmlformats-officedocument.presentationml.slideMaster+xml"/>
  <Override PartName="/ppt/slides/slide37.xml" ContentType="application/vnd.openxmlformats-officedocument.presentationml.slide+xml"/>
  <Override PartName="/ppt/slides/slide33.xml" ContentType="application/vnd.openxmlformats-officedocument.presentationml.slide+xml"/>
  <Override PartName="/ppt/slides/slide21.xml" ContentType="application/vnd.openxmlformats-officedocument.presentationml.slide+xml"/>
  <Override PartName="/ppt/slides/slide4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s/slide19.xml" ContentType="application/vnd.openxmlformats-officedocument.presentationml.slide+xml"/>
  <Override PartName="/ppt/slides/slide20.xml" ContentType="application/vnd.openxmlformats-officedocument.presentationml.slide+xml"/>
  <Override PartName="/ppt/viewProps.xml" ContentType="application/vnd.openxmlformats-officedocument.presentationml.viewProps+xml"/>
  <Override PartName="/ppt/slides/slide17.xml" ContentType="application/vnd.openxmlformats-officedocument.presentationml.slide+xml"/>
  <Override PartName="/ppt/slides/slide6.xml" ContentType="application/vnd.openxmlformats-officedocument.presentationml.slide+xml"/>
  <Override PartName="/ppt/slideLayouts/slideLayout9.xml" ContentType="application/vnd.openxmlformats-officedocument.presentationml.slideLayout+xml"/>
  <Override PartName="/ppt/slides/slide11.xml" ContentType="application/vnd.openxmlformats-officedocument.presentationml.slide+xml"/>
  <Override PartName="/ppt/slides/slide9.xml" ContentType="application/vnd.openxmlformats-officedocument.presentationml.slide+xml"/>
  <Override PartName="/ppt/slideLayouts/slideLayout5.xml" ContentType="application/vnd.openxmlformats-officedocument.presentationml.slideLayout+xml"/>
  <Override PartName="/ppt/presProps.xml" ContentType="application/vnd.openxmlformats-officedocument.presentationml.presProps+xml"/>
  <Override PartName="/ppt/slides/slide22.xml" ContentType="application/vnd.openxmlformats-officedocument.presentationml.slide+xml"/>
  <Override PartName="/docProps/core.xml" ContentType="application/vnd.openxmlformats-package.core-properties+xml"/>
  <Override PartName="/ppt/slides/slide3.xml" ContentType="application/vnd.openxmlformats-officedocument.presentationml.slide+xml"/>
  <Override PartName="/ppt/slideLayouts/slideLayout11.xml" ContentType="application/vnd.openxmlformats-officedocument.presentationml.slideLayout+xml"/>
  <Override PartName="/ppt/slides/slide2.xml" ContentType="application/vnd.openxmlformats-officedocument.presentationml.slide+xml"/>
  <Override PartName="/ppt/slides/slide35.xml" ContentType="application/vnd.openxmlformats-officedocument.presentationml.slide+xml"/>
  <Override PartName="/ppt/slideLayouts/slideLayout2.xml" ContentType="application/vnd.openxmlformats-officedocument.presentationml.slideLayout+xml"/>
  <Override PartName="/ppt/slides/slide30.xml" ContentType="application/vnd.openxmlformats-officedocument.presentationml.slide+xml"/>
  <Override PartName="/ppt/slides/slide29.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Lst>
  <p:sldSz cx="9144000" cy="6858000" type="screen4x3"/>
  <p:notesSz cx="6858000" cy="9144000"/>
  <p:defaultTextStyle>
    <a:defPPr>
      <a:defRPr lang="en-US"/>
    </a:defPPr>
    <a:lvl1pPr rtl="0" algn="l" eaLnBrk="1" latinLnBrk="1" hangingPunct="1" marL="0" indent="0" defTabSz="914400">
      <a:lnSpc>
        <a:spcPct val="100000"/>
      </a:lnSpc>
      <a:defRPr lang="en-US" smtClean="0" b="0" i="0" strike="noStrike" u="none" sz="1800" kern="1200">
        <a:solidFill>
          <a:schemeClr val="tx1"/>
        </a:solidFill>
        <a:latin typeface="+mn-lt"/>
        <a:ea typeface="+mn-ea"/>
        <a:cs typeface="+mn-cs"/>
      </a:defRPr>
    </a:lvl1pPr>
    <a:lvl2pPr lvl="1" rtl="0" algn="l" eaLnBrk="1" latinLnBrk="1" hangingPunct="1" marL="457200" indent="0" defTabSz="914400">
      <a:lnSpc>
        <a:spcPct val="100000"/>
      </a:lnSpc>
      <a:defRPr lang="en-US" smtClean="0" b="0" i="0" strike="noStrike" u="none" sz="1800" kern="1200">
        <a:solidFill>
          <a:schemeClr val="tx1"/>
        </a:solidFill>
        <a:latin typeface="+mn-lt"/>
        <a:ea typeface="+mn-ea"/>
        <a:cs typeface="+mn-cs"/>
      </a:defRPr>
    </a:lvl2pPr>
    <a:lvl3pPr lvl="2" rtl="0" algn="l" eaLnBrk="1" latinLnBrk="1" hangingPunct="1" marL="914400" indent="0" defTabSz="914400">
      <a:lnSpc>
        <a:spcPct val="100000"/>
      </a:lnSpc>
      <a:defRPr lang="en-US" smtClean="0" b="0" i="0" strike="noStrike" u="none" sz="1800" kern="1200">
        <a:solidFill>
          <a:schemeClr val="tx1"/>
        </a:solidFill>
        <a:latin typeface="+mn-lt"/>
        <a:ea typeface="+mn-ea"/>
        <a:cs typeface="+mn-cs"/>
      </a:defRPr>
    </a:lvl3pPr>
    <a:lvl4pPr lvl="3" rtl="0" algn="l" eaLnBrk="1" latinLnBrk="1" hangingPunct="1" marL="1371600" indent="0" defTabSz="914400">
      <a:lnSpc>
        <a:spcPct val="100000"/>
      </a:lnSpc>
      <a:defRPr lang="en-US" smtClean="0" b="0" i="0" strike="noStrike" u="none" sz="1800" kern="1200">
        <a:solidFill>
          <a:schemeClr val="tx1"/>
        </a:solidFill>
        <a:latin typeface="+mn-lt"/>
        <a:ea typeface="+mn-ea"/>
        <a:cs typeface="+mn-cs"/>
      </a:defRPr>
    </a:lvl4pPr>
    <a:lvl5pPr lvl="4" rtl="0" algn="l" eaLnBrk="1" latinLnBrk="1" hangingPunct="1" marL="1828800" indent="0" defTabSz="914400">
      <a:lnSpc>
        <a:spcPct val="100000"/>
      </a:lnSpc>
      <a:defRPr lang="en-US" smtClean="0" b="0" i="0" strike="noStrike" u="none" sz="1800" kern="1200">
        <a:solidFill>
          <a:schemeClr val="tx1"/>
        </a:solidFill>
        <a:latin typeface="+mn-lt"/>
        <a:ea typeface="+mn-ea"/>
        <a:cs typeface="+mn-cs"/>
      </a:defRPr>
    </a:lvl5pPr>
    <a:lvl6pPr lvl="5" rtl="0" algn="l" eaLnBrk="1" latinLnBrk="1" hangingPunct="1" marL="2286000" indent="0" defTabSz="914400">
      <a:lnSpc>
        <a:spcPct val="100000"/>
      </a:lnSpc>
      <a:defRPr lang="en-US" smtClean="0" b="0" i="0" strike="noStrike" u="none" sz="1800" kern="1200">
        <a:solidFill>
          <a:schemeClr val="tx1"/>
        </a:solidFill>
        <a:latin typeface="+mn-lt"/>
        <a:ea typeface="+mn-ea"/>
        <a:cs typeface="+mn-cs"/>
      </a:defRPr>
    </a:lvl6pPr>
    <a:lvl7pPr lvl="6" rtl="0" algn="l" eaLnBrk="1" latinLnBrk="1" hangingPunct="1" marL="2743200" indent="0" defTabSz="914400">
      <a:lnSpc>
        <a:spcPct val="100000"/>
      </a:lnSpc>
      <a:defRPr lang="en-US" smtClean="0" b="0" i="0" strike="noStrike" u="none" sz="1800" kern="1200">
        <a:solidFill>
          <a:schemeClr val="tx1"/>
        </a:solidFill>
        <a:latin typeface="+mn-lt"/>
        <a:ea typeface="+mn-ea"/>
        <a:cs typeface="+mn-cs"/>
      </a:defRPr>
    </a:lvl7pPr>
    <a:lvl8pPr lvl="7" rtl="0" algn="l" eaLnBrk="1" latinLnBrk="1" hangingPunct="1" marL="3200400" indent="0" defTabSz="914400">
      <a:lnSpc>
        <a:spcPct val="100000"/>
      </a:lnSpc>
      <a:defRPr lang="en-US" smtClean="0" b="0" i="0" strike="noStrike" u="none" sz="1800" kern="1200">
        <a:solidFill>
          <a:schemeClr val="tx1"/>
        </a:solidFill>
        <a:latin typeface="+mn-lt"/>
        <a:ea typeface="+mn-ea"/>
        <a:cs typeface="+mn-cs"/>
      </a:defRPr>
    </a:lvl8pPr>
    <a:lvl9pPr lvl="8" rtl="0" algn="l" eaLnBrk="1" latinLnBrk="1" hangingPunct="1" marL="3657600" indent="0" defTabSz="914400">
      <a:lnSpc>
        <a:spcPct val="100000"/>
      </a:lnSpc>
      <a:defRPr lang="en-US" smtClean="0" b="0" i="0" strike="noStrike" u="none"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5" d="100"/>
          <a:sy n="55" d="100"/>
        </p:scale>
        <p:origin x="36" y="3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2" Type="http://schemas.openxmlformats.org/officeDocument/2006/relationships/slide" Target="slides/slide11.xml" TargetMode="Internal" /><Relationship Id="rId40" Type="http://schemas.openxmlformats.org/officeDocument/2006/relationships/slide" Target="slides/slide39.xml" TargetMode="Internal" /><Relationship Id="rId28" Type="http://schemas.openxmlformats.org/officeDocument/2006/relationships/slide" Target="slides/slide27.xml" TargetMode="Internal" /><Relationship Id="rId16" Type="http://schemas.openxmlformats.org/officeDocument/2006/relationships/slide" Target="slides/slide15.xml" TargetMode="Internal" /><Relationship Id="rId38" Type="http://schemas.openxmlformats.org/officeDocument/2006/relationships/slide" Target="slides/slide37.xml" TargetMode="Internal" /><Relationship Id="rId20" Type="http://schemas.openxmlformats.org/officeDocument/2006/relationships/slide" Target="slides/slide19.xml" TargetMode="Internal" /><Relationship Id="rId46" Type="http://schemas.openxmlformats.org/officeDocument/2006/relationships/tableStyles" Target="tableStyles.xml" TargetMode="Internal" /><Relationship Id="rId15" Type="http://schemas.openxmlformats.org/officeDocument/2006/relationships/slide" Target="slides/slide14.xml" TargetMode="Internal" /><Relationship Id="rId39" Type="http://schemas.openxmlformats.org/officeDocument/2006/relationships/slide" Target="slides/slide38.xml" TargetMode="Internal" /><Relationship Id="rId11" Type="http://schemas.openxmlformats.org/officeDocument/2006/relationships/slide" Target="slides/slide10.xml" TargetMode="Internal" /><Relationship Id="rId25" Type="http://schemas.openxmlformats.org/officeDocument/2006/relationships/slide" Target="slides/slide24.xml" TargetMode="Internal" /><Relationship Id="rId7" Type="http://schemas.openxmlformats.org/officeDocument/2006/relationships/slide" Target="slides/slide6.xml" TargetMode="Internal" /><Relationship Id="rId14" Type="http://schemas.openxmlformats.org/officeDocument/2006/relationships/slide" Target="slides/slide13.xml" TargetMode="Internal" /><Relationship Id="rId29" Type="http://schemas.openxmlformats.org/officeDocument/2006/relationships/slide" Target="slides/slide28.xml" TargetMode="Internal" /><Relationship Id="rId27" Type="http://schemas.openxmlformats.org/officeDocument/2006/relationships/slide" Target="slides/slide26.xml" TargetMode="Internal" /><Relationship Id="rId35" Type="http://schemas.openxmlformats.org/officeDocument/2006/relationships/slide" Target="slides/slide34.xml" TargetMode="Internal" /><Relationship Id="rId8" Type="http://schemas.openxmlformats.org/officeDocument/2006/relationships/slide" Target="slides/slide7.xml" TargetMode="Internal" /><Relationship Id="rId13" Type="http://schemas.openxmlformats.org/officeDocument/2006/relationships/slide" Target="slides/slide12.xml" TargetMode="Internal" /><Relationship Id="rId34" Type="http://schemas.openxmlformats.org/officeDocument/2006/relationships/slide" Target="slides/slide33.xml" TargetMode="Internal" /><Relationship Id="rId4" Type="http://schemas.openxmlformats.org/officeDocument/2006/relationships/slide" Target="slides/slide3.xml" TargetMode="Internal" /><Relationship Id="rId42" Type="http://schemas.openxmlformats.org/officeDocument/2006/relationships/slide" Target="slides/slide41.xml" TargetMode="Internal" /><Relationship Id="rId9" Type="http://schemas.openxmlformats.org/officeDocument/2006/relationships/slide" Target="slides/slide8.xml" TargetMode="Internal" /><Relationship Id="rId31" Type="http://schemas.openxmlformats.org/officeDocument/2006/relationships/slide" Target="slides/slide30.xml" TargetMode="Internal" /><Relationship Id="rId43" Type="http://schemas.openxmlformats.org/officeDocument/2006/relationships/presProps" Target="presProps.xml" TargetMode="Internal" /><Relationship Id="rId33" Type="http://schemas.openxmlformats.org/officeDocument/2006/relationships/slide" Target="slides/slide32.xml" TargetMode="Internal" /><Relationship Id="rId1" Type="http://schemas.openxmlformats.org/officeDocument/2006/relationships/slideMaster" Target="slideMasters/slideMaster1.xml" TargetMode="Internal" /><Relationship Id="rId22" Type="http://schemas.openxmlformats.org/officeDocument/2006/relationships/slide" Target="slides/slide21.xml" TargetMode="Internal" /><Relationship Id="rId44" Type="http://schemas.openxmlformats.org/officeDocument/2006/relationships/viewProps" Target="viewProps.xml" TargetMode="Internal" /><Relationship Id="rId30" Type="http://schemas.openxmlformats.org/officeDocument/2006/relationships/slide" Target="slides/slide29.xml" TargetMode="Internal" /><Relationship Id="rId18" Type="http://schemas.openxmlformats.org/officeDocument/2006/relationships/slide" Target="slides/slide17.xml" TargetMode="Internal" /><Relationship Id="rId5" Type="http://schemas.openxmlformats.org/officeDocument/2006/relationships/slide" Target="slides/slide4.xml" TargetMode="Internal" /><Relationship Id="rId26" Type="http://schemas.openxmlformats.org/officeDocument/2006/relationships/slide" Target="slides/slide25.xml" TargetMode="Internal" /><Relationship Id="rId24" Type="http://schemas.openxmlformats.org/officeDocument/2006/relationships/slide" Target="slides/slide23.xml" TargetMode="Internal" /><Relationship Id="rId36" Type="http://schemas.openxmlformats.org/officeDocument/2006/relationships/slide" Target="slides/slide35.xml" TargetMode="Internal" /><Relationship Id="rId2" Type="http://schemas.openxmlformats.org/officeDocument/2006/relationships/slide" Target="slides/slide1.xml" TargetMode="Internal" /><Relationship Id="rId21" Type="http://schemas.openxmlformats.org/officeDocument/2006/relationships/slide" Target="slides/slide20.xml" TargetMode="Internal" /><Relationship Id="rId23" Type="http://schemas.openxmlformats.org/officeDocument/2006/relationships/slide" Target="slides/slide22.xml" TargetMode="Internal" /><Relationship Id="rId32" Type="http://schemas.openxmlformats.org/officeDocument/2006/relationships/slide" Target="slides/slide31.xml" TargetMode="Internal" /><Relationship Id="rId10" Type="http://schemas.openxmlformats.org/officeDocument/2006/relationships/slide" Target="slides/slide9.xml" TargetMode="Internal" /><Relationship Id="rId19" Type="http://schemas.openxmlformats.org/officeDocument/2006/relationships/slide" Target="slides/slide18.xml" TargetMode="Internal" /><Relationship Id="rId17" Type="http://schemas.openxmlformats.org/officeDocument/2006/relationships/slide" Target="slides/slide16.xml" TargetMode="Internal" /><Relationship Id="rId3" Type="http://schemas.openxmlformats.org/officeDocument/2006/relationships/slide" Target="slides/slide2.xml" TargetMode="Internal" /><Relationship Id="rId45" Type="http://schemas.openxmlformats.org/officeDocument/2006/relationships/theme" Target="theme/theme1.xml" TargetMode="Internal" /><Relationship Id="rId6" Type="http://schemas.openxmlformats.org/officeDocument/2006/relationships/slide" Target="slides/slide5.xml" TargetMode="Internal" /><Relationship Id="rId37" Type="http://schemas.openxmlformats.org/officeDocument/2006/relationships/slide" Target="slides/slide36.xml" TargetMode="Internal" /><Relationship Id="rId41" Type="http://schemas.openxmlformats.org/officeDocument/2006/relationships/slide" Target="slides/slide40.xml" TargetMode="Interna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BCDD491-7640-4DC3-B402-14F825AED76E}" type="datetimeFigureOut">
              <a:rPr lang="en-ZA" smtClean="0">
                <a:solidFill>
                  <a:srgbClr val="FFFFFF"/>
                </a:solidFill>
              </a:rPr>
              <a:pPr/>
              <a:t>2020/02/11</a:t>
            </a:fld>
            <a:endParaRPr lang="en-ZA">
              <a:solidFill>
                <a:srgbClr val="FFFFFF"/>
              </a:solidFill>
            </a:endParaRPr>
          </a:p>
        </p:txBody>
      </p:sp>
      <p:sp>
        <p:nvSpPr>
          <p:cNvPr id="5" name="Footer Placeholder 4"/>
          <p:cNvSpPr>
            <a:spLocks noGrp="1"/>
          </p:cNvSpPr>
          <p:nvPr>
            <p:ph type="ftr" sz="quarter" idx="11"/>
          </p:nvPr>
        </p:nvSpPr>
        <p:spPr/>
        <p:txBody>
          <a:bodyPr/>
          <a:lstStyle/>
          <a:p>
            <a:endParaRPr lang="en-ZA">
              <a:solidFill>
                <a:srgbClr val="FFFFFF"/>
              </a:solidFill>
            </a:endParaRP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BE02CAF4-6997-4166-A3BF-13D73C8D5773}" type="slidenum">
              <a:rPr lang="en-ZA" smtClean="0">
                <a:solidFill>
                  <a:srgbClr val="FFFFFF"/>
                </a:solidFill>
              </a:rPr>
              <a:pPr/>
              <a:t>‹#›</a:t>
            </a:fld>
            <a:endParaRPr lang="en-ZA">
              <a:solidFill>
                <a:srgbClr val="FFFFFF"/>
              </a:solidFill>
            </a:endParaRPr>
          </a:p>
        </p:txBody>
      </p:sp>
    </p:spTree>
    <p:extLst>
      <p:ext uri="{BB962C8B-B14F-4D97-AF65-F5344CB8AC3E}">
        <p14:creationId xmlns:p14="http://schemas.microsoft.com/office/powerpoint/2010/main" val="25016365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CDD491-7640-4DC3-B402-14F825AED76E}" type="datetimeFigureOut">
              <a:rPr lang="en-ZA" smtClean="0">
                <a:solidFill>
                  <a:srgbClr val="FFFFFF"/>
                </a:solidFill>
              </a:rPr>
              <a:pPr/>
              <a:t>2020/02/11</a:t>
            </a:fld>
            <a:endParaRPr lang="en-ZA">
              <a:solidFill>
                <a:srgbClr val="FFFFFF"/>
              </a:solidFill>
            </a:endParaRPr>
          </a:p>
        </p:txBody>
      </p:sp>
      <p:sp>
        <p:nvSpPr>
          <p:cNvPr id="5" name="Footer Placeholder 4"/>
          <p:cNvSpPr>
            <a:spLocks noGrp="1"/>
          </p:cNvSpPr>
          <p:nvPr>
            <p:ph type="ftr" sz="quarter" idx="11"/>
          </p:nvPr>
        </p:nvSpPr>
        <p:spPr/>
        <p:txBody>
          <a:bodyPr/>
          <a:lstStyle/>
          <a:p>
            <a:endParaRPr lang="en-ZA">
              <a:solidFill>
                <a:srgbClr val="FFFFFF"/>
              </a:solidFill>
            </a:endParaRP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E02CAF4-6997-4166-A3BF-13D73C8D5773}" type="slidenum">
              <a:rPr lang="en-ZA" smtClean="0">
                <a:solidFill>
                  <a:srgbClr val="FFFFFF"/>
                </a:solidFill>
              </a:rPr>
              <a:pPr/>
              <a:t>‹#›</a:t>
            </a:fld>
            <a:endParaRPr lang="en-ZA">
              <a:solidFill>
                <a:srgbClr val="FFFFFF"/>
              </a:solidFill>
            </a:endParaRPr>
          </a:p>
        </p:txBody>
      </p:sp>
    </p:spTree>
    <p:extLst>
      <p:ext uri="{BB962C8B-B14F-4D97-AF65-F5344CB8AC3E}">
        <p14:creationId xmlns:p14="http://schemas.microsoft.com/office/powerpoint/2010/main" val="9708211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CDD491-7640-4DC3-B402-14F825AED76E}" type="datetimeFigureOut">
              <a:rPr lang="en-ZA" smtClean="0">
                <a:solidFill>
                  <a:srgbClr val="FFFFFF"/>
                </a:solidFill>
              </a:rPr>
              <a:pPr/>
              <a:t>2020/02/11</a:t>
            </a:fld>
            <a:endParaRPr lang="en-ZA">
              <a:solidFill>
                <a:srgbClr val="FFFFFF"/>
              </a:solidFill>
            </a:endParaRPr>
          </a:p>
        </p:txBody>
      </p:sp>
      <p:sp>
        <p:nvSpPr>
          <p:cNvPr id="5" name="Footer Placeholder 4"/>
          <p:cNvSpPr>
            <a:spLocks noGrp="1"/>
          </p:cNvSpPr>
          <p:nvPr>
            <p:ph type="ftr" sz="quarter" idx="11"/>
          </p:nvPr>
        </p:nvSpPr>
        <p:spPr/>
        <p:txBody>
          <a:bodyPr/>
          <a:lstStyle/>
          <a:p>
            <a:endParaRPr lang="en-ZA">
              <a:solidFill>
                <a:srgbClr val="FFFFFF"/>
              </a:solidFill>
            </a:endParaRP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E02CAF4-6997-4166-A3BF-13D73C8D5773}" type="slidenum">
              <a:rPr lang="en-ZA" smtClean="0">
                <a:solidFill>
                  <a:srgbClr val="FFFFFF"/>
                </a:solidFill>
              </a:rPr>
              <a:pPr/>
              <a:t>‹#›</a:t>
            </a:fld>
            <a:endParaRPr lang="en-ZA">
              <a:solidFill>
                <a:srgbClr val="FFFFFF"/>
              </a:solidFill>
            </a:endParaRP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306368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9BCDD491-7640-4DC3-B402-14F825AED76E}" type="datetimeFigureOut">
              <a:rPr lang="en-ZA" smtClean="0">
                <a:solidFill>
                  <a:srgbClr val="FFFFFF"/>
                </a:solidFill>
              </a:rPr>
              <a:pPr/>
              <a:t>2020/02/11</a:t>
            </a:fld>
            <a:endParaRPr lang="en-ZA">
              <a:solidFill>
                <a:srgbClr val="FFFFFF"/>
              </a:solidFill>
            </a:endParaRPr>
          </a:p>
        </p:txBody>
      </p:sp>
      <p:sp>
        <p:nvSpPr>
          <p:cNvPr id="6" name="Footer Placeholder 5"/>
          <p:cNvSpPr>
            <a:spLocks noGrp="1"/>
          </p:cNvSpPr>
          <p:nvPr>
            <p:ph type="ftr" sz="quarter" idx="11"/>
          </p:nvPr>
        </p:nvSpPr>
        <p:spPr/>
        <p:txBody>
          <a:bodyPr/>
          <a:lstStyle/>
          <a:p>
            <a:endParaRPr lang="en-ZA">
              <a:solidFill>
                <a:srgbClr val="FFFFFF"/>
              </a:solidFill>
            </a:endParaRP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E02CAF4-6997-4166-A3BF-13D73C8D5773}" type="slidenum">
              <a:rPr lang="en-ZA" smtClean="0">
                <a:solidFill>
                  <a:srgbClr val="FFFFFF"/>
                </a:solidFill>
              </a:rPr>
              <a:pPr/>
              <a:t>‹#›</a:t>
            </a:fld>
            <a:endParaRPr lang="en-ZA">
              <a:solidFill>
                <a:srgbClr val="FFFFFF"/>
              </a:solidFill>
            </a:endParaRPr>
          </a:p>
        </p:txBody>
      </p:sp>
    </p:spTree>
    <p:extLst>
      <p:ext uri="{BB962C8B-B14F-4D97-AF65-F5344CB8AC3E}">
        <p14:creationId xmlns:p14="http://schemas.microsoft.com/office/powerpoint/2010/main" val="40128818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9BCDD491-7640-4DC3-B402-14F825AED76E}" type="datetimeFigureOut">
              <a:rPr lang="en-ZA" smtClean="0">
                <a:solidFill>
                  <a:srgbClr val="FFFFFF"/>
                </a:solidFill>
              </a:rPr>
              <a:pPr/>
              <a:t>2020/02/11</a:t>
            </a:fld>
            <a:endParaRPr lang="en-ZA">
              <a:solidFill>
                <a:srgbClr val="FFFFFF"/>
              </a:solidFill>
            </a:endParaRPr>
          </a:p>
        </p:txBody>
      </p:sp>
      <p:sp>
        <p:nvSpPr>
          <p:cNvPr id="6" name="Footer Placeholder 5"/>
          <p:cNvSpPr>
            <a:spLocks noGrp="1"/>
          </p:cNvSpPr>
          <p:nvPr>
            <p:ph type="ftr" sz="quarter" idx="11"/>
          </p:nvPr>
        </p:nvSpPr>
        <p:spPr/>
        <p:txBody>
          <a:bodyPr/>
          <a:lstStyle/>
          <a:p>
            <a:endParaRPr lang="en-ZA">
              <a:solidFill>
                <a:srgbClr val="FFFFFF"/>
              </a:solidFill>
            </a:endParaRP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E02CAF4-6997-4166-A3BF-13D73C8D5773}" type="slidenum">
              <a:rPr lang="en-ZA" smtClean="0">
                <a:solidFill>
                  <a:srgbClr val="FFFFFF"/>
                </a:solidFill>
              </a:rPr>
              <a:pPr/>
              <a:t>‹#›</a:t>
            </a:fld>
            <a:endParaRPr lang="en-ZA">
              <a:solidFill>
                <a:srgbClr val="FFFFFF"/>
              </a:solidFill>
            </a:endParaRP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414234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9BCDD491-7640-4DC3-B402-14F825AED76E}" type="datetimeFigureOut">
              <a:rPr lang="en-ZA" smtClean="0">
                <a:solidFill>
                  <a:srgbClr val="FFFFFF"/>
                </a:solidFill>
              </a:rPr>
              <a:pPr/>
              <a:t>2020/02/11</a:t>
            </a:fld>
            <a:endParaRPr lang="en-ZA">
              <a:solidFill>
                <a:srgbClr val="FFFFFF"/>
              </a:solidFill>
            </a:endParaRPr>
          </a:p>
        </p:txBody>
      </p:sp>
      <p:sp>
        <p:nvSpPr>
          <p:cNvPr id="6" name="Footer Placeholder 5"/>
          <p:cNvSpPr>
            <a:spLocks noGrp="1"/>
          </p:cNvSpPr>
          <p:nvPr>
            <p:ph type="ftr" sz="quarter" idx="11"/>
          </p:nvPr>
        </p:nvSpPr>
        <p:spPr/>
        <p:txBody>
          <a:bodyPr/>
          <a:lstStyle/>
          <a:p>
            <a:endParaRPr lang="en-ZA">
              <a:solidFill>
                <a:srgbClr val="FFFFFF"/>
              </a:solidFill>
            </a:endParaRP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E02CAF4-6997-4166-A3BF-13D73C8D5773}" type="slidenum">
              <a:rPr lang="en-ZA" smtClean="0">
                <a:solidFill>
                  <a:srgbClr val="FFFFFF"/>
                </a:solidFill>
              </a:rPr>
              <a:pPr/>
              <a:t>‹#›</a:t>
            </a:fld>
            <a:endParaRPr lang="en-ZA">
              <a:solidFill>
                <a:srgbClr val="FFFFFF"/>
              </a:solidFill>
            </a:endParaRPr>
          </a:p>
        </p:txBody>
      </p:sp>
    </p:spTree>
    <p:extLst>
      <p:ext uri="{BB962C8B-B14F-4D97-AF65-F5344CB8AC3E}">
        <p14:creationId xmlns:p14="http://schemas.microsoft.com/office/powerpoint/2010/main" val="11562029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BCDD491-7640-4DC3-B402-14F825AED76E}" type="datetimeFigureOut">
              <a:rPr lang="en-ZA" smtClean="0">
                <a:solidFill>
                  <a:srgbClr val="FFFFFF"/>
                </a:solidFill>
              </a:rPr>
              <a:pPr/>
              <a:t>2020/02/11</a:t>
            </a:fld>
            <a:endParaRPr lang="en-ZA">
              <a:solidFill>
                <a:srgbClr val="FFFFFF"/>
              </a:solidFill>
            </a:endParaRPr>
          </a:p>
        </p:txBody>
      </p:sp>
      <p:sp>
        <p:nvSpPr>
          <p:cNvPr id="5" name="Footer Placeholder 4"/>
          <p:cNvSpPr>
            <a:spLocks noGrp="1"/>
          </p:cNvSpPr>
          <p:nvPr>
            <p:ph type="ftr" sz="quarter" idx="11"/>
          </p:nvPr>
        </p:nvSpPr>
        <p:spPr/>
        <p:txBody>
          <a:bodyPr/>
          <a:lstStyle/>
          <a:p>
            <a:endParaRPr lang="en-ZA">
              <a:solidFill>
                <a:srgbClr val="FFFFFF"/>
              </a:solidFill>
            </a:endParaRP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E02CAF4-6997-4166-A3BF-13D73C8D5773}" type="slidenum">
              <a:rPr lang="en-ZA" smtClean="0">
                <a:solidFill>
                  <a:srgbClr val="FFFFFF"/>
                </a:solidFill>
              </a:rPr>
              <a:pPr/>
              <a:t>‹#›</a:t>
            </a:fld>
            <a:endParaRPr lang="en-ZA">
              <a:solidFill>
                <a:srgbClr val="FFFFFF"/>
              </a:solidFill>
            </a:endParaRPr>
          </a:p>
        </p:txBody>
      </p:sp>
    </p:spTree>
    <p:extLst>
      <p:ext uri="{BB962C8B-B14F-4D97-AF65-F5344CB8AC3E}">
        <p14:creationId xmlns:p14="http://schemas.microsoft.com/office/powerpoint/2010/main" val="8060460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BCDD491-7640-4DC3-B402-14F825AED76E}" type="datetimeFigureOut">
              <a:rPr lang="en-ZA" smtClean="0">
                <a:solidFill>
                  <a:srgbClr val="FFFFFF"/>
                </a:solidFill>
              </a:rPr>
              <a:pPr/>
              <a:t>2020/02/11</a:t>
            </a:fld>
            <a:endParaRPr lang="en-ZA">
              <a:solidFill>
                <a:srgbClr val="FFFFFF"/>
              </a:solidFill>
            </a:endParaRPr>
          </a:p>
        </p:txBody>
      </p:sp>
      <p:sp>
        <p:nvSpPr>
          <p:cNvPr id="5" name="Footer Placeholder 4"/>
          <p:cNvSpPr>
            <a:spLocks noGrp="1"/>
          </p:cNvSpPr>
          <p:nvPr>
            <p:ph type="ftr" sz="quarter" idx="11"/>
          </p:nvPr>
        </p:nvSpPr>
        <p:spPr/>
        <p:txBody>
          <a:bodyPr/>
          <a:lstStyle/>
          <a:p>
            <a:endParaRPr lang="en-ZA">
              <a:solidFill>
                <a:srgbClr val="FFFFFF"/>
              </a:solidFill>
            </a:endParaRP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E02CAF4-6997-4166-A3BF-13D73C8D5773}" type="slidenum">
              <a:rPr lang="en-ZA" smtClean="0">
                <a:solidFill>
                  <a:srgbClr val="FFFFFF"/>
                </a:solidFill>
              </a:rPr>
              <a:pPr/>
              <a:t>‹#›</a:t>
            </a:fld>
            <a:endParaRPr lang="en-ZA">
              <a:solidFill>
                <a:srgbClr val="FFFFFF"/>
              </a:solidFill>
            </a:endParaRPr>
          </a:p>
        </p:txBody>
      </p:sp>
    </p:spTree>
    <p:extLst>
      <p:ext uri="{BB962C8B-B14F-4D97-AF65-F5344CB8AC3E}">
        <p14:creationId xmlns:p14="http://schemas.microsoft.com/office/powerpoint/2010/main" val="387947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BCDD491-7640-4DC3-B402-14F825AED76E}" type="datetimeFigureOut">
              <a:rPr lang="en-ZA" smtClean="0">
                <a:solidFill>
                  <a:srgbClr val="FFFFFF"/>
                </a:solidFill>
              </a:rPr>
              <a:pPr/>
              <a:t>2020/02/11</a:t>
            </a:fld>
            <a:endParaRPr lang="en-ZA">
              <a:solidFill>
                <a:srgbClr val="FFFFFF"/>
              </a:solidFill>
            </a:endParaRPr>
          </a:p>
        </p:txBody>
      </p:sp>
      <p:sp>
        <p:nvSpPr>
          <p:cNvPr id="5" name="Footer Placeholder 4"/>
          <p:cNvSpPr>
            <a:spLocks noGrp="1"/>
          </p:cNvSpPr>
          <p:nvPr>
            <p:ph type="ftr" sz="quarter" idx="11"/>
          </p:nvPr>
        </p:nvSpPr>
        <p:spPr/>
        <p:txBody>
          <a:bodyPr/>
          <a:lstStyle/>
          <a:p>
            <a:endParaRPr lang="en-ZA">
              <a:solidFill>
                <a:srgbClr val="FFFFFF"/>
              </a:solidFill>
            </a:endParaRP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E02CAF4-6997-4166-A3BF-13D73C8D5773}" type="slidenum">
              <a:rPr lang="en-ZA" smtClean="0">
                <a:solidFill>
                  <a:srgbClr val="FFFFFF"/>
                </a:solidFill>
              </a:rPr>
              <a:pPr/>
              <a:t>‹#›</a:t>
            </a:fld>
            <a:endParaRPr lang="en-ZA">
              <a:solidFill>
                <a:srgbClr val="FFFFFF"/>
              </a:solidFill>
            </a:endParaRPr>
          </a:p>
        </p:txBody>
      </p:sp>
    </p:spTree>
    <p:extLst>
      <p:ext uri="{BB962C8B-B14F-4D97-AF65-F5344CB8AC3E}">
        <p14:creationId xmlns:p14="http://schemas.microsoft.com/office/powerpoint/2010/main" val="1222736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CDD491-7640-4DC3-B402-14F825AED76E}" type="datetimeFigureOut">
              <a:rPr lang="en-ZA" smtClean="0">
                <a:solidFill>
                  <a:srgbClr val="FFFFFF"/>
                </a:solidFill>
              </a:rPr>
              <a:pPr/>
              <a:t>2020/02/11</a:t>
            </a:fld>
            <a:endParaRPr lang="en-ZA">
              <a:solidFill>
                <a:srgbClr val="FFFFFF"/>
              </a:solidFill>
            </a:endParaRPr>
          </a:p>
        </p:txBody>
      </p:sp>
      <p:sp>
        <p:nvSpPr>
          <p:cNvPr id="5" name="Footer Placeholder 4"/>
          <p:cNvSpPr>
            <a:spLocks noGrp="1"/>
          </p:cNvSpPr>
          <p:nvPr>
            <p:ph type="ftr" sz="quarter" idx="11"/>
          </p:nvPr>
        </p:nvSpPr>
        <p:spPr/>
        <p:txBody>
          <a:bodyPr/>
          <a:lstStyle/>
          <a:p>
            <a:endParaRPr lang="en-ZA">
              <a:solidFill>
                <a:srgbClr val="FFFFFF"/>
              </a:solidFill>
            </a:endParaRP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E02CAF4-6997-4166-A3BF-13D73C8D5773}" type="slidenum">
              <a:rPr lang="en-ZA" smtClean="0">
                <a:solidFill>
                  <a:srgbClr val="FFFFFF"/>
                </a:solidFill>
              </a:rPr>
              <a:pPr/>
              <a:t>‹#›</a:t>
            </a:fld>
            <a:endParaRPr lang="en-ZA">
              <a:solidFill>
                <a:srgbClr val="FFFFFF"/>
              </a:solidFill>
            </a:endParaRPr>
          </a:p>
        </p:txBody>
      </p:sp>
    </p:spTree>
    <p:extLst>
      <p:ext uri="{BB962C8B-B14F-4D97-AF65-F5344CB8AC3E}">
        <p14:creationId xmlns:p14="http://schemas.microsoft.com/office/powerpoint/2010/main" val="21678377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BCDD491-7640-4DC3-B402-14F825AED76E}" type="datetimeFigureOut">
              <a:rPr lang="en-ZA" smtClean="0">
                <a:solidFill>
                  <a:srgbClr val="FFFFFF"/>
                </a:solidFill>
              </a:rPr>
              <a:pPr/>
              <a:t>2020/02/11</a:t>
            </a:fld>
            <a:endParaRPr lang="en-ZA">
              <a:solidFill>
                <a:srgbClr val="FFFFFF"/>
              </a:solidFill>
            </a:endParaRPr>
          </a:p>
        </p:txBody>
      </p:sp>
      <p:sp>
        <p:nvSpPr>
          <p:cNvPr id="6" name="Footer Placeholder 5"/>
          <p:cNvSpPr>
            <a:spLocks noGrp="1"/>
          </p:cNvSpPr>
          <p:nvPr>
            <p:ph type="ftr" sz="quarter" idx="11"/>
          </p:nvPr>
        </p:nvSpPr>
        <p:spPr/>
        <p:txBody>
          <a:bodyPr/>
          <a:lstStyle/>
          <a:p>
            <a:endParaRPr lang="en-ZA">
              <a:solidFill>
                <a:srgbClr val="FFFFFF"/>
              </a:solidFill>
            </a:endParaRP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BE02CAF4-6997-4166-A3BF-13D73C8D5773}" type="slidenum">
              <a:rPr lang="en-ZA" smtClean="0">
                <a:solidFill>
                  <a:srgbClr val="FFFFFF"/>
                </a:solidFill>
              </a:rPr>
              <a:pPr/>
              <a:t>‹#›</a:t>
            </a:fld>
            <a:endParaRPr lang="en-ZA">
              <a:solidFill>
                <a:srgbClr val="FFFFFF"/>
              </a:solidFill>
            </a:endParaRPr>
          </a:p>
        </p:txBody>
      </p:sp>
    </p:spTree>
    <p:extLst>
      <p:ext uri="{BB962C8B-B14F-4D97-AF65-F5344CB8AC3E}">
        <p14:creationId xmlns:p14="http://schemas.microsoft.com/office/powerpoint/2010/main" val="37028166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BCDD491-7640-4DC3-B402-14F825AED76E}" type="datetimeFigureOut">
              <a:rPr lang="en-ZA" smtClean="0">
                <a:solidFill>
                  <a:srgbClr val="FFFFFF"/>
                </a:solidFill>
              </a:rPr>
              <a:pPr/>
              <a:t>2020/02/11</a:t>
            </a:fld>
            <a:endParaRPr lang="en-ZA">
              <a:solidFill>
                <a:srgbClr val="FFFFFF"/>
              </a:solidFill>
            </a:endParaRPr>
          </a:p>
        </p:txBody>
      </p:sp>
      <p:sp>
        <p:nvSpPr>
          <p:cNvPr id="8" name="Footer Placeholder 7"/>
          <p:cNvSpPr>
            <a:spLocks noGrp="1"/>
          </p:cNvSpPr>
          <p:nvPr>
            <p:ph type="ftr" sz="quarter" idx="11"/>
          </p:nvPr>
        </p:nvSpPr>
        <p:spPr/>
        <p:txBody>
          <a:bodyPr/>
          <a:lstStyle/>
          <a:p>
            <a:endParaRPr lang="en-ZA">
              <a:solidFill>
                <a:srgbClr val="FFFFFF"/>
              </a:solidFill>
            </a:endParaRP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BE02CAF4-6997-4166-A3BF-13D73C8D5773}" type="slidenum">
              <a:rPr lang="en-ZA" smtClean="0">
                <a:solidFill>
                  <a:srgbClr val="FFFFFF"/>
                </a:solidFill>
              </a:rPr>
              <a:pPr/>
              <a:t>‹#›</a:t>
            </a:fld>
            <a:endParaRPr lang="en-ZA">
              <a:solidFill>
                <a:srgbClr val="FFFFFF"/>
              </a:solidFill>
            </a:endParaRPr>
          </a:p>
        </p:txBody>
      </p:sp>
    </p:spTree>
    <p:extLst>
      <p:ext uri="{BB962C8B-B14F-4D97-AF65-F5344CB8AC3E}">
        <p14:creationId xmlns:p14="http://schemas.microsoft.com/office/powerpoint/2010/main" val="1429480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BCDD491-7640-4DC3-B402-14F825AED76E}" type="datetimeFigureOut">
              <a:rPr lang="en-ZA" smtClean="0">
                <a:solidFill>
                  <a:srgbClr val="FFFFFF"/>
                </a:solidFill>
              </a:rPr>
              <a:pPr/>
              <a:t>2020/02/11</a:t>
            </a:fld>
            <a:endParaRPr lang="en-ZA">
              <a:solidFill>
                <a:srgbClr val="FFFFFF"/>
              </a:solidFill>
            </a:endParaRPr>
          </a:p>
        </p:txBody>
      </p:sp>
      <p:sp>
        <p:nvSpPr>
          <p:cNvPr id="4" name="Footer Placeholder 3"/>
          <p:cNvSpPr>
            <a:spLocks noGrp="1"/>
          </p:cNvSpPr>
          <p:nvPr>
            <p:ph type="ftr" sz="quarter" idx="11"/>
          </p:nvPr>
        </p:nvSpPr>
        <p:spPr/>
        <p:txBody>
          <a:bodyPr/>
          <a:lstStyle/>
          <a:p>
            <a:endParaRPr lang="en-ZA">
              <a:solidFill>
                <a:srgbClr val="FFFFFF"/>
              </a:solidFill>
            </a:endParaRP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E02CAF4-6997-4166-A3BF-13D73C8D5773}" type="slidenum">
              <a:rPr lang="en-ZA" smtClean="0">
                <a:solidFill>
                  <a:srgbClr val="FFFFFF"/>
                </a:solidFill>
              </a:rPr>
              <a:pPr/>
              <a:t>‹#›</a:t>
            </a:fld>
            <a:endParaRPr lang="en-ZA">
              <a:solidFill>
                <a:srgbClr val="FFFFFF"/>
              </a:solidFill>
            </a:endParaRPr>
          </a:p>
        </p:txBody>
      </p:sp>
    </p:spTree>
    <p:extLst>
      <p:ext uri="{BB962C8B-B14F-4D97-AF65-F5344CB8AC3E}">
        <p14:creationId xmlns:p14="http://schemas.microsoft.com/office/powerpoint/2010/main" val="2741082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CDD491-7640-4DC3-B402-14F825AED76E}" type="datetimeFigureOut">
              <a:rPr lang="en-ZA" smtClean="0">
                <a:solidFill>
                  <a:srgbClr val="FFFFFF"/>
                </a:solidFill>
              </a:rPr>
              <a:pPr/>
              <a:t>2020/02/11</a:t>
            </a:fld>
            <a:endParaRPr lang="en-ZA">
              <a:solidFill>
                <a:srgbClr val="FFFFFF"/>
              </a:solidFill>
            </a:endParaRPr>
          </a:p>
        </p:txBody>
      </p:sp>
      <p:sp>
        <p:nvSpPr>
          <p:cNvPr id="3" name="Footer Placeholder 2"/>
          <p:cNvSpPr>
            <a:spLocks noGrp="1"/>
          </p:cNvSpPr>
          <p:nvPr>
            <p:ph type="ftr" sz="quarter" idx="11"/>
          </p:nvPr>
        </p:nvSpPr>
        <p:spPr/>
        <p:txBody>
          <a:bodyPr/>
          <a:lstStyle/>
          <a:p>
            <a:endParaRPr lang="en-ZA">
              <a:solidFill>
                <a:srgbClr val="FFFFFF"/>
              </a:solidFill>
            </a:endParaRP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E02CAF4-6997-4166-A3BF-13D73C8D5773}" type="slidenum">
              <a:rPr lang="en-ZA" smtClean="0">
                <a:solidFill>
                  <a:srgbClr val="FFFFFF"/>
                </a:solidFill>
              </a:rPr>
              <a:pPr/>
              <a:t>‹#›</a:t>
            </a:fld>
            <a:endParaRPr lang="en-ZA">
              <a:solidFill>
                <a:srgbClr val="FFFFFF"/>
              </a:solidFill>
            </a:endParaRPr>
          </a:p>
        </p:txBody>
      </p:sp>
    </p:spTree>
    <p:extLst>
      <p:ext uri="{BB962C8B-B14F-4D97-AF65-F5344CB8AC3E}">
        <p14:creationId xmlns:p14="http://schemas.microsoft.com/office/powerpoint/2010/main" val="1481024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CDD491-7640-4DC3-B402-14F825AED76E}" type="datetimeFigureOut">
              <a:rPr lang="en-ZA" smtClean="0">
                <a:solidFill>
                  <a:srgbClr val="FFFFFF"/>
                </a:solidFill>
              </a:rPr>
              <a:pPr/>
              <a:t>2020/02/11</a:t>
            </a:fld>
            <a:endParaRPr lang="en-ZA">
              <a:solidFill>
                <a:srgbClr val="FFFFFF"/>
              </a:solidFill>
            </a:endParaRPr>
          </a:p>
        </p:txBody>
      </p:sp>
      <p:sp>
        <p:nvSpPr>
          <p:cNvPr id="6" name="Footer Placeholder 5"/>
          <p:cNvSpPr>
            <a:spLocks noGrp="1"/>
          </p:cNvSpPr>
          <p:nvPr>
            <p:ph type="ftr" sz="quarter" idx="11"/>
          </p:nvPr>
        </p:nvSpPr>
        <p:spPr/>
        <p:txBody>
          <a:bodyPr/>
          <a:lstStyle/>
          <a:p>
            <a:endParaRPr lang="en-ZA">
              <a:solidFill>
                <a:srgbClr val="FFFFFF"/>
              </a:solidFill>
            </a:endParaRP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E02CAF4-6997-4166-A3BF-13D73C8D5773}" type="slidenum">
              <a:rPr lang="en-ZA" smtClean="0">
                <a:solidFill>
                  <a:srgbClr val="FFFFFF"/>
                </a:solidFill>
              </a:rPr>
              <a:pPr/>
              <a:t>‹#›</a:t>
            </a:fld>
            <a:endParaRPr lang="en-ZA">
              <a:solidFill>
                <a:srgbClr val="FFFFFF"/>
              </a:solidFill>
            </a:endParaRPr>
          </a:p>
        </p:txBody>
      </p:sp>
    </p:spTree>
    <p:extLst>
      <p:ext uri="{BB962C8B-B14F-4D97-AF65-F5344CB8AC3E}">
        <p14:creationId xmlns:p14="http://schemas.microsoft.com/office/powerpoint/2010/main" val="15491557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CDD491-7640-4DC3-B402-14F825AED76E}" type="datetimeFigureOut">
              <a:rPr lang="en-ZA" smtClean="0">
                <a:solidFill>
                  <a:srgbClr val="FFFFFF"/>
                </a:solidFill>
              </a:rPr>
              <a:pPr/>
              <a:t>2020/02/11</a:t>
            </a:fld>
            <a:endParaRPr lang="en-ZA">
              <a:solidFill>
                <a:srgbClr val="FFFFFF"/>
              </a:solidFill>
            </a:endParaRPr>
          </a:p>
        </p:txBody>
      </p:sp>
      <p:sp>
        <p:nvSpPr>
          <p:cNvPr id="6" name="Footer Placeholder 5"/>
          <p:cNvSpPr>
            <a:spLocks noGrp="1"/>
          </p:cNvSpPr>
          <p:nvPr>
            <p:ph type="ftr" sz="quarter" idx="11"/>
          </p:nvPr>
        </p:nvSpPr>
        <p:spPr/>
        <p:txBody>
          <a:bodyPr/>
          <a:lstStyle/>
          <a:p>
            <a:endParaRPr lang="en-ZA">
              <a:solidFill>
                <a:srgbClr val="FFFFFF"/>
              </a:solidFill>
            </a:endParaRP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E02CAF4-6997-4166-A3BF-13D73C8D5773}" type="slidenum">
              <a:rPr lang="en-ZA" smtClean="0">
                <a:solidFill>
                  <a:srgbClr val="FFFFFF"/>
                </a:solidFill>
              </a:rPr>
              <a:pPr/>
              <a:t>‹#›</a:t>
            </a:fld>
            <a:endParaRPr lang="en-ZA">
              <a:solidFill>
                <a:srgbClr val="FFFFFF"/>
              </a:solidFill>
            </a:endParaRPr>
          </a:p>
        </p:txBody>
      </p:sp>
    </p:spTree>
    <p:extLst>
      <p:ext uri="{BB962C8B-B14F-4D97-AF65-F5344CB8AC3E}">
        <p14:creationId xmlns:p14="http://schemas.microsoft.com/office/powerpoint/2010/main" val="24428680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5000">
              <a:srgbClr val="E1EEF2">
                <a:lumMod val="100000"/>
              </a:srgbClr>
            </a:gs>
            <a:gs pos="10000">
              <a:schemeClr val="bg2">
                <a:tint val="90000"/>
                <a:lumMod val="120000"/>
              </a:schemeClr>
            </a:gs>
            <a:gs pos="100000">
              <a:schemeClr val="bg2">
                <a:shade val="98000"/>
                <a:satMod val="120000"/>
                <a:lumMod val="98000"/>
              </a:schemeClr>
            </a:gs>
          </a:gsLst>
          <a:lin ang="5400000" scaled="0"/>
          <a:tileRect/>
        </a:gradFill>
        <a:effectLst/>
      </p:bgPr>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749"/>
            <a:ext cx="1952272" cy="6852504"/>
            <a:chOff x="6627813" y="196102"/>
            <a:chExt cx="1952625" cy="5677649"/>
          </a:xfrm>
        </p:grpSpPr>
        <p:sp>
          <p:nvSpPr>
            <p:cNvPr id="50" name="Freeform 27"/>
            <p:cNvSpPr/>
            <p:nvPr/>
          </p:nvSpPr>
          <p:spPr bwMode="auto">
            <a:xfrm>
              <a:off x="6627813" y="19610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9BCDD491-7640-4DC3-B402-14F825AED76E}" type="datetimeFigureOut">
              <a:rPr lang="en-ZA" smtClean="0">
                <a:solidFill>
                  <a:srgbClr val="FFFFFF"/>
                </a:solidFill>
              </a:rPr>
              <a:pPr/>
              <a:t>2020/02/11</a:t>
            </a:fld>
            <a:endParaRPr lang="en-ZA">
              <a:solidFill>
                <a:srgbClr val="FFFFFF"/>
              </a:solidFill>
            </a:endParaRP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ZA">
              <a:solidFill>
                <a:srgbClr val="FFFFFF"/>
              </a:solidFill>
            </a:endParaRP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BE02CAF4-6997-4166-A3BF-13D73C8D5773}" type="slidenum">
              <a:rPr lang="en-ZA" smtClean="0">
                <a:solidFill>
                  <a:srgbClr val="FFFFFF"/>
                </a:solidFill>
              </a:rPr>
              <a:pPr/>
              <a:t>‹#›</a:t>
            </a:fld>
            <a:endParaRPr lang="en-ZA">
              <a:solidFill>
                <a:srgbClr val="FFFFFF"/>
              </a:solidFill>
            </a:endParaRPr>
          </a:p>
        </p:txBody>
      </p:sp>
    </p:spTree>
    <p:extLst>
      <p:ext uri="{BB962C8B-B14F-4D97-AF65-F5344CB8AC3E}">
        <p14:creationId xmlns:p14="http://schemas.microsoft.com/office/powerpoint/2010/main" val="65318586"/>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 id="2147483755" r:id="rId12"/>
    <p:sldLayoutId id="2147483756" r:id="rId13"/>
    <p:sldLayoutId id="2147483757" r:id="rId14"/>
    <p:sldLayoutId id="2147483758" r:id="rId15"/>
    <p:sldLayoutId id="21474837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cia.gov/library/publications/the-world-factbook/fields/2100.html"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chartsbin.com/view/aq2"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ctrTitle"/>
          </p:nvPr>
        </p:nvSpPr>
        <p:spPr>
          <a:xfrm>
            <a:off x="457200" y="228601"/>
            <a:ext cx="7772400" cy="2624336"/>
          </a:xfrm>
        </p:spPr>
        <p:txBody>
          <a:bodyPr/>
          <a:lstStyle/>
          <a:p>
            <a:pPr algn="ctr"/>
            <a:r>
              <a:rPr lang="en-US" sz="4800" b="1" dirty="0">
                <a:effectLst>
                  <a:outerShdw blurRad="38100" dist="25400" dir="5400000" algn="tl" rotWithShape="0">
                    <a:srgbClr val="000000">
                      <a:alpha val="43000"/>
                    </a:srgbClr>
                  </a:outerShdw>
                </a:effectLst>
              </a:rPr>
              <a:t>UNIVERSITY OF LUSAKA</a:t>
            </a:r>
            <a:br>
              <a:rPr lang="en-US" sz="4800" b="1" dirty="0">
                <a:effectLst>
                  <a:outerShdw blurRad="38100" dist="25400" dir="5400000" algn="tl" rotWithShape="0">
                    <a:srgbClr val="000000">
                      <a:alpha val="43000"/>
                    </a:srgbClr>
                  </a:outerShdw>
                </a:effectLst>
              </a:rPr>
            </a:br>
            <a:r>
              <a:rPr lang="en-US" sz="4800" b="1" dirty="0">
                <a:effectLst>
                  <a:outerShdw blurRad="38100" dist="25400" dir="5400000" algn="tl" rotWithShape="0">
                    <a:srgbClr val="000000">
                      <a:alpha val="43000"/>
                    </a:srgbClr>
                  </a:outerShdw>
                </a:effectLst>
              </a:rPr>
              <a:t>SCHOOL OF LAW</a:t>
            </a:r>
            <a:endParaRPr lang="en-ZA" dirty="0"/>
          </a:p>
        </p:txBody>
      </p:sp>
      <p:sp>
        <p:nvSpPr>
          <p:cNvPr id="2" name="Subtitle 1"/>
          <p:cNvSpPr>
            <a:spLocks noGrp="1"/>
          </p:cNvSpPr>
          <p:nvPr>
            <p:ph type="subTitle" idx="1"/>
          </p:nvPr>
        </p:nvSpPr>
        <p:spPr>
          <a:xfrm>
            <a:off x="457200" y="3068960"/>
            <a:ext cx="6858000" cy="2646040"/>
          </a:xfrm>
        </p:spPr>
        <p:txBody>
          <a:bodyPr>
            <a:normAutofit/>
          </a:bodyPr>
          <a:lstStyle/>
          <a:p>
            <a:pPr lvl="0" algn="ctr">
              <a:lnSpc>
                <a:spcPct val="90000"/>
              </a:lnSpc>
              <a:buClr>
                <a:srgbClr val="DC9E1F"/>
              </a:buClr>
            </a:pPr>
            <a:r>
              <a:rPr lang="en-US" altLang="en-US" sz="4800" b="1" dirty="0">
                <a:solidFill>
                  <a:srgbClr val="FF0000"/>
                </a:solidFill>
                <a:effectLst>
                  <a:outerShdw blurRad="38100" dist="38100" dir="2700000" algn="tl">
                    <a:srgbClr val="000000">
                      <a:alpha val="43137"/>
                    </a:srgbClr>
                  </a:outerShdw>
                </a:effectLst>
              </a:rPr>
              <a:t>UNIT </a:t>
            </a:r>
            <a:r>
              <a:rPr lang="en-US" altLang="en-US" sz="4800" b="1" dirty="0" smtClean="0">
                <a:solidFill>
                  <a:srgbClr val="FF0000"/>
                </a:solidFill>
                <a:effectLst>
                  <a:outerShdw blurRad="38100" dist="38100" dir="2700000" algn="tl">
                    <a:srgbClr val="000000">
                      <a:alpha val="43137"/>
                    </a:srgbClr>
                  </a:outerShdw>
                </a:effectLst>
              </a:rPr>
              <a:t>2: </a:t>
            </a:r>
            <a:endParaRPr lang="en-US" altLang="en-US" sz="4800" b="1" dirty="0">
              <a:solidFill>
                <a:srgbClr val="FF0000"/>
              </a:solidFill>
              <a:effectLst>
                <a:outerShdw blurRad="38100" dist="38100" dir="2700000" algn="tl">
                  <a:srgbClr val="000000">
                    <a:alpha val="43137"/>
                  </a:srgbClr>
                </a:outerShdw>
              </a:effectLst>
            </a:endParaRPr>
          </a:p>
          <a:p>
            <a:pPr lvl="0" algn="ctr">
              <a:lnSpc>
                <a:spcPct val="90000"/>
              </a:lnSpc>
              <a:buClr>
                <a:srgbClr val="DC9E1F"/>
              </a:buClr>
            </a:pPr>
            <a:r>
              <a:rPr lang="en-US" altLang="en-US" sz="4800" b="1" dirty="0" smtClean="0">
                <a:solidFill>
                  <a:srgbClr val="FF0000"/>
                </a:solidFill>
                <a:effectLst>
                  <a:outerShdw blurRad="38100" dist="38100" dir="2700000" algn="tl">
                    <a:srgbClr val="000000">
                      <a:alpha val="43137"/>
                    </a:srgbClr>
                  </a:outerShdw>
                </a:effectLst>
              </a:rPr>
              <a:t>WORLD LEGAL SYSTEMS</a:t>
            </a:r>
            <a:endParaRPr lang="en-US" altLang="en-US" sz="4800" b="1" dirty="0">
              <a:solidFill>
                <a:srgbClr val="FF0000"/>
              </a:solidFill>
              <a:effectLst>
                <a:outerShdw blurRad="38100" dist="38100" dir="2700000" algn="tl">
                  <a:srgbClr val="000000">
                    <a:alpha val="43137"/>
                  </a:srgbClr>
                </a:outerShdw>
              </a:effectLst>
            </a:endParaRPr>
          </a:p>
          <a:p>
            <a:endParaRPr lang="en-ZA" dirty="0"/>
          </a:p>
        </p:txBody>
      </p:sp>
    </p:spTree>
    <p:extLst>
      <p:ext uri="{BB962C8B-B14F-4D97-AF65-F5344CB8AC3E}">
        <p14:creationId xmlns:p14="http://schemas.microsoft.com/office/powerpoint/2010/main" val="2684385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u="sng" dirty="0" smtClean="0">
                <a:latin typeface="Arial"/>
                <a:ea typeface="Calibri"/>
                <a:cs typeface="Times New Roman"/>
              </a:rPr>
              <a:t>1. English </a:t>
            </a:r>
            <a:r>
              <a:rPr lang="en-US" sz="3200" b="1" u="sng" dirty="0">
                <a:latin typeface="Arial"/>
                <a:ea typeface="Calibri"/>
                <a:cs typeface="Times New Roman"/>
              </a:rPr>
              <a:t>Common </a:t>
            </a:r>
            <a:r>
              <a:rPr lang="en-US" sz="3200" b="1" u="sng" dirty="0" smtClean="0">
                <a:latin typeface="Arial"/>
                <a:ea typeface="Calibri"/>
                <a:cs typeface="Times New Roman"/>
              </a:rPr>
              <a:t>law</a:t>
            </a:r>
            <a:endParaRPr lang="en-ZA" dirty="0"/>
          </a:p>
        </p:txBody>
      </p:sp>
      <p:sp>
        <p:nvSpPr>
          <p:cNvPr id="3" name="Content Placeholder 2"/>
          <p:cNvSpPr>
            <a:spLocks noGrp="1"/>
          </p:cNvSpPr>
          <p:nvPr>
            <p:ph idx="1"/>
          </p:nvPr>
        </p:nvSpPr>
        <p:spPr>
          <a:xfrm>
            <a:off x="609600" y="1600200"/>
            <a:ext cx="7924800" cy="4781128"/>
          </a:xfrm>
        </p:spPr>
        <p:txBody>
          <a:bodyPr>
            <a:normAutofit lnSpcReduction="10000"/>
          </a:bodyPr>
          <a:lstStyle/>
          <a:p>
            <a:pPr>
              <a:buFont typeface="Wingdings" pitchFamily="2" charset="2"/>
              <a:buChar char="Ø"/>
            </a:pPr>
            <a:r>
              <a:rPr lang="en-US" sz="3200" dirty="0"/>
              <a:t>Common law is the foundation of private law, not only for England, Wales and Ireland, but also in forty - nine U.S. states, nine Canadian provinces and most countries which first received that law as colonies of the British Empire and which, in many cases, have preserved it as independent States of the British Commonwealth.</a:t>
            </a:r>
            <a:endParaRPr lang="en-ZA" sz="3200" dirty="0"/>
          </a:p>
          <a:p>
            <a:pPr>
              <a:buFont typeface="Wingdings" pitchFamily="2" charset="2"/>
              <a:buChar char="Ø"/>
            </a:pPr>
            <a:endParaRPr lang="en-ZA" dirty="0"/>
          </a:p>
        </p:txBody>
      </p:sp>
    </p:spTree>
    <p:extLst>
      <p:ext uri="{BB962C8B-B14F-4D97-AF65-F5344CB8AC3E}">
        <p14:creationId xmlns:p14="http://schemas.microsoft.com/office/powerpoint/2010/main" val="36453345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994122"/>
          </a:xfrm>
        </p:spPr>
        <p:txBody>
          <a:bodyPr/>
          <a:lstStyle/>
          <a:p>
            <a:r>
              <a:rPr lang="en-US" sz="2800" b="1" u="sng" dirty="0">
                <a:latin typeface="Arial"/>
                <a:ea typeface="Calibri"/>
                <a:cs typeface="Times New Roman"/>
              </a:rPr>
              <a:t>1. </a:t>
            </a:r>
            <a:r>
              <a:rPr lang="en-US" sz="2800" b="1" u="sng" dirty="0" smtClean="0">
                <a:latin typeface="Arial"/>
                <a:ea typeface="Calibri"/>
                <a:cs typeface="Times New Roman"/>
              </a:rPr>
              <a:t>English </a:t>
            </a:r>
            <a:r>
              <a:rPr lang="en-US" sz="2800" b="1" u="sng" dirty="0">
                <a:latin typeface="Arial"/>
                <a:ea typeface="Calibri"/>
                <a:cs typeface="Times New Roman"/>
              </a:rPr>
              <a:t>Common </a:t>
            </a:r>
            <a:r>
              <a:rPr lang="en-US" sz="2800" b="1" u="sng" dirty="0" smtClean="0">
                <a:latin typeface="Arial"/>
                <a:ea typeface="Calibri"/>
                <a:cs typeface="Times New Roman"/>
              </a:rPr>
              <a:t>law</a:t>
            </a:r>
            <a:endParaRPr lang="en-ZA" dirty="0"/>
          </a:p>
        </p:txBody>
      </p:sp>
      <p:sp>
        <p:nvSpPr>
          <p:cNvPr id="3" name="Content Placeholder 2"/>
          <p:cNvSpPr>
            <a:spLocks noGrp="1"/>
          </p:cNvSpPr>
          <p:nvPr>
            <p:ph idx="1"/>
          </p:nvPr>
        </p:nvSpPr>
        <p:spPr>
          <a:xfrm>
            <a:off x="609600" y="1600200"/>
            <a:ext cx="7924800" cy="4709120"/>
          </a:xfrm>
        </p:spPr>
        <p:txBody>
          <a:bodyPr>
            <a:normAutofit lnSpcReduction="10000"/>
          </a:bodyPr>
          <a:lstStyle/>
          <a:p>
            <a:pPr>
              <a:buFont typeface="Wingdings" pitchFamily="2" charset="2"/>
              <a:buChar char="Ø"/>
            </a:pPr>
            <a:r>
              <a:rPr lang="en-US" sz="2800" b="1" u="sng" dirty="0"/>
              <a:t>The main characteristic features of the English common law system </a:t>
            </a:r>
            <a:r>
              <a:rPr lang="en-US" sz="2800" b="1" u="sng" dirty="0" smtClean="0"/>
              <a:t>: </a:t>
            </a:r>
          </a:p>
          <a:p>
            <a:pPr>
              <a:buFont typeface="Wingdings" pitchFamily="2" charset="2"/>
              <a:buChar char="Ø"/>
            </a:pPr>
            <a:r>
              <a:rPr lang="en-US" sz="2800" dirty="0"/>
              <a:t>the doctrine of </a:t>
            </a:r>
            <a:r>
              <a:rPr lang="en-US" sz="2800" b="1" dirty="0" smtClean="0"/>
              <a:t>judicial precedent</a:t>
            </a:r>
            <a:r>
              <a:rPr lang="en-US" sz="2800" dirty="0" smtClean="0"/>
              <a:t>.</a:t>
            </a:r>
          </a:p>
          <a:p>
            <a:pPr>
              <a:buFont typeface="Wingdings" pitchFamily="2" charset="2"/>
              <a:buChar char="Ø"/>
            </a:pPr>
            <a:r>
              <a:rPr lang="en-US" sz="2800" dirty="0"/>
              <a:t>the practice of the </a:t>
            </a:r>
            <a:r>
              <a:rPr lang="en-US" sz="2800" b="1" dirty="0"/>
              <a:t>adversarial </a:t>
            </a:r>
            <a:r>
              <a:rPr lang="en-US" sz="2800" b="1" dirty="0" smtClean="0"/>
              <a:t>system</a:t>
            </a:r>
            <a:r>
              <a:rPr lang="en-US" sz="2800" dirty="0" smtClean="0"/>
              <a:t>.</a:t>
            </a:r>
          </a:p>
          <a:p>
            <a:pPr>
              <a:buFont typeface="Wingdings" pitchFamily="2" charset="2"/>
              <a:buChar char="Ø"/>
            </a:pPr>
            <a:r>
              <a:rPr lang="en-US" sz="2800" dirty="0"/>
              <a:t>Common law </a:t>
            </a:r>
            <a:r>
              <a:rPr lang="en-US" sz="2800" b="1" dirty="0"/>
              <a:t>judges</a:t>
            </a:r>
            <a:r>
              <a:rPr lang="en-US" sz="2800" dirty="0"/>
              <a:t> are </a:t>
            </a:r>
            <a:r>
              <a:rPr lang="en-US" sz="2800" b="1" dirty="0"/>
              <a:t>appointed</a:t>
            </a:r>
            <a:r>
              <a:rPr lang="en-US" sz="2800" dirty="0"/>
              <a:t> from </a:t>
            </a:r>
            <a:r>
              <a:rPr lang="en-US" sz="2800" b="1" dirty="0"/>
              <a:t>among</a:t>
            </a:r>
            <a:r>
              <a:rPr lang="en-US" sz="2800" dirty="0"/>
              <a:t> the </a:t>
            </a:r>
            <a:r>
              <a:rPr lang="en-US" sz="2800" b="1" dirty="0" smtClean="0"/>
              <a:t>practicing </a:t>
            </a:r>
            <a:r>
              <a:rPr lang="en-US" sz="2800" b="1" dirty="0"/>
              <a:t>lawyers </a:t>
            </a:r>
            <a:r>
              <a:rPr lang="en-US" sz="2800" dirty="0"/>
              <a:t>and need not undergo any </a:t>
            </a:r>
            <a:r>
              <a:rPr lang="en-US" sz="2800" dirty="0" smtClean="0"/>
              <a:t>specialized </a:t>
            </a:r>
            <a:r>
              <a:rPr lang="en-US" sz="2800" dirty="0"/>
              <a:t>training</a:t>
            </a:r>
            <a:r>
              <a:rPr lang="en-US" sz="2800" dirty="0" smtClean="0"/>
              <a:t>.</a:t>
            </a:r>
          </a:p>
          <a:p>
            <a:pPr>
              <a:buFont typeface="Wingdings" pitchFamily="2" charset="2"/>
              <a:buChar char="Ø"/>
            </a:pPr>
            <a:r>
              <a:rPr lang="en-US" sz="2800" dirty="0"/>
              <a:t>Also, the </a:t>
            </a:r>
            <a:r>
              <a:rPr lang="en-US" sz="2800" b="1" dirty="0"/>
              <a:t>doctrine of equity </a:t>
            </a:r>
            <a:r>
              <a:rPr lang="en-US" sz="2800" dirty="0"/>
              <a:t>is given a lot of emphasis when compared to the civil law legal systems. </a:t>
            </a:r>
            <a:endParaRPr lang="en-ZA" sz="2800" dirty="0"/>
          </a:p>
          <a:p>
            <a:pPr>
              <a:buFont typeface="Wingdings" pitchFamily="2" charset="2"/>
              <a:buChar char="Ø"/>
            </a:pPr>
            <a:endParaRPr lang="en-US" sz="2800" dirty="0" smtClean="0"/>
          </a:p>
          <a:p>
            <a:pPr>
              <a:buFont typeface="Wingdings" pitchFamily="2" charset="2"/>
              <a:buChar char="Ø"/>
            </a:pPr>
            <a:endParaRPr lang="en-ZA" sz="2800" b="1" dirty="0"/>
          </a:p>
        </p:txBody>
      </p:sp>
    </p:spTree>
    <p:extLst>
      <p:ext uri="{BB962C8B-B14F-4D97-AF65-F5344CB8AC3E}">
        <p14:creationId xmlns:p14="http://schemas.microsoft.com/office/powerpoint/2010/main" val="26186892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u="sng" dirty="0">
                <a:latin typeface="Arial"/>
                <a:ea typeface="Calibri"/>
                <a:cs typeface="Times New Roman"/>
              </a:rPr>
              <a:t>1. </a:t>
            </a:r>
            <a:r>
              <a:rPr lang="en-US" sz="3200" b="1" u="sng" dirty="0" smtClean="0">
                <a:latin typeface="Arial"/>
                <a:ea typeface="Calibri"/>
                <a:cs typeface="Times New Roman"/>
              </a:rPr>
              <a:t>English </a:t>
            </a:r>
            <a:r>
              <a:rPr lang="en-US" sz="3200" b="1" u="sng" dirty="0">
                <a:latin typeface="Arial"/>
                <a:ea typeface="Calibri"/>
                <a:cs typeface="Times New Roman"/>
              </a:rPr>
              <a:t>Common </a:t>
            </a:r>
            <a:r>
              <a:rPr lang="en-US" sz="3200" b="1" u="sng" dirty="0" smtClean="0">
                <a:latin typeface="Arial"/>
                <a:ea typeface="Calibri"/>
                <a:cs typeface="Times New Roman"/>
              </a:rPr>
              <a:t>law</a:t>
            </a:r>
            <a:endParaRPr lang="en-ZA" dirty="0"/>
          </a:p>
        </p:txBody>
      </p:sp>
      <p:sp>
        <p:nvSpPr>
          <p:cNvPr id="3" name="Content Placeholder 2"/>
          <p:cNvSpPr>
            <a:spLocks noGrp="1"/>
          </p:cNvSpPr>
          <p:nvPr>
            <p:ph idx="1"/>
          </p:nvPr>
        </p:nvSpPr>
        <p:spPr>
          <a:xfrm>
            <a:off x="609600" y="1600200"/>
            <a:ext cx="7924800" cy="4637112"/>
          </a:xfrm>
        </p:spPr>
        <p:txBody>
          <a:bodyPr>
            <a:normAutofit fontScale="92500" lnSpcReduction="10000"/>
          </a:bodyPr>
          <a:lstStyle/>
          <a:p>
            <a:pPr marL="285750" lvl="0" indent="-285750">
              <a:buClr>
                <a:srgbClr val="838995"/>
              </a:buClr>
              <a:buFont typeface="Wingdings" pitchFamily="2" charset="2"/>
              <a:buChar char="Ø"/>
            </a:pPr>
            <a:r>
              <a:rPr lang="en-ZA" sz="2600" b="1" u="sng" dirty="0"/>
              <a:t>What is equity?</a:t>
            </a:r>
          </a:p>
          <a:p>
            <a:pPr marL="285750" lvl="0" indent="-285750">
              <a:buClr>
                <a:srgbClr val="838995"/>
              </a:buClr>
              <a:buFont typeface="Wingdings" pitchFamily="2" charset="2"/>
              <a:buChar char="Ø"/>
            </a:pPr>
            <a:r>
              <a:rPr lang="en-ZA" sz="2600" dirty="0"/>
              <a:t>Equity simply put, refers </a:t>
            </a:r>
            <a:r>
              <a:rPr lang="en-ZA" sz="2600" b="1" dirty="0"/>
              <a:t>to justice </a:t>
            </a:r>
            <a:r>
              <a:rPr lang="en-ZA" sz="2600" dirty="0"/>
              <a:t>and </a:t>
            </a:r>
            <a:r>
              <a:rPr lang="en-ZA" sz="2600" b="1" dirty="0"/>
              <a:t>fairness</a:t>
            </a:r>
            <a:r>
              <a:rPr lang="en-ZA" sz="2600" dirty="0"/>
              <a:t>. These are legal rules formulated by the English </a:t>
            </a:r>
            <a:r>
              <a:rPr lang="en-ZA" sz="2600" dirty="0" smtClean="0"/>
              <a:t>Court </a:t>
            </a:r>
            <a:r>
              <a:rPr lang="en-ZA" sz="2600" dirty="0"/>
              <a:t>of </a:t>
            </a:r>
            <a:r>
              <a:rPr lang="en-ZA" sz="2600" dirty="0" smtClean="0"/>
              <a:t>Chancery </a:t>
            </a:r>
            <a:r>
              <a:rPr lang="en-ZA" sz="2600" dirty="0"/>
              <a:t>to supplement the rules and </a:t>
            </a:r>
            <a:r>
              <a:rPr lang="en-ZA" sz="2600" dirty="0" smtClean="0"/>
              <a:t>procedures </a:t>
            </a:r>
            <a:r>
              <a:rPr lang="en-ZA" sz="2600" dirty="0"/>
              <a:t>of common law. </a:t>
            </a:r>
            <a:endParaRPr lang="en-ZA" sz="2600" dirty="0" smtClean="0"/>
          </a:p>
          <a:p>
            <a:pPr marL="285750" lvl="0" indent="-285750">
              <a:buClr>
                <a:srgbClr val="838995"/>
              </a:buClr>
              <a:buFont typeface="Wingdings" pitchFamily="2" charset="2"/>
              <a:buChar char="Ø"/>
            </a:pPr>
            <a:r>
              <a:rPr lang="en-ZA" sz="2600" dirty="0"/>
              <a:t>T</a:t>
            </a:r>
            <a:r>
              <a:rPr lang="en-ZA" sz="2600" dirty="0" smtClean="0"/>
              <a:t>he Zambian legal system practices the English common law system by virtue of being a former British colony. </a:t>
            </a:r>
          </a:p>
          <a:p>
            <a:pPr marL="285750" lvl="0" indent="-285750">
              <a:buClr>
                <a:srgbClr val="838995"/>
              </a:buClr>
              <a:buFont typeface="Wingdings" pitchFamily="2" charset="2"/>
              <a:buChar char="Ø"/>
            </a:pPr>
            <a:r>
              <a:rPr lang="en-ZA" sz="2600" dirty="0" smtClean="0"/>
              <a:t>As such, our court system has also adopted the doctrines of equity. On this point, </a:t>
            </a:r>
            <a:r>
              <a:rPr lang="en-ZA" sz="2600" b="1" dirty="0"/>
              <a:t>s</a:t>
            </a:r>
            <a:r>
              <a:rPr lang="en-ZA" sz="2600" b="1" dirty="0" smtClean="0"/>
              <a:t>ee section 15 of the Subordinate Court Act and section 13 of the High Court Act.   </a:t>
            </a:r>
            <a:endParaRPr lang="en-ZA" sz="2600" b="1" dirty="0"/>
          </a:p>
          <a:p>
            <a:pPr marL="0" indent="0">
              <a:buNone/>
            </a:pPr>
            <a:endParaRPr lang="en-ZA" dirty="0"/>
          </a:p>
        </p:txBody>
      </p:sp>
    </p:spTree>
    <p:extLst>
      <p:ext uri="{BB962C8B-B14F-4D97-AF65-F5344CB8AC3E}">
        <p14:creationId xmlns:p14="http://schemas.microsoft.com/office/powerpoint/2010/main" val="26876224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u="sng" dirty="0">
                <a:latin typeface="Arial"/>
                <a:ea typeface="Calibri"/>
                <a:cs typeface="Times New Roman"/>
              </a:rPr>
              <a:t>1. </a:t>
            </a:r>
            <a:r>
              <a:rPr lang="en-US" sz="2800" b="1" u="sng" dirty="0" smtClean="0">
                <a:latin typeface="Arial"/>
                <a:ea typeface="Calibri"/>
                <a:cs typeface="Times New Roman"/>
              </a:rPr>
              <a:t>English </a:t>
            </a:r>
            <a:r>
              <a:rPr lang="en-US" sz="2800" b="1" u="sng" dirty="0">
                <a:latin typeface="Arial"/>
                <a:ea typeface="Calibri"/>
                <a:cs typeface="Times New Roman"/>
              </a:rPr>
              <a:t>Common </a:t>
            </a:r>
            <a:r>
              <a:rPr lang="en-US" sz="2800" b="1" u="sng" dirty="0" smtClean="0">
                <a:latin typeface="Arial"/>
                <a:ea typeface="Calibri"/>
                <a:cs typeface="Times New Roman"/>
              </a:rPr>
              <a:t>law</a:t>
            </a:r>
            <a:endParaRPr lang="en-ZA" dirty="0"/>
          </a:p>
        </p:txBody>
      </p:sp>
      <p:sp>
        <p:nvSpPr>
          <p:cNvPr id="3" name="Content Placeholder 2"/>
          <p:cNvSpPr>
            <a:spLocks noGrp="1"/>
          </p:cNvSpPr>
          <p:nvPr>
            <p:ph idx="1"/>
          </p:nvPr>
        </p:nvSpPr>
        <p:spPr>
          <a:xfrm>
            <a:off x="609600" y="1600199"/>
            <a:ext cx="7924800" cy="4717473"/>
          </a:xfrm>
        </p:spPr>
        <p:txBody>
          <a:bodyPr>
            <a:normAutofit fontScale="92500" lnSpcReduction="20000"/>
          </a:bodyPr>
          <a:lstStyle/>
          <a:p>
            <a:pPr>
              <a:buFont typeface="Wingdings" pitchFamily="2" charset="2"/>
              <a:buChar char="Ø"/>
            </a:pPr>
            <a:r>
              <a:rPr lang="en-ZA" sz="2600" dirty="0" smtClean="0"/>
              <a:t>As we have already seen, doctrines of equity as well as equitable remedies, are </a:t>
            </a:r>
            <a:r>
              <a:rPr lang="en-ZA" sz="2600" dirty="0"/>
              <a:t>applied at the discretion of a Judge</a:t>
            </a:r>
            <a:r>
              <a:rPr lang="en-ZA" sz="2600" dirty="0" smtClean="0"/>
              <a:t>.</a:t>
            </a:r>
          </a:p>
          <a:p>
            <a:pPr>
              <a:buFont typeface="Wingdings" pitchFamily="2" charset="2"/>
              <a:buChar char="Ø"/>
            </a:pPr>
            <a:r>
              <a:rPr lang="en-ZA" sz="2600" dirty="0" smtClean="0"/>
              <a:t>However, where equity and  common law conflict, equity prevails. </a:t>
            </a:r>
          </a:p>
          <a:p>
            <a:pPr>
              <a:buFont typeface="Wingdings" pitchFamily="2" charset="2"/>
              <a:buChar char="Ø"/>
            </a:pPr>
            <a:r>
              <a:rPr lang="en-ZA" sz="2600" b="1" u="sng" dirty="0" smtClean="0"/>
              <a:t>Maxims of equity: </a:t>
            </a:r>
          </a:p>
          <a:p>
            <a:pPr>
              <a:buFont typeface="Wingdings" pitchFamily="2" charset="2"/>
              <a:buChar char="Ø"/>
            </a:pPr>
            <a:r>
              <a:rPr lang="en-ZA" sz="2600" b="1" i="1" dirty="0" smtClean="0"/>
              <a:t>Equity will not suffer a wrong to be without a remedy </a:t>
            </a:r>
          </a:p>
          <a:p>
            <a:pPr>
              <a:buFont typeface="Wingdings" pitchFamily="2" charset="2"/>
              <a:buChar char="Ø"/>
            </a:pPr>
            <a:r>
              <a:rPr lang="en-ZA" sz="2600" b="1" i="1" dirty="0" smtClean="0"/>
              <a:t>Equity will not assist a volunteer</a:t>
            </a:r>
          </a:p>
          <a:p>
            <a:pPr>
              <a:buFont typeface="Wingdings" pitchFamily="2" charset="2"/>
              <a:buChar char="Ø"/>
            </a:pPr>
            <a:r>
              <a:rPr lang="en-ZA" sz="2600" b="1" i="1" dirty="0" smtClean="0"/>
              <a:t>Equity deems as done, that which ought to be done</a:t>
            </a:r>
          </a:p>
          <a:p>
            <a:pPr>
              <a:buFont typeface="Wingdings" pitchFamily="2" charset="2"/>
              <a:buChar char="Ø"/>
            </a:pPr>
            <a:r>
              <a:rPr lang="en-ZA" sz="2600" b="1" i="1" dirty="0" smtClean="0"/>
              <a:t>Delay defeats equity</a:t>
            </a:r>
          </a:p>
          <a:p>
            <a:pPr>
              <a:buFont typeface="Wingdings" pitchFamily="2" charset="2"/>
              <a:buChar char="Ø"/>
            </a:pPr>
            <a:endParaRPr lang="en-ZA" b="1" u="sng" dirty="0"/>
          </a:p>
        </p:txBody>
      </p:sp>
    </p:spTree>
    <p:extLst>
      <p:ext uri="{BB962C8B-B14F-4D97-AF65-F5344CB8AC3E}">
        <p14:creationId xmlns:p14="http://schemas.microsoft.com/office/powerpoint/2010/main" val="16097576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u="sng" dirty="0">
                <a:latin typeface="Arial"/>
                <a:ea typeface="Calibri"/>
                <a:cs typeface="Times New Roman"/>
              </a:rPr>
              <a:t>1. The English Common law LEGAL SYSTEM:</a:t>
            </a:r>
            <a:endParaRPr lang="en-ZA" dirty="0"/>
          </a:p>
        </p:txBody>
      </p:sp>
      <p:sp>
        <p:nvSpPr>
          <p:cNvPr id="3" name="Content Placeholder 2"/>
          <p:cNvSpPr>
            <a:spLocks noGrp="1"/>
          </p:cNvSpPr>
          <p:nvPr>
            <p:ph idx="1"/>
          </p:nvPr>
        </p:nvSpPr>
        <p:spPr>
          <a:xfrm>
            <a:off x="609600" y="1600200"/>
            <a:ext cx="7924800" cy="4853136"/>
          </a:xfrm>
        </p:spPr>
        <p:txBody>
          <a:bodyPr>
            <a:normAutofit/>
          </a:bodyPr>
          <a:lstStyle/>
          <a:p>
            <a:pPr>
              <a:buFont typeface="Wingdings" pitchFamily="2" charset="2"/>
              <a:buChar char="Ø"/>
            </a:pPr>
            <a:r>
              <a:rPr lang="en-ZA" sz="2600" b="1" i="1" dirty="0" smtClean="0"/>
              <a:t>Equitable remedies are granted at the discretion of the court</a:t>
            </a:r>
          </a:p>
          <a:p>
            <a:pPr>
              <a:buFont typeface="Wingdings" pitchFamily="2" charset="2"/>
              <a:buChar char="Ø"/>
            </a:pPr>
            <a:r>
              <a:rPr lang="en-ZA" sz="2600" b="1" i="1" dirty="0" smtClean="0"/>
              <a:t>Equity aids the vigilant</a:t>
            </a:r>
          </a:p>
          <a:p>
            <a:pPr>
              <a:buFont typeface="Wingdings" pitchFamily="2" charset="2"/>
              <a:buChar char="Ø"/>
            </a:pPr>
            <a:r>
              <a:rPr lang="en-ZA" sz="2600" b="1" i="1" dirty="0" smtClean="0"/>
              <a:t>He who comes to equity, must come with clean hands</a:t>
            </a:r>
          </a:p>
          <a:p>
            <a:pPr>
              <a:buFont typeface="Wingdings" pitchFamily="2" charset="2"/>
              <a:buChar char="Ø"/>
            </a:pPr>
            <a:r>
              <a:rPr lang="en-ZA" sz="2600" b="1" i="1" dirty="0" smtClean="0"/>
              <a:t>Equity follows the law</a:t>
            </a:r>
          </a:p>
          <a:p>
            <a:pPr>
              <a:buFont typeface="Wingdings" pitchFamily="2" charset="2"/>
              <a:buChar char="Ø"/>
            </a:pPr>
            <a:r>
              <a:rPr lang="en-ZA" sz="2600" b="1" i="1" dirty="0" smtClean="0"/>
              <a:t>Equity looks to the content rather than the form</a:t>
            </a:r>
          </a:p>
        </p:txBody>
      </p:sp>
    </p:spTree>
    <p:extLst>
      <p:ext uri="{BB962C8B-B14F-4D97-AF65-F5344CB8AC3E}">
        <p14:creationId xmlns:p14="http://schemas.microsoft.com/office/powerpoint/2010/main" val="8218231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787208" cy="1371600"/>
          </a:xfrm>
        </p:spPr>
        <p:txBody>
          <a:bodyPr/>
          <a:lstStyle/>
          <a:p>
            <a:r>
              <a:rPr lang="en-US" sz="3200" b="1" u="sng" dirty="0">
                <a:solidFill>
                  <a:srgbClr val="FFFFFF"/>
                </a:solidFill>
                <a:latin typeface="Arial"/>
                <a:ea typeface="Calibri"/>
                <a:cs typeface="Times New Roman"/>
              </a:rPr>
              <a:t>1</a:t>
            </a:r>
            <a:r>
              <a:rPr lang="en-US" sz="3200" b="1" u="sng" dirty="0">
                <a:solidFill>
                  <a:srgbClr val="FF0000"/>
                </a:solidFill>
                <a:latin typeface="Arial"/>
                <a:ea typeface="Calibri"/>
                <a:cs typeface="Times New Roman"/>
              </a:rPr>
              <a:t>. </a:t>
            </a:r>
            <a:r>
              <a:rPr lang="en-US" sz="3200" b="1" u="sng" dirty="0" smtClean="0">
                <a:solidFill>
                  <a:srgbClr val="FF0000"/>
                </a:solidFill>
                <a:latin typeface="Arial"/>
                <a:ea typeface="Calibri"/>
                <a:cs typeface="Times New Roman"/>
              </a:rPr>
              <a:t>English </a:t>
            </a:r>
            <a:r>
              <a:rPr lang="en-US" sz="3200" b="1" u="sng" dirty="0">
                <a:solidFill>
                  <a:srgbClr val="FF0000"/>
                </a:solidFill>
                <a:latin typeface="Arial"/>
                <a:ea typeface="Calibri"/>
                <a:cs typeface="Times New Roman"/>
              </a:rPr>
              <a:t>Common </a:t>
            </a:r>
            <a:r>
              <a:rPr lang="en-US" sz="3200" b="1" u="sng" dirty="0" smtClean="0">
                <a:solidFill>
                  <a:srgbClr val="FF0000"/>
                </a:solidFill>
                <a:latin typeface="Arial"/>
                <a:ea typeface="Calibri"/>
                <a:cs typeface="Times New Roman"/>
              </a:rPr>
              <a:t>law</a:t>
            </a:r>
            <a:endParaRPr lang="en-ZA" dirty="0">
              <a:solidFill>
                <a:srgbClr val="FF0000"/>
              </a:solidFill>
            </a:endParaRPr>
          </a:p>
        </p:txBody>
      </p:sp>
      <p:sp>
        <p:nvSpPr>
          <p:cNvPr id="3" name="Content Placeholder 2"/>
          <p:cNvSpPr>
            <a:spLocks noGrp="1"/>
          </p:cNvSpPr>
          <p:nvPr>
            <p:ph idx="1"/>
          </p:nvPr>
        </p:nvSpPr>
        <p:spPr>
          <a:xfrm>
            <a:off x="467544" y="1628800"/>
            <a:ext cx="7620000" cy="4373563"/>
          </a:xfrm>
        </p:spPr>
        <p:txBody>
          <a:bodyPr/>
          <a:lstStyle/>
          <a:p>
            <a:pPr lvl="0">
              <a:buClr>
                <a:srgbClr val="DC9E1F"/>
              </a:buClr>
              <a:buFont typeface="Wingdings" pitchFamily="2" charset="2"/>
              <a:buChar char="Ø"/>
            </a:pPr>
            <a:r>
              <a:rPr lang="en-ZA" sz="2600" b="1" i="1" dirty="0"/>
              <a:t>Equity imputes an intent to </a:t>
            </a:r>
            <a:r>
              <a:rPr lang="en-ZA" sz="2600" b="1" i="1" dirty="0" err="1"/>
              <a:t>fulfill</a:t>
            </a:r>
            <a:r>
              <a:rPr lang="en-ZA" sz="2600" b="1" i="1" dirty="0"/>
              <a:t> an obligation</a:t>
            </a:r>
          </a:p>
          <a:p>
            <a:pPr lvl="0">
              <a:buClr>
                <a:srgbClr val="DC9E1F"/>
              </a:buClr>
              <a:buFont typeface="Wingdings" pitchFamily="2" charset="2"/>
              <a:buChar char="Ø"/>
            </a:pPr>
            <a:r>
              <a:rPr lang="en-ZA" sz="2600" b="1" i="1" dirty="0"/>
              <a:t>He who seeks equity must do equity</a:t>
            </a:r>
          </a:p>
          <a:p>
            <a:pPr lvl="0">
              <a:buClr>
                <a:srgbClr val="DC9E1F"/>
              </a:buClr>
              <a:buFont typeface="Wingdings" pitchFamily="2" charset="2"/>
              <a:buChar char="Ø"/>
            </a:pPr>
            <a:r>
              <a:rPr lang="en-ZA" sz="2600" b="1" i="1" dirty="0"/>
              <a:t>Equity regards the balance of </a:t>
            </a:r>
            <a:r>
              <a:rPr lang="en-ZA" sz="2600" b="1" i="1" dirty="0" smtClean="0"/>
              <a:t>convenience</a:t>
            </a:r>
          </a:p>
          <a:p>
            <a:pPr lvl="0">
              <a:buClr>
                <a:srgbClr val="DC9E1F"/>
              </a:buClr>
              <a:buFont typeface="Wingdings" pitchFamily="2" charset="2"/>
              <a:buChar char="Ø"/>
            </a:pPr>
            <a:r>
              <a:rPr lang="en-ZA" sz="2600" b="1" dirty="0" smtClean="0"/>
              <a:t>QUESTION: Doctrines of equity were formulated to remedy the harshness of common law. Do you agree? Can you cite examples?</a:t>
            </a:r>
            <a:endParaRPr lang="en-ZA" sz="2600" b="1" dirty="0"/>
          </a:p>
          <a:p>
            <a:endParaRPr lang="en-ZA" dirty="0"/>
          </a:p>
        </p:txBody>
      </p:sp>
    </p:spTree>
    <p:extLst>
      <p:ext uri="{BB962C8B-B14F-4D97-AF65-F5344CB8AC3E}">
        <p14:creationId xmlns:p14="http://schemas.microsoft.com/office/powerpoint/2010/main" val="12927083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l" rtl="0">
              <a:spcBef>
                <a:spcPct val="0"/>
              </a:spcBef>
            </a:pPr>
            <a:r>
              <a:rPr lang="en-US" sz="3200" b="1" dirty="0" smtClean="0">
                <a:solidFill>
                  <a:srgbClr val="FF0000"/>
                </a:solidFill>
              </a:rPr>
              <a:t>2. </a:t>
            </a:r>
            <a:r>
              <a:rPr lang="en-US" sz="3200" b="1" u="sng" dirty="0" smtClean="0">
                <a:solidFill>
                  <a:srgbClr val="FF0000"/>
                </a:solidFill>
              </a:rPr>
              <a:t>CIVIL LAW</a:t>
            </a:r>
            <a:r>
              <a:rPr lang="en-ZA" sz="1600" dirty="0"/>
              <a:t/>
            </a:r>
            <a:br>
              <a:rPr lang="en-ZA" sz="1600" dirty="0"/>
            </a:br>
            <a:endParaRPr lang="en-ZA" dirty="0"/>
          </a:p>
        </p:txBody>
      </p:sp>
      <p:sp>
        <p:nvSpPr>
          <p:cNvPr id="3" name="Content Placeholder 2"/>
          <p:cNvSpPr>
            <a:spLocks noGrp="1"/>
          </p:cNvSpPr>
          <p:nvPr>
            <p:ph idx="1"/>
          </p:nvPr>
        </p:nvSpPr>
        <p:spPr>
          <a:xfrm>
            <a:off x="609600" y="1302327"/>
            <a:ext cx="7924800" cy="5006993"/>
          </a:xfrm>
        </p:spPr>
        <p:txBody>
          <a:bodyPr>
            <a:normAutofit fontScale="77500" lnSpcReduction="20000"/>
          </a:bodyPr>
          <a:lstStyle/>
          <a:p>
            <a:pPr>
              <a:buFont typeface="Wingdings" pitchFamily="2" charset="2"/>
              <a:buChar char="Ø"/>
            </a:pPr>
            <a:r>
              <a:rPr lang="en-ZA" sz="3200" b="1" u="sng" dirty="0" smtClean="0"/>
              <a:t>What is civil law?</a:t>
            </a:r>
            <a:r>
              <a:rPr lang="en-US" sz="3200" dirty="0"/>
              <a:t> ‘Civil law’ may be defined as </a:t>
            </a:r>
            <a:r>
              <a:rPr lang="en-US" sz="3200" dirty="0" smtClean="0"/>
              <a:t>a legal system </a:t>
            </a:r>
            <a:r>
              <a:rPr lang="en-US" sz="3200" b="1" dirty="0" smtClean="0"/>
              <a:t>practiced in continental Europe </a:t>
            </a:r>
            <a:r>
              <a:rPr lang="en-US" sz="3200" dirty="0" smtClean="0"/>
              <a:t>in countries such as France. </a:t>
            </a:r>
          </a:p>
          <a:p>
            <a:pPr>
              <a:buFont typeface="Wingdings" pitchFamily="2" charset="2"/>
              <a:buChar char="Ø"/>
            </a:pPr>
            <a:r>
              <a:rPr lang="en-US" sz="3200" b="1" u="sng" dirty="0" smtClean="0"/>
              <a:t>Origins of French civil law</a:t>
            </a:r>
            <a:r>
              <a:rPr lang="en-US" sz="3200" dirty="0" smtClean="0"/>
              <a:t>: has </a:t>
            </a:r>
            <a:r>
              <a:rPr lang="en-US" sz="3200" dirty="0"/>
              <a:t>its origin in </a:t>
            </a:r>
            <a:r>
              <a:rPr lang="en-US" sz="3200" b="1" dirty="0"/>
              <a:t>Roman law, </a:t>
            </a:r>
            <a:r>
              <a:rPr lang="en-US" sz="3200" b="1" dirty="0" smtClean="0"/>
              <a:t>and predominantly based on a ‘code of law’</a:t>
            </a:r>
            <a:r>
              <a:rPr lang="en-US" sz="3200" dirty="0" smtClean="0"/>
              <a:t> known as the ‘Civil Code’ or ‘</a:t>
            </a:r>
            <a:r>
              <a:rPr lang="en-US" sz="3200" b="1" dirty="0" smtClean="0"/>
              <a:t>Napoleonic Code</a:t>
            </a:r>
            <a:r>
              <a:rPr lang="en-US" sz="3200" dirty="0" smtClean="0"/>
              <a:t>’. </a:t>
            </a:r>
          </a:p>
          <a:p>
            <a:pPr>
              <a:buFont typeface="Wingdings" pitchFamily="2" charset="2"/>
              <a:buChar char="Ø"/>
            </a:pPr>
            <a:r>
              <a:rPr lang="en-US" sz="3200" dirty="0" smtClean="0"/>
              <a:t>The </a:t>
            </a:r>
            <a:r>
              <a:rPr lang="en-US" sz="3200" dirty="0"/>
              <a:t>Civil Code or Napoleonic </a:t>
            </a:r>
            <a:r>
              <a:rPr lang="en-US" sz="3200" dirty="0" smtClean="0"/>
              <a:t>Code </a:t>
            </a:r>
            <a:r>
              <a:rPr lang="en-ZA" sz="3200" dirty="0" smtClean="0"/>
              <a:t>laid </a:t>
            </a:r>
            <a:r>
              <a:rPr lang="en-ZA" sz="3200" dirty="0"/>
              <a:t>down the rights and </a:t>
            </a:r>
            <a:r>
              <a:rPr lang="en-ZA" sz="3200" dirty="0" smtClean="0"/>
              <a:t>duties of  citizens as well as the </a:t>
            </a:r>
            <a:r>
              <a:rPr lang="en-ZA" sz="3200" dirty="0"/>
              <a:t>laws of property, contract, </a:t>
            </a:r>
            <a:r>
              <a:rPr lang="en-ZA" sz="3200" dirty="0" smtClean="0"/>
              <a:t>inheritance, etc. </a:t>
            </a:r>
            <a:r>
              <a:rPr lang="en-ZA" sz="3200" dirty="0"/>
              <a:t>I</a:t>
            </a:r>
            <a:r>
              <a:rPr lang="en-ZA" sz="3200" dirty="0" smtClean="0"/>
              <a:t>t was thus </a:t>
            </a:r>
            <a:r>
              <a:rPr lang="en-ZA" sz="3200" dirty="0"/>
              <a:t>an adaptation to the needs </a:t>
            </a:r>
            <a:r>
              <a:rPr lang="en-ZA" sz="3200" dirty="0" smtClean="0"/>
              <a:t>of 19</a:t>
            </a:r>
            <a:r>
              <a:rPr lang="en-ZA" sz="3200" baseline="30000" dirty="0" smtClean="0"/>
              <a:t>th</a:t>
            </a:r>
            <a:r>
              <a:rPr lang="en-ZA" sz="3200" dirty="0" smtClean="0"/>
              <a:t> century France. </a:t>
            </a:r>
          </a:p>
          <a:p>
            <a:pPr lvl="0">
              <a:buClr>
                <a:srgbClr val="DC9E1F"/>
              </a:buClr>
              <a:buFont typeface="Wingdings" pitchFamily="2" charset="2"/>
              <a:buChar char="Ø"/>
            </a:pPr>
            <a:r>
              <a:rPr lang="en-ZA" sz="3200" dirty="0">
                <a:solidFill>
                  <a:srgbClr val="FF0000"/>
                </a:solidFill>
              </a:rPr>
              <a:t>The code has over the years been amended and updated to suit the changing times. </a:t>
            </a:r>
          </a:p>
          <a:p>
            <a:pPr>
              <a:buFont typeface="Wingdings" pitchFamily="2" charset="2"/>
              <a:buChar char="Ø"/>
            </a:pPr>
            <a:endParaRPr lang="en-ZA" sz="3200" b="1" u="sng" dirty="0"/>
          </a:p>
        </p:txBody>
      </p:sp>
    </p:spTree>
    <p:extLst>
      <p:ext uri="{BB962C8B-B14F-4D97-AF65-F5344CB8AC3E}">
        <p14:creationId xmlns:p14="http://schemas.microsoft.com/office/powerpoint/2010/main" val="20136410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7924800" cy="695180"/>
          </a:xfrm>
        </p:spPr>
        <p:txBody>
          <a:bodyPr/>
          <a:lstStyle/>
          <a:p>
            <a:r>
              <a:rPr lang="en-US" sz="3200" b="1" dirty="0">
                <a:solidFill>
                  <a:srgbClr val="FFFFFF"/>
                </a:solidFill>
              </a:rPr>
              <a:t>2</a:t>
            </a:r>
            <a:r>
              <a:rPr lang="en-US" sz="3200" b="1" dirty="0">
                <a:solidFill>
                  <a:srgbClr val="FF0000"/>
                </a:solidFill>
              </a:rPr>
              <a:t>. </a:t>
            </a:r>
            <a:r>
              <a:rPr lang="en-US" sz="3200" b="1" u="sng" dirty="0" smtClean="0">
                <a:solidFill>
                  <a:srgbClr val="FF0000"/>
                </a:solidFill>
              </a:rPr>
              <a:t>CIVIL LAW</a:t>
            </a:r>
            <a:endParaRPr lang="en-ZA" dirty="0">
              <a:solidFill>
                <a:srgbClr val="FF0000"/>
              </a:solidFill>
            </a:endParaRPr>
          </a:p>
        </p:txBody>
      </p:sp>
      <p:sp>
        <p:nvSpPr>
          <p:cNvPr id="3" name="Content Placeholder 2"/>
          <p:cNvSpPr>
            <a:spLocks noGrp="1"/>
          </p:cNvSpPr>
          <p:nvPr>
            <p:ph idx="1"/>
          </p:nvPr>
        </p:nvSpPr>
        <p:spPr>
          <a:xfrm>
            <a:off x="609600" y="1052736"/>
            <a:ext cx="7924800" cy="5328592"/>
          </a:xfrm>
        </p:spPr>
        <p:txBody>
          <a:bodyPr>
            <a:normAutofit fontScale="92500" lnSpcReduction="10000"/>
          </a:bodyPr>
          <a:lstStyle/>
          <a:p>
            <a:pPr lvl="0">
              <a:buClr>
                <a:srgbClr val="DC9E1F"/>
              </a:buClr>
              <a:buFont typeface="Wingdings" pitchFamily="2" charset="2"/>
              <a:buChar char="Ø"/>
            </a:pPr>
            <a:r>
              <a:rPr lang="en-US" sz="2800" b="1" u="sng" dirty="0"/>
              <a:t>The main </a:t>
            </a:r>
            <a:r>
              <a:rPr lang="en-US" sz="2800" b="1" u="sng" dirty="0" smtClean="0"/>
              <a:t>features </a:t>
            </a:r>
            <a:r>
              <a:rPr lang="en-US" sz="2800" b="1" u="sng" dirty="0"/>
              <a:t>of </a:t>
            </a:r>
            <a:r>
              <a:rPr lang="en-US" sz="2800" b="1" u="sng" dirty="0" smtClean="0"/>
              <a:t>the Civil Law system are: </a:t>
            </a:r>
          </a:p>
          <a:p>
            <a:pPr lvl="0">
              <a:buClr>
                <a:srgbClr val="DC9E1F"/>
              </a:buClr>
              <a:buFont typeface="Wingdings" pitchFamily="2" charset="2"/>
              <a:buChar char="Ø"/>
            </a:pPr>
            <a:r>
              <a:rPr lang="en-US" sz="2800" dirty="0" smtClean="0"/>
              <a:t>One of the main sources of law are </a:t>
            </a:r>
            <a:r>
              <a:rPr lang="en-US" sz="2800" u="sng" dirty="0" smtClean="0"/>
              <a:t>codes </a:t>
            </a:r>
            <a:r>
              <a:rPr lang="en-US" sz="2800" dirty="0" smtClean="0"/>
              <a:t>such as the Civil Code; Code of Civil Procedure; Code of Commerce; Code of Criminal Procedure; and the Penal Code and statutes. </a:t>
            </a:r>
            <a:endParaRPr lang="en-US" sz="2800" u="sng" dirty="0" smtClean="0"/>
          </a:p>
          <a:p>
            <a:pPr>
              <a:buClr>
                <a:srgbClr val="DC9E1F"/>
              </a:buClr>
              <a:buFont typeface="Wingdings" pitchFamily="2" charset="2"/>
              <a:buChar char="Ø"/>
            </a:pPr>
            <a:r>
              <a:rPr lang="en-US" sz="2800" dirty="0" smtClean="0"/>
              <a:t>the </a:t>
            </a:r>
            <a:r>
              <a:rPr lang="en-US" sz="2800" dirty="0"/>
              <a:t>practice of the </a:t>
            </a:r>
            <a:r>
              <a:rPr lang="en-US" sz="2800" b="1" u="sng" dirty="0"/>
              <a:t>inquisitorial </a:t>
            </a:r>
            <a:r>
              <a:rPr lang="en-US" sz="2800" b="1" u="sng" dirty="0" smtClean="0"/>
              <a:t>system</a:t>
            </a:r>
            <a:r>
              <a:rPr lang="en-US" sz="2800" u="sng" dirty="0" smtClean="0"/>
              <a:t>. </a:t>
            </a:r>
            <a:r>
              <a:rPr lang="en-US" sz="2800" dirty="0" smtClean="0"/>
              <a:t>See: </a:t>
            </a:r>
            <a:r>
              <a:rPr lang="en-US" sz="2800" i="1" dirty="0" smtClean="0"/>
              <a:t>Jones </a:t>
            </a:r>
            <a:r>
              <a:rPr lang="en-US" sz="2800" i="1" dirty="0"/>
              <a:t>v National Coal Board [1957] 2 QB 55, 63−64 per Denning </a:t>
            </a:r>
            <a:r>
              <a:rPr lang="en-US" sz="2800" i="1" dirty="0" smtClean="0"/>
              <a:t>LJ.</a:t>
            </a:r>
            <a:endParaRPr lang="en-ZA" sz="2800" dirty="0"/>
          </a:p>
          <a:p>
            <a:pPr>
              <a:buClr>
                <a:srgbClr val="DC9E1F"/>
              </a:buClr>
              <a:buFont typeface="Wingdings" pitchFamily="2" charset="2"/>
              <a:buChar char="Ø"/>
            </a:pPr>
            <a:r>
              <a:rPr lang="en-US" sz="2800" dirty="0" smtClean="0"/>
              <a:t>civil </a:t>
            </a:r>
            <a:r>
              <a:rPr lang="en-US" sz="2800" dirty="0"/>
              <a:t>law jurisdictions </a:t>
            </a:r>
            <a:r>
              <a:rPr lang="en-US" sz="2800" u="sng" dirty="0"/>
              <a:t>place very little emphasis on the doctrines of precedent and </a:t>
            </a:r>
            <a:r>
              <a:rPr lang="en-US" sz="2800" u="sng" dirty="0" smtClean="0"/>
              <a:t>equity</a:t>
            </a:r>
            <a:r>
              <a:rPr lang="en-US" sz="2800" dirty="0" smtClean="0"/>
              <a:t>, unlike the English common law system </a:t>
            </a:r>
          </a:p>
          <a:p>
            <a:pPr lvl="0">
              <a:buClr>
                <a:srgbClr val="DC9E1F"/>
              </a:buClr>
              <a:buFont typeface="Wingdings" pitchFamily="2" charset="2"/>
              <a:buChar char="Ø"/>
            </a:pPr>
            <a:r>
              <a:rPr lang="en-US" sz="2800" dirty="0" smtClean="0"/>
              <a:t>The </a:t>
            </a:r>
            <a:r>
              <a:rPr lang="en-US" sz="2800" u="sng" dirty="0" smtClean="0"/>
              <a:t>judges </a:t>
            </a:r>
            <a:r>
              <a:rPr lang="en-US" sz="2800" u="sng" dirty="0"/>
              <a:t>undergo </a:t>
            </a:r>
            <a:r>
              <a:rPr lang="en-US" sz="2800" u="sng" dirty="0" smtClean="0"/>
              <a:t>specialized </a:t>
            </a:r>
            <a:r>
              <a:rPr lang="en-US" sz="2800" u="sng" dirty="0"/>
              <a:t>training</a:t>
            </a:r>
            <a:r>
              <a:rPr lang="en-US" sz="2800" dirty="0"/>
              <a:t>. </a:t>
            </a:r>
            <a:endParaRPr lang="en-US" sz="2800" b="1" u="sng" dirty="0" smtClean="0">
              <a:solidFill>
                <a:srgbClr val="FFFFFF"/>
              </a:solidFill>
            </a:endParaRPr>
          </a:p>
          <a:p>
            <a:pPr lvl="0">
              <a:buClr>
                <a:srgbClr val="DC9E1F"/>
              </a:buClr>
              <a:buFont typeface="Wingdings" pitchFamily="2" charset="2"/>
              <a:buChar char="Ø"/>
            </a:pPr>
            <a:endParaRPr lang="en-US" sz="2800" b="1" u="sng" dirty="0">
              <a:solidFill>
                <a:srgbClr val="FFFFFF"/>
              </a:solidFill>
            </a:endParaRPr>
          </a:p>
          <a:p>
            <a:pPr marL="0" indent="0">
              <a:buNone/>
            </a:pPr>
            <a:endParaRPr lang="en-ZA" dirty="0"/>
          </a:p>
        </p:txBody>
      </p:sp>
    </p:spTree>
    <p:extLst>
      <p:ext uri="{BB962C8B-B14F-4D97-AF65-F5344CB8AC3E}">
        <p14:creationId xmlns:p14="http://schemas.microsoft.com/office/powerpoint/2010/main" val="7805378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06090"/>
          </a:xfrm>
        </p:spPr>
        <p:txBody>
          <a:bodyPr/>
          <a:lstStyle/>
          <a:p>
            <a:r>
              <a:rPr lang="en-US" sz="3200" b="1" u="sng" dirty="0" smtClean="0">
                <a:solidFill>
                  <a:srgbClr val="FF0000"/>
                </a:solidFill>
              </a:rPr>
              <a:t>2CIVIL </a:t>
            </a:r>
            <a:r>
              <a:rPr lang="en-US" sz="3200" b="1" u="sng" dirty="0">
                <a:solidFill>
                  <a:srgbClr val="FF0000"/>
                </a:solidFill>
              </a:rPr>
              <a:t>LAW </a:t>
            </a:r>
            <a:r>
              <a:rPr lang="en-US" sz="3200" b="1" u="sng" dirty="0" smtClean="0">
                <a:solidFill>
                  <a:srgbClr val="FF0000"/>
                </a:solidFill>
              </a:rPr>
              <a:t>LEGAL</a:t>
            </a:r>
            <a:endParaRPr lang="en-ZA" dirty="0">
              <a:solidFill>
                <a:srgbClr val="FF0000"/>
              </a:solidFill>
            </a:endParaRPr>
          </a:p>
        </p:txBody>
      </p:sp>
      <p:sp>
        <p:nvSpPr>
          <p:cNvPr id="3" name="Content Placeholder 2"/>
          <p:cNvSpPr>
            <a:spLocks noGrp="1"/>
          </p:cNvSpPr>
          <p:nvPr>
            <p:ph idx="1"/>
          </p:nvPr>
        </p:nvSpPr>
        <p:spPr>
          <a:xfrm>
            <a:off x="609600" y="1052736"/>
            <a:ext cx="7924800" cy="5328592"/>
          </a:xfrm>
        </p:spPr>
        <p:txBody>
          <a:bodyPr>
            <a:normAutofit fontScale="77500" lnSpcReduction="20000"/>
          </a:bodyPr>
          <a:lstStyle/>
          <a:p>
            <a:pPr marL="514350" indent="-514350">
              <a:buAutoNum type="alphaLcParenBoth"/>
            </a:pPr>
            <a:r>
              <a:rPr lang="en-ZA" sz="2800" b="1" u="sng" dirty="0" smtClean="0"/>
              <a:t>The civil law legal system: </a:t>
            </a:r>
            <a:r>
              <a:rPr lang="en-ZA" sz="2800" dirty="0" smtClean="0"/>
              <a:t>The civil law legal system is practiced in most western European countries such as France. Unlike the English Common law legal system which is practiced in most former British colonies, the civil law system is one that is freely adopted by most west European countries known as the </a:t>
            </a:r>
            <a:r>
              <a:rPr lang="en-ZA" sz="2800" b="1" dirty="0" smtClean="0"/>
              <a:t>Benelux</a:t>
            </a:r>
            <a:r>
              <a:rPr lang="en-ZA" sz="2800" dirty="0" smtClean="0"/>
              <a:t> countries namely Belgium, Luxembourg, the Netherlands, Italy, Spain and Portugal and their former colonies. It has also been adopted by countries such as Tunisia, Egypt, the state of Louisiana in South America, and Quebec, Canada. </a:t>
            </a:r>
          </a:p>
          <a:p>
            <a:pPr marL="0" indent="0">
              <a:buNone/>
            </a:pPr>
            <a:r>
              <a:rPr lang="en-ZA" sz="2800" b="1" dirty="0" smtClean="0"/>
              <a:t>QUESTION: Can you think of countries that practice the civil law legal system?</a:t>
            </a:r>
          </a:p>
          <a:p>
            <a:pPr marL="0" indent="0">
              <a:buNone/>
            </a:pPr>
            <a:r>
              <a:rPr lang="en-ZA" sz="2800" dirty="0"/>
              <a:t>Visit: </a:t>
            </a:r>
            <a:r>
              <a:rPr lang="en-ZA" sz="2800" dirty="0">
                <a:hlinkClick r:id="rId2"/>
              </a:rPr>
              <a:t>https://</a:t>
            </a:r>
            <a:r>
              <a:rPr lang="en-ZA" sz="2800" dirty="0" smtClean="0">
                <a:hlinkClick r:id="rId2"/>
              </a:rPr>
              <a:t>www.cia.gov/library/publications/the-world-factbook/fields/2100.html</a:t>
            </a:r>
            <a:r>
              <a:rPr lang="en-ZA" sz="2800" dirty="0"/>
              <a:t> and </a:t>
            </a:r>
            <a:r>
              <a:rPr lang="en-ZA" sz="2800" dirty="0" smtClean="0"/>
              <a:t>for more information. </a:t>
            </a:r>
          </a:p>
          <a:p>
            <a:pPr marL="514350" indent="-514350">
              <a:buAutoNum type="alphaLcParenBoth"/>
            </a:pPr>
            <a:endParaRPr lang="en-ZA" sz="2800" b="1" u="sng" dirty="0" smtClean="0"/>
          </a:p>
        </p:txBody>
      </p:sp>
    </p:spTree>
    <p:extLst>
      <p:ext uri="{BB962C8B-B14F-4D97-AF65-F5344CB8AC3E}">
        <p14:creationId xmlns:p14="http://schemas.microsoft.com/office/powerpoint/2010/main" val="11812823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931224" cy="1371600"/>
          </a:xfrm>
        </p:spPr>
        <p:txBody>
          <a:bodyPr>
            <a:normAutofit/>
          </a:bodyPr>
          <a:lstStyle/>
          <a:p>
            <a:r>
              <a:rPr lang="en-ZA" b="1" dirty="0" smtClean="0"/>
              <a:t>DIFFERENCE BETWEEN ADVERSARIAL &amp; INQUISITORIAL SYSTEMS</a:t>
            </a:r>
            <a:endParaRPr lang="en-ZA" b="1" dirty="0"/>
          </a:p>
        </p:txBody>
      </p:sp>
      <p:sp>
        <p:nvSpPr>
          <p:cNvPr id="3" name="Content Placeholder 2"/>
          <p:cNvSpPr>
            <a:spLocks noGrp="1"/>
          </p:cNvSpPr>
          <p:nvPr>
            <p:ph idx="1"/>
          </p:nvPr>
        </p:nvSpPr>
        <p:spPr>
          <a:xfrm>
            <a:off x="179512" y="1556792"/>
            <a:ext cx="8424936" cy="5040560"/>
          </a:xfrm>
        </p:spPr>
        <p:txBody>
          <a:bodyPr/>
          <a:lstStyle/>
          <a:p>
            <a:pPr marL="0" indent="0">
              <a:buNone/>
            </a:pPr>
            <a:endParaRPr lang="en-ZA"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1628800"/>
            <a:ext cx="7272808" cy="48245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69240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716658"/>
          </a:xfrm>
        </p:spPr>
        <p:txBody>
          <a:bodyPr/>
          <a:lstStyle/>
          <a:p>
            <a:pPr algn="ctr"/>
            <a:r>
              <a:rPr lang="en-US" dirty="0" smtClean="0"/>
              <a:t>UNIT 2</a:t>
            </a:r>
            <a:endParaRPr lang="en-US" dirty="0"/>
          </a:p>
        </p:txBody>
      </p:sp>
      <p:sp>
        <p:nvSpPr>
          <p:cNvPr id="3" name="Content Placeholder 2"/>
          <p:cNvSpPr>
            <a:spLocks noGrp="1"/>
          </p:cNvSpPr>
          <p:nvPr>
            <p:ph idx="1"/>
          </p:nvPr>
        </p:nvSpPr>
        <p:spPr/>
        <p:txBody>
          <a:bodyPr/>
          <a:lstStyle/>
          <a:p>
            <a:r>
              <a:rPr lang="en-US" dirty="0" smtClean="0"/>
              <a:t>Characteristics of a good legal system</a:t>
            </a:r>
          </a:p>
          <a:p>
            <a:r>
              <a:rPr lang="en-US" dirty="0" smtClean="0"/>
              <a:t>Introduction into different legal systems</a:t>
            </a:r>
          </a:p>
          <a:p>
            <a:pPr lvl="1"/>
            <a:r>
              <a:rPr lang="en-US" dirty="0" smtClean="0"/>
              <a:t>English common law legal system</a:t>
            </a:r>
          </a:p>
          <a:p>
            <a:pPr lvl="1"/>
            <a:r>
              <a:rPr lang="en-US" dirty="0" smtClean="0"/>
              <a:t>Civil law legal system</a:t>
            </a:r>
          </a:p>
          <a:p>
            <a:pPr lvl="2"/>
            <a:r>
              <a:rPr lang="en-US" dirty="0" smtClean="0"/>
              <a:t>Difference between adversarial and inquisitorial systems</a:t>
            </a:r>
          </a:p>
          <a:p>
            <a:pPr lvl="1"/>
            <a:r>
              <a:rPr lang="en-US" dirty="0" smtClean="0"/>
              <a:t>Sharia/Islamic law</a:t>
            </a:r>
          </a:p>
          <a:p>
            <a:pPr lvl="1"/>
            <a:endParaRPr lang="en-US" dirty="0"/>
          </a:p>
        </p:txBody>
      </p:sp>
    </p:spTree>
    <p:extLst>
      <p:ext uri="{BB962C8B-B14F-4D97-AF65-F5344CB8AC3E}">
        <p14:creationId xmlns:p14="http://schemas.microsoft.com/office/powerpoint/2010/main" val="22600035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78098"/>
          </a:xfrm>
        </p:spPr>
        <p:txBody>
          <a:bodyPr/>
          <a:lstStyle/>
          <a:p>
            <a:r>
              <a:rPr lang="en-US" sz="3200" b="1" u="sng" dirty="0" smtClean="0">
                <a:solidFill>
                  <a:srgbClr val="FF0000"/>
                </a:solidFill>
              </a:rPr>
              <a:t>3SHARIA / ISLAMIC LAW</a:t>
            </a:r>
            <a:endParaRPr lang="en-ZA" dirty="0">
              <a:solidFill>
                <a:srgbClr val="FF0000"/>
              </a:solidFill>
            </a:endParaRPr>
          </a:p>
        </p:txBody>
      </p:sp>
      <p:sp>
        <p:nvSpPr>
          <p:cNvPr id="3" name="Content Placeholder 2"/>
          <p:cNvSpPr>
            <a:spLocks noGrp="1"/>
          </p:cNvSpPr>
          <p:nvPr>
            <p:ph idx="1"/>
          </p:nvPr>
        </p:nvSpPr>
        <p:spPr>
          <a:xfrm>
            <a:off x="609600" y="1052736"/>
            <a:ext cx="7924800" cy="5292646"/>
          </a:xfrm>
        </p:spPr>
        <p:txBody>
          <a:bodyPr>
            <a:normAutofit fontScale="92500" lnSpcReduction="20000"/>
          </a:bodyPr>
          <a:lstStyle/>
          <a:p>
            <a:pPr>
              <a:buFont typeface="Wingdings" pitchFamily="2" charset="2"/>
              <a:buChar char="Ø"/>
            </a:pPr>
            <a:r>
              <a:rPr lang="en-ZA" sz="3200" b="1" u="sng" dirty="0" smtClean="0"/>
              <a:t>What is Sharia / </a:t>
            </a:r>
            <a:r>
              <a:rPr lang="en-ZA" sz="3200" b="1" u="sng" dirty="0"/>
              <a:t>I</a:t>
            </a:r>
            <a:r>
              <a:rPr lang="en-ZA" sz="3200" b="1" u="sng" dirty="0" smtClean="0"/>
              <a:t>slamic law?</a:t>
            </a:r>
            <a:r>
              <a:rPr lang="en-ZA" sz="3200" dirty="0" smtClean="0"/>
              <a:t> This refers to a legal system practiced in most Islamic states. </a:t>
            </a:r>
          </a:p>
          <a:p>
            <a:pPr>
              <a:buFont typeface="Wingdings" pitchFamily="2" charset="2"/>
              <a:buChar char="Ø"/>
            </a:pPr>
            <a:r>
              <a:rPr lang="en-ZA" sz="3200" b="1" u="sng" dirty="0" smtClean="0"/>
              <a:t>Origins of Sharia / Islamic law: </a:t>
            </a:r>
            <a:r>
              <a:rPr lang="en-ZA" sz="3200" dirty="0" smtClean="0"/>
              <a:t>The word </a:t>
            </a:r>
            <a:r>
              <a:rPr lang="en-ZA" sz="3200" i="1" dirty="0" smtClean="0"/>
              <a:t>Sharia </a:t>
            </a:r>
            <a:r>
              <a:rPr lang="en-ZA" sz="3200" dirty="0" smtClean="0"/>
              <a:t>means “the right path” and represents traditional Islamic law. Sharia / Islamic law teachings and commandments is that contained in the Quran and is believed to have been revealed to the Prophet Mohammed by Allah (God).  It is thus considered sacred since it originated from Allah. </a:t>
            </a:r>
            <a:endParaRPr lang="en-ZA" sz="3200" i="1" dirty="0"/>
          </a:p>
        </p:txBody>
      </p:sp>
    </p:spTree>
    <p:extLst>
      <p:ext uri="{BB962C8B-B14F-4D97-AF65-F5344CB8AC3E}">
        <p14:creationId xmlns:p14="http://schemas.microsoft.com/office/powerpoint/2010/main" val="296117579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850106"/>
          </a:xfrm>
        </p:spPr>
        <p:txBody>
          <a:bodyPr/>
          <a:lstStyle/>
          <a:p>
            <a:r>
              <a:rPr lang="en-ZA" sz="2800" b="1" u="sng" dirty="0"/>
              <a:t>Origins of Sharia / Islamic law:</a:t>
            </a:r>
            <a:endParaRPr lang="en-ZA" dirty="0"/>
          </a:p>
        </p:txBody>
      </p:sp>
      <p:sp>
        <p:nvSpPr>
          <p:cNvPr id="3" name="Content Placeholder 2"/>
          <p:cNvSpPr>
            <a:spLocks noGrp="1"/>
          </p:cNvSpPr>
          <p:nvPr>
            <p:ph idx="1"/>
          </p:nvPr>
        </p:nvSpPr>
        <p:spPr>
          <a:xfrm>
            <a:off x="609600" y="1268760"/>
            <a:ext cx="7924800" cy="5184576"/>
          </a:xfrm>
        </p:spPr>
        <p:txBody>
          <a:bodyPr>
            <a:normAutofit/>
          </a:bodyPr>
          <a:lstStyle/>
          <a:p>
            <a:pPr algn="just"/>
            <a:r>
              <a:rPr lang="en-ZA" sz="3600" dirty="0"/>
              <a:t>Saudi Arabia is the birthplace of Muhammad, Quran, Islam and the Sharia Law. </a:t>
            </a:r>
            <a:endParaRPr lang="en-ZA" sz="3600" dirty="0" smtClean="0"/>
          </a:p>
          <a:p>
            <a:pPr algn="just"/>
            <a:r>
              <a:rPr lang="en-ZA" sz="3600" dirty="0" smtClean="0"/>
              <a:t>The </a:t>
            </a:r>
            <a:r>
              <a:rPr lang="en-ZA" sz="3600" dirty="0"/>
              <a:t>country that most strictly applies the Sharia law is also Saudi Arabia, </a:t>
            </a:r>
            <a:endParaRPr lang="en-ZA" sz="3600" dirty="0" smtClean="0"/>
          </a:p>
          <a:p>
            <a:pPr algn="just"/>
            <a:r>
              <a:rPr lang="en-ZA" sz="3600" dirty="0" smtClean="0"/>
              <a:t>Sharia </a:t>
            </a:r>
            <a:r>
              <a:rPr lang="en-ZA" sz="3600" dirty="0"/>
              <a:t>is the de facto Constitution of Saudi Arabia.</a:t>
            </a:r>
          </a:p>
        </p:txBody>
      </p:sp>
    </p:spTree>
    <p:extLst>
      <p:ext uri="{BB962C8B-B14F-4D97-AF65-F5344CB8AC3E}">
        <p14:creationId xmlns:p14="http://schemas.microsoft.com/office/powerpoint/2010/main" val="14047688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78098"/>
          </a:xfrm>
        </p:spPr>
        <p:txBody>
          <a:bodyPr/>
          <a:lstStyle/>
          <a:p>
            <a:r>
              <a:rPr lang="en-US" sz="3200" b="1" u="sng" dirty="0" smtClean="0">
                <a:solidFill>
                  <a:srgbClr val="FFFFFF"/>
                </a:solidFill>
              </a:rPr>
              <a:t>3</a:t>
            </a:r>
            <a:r>
              <a:rPr lang="en-US" sz="3200" b="1" u="sng" dirty="0" smtClean="0">
                <a:solidFill>
                  <a:srgbClr val="FF0000"/>
                </a:solidFill>
              </a:rPr>
              <a:t>SHARIA </a:t>
            </a:r>
            <a:r>
              <a:rPr lang="en-US" sz="3200" b="1" u="sng" dirty="0">
                <a:solidFill>
                  <a:srgbClr val="FF0000"/>
                </a:solidFill>
              </a:rPr>
              <a:t>/ ISLAMIC </a:t>
            </a:r>
            <a:r>
              <a:rPr lang="en-US" sz="3200" b="1" u="sng" dirty="0" smtClean="0">
                <a:solidFill>
                  <a:srgbClr val="FF0000"/>
                </a:solidFill>
              </a:rPr>
              <a:t>LAW</a:t>
            </a:r>
            <a:endParaRPr lang="en-ZA" dirty="0">
              <a:solidFill>
                <a:srgbClr val="FF0000"/>
              </a:solidFill>
            </a:endParaRPr>
          </a:p>
        </p:txBody>
      </p:sp>
      <p:sp>
        <p:nvSpPr>
          <p:cNvPr id="3" name="Content Placeholder 2"/>
          <p:cNvSpPr>
            <a:spLocks noGrp="1"/>
          </p:cNvSpPr>
          <p:nvPr>
            <p:ph idx="1"/>
          </p:nvPr>
        </p:nvSpPr>
        <p:spPr>
          <a:xfrm>
            <a:off x="609600" y="1163782"/>
            <a:ext cx="7924800" cy="5073530"/>
          </a:xfrm>
        </p:spPr>
        <p:txBody>
          <a:bodyPr>
            <a:normAutofit/>
          </a:bodyPr>
          <a:lstStyle/>
          <a:p>
            <a:pPr algn="just">
              <a:lnSpc>
                <a:spcPct val="150000"/>
              </a:lnSpc>
              <a:spcAft>
                <a:spcPts val="0"/>
              </a:spcAft>
              <a:buFont typeface="Wingdings" pitchFamily="2" charset="2"/>
              <a:buChar char="Ø"/>
            </a:pPr>
            <a:r>
              <a:rPr lang="en-US" sz="2800" dirty="0">
                <a:latin typeface="Arial"/>
                <a:ea typeface="Calibri"/>
                <a:cs typeface="Times New Roman"/>
              </a:rPr>
              <a:t>The overall goal of </a:t>
            </a:r>
            <a:r>
              <a:rPr lang="en-US" sz="2800" dirty="0" smtClean="0">
                <a:latin typeface="Arial"/>
                <a:ea typeface="Calibri"/>
                <a:cs typeface="Times New Roman"/>
              </a:rPr>
              <a:t>Islamic </a:t>
            </a:r>
            <a:r>
              <a:rPr lang="en-US" sz="2800" dirty="0">
                <a:latin typeface="Arial"/>
                <a:ea typeface="Calibri"/>
                <a:cs typeface="Times New Roman"/>
              </a:rPr>
              <a:t>law is to promote </a:t>
            </a:r>
            <a:r>
              <a:rPr lang="en-US" sz="2800" dirty="0" smtClean="0">
                <a:latin typeface="Arial"/>
                <a:ea typeface="Calibri"/>
                <a:cs typeface="Times New Roman"/>
              </a:rPr>
              <a:t>the welfare </a:t>
            </a:r>
            <a:r>
              <a:rPr lang="en-US" sz="2800" dirty="0">
                <a:latin typeface="Arial"/>
                <a:ea typeface="Calibri"/>
                <a:cs typeface="Times New Roman"/>
              </a:rPr>
              <a:t>of mankind. This goal in broad general terms implies, among others, to ensure growth and justice and in specific terms relates to the protection of religion, life, reason, progeny and property. </a:t>
            </a:r>
            <a:endParaRPr lang="en-ZA" sz="2800" dirty="0">
              <a:latin typeface="Calibri"/>
              <a:ea typeface="Calibri"/>
              <a:cs typeface="Times New Roman"/>
            </a:endParaRPr>
          </a:p>
          <a:p>
            <a:pPr marL="0" indent="0">
              <a:buNone/>
            </a:pPr>
            <a:endParaRPr lang="en-ZA" sz="2800" dirty="0"/>
          </a:p>
        </p:txBody>
      </p:sp>
    </p:spTree>
    <p:extLst>
      <p:ext uri="{BB962C8B-B14F-4D97-AF65-F5344CB8AC3E}">
        <p14:creationId xmlns:p14="http://schemas.microsoft.com/office/powerpoint/2010/main" val="134292628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634082"/>
          </a:xfrm>
        </p:spPr>
        <p:txBody>
          <a:bodyPr/>
          <a:lstStyle/>
          <a:p>
            <a:r>
              <a:rPr lang="en-US" sz="3200" b="1" u="sng" dirty="0" smtClean="0">
                <a:solidFill>
                  <a:srgbClr val="FF0000"/>
                </a:solidFill>
              </a:rPr>
              <a:t>SHARIA </a:t>
            </a:r>
            <a:r>
              <a:rPr lang="en-US" sz="3200" b="1" u="sng" dirty="0">
                <a:solidFill>
                  <a:srgbClr val="FF0000"/>
                </a:solidFill>
              </a:rPr>
              <a:t>/ ISLAMIC </a:t>
            </a:r>
            <a:r>
              <a:rPr lang="en-US" sz="3200" b="1" u="sng" dirty="0" smtClean="0">
                <a:solidFill>
                  <a:srgbClr val="FF0000"/>
                </a:solidFill>
              </a:rPr>
              <a:t>LAW (CONT’D)</a:t>
            </a:r>
            <a:endParaRPr lang="en-ZA" dirty="0">
              <a:solidFill>
                <a:srgbClr val="FF0000"/>
              </a:solidFill>
            </a:endParaRPr>
          </a:p>
        </p:txBody>
      </p:sp>
      <p:sp>
        <p:nvSpPr>
          <p:cNvPr id="3" name="Content Placeholder 2"/>
          <p:cNvSpPr>
            <a:spLocks noGrp="1"/>
          </p:cNvSpPr>
          <p:nvPr>
            <p:ph idx="1"/>
          </p:nvPr>
        </p:nvSpPr>
        <p:spPr>
          <a:xfrm>
            <a:off x="609600" y="1052736"/>
            <a:ext cx="7924800" cy="5256584"/>
          </a:xfrm>
        </p:spPr>
        <p:txBody>
          <a:bodyPr>
            <a:normAutofit fontScale="77500" lnSpcReduction="20000"/>
          </a:bodyPr>
          <a:lstStyle/>
          <a:p>
            <a:pPr>
              <a:buFont typeface="Wingdings" pitchFamily="2" charset="2"/>
              <a:buChar char="Ø"/>
            </a:pPr>
            <a:r>
              <a:rPr lang="en-US" sz="2800" b="1" dirty="0"/>
              <a:t>Sources of Islamic law</a:t>
            </a:r>
            <a:endParaRPr lang="en-ZA" sz="2800" dirty="0"/>
          </a:p>
          <a:p>
            <a:pPr>
              <a:buFont typeface="Wingdings" pitchFamily="2" charset="2"/>
              <a:buChar char="Ø"/>
            </a:pPr>
            <a:r>
              <a:rPr lang="en-US" sz="2800" dirty="0" smtClean="0"/>
              <a:t>The </a:t>
            </a:r>
            <a:r>
              <a:rPr lang="en-US" sz="2800" dirty="0"/>
              <a:t>main sources of Islamic Law are</a:t>
            </a:r>
            <a:r>
              <a:rPr lang="en-US" sz="2800" dirty="0" smtClean="0"/>
              <a:t>:</a:t>
            </a:r>
          </a:p>
          <a:p>
            <a:pPr lvl="0">
              <a:buFont typeface="Wingdings" pitchFamily="2" charset="2"/>
              <a:buChar char="Ø"/>
            </a:pPr>
            <a:r>
              <a:rPr lang="en-US" sz="2800" dirty="0"/>
              <a:t>The </a:t>
            </a:r>
            <a:r>
              <a:rPr lang="en-US" sz="2800" b="1" i="1" dirty="0"/>
              <a:t>Holy </a:t>
            </a:r>
            <a:r>
              <a:rPr lang="en-US" sz="2800" b="1" i="1" dirty="0" err="1"/>
              <a:t>Qu’ran</a:t>
            </a:r>
            <a:r>
              <a:rPr lang="en-US" sz="2800" b="1" dirty="0"/>
              <a:t> </a:t>
            </a:r>
            <a:r>
              <a:rPr lang="en-US" sz="2800" dirty="0"/>
              <a:t>– Is the foremost source of Islamic law. It is the book given by God.</a:t>
            </a:r>
            <a:endParaRPr lang="en-ZA" sz="2800" dirty="0"/>
          </a:p>
          <a:p>
            <a:pPr lvl="0">
              <a:buFont typeface="Wingdings" pitchFamily="2" charset="2"/>
              <a:buChar char="Ø"/>
            </a:pPr>
            <a:r>
              <a:rPr lang="en-US" sz="2800" b="1" i="1" dirty="0" err="1"/>
              <a:t>Sunna</a:t>
            </a:r>
            <a:r>
              <a:rPr lang="en-US" sz="2800" b="1" dirty="0"/>
              <a:t> </a:t>
            </a:r>
            <a:r>
              <a:rPr lang="en-US" sz="2800" dirty="0"/>
              <a:t>– sayings and deeds of Prophet Mohammed. </a:t>
            </a:r>
            <a:endParaRPr lang="en-ZA" sz="2800" dirty="0"/>
          </a:p>
          <a:p>
            <a:pPr lvl="0">
              <a:buFont typeface="Wingdings" pitchFamily="2" charset="2"/>
              <a:buChar char="Ø"/>
            </a:pPr>
            <a:r>
              <a:rPr lang="en-US" sz="2800" b="1" i="1" dirty="0" err="1"/>
              <a:t>Ijma</a:t>
            </a:r>
            <a:r>
              <a:rPr lang="en-US" sz="2800" b="1" dirty="0"/>
              <a:t>-</a:t>
            </a:r>
            <a:r>
              <a:rPr lang="en-US" sz="2800" dirty="0"/>
              <a:t> or consensus of opinion of learned Islamic scholars;</a:t>
            </a:r>
            <a:endParaRPr lang="en-ZA" sz="2800" dirty="0"/>
          </a:p>
          <a:p>
            <a:pPr lvl="0">
              <a:buFont typeface="Wingdings" pitchFamily="2" charset="2"/>
              <a:buChar char="Ø"/>
            </a:pPr>
            <a:r>
              <a:rPr lang="en-US" sz="2800" b="1" i="1" dirty="0" err="1"/>
              <a:t>Qiyas</a:t>
            </a:r>
            <a:r>
              <a:rPr lang="en-US" sz="2800" dirty="0"/>
              <a:t> – or analogy reasoning. Process of independent </a:t>
            </a:r>
            <a:r>
              <a:rPr lang="en-US" sz="2800" dirty="0" smtClean="0"/>
              <a:t>reasoning by </a:t>
            </a:r>
            <a:r>
              <a:rPr lang="en-US" sz="2800" dirty="0"/>
              <a:t>qualified scholars to obtain legal rules from </a:t>
            </a:r>
            <a:r>
              <a:rPr lang="en-US" sz="2800" dirty="0" err="1"/>
              <a:t>Shariah</a:t>
            </a:r>
            <a:r>
              <a:rPr lang="en-US" sz="2800" dirty="0"/>
              <a:t> using the analogical reasoning and </a:t>
            </a:r>
            <a:r>
              <a:rPr lang="en-US" sz="2800" dirty="0" smtClean="0"/>
              <a:t>induction</a:t>
            </a:r>
            <a:endParaRPr lang="en-ZA" sz="2800" dirty="0"/>
          </a:p>
          <a:p>
            <a:pPr lvl="0">
              <a:buFont typeface="Wingdings" pitchFamily="2" charset="2"/>
              <a:buChar char="Ø"/>
            </a:pPr>
            <a:r>
              <a:rPr lang="en-US" sz="2800" b="1" dirty="0" err="1"/>
              <a:t>Istihad</a:t>
            </a:r>
            <a:r>
              <a:rPr lang="en-US" sz="2800" dirty="0"/>
              <a:t> – Legal presumptions, customs, public interest</a:t>
            </a:r>
            <a:endParaRPr lang="en-ZA" sz="2800" dirty="0"/>
          </a:p>
          <a:p>
            <a:pPr marL="0" indent="0">
              <a:buNone/>
            </a:pPr>
            <a:r>
              <a:rPr lang="en-US" sz="2800" dirty="0"/>
              <a:t> </a:t>
            </a:r>
            <a:endParaRPr lang="en-ZA" sz="2800" dirty="0"/>
          </a:p>
          <a:p>
            <a:pPr marL="0" indent="0">
              <a:buNone/>
            </a:pPr>
            <a:endParaRPr lang="en-ZA" sz="2800" dirty="0"/>
          </a:p>
          <a:p>
            <a:pPr marL="0" indent="0">
              <a:buNone/>
            </a:pPr>
            <a:r>
              <a:rPr lang="en-US" dirty="0"/>
              <a:t> </a:t>
            </a:r>
            <a:endParaRPr lang="en-ZA" dirty="0"/>
          </a:p>
          <a:p>
            <a:pPr marL="0" indent="0">
              <a:buNone/>
            </a:pPr>
            <a:endParaRPr lang="en-ZA" dirty="0"/>
          </a:p>
        </p:txBody>
      </p:sp>
    </p:spTree>
    <p:extLst>
      <p:ext uri="{BB962C8B-B14F-4D97-AF65-F5344CB8AC3E}">
        <p14:creationId xmlns:p14="http://schemas.microsoft.com/office/powerpoint/2010/main" val="33856388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859216" cy="972026"/>
          </a:xfrm>
        </p:spPr>
        <p:txBody>
          <a:bodyPr/>
          <a:lstStyle/>
          <a:p>
            <a:pPr lvl="0" algn="ctr">
              <a:spcBef>
                <a:spcPct val="20000"/>
              </a:spcBef>
              <a:spcAft>
                <a:spcPts val="600"/>
              </a:spcAft>
            </a:pPr>
            <a:r>
              <a:rPr lang="en-ZA" sz="2800" b="1" cap="none" spc="30" dirty="0" smtClean="0">
                <a:solidFill>
                  <a:srgbClr val="FF0000"/>
                </a:solidFill>
                <a:effectLst>
                  <a:outerShdw blurRad="38100" dist="38100" dir="2700000" algn="tl">
                    <a:srgbClr val="000000">
                      <a:alpha val="43137"/>
                    </a:srgbClr>
                  </a:outerShdw>
                </a:effectLst>
                <a:ea typeface="+mn-ea"/>
                <a:cs typeface="+mn-cs"/>
              </a:rPr>
              <a:t>FEATURES OF SHARIA LAW</a:t>
            </a:r>
            <a:r>
              <a:rPr lang="en-ZA" sz="2800" cap="none" spc="30" dirty="0">
                <a:solidFill>
                  <a:srgbClr val="FF0000"/>
                </a:solidFill>
                <a:ea typeface="+mn-ea"/>
                <a:cs typeface="+mn-cs"/>
              </a:rPr>
              <a:t/>
            </a:r>
            <a:br>
              <a:rPr lang="en-ZA" sz="2800" cap="none" spc="30" dirty="0">
                <a:solidFill>
                  <a:srgbClr val="FF0000"/>
                </a:solidFill>
                <a:ea typeface="+mn-ea"/>
                <a:cs typeface="+mn-cs"/>
              </a:rPr>
            </a:br>
            <a:endParaRPr lang="en-ZA" sz="2800" dirty="0">
              <a:solidFill>
                <a:srgbClr val="FF0000"/>
              </a:solidFill>
            </a:endParaRPr>
          </a:p>
        </p:txBody>
      </p:sp>
      <p:sp>
        <p:nvSpPr>
          <p:cNvPr id="3" name="Content Placeholder 2"/>
          <p:cNvSpPr>
            <a:spLocks noGrp="1"/>
          </p:cNvSpPr>
          <p:nvPr>
            <p:ph idx="1"/>
          </p:nvPr>
        </p:nvSpPr>
        <p:spPr>
          <a:xfrm>
            <a:off x="609600" y="764704"/>
            <a:ext cx="8138864" cy="5760640"/>
          </a:xfrm>
        </p:spPr>
        <p:txBody>
          <a:bodyPr>
            <a:normAutofit fontScale="25000" lnSpcReduction="20000"/>
          </a:bodyPr>
          <a:lstStyle/>
          <a:p>
            <a:pPr algn="just"/>
            <a:r>
              <a:rPr lang="en-ZA" sz="11200" dirty="0" smtClean="0"/>
              <a:t>As </a:t>
            </a:r>
            <a:r>
              <a:rPr lang="en-ZA" sz="11200" dirty="0"/>
              <a:t>a legal system, the Sharia law is exceptionally broad. </a:t>
            </a:r>
            <a:endParaRPr lang="en-ZA" sz="11200" dirty="0" smtClean="0"/>
          </a:p>
          <a:p>
            <a:pPr marL="1143000" indent="-1143000" algn="just">
              <a:buFont typeface="Wingdings" panose="05000000000000000000" pitchFamily="2" charset="2"/>
              <a:buChar char="Ø"/>
            </a:pPr>
            <a:r>
              <a:rPr lang="en-ZA" sz="11200" dirty="0" smtClean="0"/>
              <a:t>While other legal systems regulate public behaviour, Sharia </a:t>
            </a:r>
            <a:r>
              <a:rPr lang="en-ZA" sz="11200" b="1" dirty="0"/>
              <a:t>regulates public </a:t>
            </a:r>
            <a:r>
              <a:rPr lang="en-ZA" sz="11200" b="1" dirty="0" smtClean="0"/>
              <a:t>behaviour</a:t>
            </a:r>
            <a:r>
              <a:rPr lang="en-ZA" sz="11200" b="1" dirty="0"/>
              <a:t>, private </a:t>
            </a:r>
            <a:r>
              <a:rPr lang="en-ZA" sz="11200" b="1" dirty="0" smtClean="0"/>
              <a:t>behaviour</a:t>
            </a:r>
            <a:r>
              <a:rPr lang="en-ZA" sz="11200" b="1" dirty="0"/>
              <a:t>, and even private beliefs</a:t>
            </a:r>
            <a:r>
              <a:rPr lang="en-ZA" sz="11200" dirty="0"/>
              <a:t>. </a:t>
            </a:r>
            <a:endParaRPr lang="en-ZA" sz="11200" dirty="0" smtClean="0"/>
          </a:p>
          <a:p>
            <a:pPr marL="1143000" indent="-1143000" algn="just">
              <a:buFont typeface="Wingdings" panose="05000000000000000000" pitchFamily="2" charset="2"/>
              <a:buChar char="Ø"/>
            </a:pPr>
            <a:r>
              <a:rPr lang="en-ZA" sz="11200" dirty="0" smtClean="0"/>
              <a:t>Compared </a:t>
            </a:r>
            <a:r>
              <a:rPr lang="en-ZA" sz="11200" dirty="0"/>
              <a:t>to other legal </a:t>
            </a:r>
            <a:r>
              <a:rPr lang="en-ZA" sz="11200" dirty="0" smtClean="0"/>
              <a:t>systems, </a:t>
            </a:r>
            <a:r>
              <a:rPr lang="en-ZA" sz="11200" dirty="0"/>
              <a:t>the Sharia law also </a:t>
            </a:r>
            <a:r>
              <a:rPr lang="en-ZA" sz="11200" b="1" dirty="0"/>
              <a:t>prioritizes punishment over rehabilitation</a:t>
            </a:r>
            <a:r>
              <a:rPr lang="en-ZA" sz="11200" dirty="0"/>
              <a:t> and </a:t>
            </a:r>
            <a:r>
              <a:rPr lang="en-ZA" sz="11200" dirty="0" smtClean="0"/>
              <a:t>favours </a:t>
            </a:r>
            <a:r>
              <a:rPr lang="en-ZA" sz="11200" dirty="0"/>
              <a:t>corporal and capital punishments over </a:t>
            </a:r>
            <a:r>
              <a:rPr lang="en-ZA" sz="11200" dirty="0" smtClean="0"/>
              <a:t>incarceration (imprisonment). </a:t>
            </a:r>
          </a:p>
          <a:p>
            <a:pPr marL="1143000" indent="-1143000" algn="just">
              <a:buFont typeface="Wingdings" panose="05000000000000000000" pitchFamily="2" charset="2"/>
              <a:buChar char="Ø"/>
            </a:pPr>
            <a:r>
              <a:rPr lang="en-ZA" sz="11200" dirty="0" smtClean="0"/>
              <a:t>Of </a:t>
            </a:r>
            <a:r>
              <a:rPr lang="en-ZA" sz="11200" dirty="0"/>
              <a:t>all legal systems in the world today, the Sharia law is </a:t>
            </a:r>
            <a:r>
              <a:rPr lang="en-ZA" sz="11200" dirty="0" smtClean="0"/>
              <a:t>considered </a:t>
            </a:r>
            <a:r>
              <a:rPr lang="en-ZA" sz="11200" dirty="0" smtClean="0"/>
              <a:t>the </a:t>
            </a:r>
            <a:r>
              <a:rPr lang="en-ZA" sz="11200" dirty="0" smtClean="0"/>
              <a:t>most </a:t>
            </a:r>
            <a:r>
              <a:rPr lang="en-ZA" sz="11200" b="1" dirty="0"/>
              <a:t>intrusive</a:t>
            </a:r>
            <a:r>
              <a:rPr lang="en-ZA" sz="11200" dirty="0"/>
              <a:t> and </a:t>
            </a:r>
            <a:r>
              <a:rPr lang="en-ZA" sz="11200" b="1" dirty="0"/>
              <a:t>restrictive</a:t>
            </a:r>
            <a:r>
              <a:rPr lang="en-ZA" sz="11200" dirty="0"/>
              <a:t>, especially against women. </a:t>
            </a:r>
          </a:p>
          <a:p>
            <a:pPr marL="0" indent="0">
              <a:buNone/>
            </a:pPr>
            <a:endParaRPr lang="en-ZA" sz="11200" dirty="0"/>
          </a:p>
          <a:p>
            <a:pPr marL="0" indent="0">
              <a:buNone/>
            </a:pPr>
            <a:r>
              <a:rPr lang="en-ZA" dirty="0"/>
              <a:t>• Continue...</a:t>
            </a:r>
          </a:p>
        </p:txBody>
      </p:sp>
    </p:spTree>
    <p:extLst>
      <p:ext uri="{BB962C8B-B14F-4D97-AF65-F5344CB8AC3E}">
        <p14:creationId xmlns:p14="http://schemas.microsoft.com/office/powerpoint/2010/main" val="40541701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634082"/>
          </a:xfrm>
        </p:spPr>
        <p:txBody>
          <a:bodyPr/>
          <a:lstStyle/>
          <a:p>
            <a:r>
              <a:rPr lang="en-ZA" sz="3200" b="1" cap="none" spc="30" dirty="0" smtClean="0">
                <a:solidFill>
                  <a:srgbClr val="FF0000"/>
                </a:solidFill>
                <a:effectLst>
                  <a:outerShdw blurRad="38100" dist="38100" dir="2700000" algn="tl">
                    <a:srgbClr val="000000">
                      <a:alpha val="43137"/>
                    </a:srgbClr>
                  </a:outerShdw>
                </a:effectLst>
              </a:rPr>
              <a:t>EXAMPLES </a:t>
            </a:r>
            <a:r>
              <a:rPr lang="en-ZA" sz="3200" b="1" cap="none" spc="30" dirty="0">
                <a:solidFill>
                  <a:srgbClr val="FF0000"/>
                </a:solidFill>
                <a:effectLst>
                  <a:outerShdw blurRad="38100" dist="38100" dir="2700000" algn="tl">
                    <a:srgbClr val="000000">
                      <a:alpha val="43137"/>
                    </a:srgbClr>
                  </a:outerShdw>
                </a:effectLst>
              </a:rPr>
              <a:t>OF SHARIA </a:t>
            </a:r>
            <a:r>
              <a:rPr lang="en-ZA" sz="3200" b="1" cap="none" spc="30" dirty="0" smtClean="0">
                <a:solidFill>
                  <a:srgbClr val="FF0000"/>
                </a:solidFill>
                <a:effectLst>
                  <a:outerShdw blurRad="38100" dist="38100" dir="2700000" algn="tl">
                    <a:srgbClr val="000000">
                      <a:alpha val="43137"/>
                    </a:srgbClr>
                  </a:outerShdw>
                </a:effectLst>
              </a:rPr>
              <a:t>LAWS</a:t>
            </a:r>
            <a:endParaRPr lang="en-ZA" dirty="0">
              <a:solidFill>
                <a:srgbClr val="FF0000"/>
              </a:solidFill>
            </a:endParaRPr>
          </a:p>
        </p:txBody>
      </p:sp>
      <p:sp>
        <p:nvSpPr>
          <p:cNvPr id="3" name="Content Placeholder 2"/>
          <p:cNvSpPr>
            <a:spLocks noGrp="1"/>
          </p:cNvSpPr>
          <p:nvPr>
            <p:ph idx="1"/>
          </p:nvPr>
        </p:nvSpPr>
        <p:spPr>
          <a:xfrm>
            <a:off x="609600" y="980728"/>
            <a:ext cx="7924800" cy="5400600"/>
          </a:xfrm>
        </p:spPr>
        <p:txBody>
          <a:bodyPr>
            <a:normAutofit fontScale="25000" lnSpcReduction="20000"/>
          </a:bodyPr>
          <a:lstStyle/>
          <a:p>
            <a:pPr marL="0" indent="0">
              <a:buNone/>
            </a:pPr>
            <a:r>
              <a:rPr lang="en-ZA" sz="9600" dirty="0" smtClean="0"/>
              <a:t>1. Theft </a:t>
            </a:r>
            <a:r>
              <a:rPr lang="en-ZA" sz="9600" dirty="0"/>
              <a:t>is punishable by amputation of the hands (Quran 5:38).</a:t>
            </a:r>
          </a:p>
          <a:p>
            <a:pPr marL="0" indent="0">
              <a:buNone/>
            </a:pPr>
            <a:r>
              <a:rPr lang="en-ZA" sz="9600" dirty="0" smtClean="0"/>
              <a:t>2. Criticizing </a:t>
            </a:r>
            <a:r>
              <a:rPr lang="en-ZA" sz="9600" dirty="0"/>
              <a:t>or denying any part of the Quran is punishable by death.</a:t>
            </a:r>
          </a:p>
          <a:p>
            <a:pPr marL="0" indent="0">
              <a:buNone/>
            </a:pPr>
            <a:r>
              <a:rPr lang="en-ZA" sz="9600" dirty="0" smtClean="0"/>
              <a:t>3. Criticizing </a:t>
            </a:r>
            <a:r>
              <a:rPr lang="en-ZA" sz="9600" dirty="0"/>
              <a:t>Muhammad or denying that he is a prophet is punishable by death.</a:t>
            </a:r>
          </a:p>
          <a:p>
            <a:pPr marL="0" indent="0">
              <a:buNone/>
            </a:pPr>
            <a:r>
              <a:rPr lang="en-ZA" sz="9600" dirty="0" smtClean="0"/>
              <a:t>4. Criticizing </a:t>
            </a:r>
            <a:r>
              <a:rPr lang="en-ZA" sz="9600" dirty="0"/>
              <a:t>or denying Allah is punishable by death (see Allah moon god).</a:t>
            </a:r>
          </a:p>
          <a:p>
            <a:pPr marL="0" indent="0">
              <a:buNone/>
            </a:pPr>
            <a:r>
              <a:rPr lang="en-ZA" sz="9600" dirty="0" smtClean="0"/>
              <a:t>5. A </a:t>
            </a:r>
            <a:r>
              <a:rPr lang="en-ZA" sz="9600" dirty="0"/>
              <a:t>Muslim who becomes a non-Muslim is punishable by death (See Compulsion).</a:t>
            </a:r>
          </a:p>
          <a:p>
            <a:pPr marL="0" indent="0">
              <a:buNone/>
            </a:pPr>
            <a:r>
              <a:rPr lang="en-ZA" sz="9600" dirty="0" smtClean="0"/>
              <a:t>6. A </a:t>
            </a:r>
            <a:r>
              <a:rPr lang="en-ZA" sz="9600" dirty="0"/>
              <a:t>non-Muslim who leads a Muslim away from Islam is punishable by death.</a:t>
            </a:r>
          </a:p>
          <a:p>
            <a:pPr marL="0" indent="0">
              <a:buNone/>
            </a:pPr>
            <a:r>
              <a:rPr lang="en-ZA" sz="9600" dirty="0" smtClean="0"/>
              <a:t>7. A </a:t>
            </a:r>
            <a:r>
              <a:rPr lang="en-ZA" sz="9600" dirty="0"/>
              <a:t>non-Muslim man who marries a Muslim woman is punishable by death.</a:t>
            </a:r>
          </a:p>
          <a:p>
            <a:pPr marL="0" indent="0">
              <a:buNone/>
            </a:pPr>
            <a:r>
              <a:rPr lang="en-ZA" sz="9600" dirty="0" smtClean="0"/>
              <a:t>8. A </a:t>
            </a:r>
            <a:r>
              <a:rPr lang="en-ZA" sz="9600" dirty="0"/>
              <a:t>woman or girl who has been raped cannot testify in court against her rapist(s</a:t>
            </a:r>
            <a:r>
              <a:rPr lang="en-ZA" sz="9600" dirty="0" smtClean="0"/>
              <a:t>).</a:t>
            </a:r>
            <a:endParaRPr lang="en-ZA" sz="9600" dirty="0"/>
          </a:p>
        </p:txBody>
      </p:sp>
    </p:spTree>
    <p:extLst>
      <p:ext uri="{BB962C8B-B14F-4D97-AF65-F5344CB8AC3E}">
        <p14:creationId xmlns:p14="http://schemas.microsoft.com/office/powerpoint/2010/main" val="24007906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634082"/>
          </a:xfrm>
        </p:spPr>
        <p:txBody>
          <a:bodyPr/>
          <a:lstStyle/>
          <a:p>
            <a:r>
              <a:rPr lang="en-ZA" sz="2800" b="1" cap="none" spc="30" dirty="0">
                <a:solidFill>
                  <a:srgbClr val="FF0000"/>
                </a:solidFill>
                <a:effectLst>
                  <a:outerShdw blurRad="38100" dist="38100" dir="2700000" algn="tl">
                    <a:srgbClr val="000000">
                      <a:alpha val="43137"/>
                    </a:srgbClr>
                  </a:outerShdw>
                </a:effectLst>
              </a:rPr>
              <a:t>EXAMPLES OF SHARIA </a:t>
            </a:r>
            <a:r>
              <a:rPr lang="en-ZA" sz="2800" b="1" cap="none" spc="30" dirty="0" smtClean="0">
                <a:solidFill>
                  <a:srgbClr val="FF0000"/>
                </a:solidFill>
                <a:effectLst>
                  <a:outerShdw blurRad="38100" dist="38100" dir="2700000" algn="tl">
                    <a:srgbClr val="000000">
                      <a:alpha val="43137"/>
                    </a:srgbClr>
                  </a:outerShdw>
                </a:effectLst>
              </a:rPr>
              <a:t>LAWS</a:t>
            </a:r>
            <a:endParaRPr lang="en-ZA" dirty="0">
              <a:solidFill>
                <a:srgbClr val="FF0000"/>
              </a:solidFill>
            </a:endParaRPr>
          </a:p>
        </p:txBody>
      </p:sp>
      <p:sp>
        <p:nvSpPr>
          <p:cNvPr id="3" name="Content Placeholder 2"/>
          <p:cNvSpPr>
            <a:spLocks noGrp="1"/>
          </p:cNvSpPr>
          <p:nvPr>
            <p:ph idx="1"/>
          </p:nvPr>
        </p:nvSpPr>
        <p:spPr>
          <a:xfrm>
            <a:off x="609600" y="980728"/>
            <a:ext cx="7924800" cy="5544616"/>
          </a:xfrm>
        </p:spPr>
        <p:txBody>
          <a:bodyPr>
            <a:normAutofit fontScale="55000" lnSpcReduction="20000"/>
          </a:bodyPr>
          <a:lstStyle/>
          <a:p>
            <a:pPr marL="0" lvl="0" indent="0">
              <a:buClr>
                <a:srgbClr val="DC9E1F"/>
              </a:buClr>
              <a:buNone/>
            </a:pPr>
            <a:r>
              <a:rPr lang="en-ZA" sz="4500" dirty="0" smtClean="0">
                <a:solidFill>
                  <a:srgbClr val="FFFFFF"/>
                </a:solidFill>
              </a:rPr>
              <a:t>9. Testimonies </a:t>
            </a:r>
            <a:r>
              <a:rPr lang="en-ZA" sz="4500" dirty="0">
                <a:solidFill>
                  <a:srgbClr val="FFFFFF"/>
                </a:solidFill>
              </a:rPr>
              <a:t>of 4 male witnesses are required to </a:t>
            </a:r>
            <a:r>
              <a:rPr lang="en-ZA" sz="4500" dirty="0"/>
              <a:t>prove rape of a female (Quran 24:13).</a:t>
            </a:r>
          </a:p>
          <a:p>
            <a:pPr marL="0" lvl="0" indent="0">
              <a:buClr>
                <a:srgbClr val="DC9E1F"/>
              </a:buClr>
              <a:buNone/>
            </a:pPr>
            <a:r>
              <a:rPr lang="en-ZA" sz="4500" dirty="0" smtClean="0"/>
              <a:t>10. A </a:t>
            </a:r>
            <a:r>
              <a:rPr lang="en-ZA" sz="4500" dirty="0"/>
              <a:t>woman or girl who alleges rape without producing 4 male witnesses is guilty of adultery.</a:t>
            </a:r>
          </a:p>
          <a:p>
            <a:pPr marL="0" lvl="0" indent="0">
              <a:buClr>
                <a:srgbClr val="DC9E1F"/>
              </a:buClr>
              <a:buNone/>
            </a:pPr>
            <a:r>
              <a:rPr lang="en-ZA" sz="4500" dirty="0" smtClean="0"/>
              <a:t>11. A </a:t>
            </a:r>
            <a:r>
              <a:rPr lang="en-ZA" sz="4500" dirty="0"/>
              <a:t>woman or girl found guilty of adultery is punishable by death (see "Islamophobia").</a:t>
            </a:r>
          </a:p>
          <a:p>
            <a:pPr marL="0" lvl="0" indent="0">
              <a:buClr>
                <a:srgbClr val="DC9E1F"/>
              </a:buClr>
              <a:buNone/>
            </a:pPr>
            <a:r>
              <a:rPr lang="en-ZA" sz="4500" dirty="0" smtClean="0"/>
              <a:t>12. A </a:t>
            </a:r>
            <a:r>
              <a:rPr lang="en-ZA" sz="4500" dirty="0"/>
              <a:t>male convicted of rape can have his conviction dismissed by marrying his victim.</a:t>
            </a:r>
          </a:p>
          <a:p>
            <a:pPr marL="0" lvl="0" indent="0">
              <a:buClr>
                <a:srgbClr val="DC9E1F"/>
              </a:buClr>
              <a:buNone/>
            </a:pPr>
            <a:r>
              <a:rPr lang="en-ZA" sz="4500" dirty="0" smtClean="0"/>
              <a:t>13. Muslim </a:t>
            </a:r>
            <a:r>
              <a:rPr lang="en-ZA" sz="4500" dirty="0"/>
              <a:t>men have sexual rights to any woman/girl not wearing the Hijab (see </a:t>
            </a:r>
            <a:r>
              <a:rPr lang="en-ZA" sz="4500" dirty="0" err="1"/>
              <a:t>Taharrush</a:t>
            </a:r>
            <a:r>
              <a:rPr lang="en-ZA" sz="4500" dirty="0"/>
              <a:t>).</a:t>
            </a:r>
          </a:p>
          <a:p>
            <a:pPr marL="0" lvl="0" indent="0">
              <a:buClr>
                <a:srgbClr val="DC9E1F"/>
              </a:buClr>
              <a:buNone/>
            </a:pPr>
            <a:r>
              <a:rPr lang="en-ZA" sz="4500" dirty="0" smtClean="0"/>
              <a:t>14. A </a:t>
            </a:r>
            <a:r>
              <a:rPr lang="en-ZA" sz="4500" dirty="0"/>
              <a:t>woman can have 1 husband, who can have up to 4 wives; Muhammad can have more.</a:t>
            </a:r>
          </a:p>
          <a:p>
            <a:pPr marL="0" lvl="0" indent="0">
              <a:buClr>
                <a:srgbClr val="DC9E1F"/>
              </a:buClr>
              <a:buNone/>
            </a:pPr>
            <a:r>
              <a:rPr lang="en-ZA" sz="4500" dirty="0" smtClean="0"/>
              <a:t>15. A </a:t>
            </a:r>
            <a:r>
              <a:rPr lang="en-ZA" sz="4500" dirty="0"/>
              <a:t>man can marry an infant girl and consummate the marriage when she is 9 years </a:t>
            </a:r>
            <a:r>
              <a:rPr lang="en-ZA" sz="4500" dirty="0">
                <a:solidFill>
                  <a:srgbClr val="FFFFFF"/>
                </a:solidFill>
              </a:rPr>
              <a:t>old</a:t>
            </a:r>
            <a:r>
              <a:rPr lang="en-ZA" sz="4500" dirty="0" smtClean="0">
                <a:solidFill>
                  <a:srgbClr val="FFFFFF"/>
                </a:solidFill>
              </a:rPr>
              <a:t>.</a:t>
            </a:r>
            <a:endParaRPr lang="en-ZA" sz="4500" dirty="0">
              <a:solidFill>
                <a:srgbClr val="FFFFFF"/>
              </a:solidFill>
            </a:endParaRPr>
          </a:p>
        </p:txBody>
      </p:sp>
    </p:spTree>
    <p:extLst>
      <p:ext uri="{BB962C8B-B14F-4D97-AF65-F5344CB8AC3E}">
        <p14:creationId xmlns:p14="http://schemas.microsoft.com/office/powerpoint/2010/main" val="32099448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06090"/>
          </a:xfrm>
        </p:spPr>
        <p:txBody>
          <a:bodyPr>
            <a:normAutofit fontScale="90000"/>
          </a:bodyPr>
          <a:lstStyle/>
          <a:p>
            <a:r>
              <a:rPr lang="en-ZA" b="1" dirty="0">
                <a:effectLst>
                  <a:outerShdw blurRad="38100" dist="38100" dir="2700000" algn="tl">
                    <a:srgbClr val="000000">
                      <a:alpha val="43137"/>
                    </a:srgbClr>
                  </a:outerShdw>
                </a:effectLst>
              </a:rPr>
              <a:t>EXAMPLES OF SHARIA </a:t>
            </a:r>
            <a:r>
              <a:rPr lang="en-ZA" b="1" dirty="0" smtClean="0">
                <a:effectLst>
                  <a:outerShdw blurRad="38100" dist="38100" dir="2700000" algn="tl">
                    <a:srgbClr val="000000">
                      <a:alpha val="43137"/>
                    </a:srgbClr>
                  </a:outerShdw>
                </a:effectLst>
              </a:rPr>
              <a:t>LAW (CONT’D)</a:t>
            </a:r>
            <a:endParaRPr lang="en-ZA"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09600" y="1124744"/>
            <a:ext cx="7924800" cy="5328592"/>
          </a:xfrm>
        </p:spPr>
        <p:txBody>
          <a:bodyPr>
            <a:normAutofit fontScale="77500" lnSpcReduction="20000"/>
          </a:bodyPr>
          <a:lstStyle/>
          <a:p>
            <a:pPr marL="0" lvl="0" indent="0">
              <a:buClr>
                <a:srgbClr val="DC9E1F"/>
              </a:buClr>
              <a:buNone/>
            </a:pPr>
            <a:r>
              <a:rPr lang="en-ZA" sz="3600" dirty="0">
                <a:solidFill>
                  <a:srgbClr val="FFFFFF"/>
                </a:solidFill>
              </a:rPr>
              <a:t>16. Girls' clitoris should be </a:t>
            </a:r>
            <a:r>
              <a:rPr lang="en-ZA" sz="3600" dirty="0" smtClean="0">
                <a:solidFill>
                  <a:srgbClr val="FFFFFF"/>
                </a:solidFill>
              </a:rPr>
              <a:t>cut (genital </a:t>
            </a:r>
            <a:r>
              <a:rPr lang="en-ZA" sz="3600" dirty="0" smtClean="0"/>
              <a:t>mutilation) </a:t>
            </a:r>
            <a:r>
              <a:rPr lang="en-ZA" sz="3600" dirty="0"/>
              <a:t>(Muhammad's words, Book 41, </a:t>
            </a:r>
            <a:r>
              <a:rPr lang="en-ZA" sz="3600" dirty="0" err="1"/>
              <a:t>Kitab</a:t>
            </a:r>
            <a:r>
              <a:rPr lang="en-ZA" sz="3600" dirty="0"/>
              <a:t> Al-</a:t>
            </a:r>
            <a:r>
              <a:rPr lang="en-ZA" sz="3600" dirty="0" err="1"/>
              <a:t>Adab</a:t>
            </a:r>
            <a:r>
              <a:rPr lang="en-ZA" sz="3600" dirty="0"/>
              <a:t>, Hadith 5251).</a:t>
            </a:r>
          </a:p>
          <a:p>
            <a:pPr marL="0" lvl="0" indent="0">
              <a:buClr>
                <a:srgbClr val="DC9E1F"/>
              </a:buClr>
              <a:buNone/>
            </a:pPr>
            <a:r>
              <a:rPr lang="en-ZA" sz="3600" dirty="0"/>
              <a:t>17. A man can beat his wife for insubordination (see Quran 4:34 and Religion of Peace).</a:t>
            </a:r>
          </a:p>
          <a:p>
            <a:pPr marL="0" lvl="0" indent="0">
              <a:buClr>
                <a:srgbClr val="DC9E1F"/>
              </a:buClr>
              <a:buNone/>
            </a:pPr>
            <a:r>
              <a:rPr lang="en-ZA" sz="3600" dirty="0"/>
              <a:t>18.  A man can unilaterally divorce his wife</a:t>
            </a:r>
            <a:r>
              <a:rPr lang="en-ZA" sz="3600" dirty="0" smtClean="0"/>
              <a:t>; while </a:t>
            </a:r>
            <a:r>
              <a:rPr lang="en-ZA" sz="3600" dirty="0"/>
              <a:t>a wife needs her husband's consent to divorce.</a:t>
            </a:r>
          </a:p>
          <a:p>
            <a:pPr marL="0" lvl="0" indent="0">
              <a:buClr>
                <a:srgbClr val="DC9E1F"/>
              </a:buClr>
              <a:buNone/>
            </a:pPr>
            <a:r>
              <a:rPr lang="en-ZA" sz="3600" dirty="0"/>
              <a:t>19.  A divorced wife loses custody of all children over 6 years of age or when they exceed it.</a:t>
            </a:r>
          </a:p>
          <a:p>
            <a:pPr marL="0" lvl="0" indent="0">
              <a:buClr>
                <a:srgbClr val="DC9E1F"/>
              </a:buClr>
              <a:buNone/>
            </a:pPr>
            <a:r>
              <a:rPr lang="en-ZA" sz="3600" dirty="0" smtClean="0"/>
              <a:t>.</a:t>
            </a:r>
            <a:endParaRPr lang="en-ZA" sz="3600" dirty="0"/>
          </a:p>
          <a:p>
            <a:pPr marL="0" indent="0">
              <a:buNone/>
            </a:pPr>
            <a:endParaRPr lang="en-ZA" dirty="0"/>
          </a:p>
        </p:txBody>
      </p:sp>
    </p:spTree>
    <p:extLst>
      <p:ext uri="{BB962C8B-B14F-4D97-AF65-F5344CB8AC3E}">
        <p14:creationId xmlns:p14="http://schemas.microsoft.com/office/powerpoint/2010/main" val="33507315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634082"/>
          </a:xfrm>
        </p:spPr>
        <p:txBody>
          <a:bodyPr>
            <a:normAutofit fontScale="90000"/>
          </a:bodyPr>
          <a:lstStyle/>
          <a:p>
            <a:r>
              <a:rPr lang="en-ZA" b="1" dirty="0">
                <a:effectLst>
                  <a:outerShdw blurRad="38100" dist="38100" dir="2700000" algn="tl">
                    <a:srgbClr val="000000">
                      <a:alpha val="43137"/>
                    </a:srgbClr>
                  </a:outerShdw>
                </a:effectLst>
              </a:rPr>
              <a:t>EXAMPLES OF SHARIA LAW (CONT’D)</a:t>
            </a:r>
          </a:p>
        </p:txBody>
      </p:sp>
      <p:sp>
        <p:nvSpPr>
          <p:cNvPr id="3" name="Content Placeholder 2"/>
          <p:cNvSpPr>
            <a:spLocks noGrp="1"/>
          </p:cNvSpPr>
          <p:nvPr>
            <p:ph idx="1"/>
          </p:nvPr>
        </p:nvSpPr>
        <p:spPr>
          <a:xfrm>
            <a:off x="609600" y="1124744"/>
            <a:ext cx="7924800" cy="5544616"/>
          </a:xfrm>
        </p:spPr>
        <p:txBody>
          <a:bodyPr>
            <a:noAutofit/>
          </a:bodyPr>
          <a:lstStyle/>
          <a:p>
            <a:pPr marL="0" lvl="0" indent="0" algn="just">
              <a:buClr>
                <a:srgbClr val="DC9E1F"/>
              </a:buClr>
              <a:buNone/>
            </a:pPr>
            <a:r>
              <a:rPr lang="en-ZA" sz="2800" dirty="0">
                <a:solidFill>
                  <a:schemeClr val="tx1"/>
                </a:solidFill>
              </a:rPr>
              <a:t>20. A woman's testimony in court, allowed in property cases, carries ½ the weight of a man's.</a:t>
            </a:r>
          </a:p>
          <a:p>
            <a:pPr marL="0" lvl="0" indent="0" algn="just">
              <a:buClr>
                <a:srgbClr val="DC9E1F"/>
              </a:buClr>
              <a:buNone/>
            </a:pPr>
            <a:r>
              <a:rPr lang="en-ZA" sz="2800" dirty="0">
                <a:solidFill>
                  <a:schemeClr val="tx1"/>
                </a:solidFill>
              </a:rPr>
              <a:t>21. A female heir inherits half of what a male heir inherits (see Mathematics in Quran).</a:t>
            </a:r>
          </a:p>
          <a:p>
            <a:pPr marL="0" lvl="0" indent="0" algn="just">
              <a:buClr>
                <a:srgbClr val="DC9E1F"/>
              </a:buClr>
              <a:buNone/>
            </a:pPr>
            <a:r>
              <a:rPr lang="en-ZA" sz="2800" dirty="0">
                <a:solidFill>
                  <a:schemeClr val="tx1"/>
                </a:solidFill>
              </a:rPr>
              <a:t>22. A woman cannot speak alone to a man who is not her husband or relative.</a:t>
            </a:r>
          </a:p>
          <a:p>
            <a:pPr marL="0" lvl="0" indent="0" algn="just">
              <a:buClr>
                <a:srgbClr val="DC9E1F"/>
              </a:buClr>
              <a:buNone/>
            </a:pPr>
            <a:r>
              <a:rPr lang="en-ZA" sz="2800" dirty="0">
                <a:solidFill>
                  <a:schemeClr val="tx1"/>
                </a:solidFill>
              </a:rPr>
              <a:t>23. Meat to eat must come from animals that have been sacrificed to Allah - i.e., be "Halal."</a:t>
            </a:r>
          </a:p>
          <a:p>
            <a:pPr marL="0" lvl="0" indent="0" algn="just">
              <a:buClr>
                <a:srgbClr val="DC9E1F"/>
              </a:buClr>
              <a:buNone/>
            </a:pPr>
            <a:r>
              <a:rPr lang="en-ZA" sz="2800" dirty="0">
                <a:solidFill>
                  <a:schemeClr val="tx1"/>
                </a:solidFill>
              </a:rPr>
              <a:t>24. Muslims should engage in </a:t>
            </a:r>
            <a:r>
              <a:rPr lang="en-ZA" sz="2800" dirty="0" err="1">
                <a:solidFill>
                  <a:schemeClr val="tx1"/>
                </a:solidFill>
              </a:rPr>
              <a:t>Taqiyya</a:t>
            </a:r>
            <a:r>
              <a:rPr lang="en-ZA" sz="2800" dirty="0">
                <a:solidFill>
                  <a:schemeClr val="tx1"/>
                </a:solidFill>
              </a:rPr>
              <a:t> and lie to non-Muslims to advance Islam</a:t>
            </a:r>
          </a:p>
        </p:txBody>
      </p:sp>
    </p:spTree>
    <p:extLst>
      <p:ext uri="{BB962C8B-B14F-4D97-AF65-F5344CB8AC3E}">
        <p14:creationId xmlns:p14="http://schemas.microsoft.com/office/powerpoint/2010/main" val="24869875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922114"/>
          </a:xfrm>
        </p:spPr>
        <p:txBody>
          <a:bodyPr/>
          <a:lstStyle/>
          <a:p>
            <a:pPr lvl="1" algn="l" rtl="0">
              <a:spcBef>
                <a:spcPct val="0"/>
              </a:spcBef>
            </a:pPr>
            <a:r>
              <a:rPr lang="en-ZA" sz="1600" dirty="0"/>
              <a:t/>
            </a:r>
            <a:br>
              <a:rPr lang="en-ZA" sz="1600" dirty="0"/>
            </a:br>
            <a:r>
              <a:rPr lang="en-US" sz="3200" b="1" u="sng" kern="1200" cap="all" spc="50" dirty="0" smtClean="0">
                <a:solidFill>
                  <a:srgbClr val="FFFFFF"/>
                </a:solidFill>
                <a:latin typeface="Arial Narrow"/>
                <a:ea typeface="+mj-ea"/>
                <a:cs typeface="+mj-cs"/>
              </a:rPr>
              <a:t>4. ROMAN DUTCH LAW</a:t>
            </a:r>
            <a:endParaRPr lang="en-ZA" dirty="0"/>
          </a:p>
        </p:txBody>
      </p:sp>
      <p:sp>
        <p:nvSpPr>
          <p:cNvPr id="3" name="Content Placeholder 2"/>
          <p:cNvSpPr>
            <a:spLocks noGrp="1"/>
          </p:cNvSpPr>
          <p:nvPr>
            <p:ph idx="1"/>
          </p:nvPr>
        </p:nvSpPr>
        <p:spPr>
          <a:xfrm>
            <a:off x="609600" y="1268760"/>
            <a:ext cx="7924800" cy="5040560"/>
          </a:xfrm>
        </p:spPr>
        <p:txBody>
          <a:bodyPr>
            <a:normAutofit fontScale="92500"/>
          </a:bodyPr>
          <a:lstStyle/>
          <a:p>
            <a:pPr>
              <a:buFont typeface="Wingdings" pitchFamily="2" charset="2"/>
              <a:buChar char="Ø"/>
            </a:pPr>
            <a:r>
              <a:rPr lang="en-ZA" sz="2400" b="1" u="sng" dirty="0" smtClean="0"/>
              <a:t>What is Roman Dutch Law? </a:t>
            </a:r>
            <a:r>
              <a:rPr lang="en-ZA" sz="2400" dirty="0" smtClean="0"/>
              <a:t>It is a legal system practised in some Southern African Countries formerly colonised by the Dutch. </a:t>
            </a:r>
          </a:p>
          <a:p>
            <a:pPr>
              <a:buFont typeface="Wingdings" pitchFamily="2" charset="2"/>
              <a:buChar char="Ø"/>
            </a:pPr>
            <a:r>
              <a:rPr lang="en-ZA" sz="2400" b="1" u="sng" dirty="0" smtClean="0"/>
              <a:t>Origins of Roman Dutch Law: </a:t>
            </a:r>
            <a:r>
              <a:rPr lang="en-ZA" sz="2400" dirty="0" smtClean="0"/>
              <a:t>Roman Dutch law has its origins in Roman law whose influence in most parts of Europe came about as a result of the spread of the Roman Empire. </a:t>
            </a:r>
          </a:p>
          <a:p>
            <a:pPr>
              <a:buFont typeface="Wingdings" pitchFamily="2" charset="2"/>
              <a:buChar char="Ø"/>
            </a:pPr>
            <a:r>
              <a:rPr lang="af-ZA" sz="2400" dirty="0"/>
              <a:t>After the Germanic tribes conquered the Western Roman empire, the Roman Law started to decline. </a:t>
            </a:r>
            <a:endParaRPr lang="af-ZA" sz="2400" dirty="0" smtClean="0"/>
          </a:p>
          <a:p>
            <a:pPr>
              <a:buFont typeface="Wingdings" pitchFamily="2" charset="2"/>
              <a:buChar char="Ø"/>
            </a:pPr>
            <a:r>
              <a:rPr lang="af-ZA" sz="2400" dirty="0"/>
              <a:t>In the Eastern Roman empire Justinian ruled. He instructed a commission to codify (put in writing) the legal system. This codification was called the </a:t>
            </a:r>
            <a:r>
              <a:rPr lang="af-ZA" sz="2400" i="1" dirty="0"/>
              <a:t>Corpus Iuris Civilis</a:t>
            </a:r>
            <a:r>
              <a:rPr lang="af-ZA" sz="2400" dirty="0"/>
              <a:t> and consisted of 4 parts: </a:t>
            </a:r>
            <a:endParaRPr lang="en-ZA" sz="2400" dirty="0"/>
          </a:p>
          <a:p>
            <a:pPr>
              <a:buFont typeface="Wingdings" pitchFamily="2" charset="2"/>
              <a:buChar char="Ø"/>
            </a:pPr>
            <a:endParaRPr lang="af-ZA" sz="2400" dirty="0"/>
          </a:p>
          <a:p>
            <a:pPr>
              <a:buFont typeface="Wingdings" pitchFamily="2" charset="2"/>
              <a:buChar char="Ø"/>
            </a:pPr>
            <a:endParaRPr lang="en-ZA" sz="2400" dirty="0"/>
          </a:p>
        </p:txBody>
      </p:sp>
    </p:spTree>
    <p:extLst>
      <p:ext uri="{BB962C8B-B14F-4D97-AF65-F5344CB8AC3E}">
        <p14:creationId xmlns:p14="http://schemas.microsoft.com/office/powerpoint/2010/main" val="4016767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Introduction</a:t>
            </a:r>
            <a:r>
              <a:rPr lang="en-ZA" dirty="0"/>
              <a:t/>
            </a:r>
            <a:br>
              <a:rPr lang="en-ZA" dirty="0"/>
            </a:br>
            <a:endParaRPr lang="en-ZA" dirty="0"/>
          </a:p>
        </p:txBody>
      </p:sp>
      <p:sp>
        <p:nvSpPr>
          <p:cNvPr id="3" name="Content Placeholder 2"/>
          <p:cNvSpPr>
            <a:spLocks noGrp="1"/>
          </p:cNvSpPr>
          <p:nvPr>
            <p:ph idx="1"/>
          </p:nvPr>
        </p:nvSpPr>
        <p:spPr>
          <a:xfrm>
            <a:off x="609600" y="1268760"/>
            <a:ext cx="7924800" cy="5112568"/>
          </a:xfrm>
        </p:spPr>
        <p:txBody>
          <a:bodyPr>
            <a:normAutofit fontScale="92500" lnSpcReduction="10000"/>
          </a:bodyPr>
          <a:lstStyle/>
          <a:p>
            <a:pPr algn="just">
              <a:lnSpc>
                <a:spcPct val="150000"/>
              </a:lnSpc>
              <a:spcAft>
                <a:spcPts val="1000"/>
              </a:spcAft>
              <a:buFont typeface="Wingdings" pitchFamily="2" charset="2"/>
              <a:buChar char="Ø"/>
            </a:pPr>
            <a:r>
              <a:rPr lang="en-US" sz="3200" b="1" u="sng" dirty="0">
                <a:latin typeface="Arial"/>
                <a:ea typeface="Calibri"/>
                <a:cs typeface="Times New Roman"/>
              </a:rPr>
              <a:t>What is a ‘legal system’?</a:t>
            </a:r>
            <a:endParaRPr lang="en-ZA" sz="3200" b="1" u="sng" dirty="0">
              <a:latin typeface="Calibri"/>
              <a:ea typeface="Calibri"/>
              <a:cs typeface="Times New Roman"/>
            </a:endParaRPr>
          </a:p>
          <a:p>
            <a:pPr lvl="0">
              <a:buClr>
                <a:srgbClr val="DC9E1F"/>
              </a:buClr>
              <a:buFont typeface="Wingdings" pitchFamily="2" charset="2"/>
              <a:buChar char="Ø"/>
            </a:pPr>
            <a:r>
              <a:rPr lang="en-ZA" sz="3200" dirty="0" smtClean="0">
                <a:effectLst>
                  <a:outerShdw blurRad="38100" dist="38100" dir="2700000" algn="tl">
                    <a:srgbClr val="000000">
                      <a:alpha val="43137"/>
                    </a:srgbClr>
                  </a:outerShdw>
                </a:effectLst>
              </a:rPr>
              <a:t>“the </a:t>
            </a:r>
            <a:r>
              <a:rPr lang="en-ZA" sz="3200" dirty="0">
                <a:effectLst>
                  <a:outerShdw blurRad="38100" dist="38100" dir="2700000" algn="tl">
                    <a:srgbClr val="000000">
                      <a:alpha val="43137"/>
                    </a:srgbClr>
                  </a:outerShdw>
                </a:effectLst>
              </a:rPr>
              <a:t>set of laws of a particular state and the ways in which they </a:t>
            </a:r>
            <a:r>
              <a:rPr lang="en-ZA" sz="3200" dirty="0" smtClean="0">
                <a:effectLst>
                  <a:outerShdw blurRad="38100" dist="38100" dir="2700000" algn="tl">
                    <a:srgbClr val="000000">
                      <a:alpha val="43137"/>
                    </a:srgbClr>
                  </a:outerShdw>
                </a:effectLst>
              </a:rPr>
              <a:t>are made, </a:t>
            </a:r>
            <a:r>
              <a:rPr lang="en-ZA" sz="3200" dirty="0">
                <a:effectLst>
                  <a:outerShdw blurRad="38100" dist="38100" dir="2700000" algn="tl">
                    <a:srgbClr val="000000">
                      <a:alpha val="43137"/>
                    </a:srgbClr>
                  </a:outerShdw>
                </a:effectLst>
              </a:rPr>
              <a:t>interpreted and enforced</a:t>
            </a:r>
            <a:r>
              <a:rPr lang="en-ZA" sz="3200" dirty="0" smtClean="0">
                <a:effectLst>
                  <a:outerShdw blurRad="38100" dist="38100" dir="2700000" algn="tl">
                    <a:srgbClr val="000000">
                      <a:alpha val="43137"/>
                    </a:srgbClr>
                  </a:outerShdw>
                </a:effectLst>
              </a:rPr>
              <a:t>.’ </a:t>
            </a:r>
            <a:endParaRPr lang="en-ZA" sz="3200" dirty="0">
              <a:effectLst>
                <a:outerShdw blurRad="38100" dist="38100" dir="2700000" algn="tl">
                  <a:srgbClr val="000000">
                    <a:alpha val="43137"/>
                  </a:srgbClr>
                </a:outerShdw>
              </a:effectLst>
            </a:endParaRPr>
          </a:p>
          <a:p>
            <a:pPr>
              <a:buFont typeface="Wingdings" pitchFamily="2" charset="2"/>
              <a:buChar char="Ø"/>
            </a:pPr>
            <a:r>
              <a:rPr lang="en-US" sz="3200" dirty="0"/>
              <a:t>It has also been described as referring to “the nature and content of the law generally, and the structures and methods whereby it is legislated upon, adjudicated upon and administered, within a given jurisdiction”.</a:t>
            </a:r>
            <a:endParaRPr lang="en-ZA" sz="3200" dirty="0"/>
          </a:p>
          <a:p>
            <a:pPr>
              <a:buFont typeface="Wingdings" pitchFamily="2" charset="2"/>
              <a:buChar char="Ø"/>
            </a:pPr>
            <a:endParaRPr lang="en-ZA" dirty="0"/>
          </a:p>
        </p:txBody>
      </p:sp>
    </p:spTree>
    <p:extLst>
      <p:ext uri="{BB962C8B-B14F-4D97-AF65-F5344CB8AC3E}">
        <p14:creationId xmlns:p14="http://schemas.microsoft.com/office/powerpoint/2010/main" val="383677774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78098"/>
          </a:xfrm>
        </p:spPr>
        <p:txBody>
          <a:bodyPr/>
          <a:lstStyle/>
          <a:p>
            <a:r>
              <a:rPr lang="en-US" sz="3200" b="1" u="sng" dirty="0">
                <a:solidFill>
                  <a:srgbClr val="FFFFFF"/>
                </a:solidFill>
              </a:rPr>
              <a:t>4</a:t>
            </a:r>
            <a:r>
              <a:rPr lang="en-US" sz="3200" b="1" u="sng" dirty="0" smtClean="0">
                <a:solidFill>
                  <a:srgbClr val="FFFFFF"/>
                </a:solidFill>
              </a:rPr>
              <a:t>. </a:t>
            </a:r>
            <a:r>
              <a:rPr lang="en-US" sz="3200" b="1" u="sng" dirty="0">
                <a:solidFill>
                  <a:srgbClr val="FFFFFF"/>
                </a:solidFill>
              </a:rPr>
              <a:t>ROMAN DUTCH </a:t>
            </a:r>
            <a:r>
              <a:rPr lang="en-US" sz="3200" b="1" u="sng" dirty="0" smtClean="0">
                <a:solidFill>
                  <a:srgbClr val="FFFFFF"/>
                </a:solidFill>
              </a:rPr>
              <a:t>LAW</a:t>
            </a:r>
            <a:endParaRPr lang="en-ZA" dirty="0"/>
          </a:p>
        </p:txBody>
      </p:sp>
      <p:sp>
        <p:nvSpPr>
          <p:cNvPr id="3" name="Content Placeholder 2"/>
          <p:cNvSpPr>
            <a:spLocks noGrp="1"/>
          </p:cNvSpPr>
          <p:nvPr>
            <p:ph idx="1"/>
          </p:nvPr>
        </p:nvSpPr>
        <p:spPr>
          <a:xfrm>
            <a:off x="609600" y="1196752"/>
            <a:ext cx="7924800" cy="5112568"/>
          </a:xfrm>
        </p:spPr>
        <p:txBody>
          <a:bodyPr/>
          <a:lstStyle/>
          <a:p>
            <a:pPr lvl="1" algn="just">
              <a:buFont typeface="Wingdings" pitchFamily="2" charset="2"/>
              <a:buChar char="Ø"/>
            </a:pPr>
            <a:r>
              <a:rPr lang="af-ZA" sz="2400" b="1" i="1" dirty="0"/>
              <a:t>Digest</a:t>
            </a:r>
            <a:r>
              <a:rPr lang="af-ZA" sz="2400" dirty="0"/>
              <a:t> Opinions and writings of Roman jurists. </a:t>
            </a:r>
            <a:endParaRPr lang="en-ZA" sz="2400" dirty="0"/>
          </a:p>
          <a:p>
            <a:pPr lvl="1" algn="just">
              <a:buFont typeface="Wingdings" pitchFamily="2" charset="2"/>
              <a:buChar char="Ø"/>
            </a:pPr>
            <a:r>
              <a:rPr lang="af-ZA" sz="2400" b="1" i="1" dirty="0"/>
              <a:t>Institutes</a:t>
            </a:r>
            <a:r>
              <a:rPr lang="af-ZA" sz="2400" dirty="0"/>
              <a:t> Textbook for students. </a:t>
            </a:r>
            <a:endParaRPr lang="en-ZA" sz="2400" dirty="0"/>
          </a:p>
          <a:p>
            <a:pPr lvl="1" algn="just">
              <a:buFont typeface="Wingdings" pitchFamily="2" charset="2"/>
              <a:buChar char="Ø"/>
            </a:pPr>
            <a:r>
              <a:rPr lang="af-ZA" sz="2400" b="1" i="1" dirty="0"/>
              <a:t>Codex</a:t>
            </a:r>
            <a:r>
              <a:rPr lang="af-ZA" sz="2400" dirty="0"/>
              <a:t> Collection of current legislation. </a:t>
            </a:r>
            <a:endParaRPr lang="en-ZA" sz="2400" dirty="0"/>
          </a:p>
          <a:p>
            <a:pPr lvl="1" algn="just">
              <a:buFont typeface="Wingdings" pitchFamily="2" charset="2"/>
              <a:buChar char="Ø"/>
            </a:pPr>
            <a:r>
              <a:rPr lang="af-ZA" sz="2400" b="1" i="1" dirty="0"/>
              <a:t>Novellae</a:t>
            </a:r>
            <a:r>
              <a:rPr lang="af-ZA" sz="2400" dirty="0"/>
              <a:t> Collection of legislation enacted after the above mentioned works</a:t>
            </a:r>
            <a:r>
              <a:rPr lang="af-ZA" sz="2400" dirty="0" smtClean="0"/>
              <a:t>.</a:t>
            </a:r>
          </a:p>
          <a:p>
            <a:pPr marL="457200" lvl="1" indent="0" algn="just">
              <a:buNone/>
            </a:pPr>
            <a:r>
              <a:rPr lang="af-ZA" sz="2400" dirty="0" smtClean="0"/>
              <a:t> </a:t>
            </a:r>
            <a:endParaRPr lang="af-ZA" sz="2400" dirty="0"/>
          </a:p>
          <a:p>
            <a:pPr marL="457200" lvl="1" indent="0" algn="just">
              <a:buNone/>
            </a:pPr>
            <a:endParaRPr lang="en-ZA" sz="2400" dirty="0"/>
          </a:p>
          <a:p>
            <a:pPr>
              <a:buFont typeface="Wingdings" pitchFamily="2" charset="2"/>
              <a:buChar char="Ø"/>
            </a:pPr>
            <a:endParaRPr lang="en-ZA" dirty="0"/>
          </a:p>
        </p:txBody>
      </p:sp>
      <p:pic>
        <p:nvPicPr>
          <p:cNvPr id="4" name="Picture 3" descr="Corpus Iuris Civilis II.jpg"/>
          <p:cNvPicPr>
            <a:picLocks noChangeAspect="1"/>
          </p:cNvPicPr>
          <p:nvPr/>
        </p:nvPicPr>
        <p:blipFill>
          <a:blip r:embed="rId2" cstate="print"/>
          <a:stretch>
            <a:fillRect/>
          </a:stretch>
        </p:blipFill>
        <p:spPr>
          <a:xfrm>
            <a:off x="3635896" y="3429000"/>
            <a:ext cx="2996406" cy="2431473"/>
          </a:xfrm>
          <a:prstGeom prst="rect">
            <a:avLst/>
          </a:prstGeom>
          <a:ln>
            <a:noFill/>
          </a:ln>
          <a:effectLst>
            <a:softEdge rad="112500"/>
          </a:effectLst>
        </p:spPr>
      </p:pic>
    </p:spTree>
    <p:extLst>
      <p:ext uri="{BB962C8B-B14F-4D97-AF65-F5344CB8AC3E}">
        <p14:creationId xmlns:p14="http://schemas.microsoft.com/office/powerpoint/2010/main" val="1836523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850106"/>
          </a:xfrm>
        </p:spPr>
        <p:txBody>
          <a:bodyPr/>
          <a:lstStyle/>
          <a:p>
            <a:r>
              <a:rPr lang="en-US" sz="2800" b="1" u="sng" dirty="0">
                <a:solidFill>
                  <a:srgbClr val="FFFFFF"/>
                </a:solidFill>
              </a:rPr>
              <a:t>4</a:t>
            </a:r>
            <a:r>
              <a:rPr lang="en-US" sz="2800" b="1" u="sng" dirty="0" smtClean="0">
                <a:solidFill>
                  <a:srgbClr val="FFFFFF"/>
                </a:solidFill>
              </a:rPr>
              <a:t>. </a:t>
            </a:r>
            <a:r>
              <a:rPr lang="en-US" sz="2800" b="1" u="sng" dirty="0">
                <a:solidFill>
                  <a:srgbClr val="FFFFFF"/>
                </a:solidFill>
              </a:rPr>
              <a:t>ROMAN DUTCH </a:t>
            </a:r>
            <a:r>
              <a:rPr lang="en-US" sz="2800" b="1" u="sng" dirty="0" smtClean="0">
                <a:solidFill>
                  <a:srgbClr val="FFFFFF"/>
                </a:solidFill>
              </a:rPr>
              <a:t>LAW</a:t>
            </a:r>
            <a:endParaRPr lang="en-ZA" dirty="0"/>
          </a:p>
        </p:txBody>
      </p:sp>
      <p:sp>
        <p:nvSpPr>
          <p:cNvPr id="3" name="Content Placeholder 2"/>
          <p:cNvSpPr>
            <a:spLocks noGrp="1"/>
          </p:cNvSpPr>
          <p:nvPr>
            <p:ph idx="1"/>
          </p:nvPr>
        </p:nvSpPr>
        <p:spPr>
          <a:xfrm>
            <a:off x="395536" y="1340768"/>
            <a:ext cx="8352928" cy="5040560"/>
          </a:xfrm>
        </p:spPr>
        <p:txBody>
          <a:bodyPr>
            <a:normAutofit fontScale="92500" lnSpcReduction="10000"/>
          </a:bodyPr>
          <a:lstStyle/>
          <a:p>
            <a:pPr algn="just">
              <a:buFont typeface="Wingdings" pitchFamily="2" charset="2"/>
              <a:buChar char="Ø"/>
            </a:pPr>
            <a:r>
              <a:rPr lang="af-ZA" sz="2400" dirty="0"/>
              <a:t>By the end of the Middle Ages there was an increasing need for a developed legal system, this was also the position in Holland (province of the Netherlands).</a:t>
            </a:r>
            <a:endParaRPr lang="en-ZA" sz="2400" dirty="0"/>
          </a:p>
          <a:p>
            <a:pPr algn="just">
              <a:buFont typeface="Wingdings" pitchFamily="2" charset="2"/>
              <a:buChar char="Ø"/>
            </a:pPr>
            <a:r>
              <a:rPr lang="af-ZA" sz="2400" dirty="0"/>
              <a:t>Holland applied the principles of the Roman Law adjacent to the indigenous law. This led to the adoption of the Roman Law. </a:t>
            </a:r>
            <a:endParaRPr lang="en-ZA" sz="2400" dirty="0"/>
          </a:p>
          <a:p>
            <a:pPr algn="just">
              <a:buFont typeface="Wingdings" pitchFamily="2" charset="2"/>
              <a:buChar char="Ø"/>
            </a:pPr>
            <a:r>
              <a:rPr lang="af-ZA" sz="2400" dirty="0"/>
              <a:t>Various jurists produced writings on Roman and Dutch law. Their opinions are still today accepted as authoritative by South African courts. Examples are Hugo de Groot, Johannes Voet, Simon van Leeuwen, ect. They are known as “old writers</a:t>
            </a:r>
            <a:r>
              <a:rPr lang="af-ZA" sz="2400" dirty="0" smtClean="0"/>
              <a:t>”.</a:t>
            </a:r>
          </a:p>
          <a:p>
            <a:pPr algn="just">
              <a:buFont typeface="Wingdings" pitchFamily="2" charset="2"/>
              <a:buChar char="Ø"/>
            </a:pPr>
            <a:r>
              <a:rPr lang="af-ZA" sz="2400" dirty="0" smtClean="0"/>
              <a:t>Today, Roman Dutch law is practiced in some Southern African countries, notable among them being South Africa, Lesotho, Namibia, Zimbabwe, Lesotho and Swaziland. </a:t>
            </a:r>
          </a:p>
          <a:p>
            <a:pPr algn="just"/>
            <a:endParaRPr lang="en-ZA" sz="2400" dirty="0"/>
          </a:p>
          <a:p>
            <a:pPr marL="0" indent="0">
              <a:buNone/>
            </a:pPr>
            <a:endParaRPr lang="en-ZA" dirty="0"/>
          </a:p>
        </p:txBody>
      </p:sp>
    </p:spTree>
    <p:extLst>
      <p:ext uri="{BB962C8B-B14F-4D97-AF65-F5344CB8AC3E}">
        <p14:creationId xmlns:p14="http://schemas.microsoft.com/office/powerpoint/2010/main" val="17614474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274638"/>
            <a:ext cx="7924800" cy="778098"/>
          </a:xfrm>
        </p:spPr>
        <p:txBody>
          <a:bodyPr/>
          <a:lstStyle/>
          <a:p>
            <a:r>
              <a:rPr lang="en-ZA" b="1" u="sng" dirty="0" smtClean="0"/>
              <a:t>4. ROMAN-DUTCH</a:t>
            </a:r>
            <a:endParaRPr lang="en-ZA" b="1" u="sng" dirty="0"/>
          </a:p>
        </p:txBody>
      </p:sp>
      <p:sp>
        <p:nvSpPr>
          <p:cNvPr id="3" name="Content Placeholder 2"/>
          <p:cNvSpPr>
            <a:spLocks noGrp="1"/>
          </p:cNvSpPr>
          <p:nvPr>
            <p:ph sz="half" idx="2"/>
          </p:nvPr>
        </p:nvSpPr>
        <p:spPr>
          <a:xfrm>
            <a:off x="467544" y="1196752"/>
            <a:ext cx="5976664" cy="5184576"/>
          </a:xfrm>
        </p:spPr>
        <p:txBody>
          <a:bodyPr>
            <a:normAutofit fontScale="47500" lnSpcReduction="20000"/>
          </a:bodyPr>
          <a:lstStyle/>
          <a:p>
            <a:pPr>
              <a:buFont typeface="Wingdings" pitchFamily="2" charset="2"/>
              <a:buChar char="Ø"/>
            </a:pPr>
            <a:r>
              <a:rPr lang="en-ZA" sz="2000" b="1" u="sng" dirty="0" smtClean="0"/>
              <a:t>Development of Roman Dutch Law in South Africa:</a:t>
            </a:r>
          </a:p>
          <a:p>
            <a:pPr algn="just">
              <a:buFont typeface="Wingdings" pitchFamily="2" charset="2"/>
              <a:buChar char="Ø"/>
            </a:pPr>
            <a:r>
              <a:rPr lang="af-ZA" sz="3200" dirty="0"/>
              <a:t>Jan van Riebeeck brought the Roman-Dutch law to South Africa in 1652. Despite the English occupation in 1806 – this system remained in force. </a:t>
            </a:r>
            <a:endParaRPr lang="en-ZA" sz="3200" dirty="0"/>
          </a:p>
          <a:p>
            <a:pPr algn="just">
              <a:buFont typeface="Wingdings" pitchFamily="2" charset="2"/>
              <a:buChar char="Ø"/>
            </a:pPr>
            <a:r>
              <a:rPr lang="af-ZA" sz="3200" dirty="0"/>
              <a:t>The South African law was also strongly influenced by English law due to the following factors:</a:t>
            </a:r>
            <a:endParaRPr lang="en-ZA" sz="3200" dirty="0"/>
          </a:p>
          <a:p>
            <a:pPr lvl="1" algn="just">
              <a:buFont typeface="Wingdings" pitchFamily="2" charset="2"/>
              <a:buChar char="Ø"/>
            </a:pPr>
            <a:r>
              <a:rPr lang="en-ZA" sz="3200" dirty="0"/>
              <a:t>Judges and Magistrates were imported from England.</a:t>
            </a:r>
          </a:p>
          <a:p>
            <a:pPr lvl="1" algn="just">
              <a:buFont typeface="Wingdings" pitchFamily="2" charset="2"/>
              <a:buChar char="Ø"/>
            </a:pPr>
            <a:r>
              <a:rPr lang="en-ZA" sz="3200" dirty="0"/>
              <a:t>Local jurists studied in England.</a:t>
            </a:r>
          </a:p>
          <a:p>
            <a:pPr lvl="1" algn="just">
              <a:buFont typeface="Wingdings" pitchFamily="2" charset="2"/>
              <a:buChar char="Ø"/>
            </a:pPr>
            <a:r>
              <a:rPr lang="en-ZA" sz="3200" dirty="0"/>
              <a:t>English court decisions were often referred to.</a:t>
            </a:r>
          </a:p>
          <a:p>
            <a:pPr lvl="1" algn="just">
              <a:buFont typeface="Wingdings" pitchFamily="2" charset="2"/>
              <a:buChar char="Ø"/>
            </a:pPr>
            <a:r>
              <a:rPr lang="en-ZA" sz="3200" dirty="0"/>
              <a:t>Many </a:t>
            </a:r>
            <a:r>
              <a:rPr lang="en-ZA" sz="3200" dirty="0" smtClean="0"/>
              <a:t>South African </a:t>
            </a:r>
            <a:r>
              <a:rPr lang="en-ZA" sz="3200" dirty="0"/>
              <a:t>Acts were based on corresponding English Acts.</a:t>
            </a:r>
          </a:p>
          <a:p>
            <a:pPr lvl="1" algn="just">
              <a:buFont typeface="Wingdings" pitchFamily="2" charset="2"/>
              <a:buChar char="Ø"/>
            </a:pPr>
            <a:r>
              <a:rPr lang="en-ZA" sz="3200" dirty="0"/>
              <a:t>Final court of appeal was the Privy Council in England</a:t>
            </a:r>
            <a:r>
              <a:rPr lang="en-ZA" sz="2200" dirty="0"/>
              <a:t>.</a:t>
            </a:r>
          </a:p>
          <a:p>
            <a:pPr algn="just">
              <a:buFont typeface="Wingdings" pitchFamily="2" charset="2"/>
              <a:buChar char="Ø"/>
            </a:pPr>
            <a:r>
              <a:rPr lang="en-ZA" sz="3800" b="1" dirty="0"/>
              <a:t>The South African system is therefore a “mixed” system consisting of the Roman-Dutch law influenced by local customs</a:t>
            </a:r>
            <a:endParaRPr lang="en-ZA" sz="3800" b="1" u="sng" dirty="0"/>
          </a:p>
        </p:txBody>
      </p:sp>
      <p:pic>
        <p:nvPicPr>
          <p:cNvPr id="7" name="Content Placeholder 5" descr="jan.jpg"/>
          <p:cNvPicPr>
            <a:picLocks noGrp="1" noChangeAspect="1"/>
          </p:cNvPicPr>
          <p:nvPr>
            <p:ph sz="quarter" idx="4"/>
          </p:nvPr>
        </p:nvPicPr>
        <p:blipFill>
          <a:blip r:embed="rId2" cstate="print"/>
          <a:stretch>
            <a:fillRect/>
          </a:stretch>
        </p:blipFill>
        <p:spPr>
          <a:xfrm>
            <a:off x="6429864" y="2996952"/>
            <a:ext cx="2438400" cy="2781300"/>
          </a:xfrm>
          <a:prstGeom prst="rect">
            <a:avLst/>
          </a:prstGeom>
          <a:ln>
            <a:noFill/>
          </a:ln>
          <a:effectLst>
            <a:softEdge rad="112500"/>
          </a:effectLst>
        </p:spPr>
      </p:pic>
    </p:spTree>
    <p:extLst>
      <p:ext uri="{BB962C8B-B14F-4D97-AF65-F5344CB8AC3E}">
        <p14:creationId xmlns:p14="http://schemas.microsoft.com/office/powerpoint/2010/main" val="247426590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922114"/>
          </a:xfrm>
        </p:spPr>
        <p:txBody>
          <a:bodyPr/>
          <a:lstStyle/>
          <a:p>
            <a:r>
              <a:rPr lang="en-ZA" b="1" dirty="0" smtClean="0"/>
              <a:t>5. CUSTOMARY LAW</a:t>
            </a:r>
            <a:endParaRPr lang="en-ZA" b="1" dirty="0"/>
          </a:p>
        </p:txBody>
      </p:sp>
      <p:sp>
        <p:nvSpPr>
          <p:cNvPr id="3" name="Content Placeholder 2"/>
          <p:cNvSpPr>
            <a:spLocks noGrp="1"/>
          </p:cNvSpPr>
          <p:nvPr>
            <p:ph idx="1"/>
          </p:nvPr>
        </p:nvSpPr>
        <p:spPr>
          <a:xfrm>
            <a:off x="395536" y="1268760"/>
            <a:ext cx="8280920" cy="5112568"/>
          </a:xfrm>
        </p:spPr>
        <p:txBody>
          <a:bodyPr>
            <a:normAutofit fontScale="92500"/>
          </a:bodyPr>
          <a:lstStyle/>
          <a:p>
            <a:pPr lvl="0">
              <a:buClr>
                <a:srgbClr val="DC9E1F"/>
              </a:buClr>
              <a:buFont typeface="Wingdings" pitchFamily="2" charset="2"/>
              <a:buChar char="Ø"/>
            </a:pPr>
            <a:r>
              <a:rPr lang="en-ZA" sz="2400" b="1" u="sng" dirty="0" smtClean="0"/>
              <a:t>What is customary law?</a:t>
            </a:r>
            <a:r>
              <a:rPr lang="en-US" sz="2400" dirty="0"/>
              <a:t> </a:t>
            </a:r>
            <a:r>
              <a:rPr lang="en-US" sz="2400" dirty="0" smtClean="0"/>
              <a:t>According </a:t>
            </a:r>
            <a:r>
              <a:rPr lang="en-US" sz="2400" dirty="0" smtClean="0">
                <a:solidFill>
                  <a:srgbClr val="FFFFFF"/>
                </a:solidFill>
              </a:rPr>
              <a:t>Lon L. </a:t>
            </a:r>
            <a:r>
              <a:rPr lang="en-US" sz="2400" dirty="0">
                <a:solidFill>
                  <a:srgbClr val="FFFFFF"/>
                </a:solidFill>
              </a:rPr>
              <a:t>Fuller, </a:t>
            </a:r>
            <a:r>
              <a:rPr lang="en-US" sz="2400" dirty="0" smtClean="0"/>
              <a:t>Customary </a:t>
            </a:r>
            <a:r>
              <a:rPr lang="en-US" sz="2400" dirty="0"/>
              <a:t>law is the oldest form of law known to man worldwide. It consists of </a:t>
            </a:r>
            <a:r>
              <a:rPr lang="en-US" sz="2400" b="1" dirty="0"/>
              <a:t>customs, practices and beliefs</a:t>
            </a:r>
            <a:r>
              <a:rPr lang="en-US" sz="2400" dirty="0"/>
              <a:t> that are </a:t>
            </a:r>
            <a:r>
              <a:rPr lang="en-US" sz="2400" b="1" dirty="0"/>
              <a:t>accepted by a given society </a:t>
            </a:r>
            <a:r>
              <a:rPr lang="en-US" sz="2400" dirty="0"/>
              <a:t>as obligatory rules of conduct. It is not enacted but grows or develops with time. It expresses itself not in a succession of words, but in a </a:t>
            </a:r>
            <a:r>
              <a:rPr lang="en-US" sz="2400" b="1" dirty="0"/>
              <a:t>course of conduct</a:t>
            </a:r>
            <a:r>
              <a:rPr lang="en-US" sz="2400" dirty="0"/>
              <a:t>. It has no definite authors; there is no person or defined human agency one can praise or bless for its being good or bad.  </a:t>
            </a:r>
            <a:endParaRPr lang="en-US" sz="2400" dirty="0" smtClean="0"/>
          </a:p>
          <a:p>
            <a:pPr lvl="0">
              <a:buClr>
                <a:srgbClr val="DC9E1F"/>
              </a:buClr>
              <a:buFont typeface="Wingdings" pitchFamily="2" charset="2"/>
              <a:buChar char="Ø"/>
            </a:pPr>
            <a:r>
              <a:rPr lang="en-US" sz="2400" dirty="0" smtClean="0"/>
              <a:t>The definition of customary law can thus be broken down as follows:</a:t>
            </a:r>
          </a:p>
          <a:p>
            <a:pPr>
              <a:buClr>
                <a:srgbClr val="DC9E1F"/>
              </a:buClr>
              <a:buFont typeface="Wingdings" pitchFamily="2" charset="2"/>
              <a:buChar char="Ø"/>
            </a:pPr>
            <a:r>
              <a:rPr lang="en-US" sz="2400" b="1" dirty="0"/>
              <a:t>practices</a:t>
            </a:r>
            <a:r>
              <a:rPr lang="en-US" sz="2400" dirty="0"/>
              <a:t>, which by </a:t>
            </a:r>
            <a:r>
              <a:rPr lang="en-US" sz="2400" b="1" dirty="0"/>
              <a:t>common adoption </a:t>
            </a:r>
            <a:r>
              <a:rPr lang="en-US" sz="2400" dirty="0"/>
              <a:t>and </a:t>
            </a:r>
            <a:r>
              <a:rPr lang="en-US" sz="2400" b="1" dirty="0"/>
              <a:t>long unvarying habits</a:t>
            </a:r>
            <a:r>
              <a:rPr lang="en-US" sz="2400" dirty="0"/>
              <a:t>, have come to have the </a:t>
            </a:r>
            <a:r>
              <a:rPr lang="en-US" sz="2400" b="1" dirty="0"/>
              <a:t>force of law</a:t>
            </a:r>
            <a:r>
              <a:rPr lang="en-US" sz="2400" dirty="0"/>
              <a:t>;</a:t>
            </a:r>
            <a:endParaRPr lang="en-ZA" sz="2400" dirty="0"/>
          </a:p>
          <a:p>
            <a:pPr lvl="0">
              <a:buClr>
                <a:srgbClr val="DC9E1F"/>
              </a:buClr>
              <a:buFont typeface="Wingdings" pitchFamily="2" charset="2"/>
              <a:buChar char="Ø"/>
            </a:pPr>
            <a:endParaRPr lang="en-ZA" sz="2400" dirty="0"/>
          </a:p>
          <a:p>
            <a:pPr marL="0" indent="0">
              <a:buNone/>
            </a:pPr>
            <a:endParaRPr lang="en-ZA" sz="2400" b="1" u="sng" dirty="0"/>
          </a:p>
        </p:txBody>
      </p:sp>
    </p:spTree>
    <p:extLst>
      <p:ext uri="{BB962C8B-B14F-4D97-AF65-F5344CB8AC3E}">
        <p14:creationId xmlns:p14="http://schemas.microsoft.com/office/powerpoint/2010/main" val="30572672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06090"/>
          </a:xfrm>
        </p:spPr>
        <p:txBody>
          <a:bodyPr>
            <a:normAutofit/>
          </a:bodyPr>
          <a:lstStyle/>
          <a:p>
            <a:r>
              <a:rPr lang="en-ZA" b="1" dirty="0">
                <a:solidFill>
                  <a:srgbClr val="FFFFFF"/>
                </a:solidFill>
              </a:rPr>
              <a:t>5. CUSTOMARY LAW </a:t>
            </a:r>
            <a:r>
              <a:rPr lang="en-ZA" b="1" dirty="0" smtClean="0">
                <a:solidFill>
                  <a:srgbClr val="FFFFFF"/>
                </a:solidFill>
              </a:rPr>
              <a:t> </a:t>
            </a:r>
            <a:endParaRPr lang="en-ZA" dirty="0"/>
          </a:p>
        </p:txBody>
      </p:sp>
      <p:sp>
        <p:nvSpPr>
          <p:cNvPr id="3" name="Content Placeholder 2"/>
          <p:cNvSpPr>
            <a:spLocks noGrp="1"/>
          </p:cNvSpPr>
          <p:nvPr>
            <p:ph idx="1"/>
          </p:nvPr>
        </p:nvSpPr>
        <p:spPr>
          <a:xfrm>
            <a:off x="609600" y="1052736"/>
            <a:ext cx="8138864" cy="5400600"/>
          </a:xfrm>
        </p:spPr>
        <p:txBody>
          <a:bodyPr>
            <a:normAutofit fontScale="92500" lnSpcReduction="10000"/>
          </a:bodyPr>
          <a:lstStyle/>
          <a:p>
            <a:pPr lvl="0">
              <a:buFont typeface="Wingdings" pitchFamily="2" charset="2"/>
              <a:buChar char="Ø"/>
            </a:pPr>
            <a:r>
              <a:rPr lang="en-US" sz="2400" b="1" dirty="0"/>
              <a:t>rules</a:t>
            </a:r>
            <a:r>
              <a:rPr lang="en-US" sz="2400" dirty="0"/>
              <a:t>, which in a particular community, have from </a:t>
            </a:r>
            <a:r>
              <a:rPr lang="en-US" sz="2400" b="1" dirty="0"/>
              <a:t>long usage </a:t>
            </a:r>
            <a:r>
              <a:rPr lang="en-US" sz="2400" dirty="0"/>
              <a:t>obtained the force of law</a:t>
            </a:r>
            <a:r>
              <a:rPr lang="en-US" dirty="0" smtClean="0"/>
              <a:t>;</a:t>
            </a:r>
          </a:p>
          <a:p>
            <a:pPr>
              <a:buFont typeface="Wingdings" pitchFamily="2" charset="2"/>
              <a:buChar char="Ø"/>
            </a:pPr>
            <a:r>
              <a:rPr lang="en-US" sz="2400" dirty="0"/>
              <a:t>a </a:t>
            </a:r>
            <a:r>
              <a:rPr lang="en-US" sz="2400" b="1" dirty="0"/>
              <a:t>body of customs</a:t>
            </a:r>
            <a:r>
              <a:rPr lang="en-US" sz="2400" dirty="0"/>
              <a:t>, accepted by members of the community as </a:t>
            </a:r>
            <a:r>
              <a:rPr lang="en-US" sz="2400" b="1" dirty="0"/>
              <a:t>binding upon them</a:t>
            </a:r>
            <a:r>
              <a:rPr lang="en-US" sz="2400" dirty="0"/>
              <a:t>;</a:t>
            </a:r>
            <a:endParaRPr lang="en-ZA" sz="2400" dirty="0"/>
          </a:p>
          <a:p>
            <a:pPr lvl="0">
              <a:buFont typeface="Wingdings" pitchFamily="2" charset="2"/>
              <a:buChar char="Ø"/>
            </a:pPr>
            <a:r>
              <a:rPr lang="en-US" sz="2400" b="1" dirty="0"/>
              <a:t>organic or living laws </a:t>
            </a:r>
            <a:r>
              <a:rPr lang="en-US" sz="2400" dirty="0"/>
              <a:t>of the indigenous people, which regulate their lives and transactions</a:t>
            </a:r>
            <a:r>
              <a:rPr lang="en-US" sz="2400" dirty="0" smtClean="0"/>
              <a:t>;</a:t>
            </a:r>
            <a:r>
              <a:rPr lang="en-US" sz="2400" dirty="0"/>
              <a:t> </a:t>
            </a:r>
            <a:endParaRPr lang="en-ZA" sz="2400" dirty="0"/>
          </a:p>
          <a:p>
            <a:pPr lvl="0">
              <a:buFont typeface="Wingdings" pitchFamily="2" charset="2"/>
              <a:buChar char="Ø"/>
            </a:pPr>
            <a:r>
              <a:rPr lang="en-US" sz="2400" b="1" dirty="0"/>
              <a:t>unrecorded tradition </a:t>
            </a:r>
            <a:r>
              <a:rPr lang="en-US" sz="2400" dirty="0"/>
              <a:t>and </a:t>
            </a:r>
            <a:r>
              <a:rPr lang="en-US" sz="2400" b="1" dirty="0"/>
              <a:t>history of the people</a:t>
            </a:r>
            <a:r>
              <a:rPr lang="en-US" sz="2400" dirty="0"/>
              <a:t>, which has “grown” with the “growth” of the people to stability and eventually become an intrinsic part of their customs; </a:t>
            </a:r>
            <a:r>
              <a:rPr lang="en-US" sz="2400" dirty="0" smtClean="0"/>
              <a:t>or</a:t>
            </a:r>
            <a:endParaRPr lang="en-ZA" sz="2400" dirty="0"/>
          </a:p>
          <a:p>
            <a:pPr lvl="0">
              <a:buFont typeface="Wingdings" pitchFamily="2" charset="2"/>
              <a:buChar char="Ø"/>
            </a:pPr>
            <a:r>
              <a:rPr lang="en-US" sz="2400" b="1" dirty="0"/>
              <a:t>usages or practices</a:t>
            </a:r>
            <a:r>
              <a:rPr lang="en-US" sz="2400" dirty="0"/>
              <a:t> of the people, which by common adoption and acquiescence and by long and unvarying habits, have become compulsory and have acquired the force of law with respect to place, or the subject matter to which it relates.</a:t>
            </a:r>
            <a:endParaRPr lang="en-ZA" sz="2400" dirty="0"/>
          </a:p>
          <a:p>
            <a:pPr lvl="0">
              <a:buFont typeface="Wingdings" pitchFamily="2" charset="2"/>
              <a:buChar char="Ø"/>
            </a:pPr>
            <a:endParaRPr lang="en-ZA" dirty="0"/>
          </a:p>
          <a:p>
            <a:pPr marL="0" indent="0">
              <a:buNone/>
            </a:pPr>
            <a:endParaRPr lang="en-ZA" dirty="0"/>
          </a:p>
        </p:txBody>
      </p:sp>
    </p:spTree>
    <p:extLst>
      <p:ext uri="{BB962C8B-B14F-4D97-AF65-F5344CB8AC3E}">
        <p14:creationId xmlns:p14="http://schemas.microsoft.com/office/powerpoint/2010/main" val="389635080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50598"/>
          </a:xfrm>
        </p:spPr>
        <p:txBody>
          <a:bodyPr/>
          <a:lstStyle/>
          <a:p>
            <a:r>
              <a:rPr lang="en-ZA" b="1" dirty="0">
                <a:solidFill>
                  <a:srgbClr val="FFFFFF"/>
                </a:solidFill>
              </a:rPr>
              <a:t>5. CUSTOMARY LAW </a:t>
            </a:r>
            <a:endParaRPr lang="en-ZA" dirty="0"/>
          </a:p>
        </p:txBody>
      </p:sp>
      <p:sp>
        <p:nvSpPr>
          <p:cNvPr id="3" name="Content Placeholder 2"/>
          <p:cNvSpPr>
            <a:spLocks noGrp="1"/>
          </p:cNvSpPr>
          <p:nvPr>
            <p:ph idx="1"/>
          </p:nvPr>
        </p:nvSpPr>
        <p:spPr>
          <a:xfrm>
            <a:off x="609600" y="1122217"/>
            <a:ext cx="7924800" cy="5209309"/>
          </a:xfrm>
        </p:spPr>
        <p:txBody>
          <a:bodyPr>
            <a:normAutofit fontScale="85000" lnSpcReduction="20000"/>
          </a:bodyPr>
          <a:lstStyle/>
          <a:p>
            <a:pPr>
              <a:buFont typeface="Wingdings" pitchFamily="2" charset="2"/>
              <a:buChar char="Ø"/>
            </a:pPr>
            <a:r>
              <a:rPr lang="en-US" sz="2800" b="1" u="sng" dirty="0" smtClean="0"/>
              <a:t>Fundamental features </a:t>
            </a:r>
            <a:r>
              <a:rPr lang="en-US" sz="2800" b="1" u="sng" dirty="0"/>
              <a:t>of customary </a:t>
            </a:r>
            <a:r>
              <a:rPr lang="en-US" sz="2800" b="1" u="sng" dirty="0" smtClean="0"/>
              <a:t>Law:</a:t>
            </a:r>
          </a:p>
          <a:p>
            <a:pPr algn="just">
              <a:lnSpc>
                <a:spcPct val="150000"/>
              </a:lnSpc>
              <a:spcAft>
                <a:spcPts val="0"/>
              </a:spcAft>
              <a:buFont typeface="Wingdings" pitchFamily="2" charset="2"/>
              <a:buChar char="Ø"/>
            </a:pPr>
            <a:r>
              <a:rPr lang="en-US" sz="2800" dirty="0">
                <a:latin typeface="Arial"/>
                <a:ea typeface="Calibri"/>
                <a:cs typeface="Times New Roman"/>
              </a:rPr>
              <a:t>There are </a:t>
            </a:r>
            <a:r>
              <a:rPr lang="en-US" sz="2800" b="1" u="sng" dirty="0">
                <a:latin typeface="Arial"/>
                <a:ea typeface="Calibri"/>
                <a:cs typeface="Times New Roman"/>
              </a:rPr>
              <a:t>six </a:t>
            </a:r>
            <a:r>
              <a:rPr lang="en-US" sz="2800" dirty="0">
                <a:latin typeface="Arial"/>
                <a:ea typeface="Calibri"/>
                <a:cs typeface="Times New Roman"/>
              </a:rPr>
              <a:t>fundamental features of customary </a:t>
            </a:r>
            <a:r>
              <a:rPr lang="en-US" sz="2800" dirty="0" smtClean="0">
                <a:latin typeface="Arial"/>
                <a:ea typeface="Calibri"/>
                <a:cs typeface="Times New Roman"/>
              </a:rPr>
              <a:t>law</a:t>
            </a:r>
            <a:r>
              <a:rPr lang="en-US" sz="2800" dirty="0">
                <a:latin typeface="Arial"/>
                <a:ea typeface="Calibri"/>
                <a:cs typeface="Times New Roman"/>
              </a:rPr>
              <a:t> </a:t>
            </a:r>
            <a:r>
              <a:rPr lang="en-US" sz="2800" dirty="0" smtClean="0">
                <a:latin typeface="Arial"/>
                <a:ea typeface="Calibri"/>
                <a:cs typeface="Times New Roman"/>
              </a:rPr>
              <a:t>as follows:</a:t>
            </a:r>
          </a:p>
          <a:p>
            <a:pPr lvl="0" algn="just">
              <a:lnSpc>
                <a:spcPct val="150000"/>
              </a:lnSpc>
              <a:spcAft>
                <a:spcPts val="0"/>
              </a:spcAft>
              <a:buFont typeface="Wingdings"/>
              <a:buChar char=""/>
            </a:pPr>
            <a:r>
              <a:rPr lang="en-US" sz="2800" dirty="0" smtClean="0">
                <a:latin typeface="Arial"/>
                <a:ea typeface="Calibri"/>
                <a:cs typeface="Times New Roman"/>
              </a:rPr>
              <a:t>1</a:t>
            </a:r>
            <a:r>
              <a:rPr lang="en-US" sz="3000" dirty="0" smtClean="0">
                <a:latin typeface="Arial"/>
                <a:ea typeface="Calibri"/>
                <a:cs typeface="Times New Roman"/>
              </a:rPr>
              <a:t>. </a:t>
            </a:r>
            <a:r>
              <a:rPr lang="en-US" sz="3000" dirty="0">
                <a:latin typeface="Arial"/>
                <a:ea typeface="Calibri"/>
                <a:cs typeface="Times New Roman"/>
              </a:rPr>
              <a:t>It must be in </a:t>
            </a:r>
            <a:r>
              <a:rPr lang="en-US" sz="3000" b="1" u="sng" dirty="0">
                <a:latin typeface="Arial"/>
                <a:ea typeface="Calibri"/>
                <a:cs typeface="Times New Roman"/>
              </a:rPr>
              <a:t>existence</a:t>
            </a:r>
            <a:r>
              <a:rPr lang="en-US" sz="3000" dirty="0">
                <a:latin typeface="Arial"/>
                <a:ea typeface="Calibri"/>
                <a:cs typeface="Times New Roman"/>
              </a:rPr>
              <a:t> at the material </a:t>
            </a:r>
            <a:r>
              <a:rPr lang="en-US" sz="3000" dirty="0" smtClean="0">
                <a:latin typeface="Arial"/>
                <a:ea typeface="Calibri"/>
                <a:cs typeface="Times New Roman"/>
              </a:rPr>
              <a:t>time</a:t>
            </a:r>
          </a:p>
          <a:p>
            <a:pPr lvl="0" algn="just">
              <a:lnSpc>
                <a:spcPct val="150000"/>
              </a:lnSpc>
              <a:spcAft>
                <a:spcPts val="0"/>
              </a:spcAft>
              <a:buFont typeface="Wingdings"/>
              <a:buChar char=""/>
            </a:pPr>
            <a:r>
              <a:rPr lang="en-US" sz="3000" dirty="0" smtClean="0">
                <a:latin typeface="Arial"/>
                <a:ea typeface="Calibri"/>
                <a:cs typeface="Times New Roman"/>
              </a:rPr>
              <a:t>2. </a:t>
            </a:r>
            <a:r>
              <a:rPr lang="en-US" sz="3000" dirty="0">
                <a:latin typeface="Arial"/>
                <a:ea typeface="Calibri"/>
                <a:cs typeface="Times New Roman"/>
              </a:rPr>
              <a:t>It must be an </a:t>
            </a:r>
            <a:r>
              <a:rPr lang="en-US" sz="3000" b="1" u="sng" dirty="0">
                <a:latin typeface="Arial"/>
                <a:ea typeface="Calibri"/>
                <a:cs typeface="Times New Roman"/>
              </a:rPr>
              <a:t>existing native law </a:t>
            </a:r>
            <a:r>
              <a:rPr lang="en-US" sz="3000" dirty="0">
                <a:latin typeface="Arial"/>
                <a:ea typeface="Calibri"/>
                <a:cs typeface="Times New Roman"/>
              </a:rPr>
              <a:t>and </a:t>
            </a:r>
            <a:r>
              <a:rPr lang="en-US" sz="3000" dirty="0" smtClean="0">
                <a:latin typeface="Arial"/>
                <a:ea typeface="Calibri"/>
                <a:cs typeface="Times New Roman"/>
              </a:rPr>
              <a:t>custom and not </a:t>
            </a:r>
            <a:r>
              <a:rPr lang="en-US" sz="3000" dirty="0">
                <a:latin typeface="Arial"/>
                <a:ea typeface="Calibri"/>
                <a:cs typeface="Times New Roman"/>
              </a:rPr>
              <a:t>that of by </a:t>
            </a:r>
            <a:r>
              <a:rPr lang="en-US" sz="3000" dirty="0" smtClean="0">
                <a:latin typeface="Arial"/>
                <a:ea typeface="Calibri"/>
                <a:cs typeface="Times New Roman"/>
              </a:rPr>
              <a:t>gone</a:t>
            </a:r>
            <a:r>
              <a:rPr lang="en-ZA" sz="3000" dirty="0" smtClean="0">
                <a:latin typeface="Calibri"/>
                <a:ea typeface="Calibri"/>
                <a:cs typeface="Times New Roman"/>
              </a:rPr>
              <a:t> </a:t>
            </a:r>
            <a:r>
              <a:rPr lang="en-US" sz="3000" dirty="0" smtClean="0">
                <a:latin typeface="Arial"/>
                <a:ea typeface="Calibri"/>
                <a:cs typeface="Times New Roman"/>
              </a:rPr>
              <a:t>days;</a:t>
            </a:r>
          </a:p>
          <a:p>
            <a:pPr lvl="0" algn="just">
              <a:lnSpc>
                <a:spcPct val="150000"/>
              </a:lnSpc>
              <a:spcAft>
                <a:spcPts val="0"/>
              </a:spcAft>
              <a:buFont typeface="Wingdings"/>
              <a:buChar char=""/>
            </a:pPr>
            <a:r>
              <a:rPr lang="en-US" sz="3000" dirty="0" smtClean="0">
                <a:latin typeface="Arial"/>
                <a:ea typeface="Calibri"/>
                <a:cs typeface="Times New Roman"/>
              </a:rPr>
              <a:t>3. </a:t>
            </a:r>
            <a:r>
              <a:rPr lang="en-ZA" sz="3000" dirty="0" smtClean="0">
                <a:latin typeface="Arial"/>
                <a:ea typeface="Calibri"/>
                <a:cs typeface="Times New Roman"/>
              </a:rPr>
              <a:t>It </a:t>
            </a:r>
            <a:r>
              <a:rPr lang="en-ZA" sz="3000" dirty="0">
                <a:latin typeface="Arial"/>
                <a:ea typeface="Calibri"/>
                <a:cs typeface="Times New Roman"/>
              </a:rPr>
              <a:t>must be </a:t>
            </a:r>
            <a:r>
              <a:rPr lang="en-ZA" sz="3000" b="1" u="sng" dirty="0">
                <a:latin typeface="Arial"/>
                <a:ea typeface="Calibri"/>
                <a:cs typeface="Times New Roman"/>
              </a:rPr>
              <a:t>flexible</a:t>
            </a:r>
            <a:r>
              <a:rPr lang="en-ZA" sz="3000" dirty="0">
                <a:latin typeface="Arial"/>
                <a:ea typeface="Calibri"/>
                <a:cs typeface="Times New Roman"/>
              </a:rPr>
              <a:t> (elastic), </a:t>
            </a:r>
            <a:r>
              <a:rPr lang="en-ZA" sz="3000" u="sng" dirty="0">
                <a:latin typeface="Arial"/>
                <a:ea typeface="Calibri"/>
                <a:cs typeface="Times New Roman"/>
              </a:rPr>
              <a:t>organic</a:t>
            </a:r>
            <a:r>
              <a:rPr lang="en-ZA" sz="3000" dirty="0">
                <a:latin typeface="Arial"/>
                <a:ea typeface="Calibri"/>
                <a:cs typeface="Times New Roman"/>
              </a:rPr>
              <a:t> (not static), </a:t>
            </a:r>
            <a:r>
              <a:rPr lang="en-ZA" sz="3000" u="sng" dirty="0">
                <a:latin typeface="Arial"/>
                <a:ea typeface="Calibri"/>
                <a:cs typeface="Times New Roman"/>
              </a:rPr>
              <a:t>regulatory</a:t>
            </a:r>
            <a:r>
              <a:rPr lang="en-ZA" sz="3000" dirty="0">
                <a:latin typeface="Arial"/>
                <a:ea typeface="Calibri"/>
                <a:cs typeface="Times New Roman"/>
              </a:rPr>
              <a:t> and a </a:t>
            </a:r>
            <a:r>
              <a:rPr lang="en-ZA" sz="3000" u="sng" dirty="0">
                <a:latin typeface="Arial"/>
                <a:ea typeface="Calibri"/>
                <a:cs typeface="Times New Roman"/>
              </a:rPr>
              <a:t>living law</a:t>
            </a:r>
            <a:r>
              <a:rPr lang="en-ZA" sz="3000" dirty="0">
                <a:latin typeface="Arial"/>
                <a:ea typeface="Calibri"/>
                <a:cs typeface="Times New Roman"/>
              </a:rPr>
              <a:t> of the indigenous people subject to it;</a:t>
            </a:r>
          </a:p>
          <a:p>
            <a:pPr lvl="0" algn="just">
              <a:lnSpc>
                <a:spcPct val="150000"/>
              </a:lnSpc>
              <a:spcAft>
                <a:spcPts val="0"/>
              </a:spcAft>
              <a:buFont typeface="Wingdings"/>
              <a:buChar char=""/>
            </a:pPr>
            <a:endParaRPr lang="en-ZA" sz="2400" dirty="0">
              <a:latin typeface="Arial"/>
              <a:ea typeface="Calibri"/>
              <a:cs typeface="Times New Roman"/>
            </a:endParaRPr>
          </a:p>
          <a:p>
            <a:pPr lvl="0" algn="just">
              <a:lnSpc>
                <a:spcPct val="150000"/>
              </a:lnSpc>
              <a:spcAft>
                <a:spcPts val="0"/>
              </a:spcAft>
              <a:buFont typeface="Wingdings"/>
              <a:buChar char=""/>
            </a:pPr>
            <a:endParaRPr lang="en-ZA" sz="2000" dirty="0">
              <a:latin typeface="Calibri"/>
              <a:ea typeface="Calibri"/>
              <a:cs typeface="Times New Roman"/>
            </a:endParaRPr>
          </a:p>
          <a:p>
            <a:pPr lvl="0" algn="just">
              <a:lnSpc>
                <a:spcPct val="150000"/>
              </a:lnSpc>
              <a:spcAft>
                <a:spcPts val="0"/>
              </a:spcAft>
              <a:buFont typeface="Wingdings"/>
              <a:buChar char=""/>
            </a:pPr>
            <a:endParaRPr lang="en-ZA" sz="2400" dirty="0">
              <a:latin typeface="Calibri"/>
              <a:ea typeface="Calibri"/>
              <a:cs typeface="Times New Roman"/>
            </a:endParaRPr>
          </a:p>
          <a:p>
            <a:pPr marL="0" indent="0" algn="just">
              <a:lnSpc>
                <a:spcPct val="150000"/>
              </a:lnSpc>
              <a:spcAft>
                <a:spcPts val="0"/>
              </a:spcAft>
              <a:buNone/>
            </a:pPr>
            <a:endParaRPr lang="en-US" sz="2800" dirty="0" smtClean="0">
              <a:latin typeface="Arial"/>
              <a:ea typeface="Calibri"/>
              <a:cs typeface="Times New Roman"/>
            </a:endParaRPr>
          </a:p>
          <a:p>
            <a:pPr algn="just">
              <a:lnSpc>
                <a:spcPct val="150000"/>
              </a:lnSpc>
              <a:spcAft>
                <a:spcPts val="0"/>
              </a:spcAft>
              <a:buFont typeface="Wingdings" pitchFamily="2" charset="2"/>
              <a:buChar char="Ø"/>
            </a:pPr>
            <a:endParaRPr lang="en-ZA" sz="2400" dirty="0">
              <a:latin typeface="Calibri"/>
              <a:ea typeface="Calibri"/>
              <a:cs typeface="Times New Roman"/>
            </a:endParaRPr>
          </a:p>
          <a:p>
            <a:pPr>
              <a:buFont typeface="Wingdings" pitchFamily="2" charset="2"/>
              <a:buChar char="Ø"/>
            </a:pPr>
            <a:endParaRPr lang="en-ZA" sz="2800" u="sng" dirty="0"/>
          </a:p>
        </p:txBody>
      </p:sp>
    </p:spTree>
    <p:extLst>
      <p:ext uri="{BB962C8B-B14F-4D97-AF65-F5344CB8AC3E}">
        <p14:creationId xmlns:p14="http://schemas.microsoft.com/office/powerpoint/2010/main" val="169797951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562074"/>
          </a:xfrm>
        </p:spPr>
        <p:txBody>
          <a:bodyPr>
            <a:normAutofit fontScale="90000"/>
          </a:bodyPr>
          <a:lstStyle/>
          <a:p>
            <a:r>
              <a:rPr lang="en-ZA" b="1" dirty="0">
                <a:solidFill>
                  <a:srgbClr val="FFFFFF"/>
                </a:solidFill>
              </a:rPr>
              <a:t>5. CUSTOMARY LAW </a:t>
            </a:r>
            <a:endParaRPr lang="en-ZA" dirty="0"/>
          </a:p>
        </p:txBody>
      </p:sp>
      <p:sp>
        <p:nvSpPr>
          <p:cNvPr id="3" name="Content Placeholder 2"/>
          <p:cNvSpPr>
            <a:spLocks noGrp="1"/>
          </p:cNvSpPr>
          <p:nvPr>
            <p:ph idx="1"/>
          </p:nvPr>
        </p:nvSpPr>
        <p:spPr>
          <a:xfrm>
            <a:off x="609600" y="836712"/>
            <a:ext cx="8210872" cy="5544616"/>
          </a:xfrm>
        </p:spPr>
        <p:txBody>
          <a:bodyPr>
            <a:normAutofit fontScale="77500" lnSpcReduction="20000"/>
          </a:bodyPr>
          <a:lstStyle/>
          <a:p>
            <a:pPr>
              <a:buFont typeface="Wingdings" pitchFamily="2" charset="2"/>
              <a:buChar char="Ø"/>
            </a:pPr>
            <a:r>
              <a:rPr lang="en-ZA" sz="2800" dirty="0" smtClean="0"/>
              <a:t>4. It </a:t>
            </a:r>
            <a:r>
              <a:rPr lang="en-ZA" sz="2800" dirty="0"/>
              <a:t>must be of </a:t>
            </a:r>
            <a:r>
              <a:rPr lang="en-ZA" sz="2800" b="1" u="sng" dirty="0"/>
              <a:t>universal application</a:t>
            </a:r>
            <a:r>
              <a:rPr lang="en-ZA" sz="2800" dirty="0"/>
              <a:t> in a given community;</a:t>
            </a:r>
          </a:p>
          <a:p>
            <a:pPr>
              <a:buFont typeface="Wingdings" pitchFamily="2" charset="2"/>
              <a:buChar char="Ø"/>
            </a:pPr>
            <a:r>
              <a:rPr lang="en-ZA" sz="2800" dirty="0" smtClean="0"/>
              <a:t>5. It </a:t>
            </a:r>
            <a:r>
              <a:rPr lang="en-ZA" sz="2800" dirty="0"/>
              <a:t>must enjoy </a:t>
            </a:r>
            <a:r>
              <a:rPr lang="en-ZA" sz="2800" b="1" u="sng" dirty="0"/>
              <a:t>acceptability as a custom</a:t>
            </a:r>
            <a:r>
              <a:rPr lang="en-ZA" sz="2800" dirty="0"/>
              <a:t>; </a:t>
            </a:r>
            <a:r>
              <a:rPr lang="en-ZA" sz="2800" dirty="0" smtClean="0"/>
              <a:t>and</a:t>
            </a:r>
          </a:p>
          <a:p>
            <a:pPr>
              <a:buFont typeface="Wingdings" pitchFamily="2" charset="2"/>
              <a:buChar char="Ø"/>
            </a:pPr>
            <a:r>
              <a:rPr lang="en-ZA" sz="2800" dirty="0" smtClean="0"/>
              <a:t>6. It </a:t>
            </a:r>
            <a:r>
              <a:rPr lang="en-ZA" sz="2800" dirty="0"/>
              <a:t>must be u</a:t>
            </a:r>
            <a:r>
              <a:rPr lang="en-ZA" sz="2800" b="1" u="sng" dirty="0"/>
              <a:t>nwritten </a:t>
            </a:r>
            <a:r>
              <a:rPr lang="en-ZA" sz="2800" dirty="0"/>
              <a:t>(or partly written and partly </a:t>
            </a:r>
            <a:r>
              <a:rPr lang="en-ZA" sz="2800" dirty="0" smtClean="0"/>
              <a:t>unwritten</a:t>
            </a:r>
          </a:p>
          <a:p>
            <a:pPr>
              <a:buFont typeface="Wingdings" pitchFamily="2" charset="2"/>
              <a:buChar char="Ø"/>
            </a:pPr>
            <a:r>
              <a:rPr lang="en-ZA" sz="2800" dirty="0" smtClean="0"/>
              <a:t>NOTE: The Zambian legal system is dualistic in nature. It predominantly consists of the statute law which takes precedence but also recognises </a:t>
            </a:r>
            <a:r>
              <a:rPr lang="en-ZA" sz="2800" dirty="0"/>
              <a:t>the country’s different tribe specific customary </a:t>
            </a:r>
            <a:r>
              <a:rPr lang="en-ZA" sz="2800" dirty="0" smtClean="0"/>
              <a:t>laws, provided that the latter are not contrary to written law or repugnant to natural justice, good conscience and morals</a:t>
            </a:r>
            <a:r>
              <a:rPr lang="en-ZA" sz="2800" b="1" dirty="0" smtClean="0"/>
              <a:t>. </a:t>
            </a:r>
            <a:r>
              <a:rPr lang="en-ZA" sz="2800" b="1" dirty="0"/>
              <a:t>S</a:t>
            </a:r>
            <a:r>
              <a:rPr lang="en-ZA" sz="2800" b="1" dirty="0" smtClean="0"/>
              <a:t>ee the case of </a:t>
            </a:r>
            <a:r>
              <a:rPr lang="en-ZA" sz="2800" b="1" i="1" dirty="0" smtClean="0"/>
              <a:t>Kaniki </a:t>
            </a:r>
            <a:r>
              <a:rPr lang="en-ZA" sz="2800" b="1" i="1" dirty="0"/>
              <a:t>v </a:t>
            </a:r>
            <a:r>
              <a:rPr lang="en-ZA" sz="2800" b="1" i="1" dirty="0" err="1" smtClean="0"/>
              <a:t>Jairus</a:t>
            </a:r>
            <a:r>
              <a:rPr lang="en-ZA" sz="2800" b="1" i="1" dirty="0" smtClean="0"/>
              <a:t> (1967) ZR 71</a:t>
            </a:r>
          </a:p>
          <a:p>
            <a:pPr>
              <a:buFont typeface="Wingdings" pitchFamily="2" charset="2"/>
              <a:buChar char="Ø"/>
            </a:pPr>
            <a:r>
              <a:rPr lang="en-ZA" sz="2800" dirty="0" smtClean="0"/>
              <a:t>Also note that in Zambia, customary law is administered by the Local Courts although the High Court may in certain cases have jurisdiction over customary law.</a:t>
            </a:r>
            <a:r>
              <a:rPr lang="en-ZA" sz="2800" b="1" i="1" dirty="0" smtClean="0"/>
              <a:t> See the case of Nkhoma </a:t>
            </a:r>
            <a:r>
              <a:rPr lang="en-ZA" sz="2800" b="1" i="1" dirty="0"/>
              <a:t>v Nkhoma(HC) [2004] ZMHC 1 (7 March 2004) </a:t>
            </a:r>
          </a:p>
          <a:p>
            <a:pPr marL="0" indent="0">
              <a:buNone/>
            </a:pPr>
            <a:endParaRPr lang="en-ZA" sz="2400" b="1" dirty="0"/>
          </a:p>
        </p:txBody>
      </p:sp>
    </p:spTree>
    <p:extLst>
      <p:ext uri="{BB962C8B-B14F-4D97-AF65-F5344CB8AC3E}">
        <p14:creationId xmlns:p14="http://schemas.microsoft.com/office/powerpoint/2010/main" val="39396742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06090"/>
          </a:xfrm>
        </p:spPr>
        <p:txBody>
          <a:bodyPr>
            <a:normAutofit/>
          </a:bodyPr>
          <a:lstStyle/>
          <a:p>
            <a:r>
              <a:rPr lang="en-ZA" b="1" dirty="0">
                <a:solidFill>
                  <a:srgbClr val="FFFFFF"/>
                </a:solidFill>
              </a:rPr>
              <a:t>CUSTOMARY LAW </a:t>
            </a:r>
            <a:endParaRPr lang="en-ZA" dirty="0"/>
          </a:p>
        </p:txBody>
      </p:sp>
      <p:sp>
        <p:nvSpPr>
          <p:cNvPr id="3" name="Content Placeholder 2"/>
          <p:cNvSpPr>
            <a:spLocks noGrp="1"/>
          </p:cNvSpPr>
          <p:nvPr>
            <p:ph idx="1"/>
          </p:nvPr>
        </p:nvSpPr>
        <p:spPr>
          <a:xfrm>
            <a:off x="609600" y="1268760"/>
            <a:ext cx="7924800" cy="5040560"/>
          </a:xfrm>
        </p:spPr>
        <p:txBody>
          <a:bodyPr>
            <a:normAutofit/>
          </a:bodyPr>
          <a:lstStyle/>
          <a:p>
            <a:pPr>
              <a:buFont typeface="Wingdings" pitchFamily="2" charset="2"/>
              <a:buChar char="Ø"/>
            </a:pPr>
            <a:r>
              <a:rPr lang="en-US" sz="2800" b="1" u="sng" dirty="0" smtClean="0"/>
              <a:t>What makes customary law applicable and binding?</a:t>
            </a:r>
            <a:r>
              <a:rPr lang="en-ZA" sz="2800" b="1" u="sng" dirty="0" smtClean="0"/>
              <a:t>:</a:t>
            </a:r>
          </a:p>
          <a:p>
            <a:pPr>
              <a:buFont typeface="Wingdings" pitchFamily="2" charset="2"/>
              <a:buChar char="Ø"/>
            </a:pPr>
            <a:r>
              <a:rPr lang="en-ZA" sz="2800" dirty="0" smtClean="0"/>
              <a:t>It must be </a:t>
            </a:r>
            <a:r>
              <a:rPr lang="en-ZA" sz="2800" b="1" u="sng" dirty="0" smtClean="0"/>
              <a:t>reasonable </a:t>
            </a:r>
          </a:p>
          <a:p>
            <a:pPr>
              <a:buFont typeface="Wingdings" pitchFamily="2" charset="2"/>
              <a:buChar char="Ø"/>
            </a:pPr>
            <a:r>
              <a:rPr lang="en-ZA" sz="2800" dirty="0" smtClean="0"/>
              <a:t>It must have been </a:t>
            </a:r>
            <a:r>
              <a:rPr lang="en-ZA" sz="2800" b="1" u="sng" dirty="0" smtClean="0"/>
              <a:t>long established </a:t>
            </a:r>
          </a:p>
          <a:p>
            <a:pPr>
              <a:buFont typeface="Wingdings" pitchFamily="2" charset="2"/>
              <a:buChar char="Ø"/>
            </a:pPr>
            <a:r>
              <a:rPr lang="en-ZA" sz="2800" dirty="0" smtClean="0"/>
              <a:t>It must be </a:t>
            </a:r>
            <a:r>
              <a:rPr lang="en-ZA" sz="2800" b="1" u="sng" dirty="0" smtClean="0"/>
              <a:t>universally observed </a:t>
            </a:r>
            <a:r>
              <a:rPr lang="en-ZA" sz="2800" dirty="0" smtClean="0"/>
              <a:t>among its subjects</a:t>
            </a:r>
          </a:p>
          <a:p>
            <a:pPr>
              <a:buFont typeface="Wingdings" pitchFamily="2" charset="2"/>
              <a:buChar char="Ø"/>
            </a:pPr>
            <a:r>
              <a:rPr lang="en-ZA" sz="2800" dirty="0" smtClean="0"/>
              <a:t>It must be </a:t>
            </a:r>
            <a:r>
              <a:rPr lang="en-ZA" sz="2800" b="1" u="sng" dirty="0" smtClean="0"/>
              <a:t>certain</a:t>
            </a:r>
          </a:p>
          <a:p>
            <a:pPr marL="0" indent="0">
              <a:buNone/>
            </a:pPr>
            <a:endParaRPr lang="en-ZA" sz="2800" b="1" u="sng" dirty="0"/>
          </a:p>
          <a:p>
            <a:pPr marL="0" indent="0">
              <a:buNone/>
            </a:pPr>
            <a:endParaRPr lang="en-ZA" sz="2800" b="1" u="sng" dirty="0" smtClean="0"/>
          </a:p>
          <a:p>
            <a:pPr>
              <a:buFont typeface="Wingdings" pitchFamily="2" charset="2"/>
              <a:buChar char="Ø"/>
            </a:pPr>
            <a:endParaRPr lang="en-ZA" sz="2800" b="1" u="sng" dirty="0"/>
          </a:p>
        </p:txBody>
      </p:sp>
    </p:spTree>
    <p:extLst>
      <p:ext uri="{BB962C8B-B14F-4D97-AF65-F5344CB8AC3E}">
        <p14:creationId xmlns:p14="http://schemas.microsoft.com/office/powerpoint/2010/main" val="4103772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850106"/>
          </a:xfrm>
        </p:spPr>
        <p:txBody>
          <a:bodyPr/>
          <a:lstStyle/>
          <a:p>
            <a:r>
              <a:rPr lang="en-ZA" b="1" dirty="0">
                <a:solidFill>
                  <a:srgbClr val="FFFFFF"/>
                </a:solidFill>
              </a:rPr>
              <a:t>CUSTOMARY LAW </a:t>
            </a:r>
            <a:endParaRPr lang="en-ZA" dirty="0"/>
          </a:p>
        </p:txBody>
      </p:sp>
      <p:sp>
        <p:nvSpPr>
          <p:cNvPr id="3" name="Content Placeholder 2"/>
          <p:cNvSpPr>
            <a:spLocks noGrp="1"/>
          </p:cNvSpPr>
          <p:nvPr>
            <p:ph idx="1"/>
          </p:nvPr>
        </p:nvSpPr>
        <p:spPr>
          <a:xfrm>
            <a:off x="395536" y="1196753"/>
            <a:ext cx="8424936" cy="5217902"/>
          </a:xfrm>
        </p:spPr>
        <p:txBody>
          <a:bodyPr>
            <a:normAutofit lnSpcReduction="10000"/>
          </a:bodyPr>
          <a:lstStyle/>
          <a:p>
            <a:pPr>
              <a:buFont typeface="Wingdings" pitchFamily="2" charset="2"/>
              <a:buChar char="Ø"/>
            </a:pPr>
            <a:r>
              <a:rPr lang="en-US" sz="2800" b="1" dirty="0" smtClean="0"/>
              <a:t>Note:</a:t>
            </a:r>
            <a:r>
              <a:rPr lang="en-US" sz="2800" b="1" dirty="0"/>
              <a:t> </a:t>
            </a:r>
            <a:r>
              <a:rPr lang="en-US" sz="2800" dirty="0" smtClean="0"/>
              <a:t>Even </a:t>
            </a:r>
            <a:r>
              <a:rPr lang="en-US" sz="2800" dirty="0"/>
              <a:t>where a </a:t>
            </a:r>
            <a:r>
              <a:rPr lang="en-US" sz="2800" dirty="0" smtClean="0"/>
              <a:t>customary law satisfies the four requirements above, </a:t>
            </a:r>
            <a:r>
              <a:rPr lang="en-US" sz="2800" dirty="0"/>
              <a:t>the court may still refuse to enforce it for the following reasons:-</a:t>
            </a:r>
            <a:endParaRPr lang="en-ZA" sz="2800" dirty="0"/>
          </a:p>
          <a:p>
            <a:pPr>
              <a:buFont typeface="Wingdings" pitchFamily="2" charset="2"/>
              <a:buChar char="Ø"/>
            </a:pPr>
            <a:r>
              <a:rPr lang="en-US" sz="2800" dirty="0"/>
              <a:t> </a:t>
            </a:r>
            <a:r>
              <a:rPr lang="en-US" sz="2800" dirty="0" smtClean="0"/>
              <a:t>It </a:t>
            </a:r>
            <a:r>
              <a:rPr lang="en-US" sz="2800" dirty="0"/>
              <a:t>is </a:t>
            </a:r>
            <a:r>
              <a:rPr lang="en-US" sz="2800" b="1" dirty="0"/>
              <a:t>repugnant to natural justice</a:t>
            </a:r>
            <a:r>
              <a:rPr lang="en-US" sz="2800" dirty="0"/>
              <a:t>, </a:t>
            </a:r>
            <a:r>
              <a:rPr lang="en-US" sz="2800" dirty="0" smtClean="0"/>
              <a:t>good conscience and morals; (</a:t>
            </a:r>
            <a:r>
              <a:rPr lang="en-US" sz="2800" dirty="0" err="1" smtClean="0"/>
              <a:t>Kaniki</a:t>
            </a:r>
            <a:r>
              <a:rPr lang="en-US" sz="2800" dirty="0" smtClean="0"/>
              <a:t> v </a:t>
            </a:r>
            <a:r>
              <a:rPr lang="en-US" sz="2800" dirty="0" err="1" smtClean="0"/>
              <a:t>Jairus</a:t>
            </a:r>
            <a:r>
              <a:rPr lang="en-US" sz="2800" dirty="0" smtClean="0"/>
              <a:t>)</a:t>
            </a:r>
            <a:endParaRPr lang="en-ZA" sz="2800" dirty="0"/>
          </a:p>
          <a:p>
            <a:pPr>
              <a:buFont typeface="Wingdings" pitchFamily="2" charset="2"/>
              <a:buChar char="Ø"/>
            </a:pPr>
            <a:r>
              <a:rPr lang="en-US" sz="2800" dirty="0"/>
              <a:t> </a:t>
            </a:r>
            <a:r>
              <a:rPr lang="en-US" sz="2800" dirty="0" smtClean="0"/>
              <a:t>It </a:t>
            </a:r>
            <a:r>
              <a:rPr lang="en-US" sz="2800" dirty="0"/>
              <a:t>is </a:t>
            </a:r>
            <a:r>
              <a:rPr lang="en-US" sz="2800" b="1" dirty="0"/>
              <a:t>incompatible with any law </a:t>
            </a:r>
            <a:r>
              <a:rPr lang="en-US" sz="2800" dirty="0"/>
              <a:t>at the time being in force or other currently binding customs; (</a:t>
            </a:r>
            <a:r>
              <a:rPr lang="en-US" sz="2800" dirty="0" err="1"/>
              <a:t>Kaniki</a:t>
            </a:r>
            <a:r>
              <a:rPr lang="en-US" sz="2800" dirty="0"/>
              <a:t> v </a:t>
            </a:r>
            <a:r>
              <a:rPr lang="en-US" sz="2800" dirty="0" err="1"/>
              <a:t>Jairus</a:t>
            </a:r>
            <a:r>
              <a:rPr lang="en-US" sz="2800" dirty="0"/>
              <a:t>)</a:t>
            </a:r>
            <a:endParaRPr lang="en-ZA" sz="2800" dirty="0"/>
          </a:p>
          <a:p>
            <a:pPr>
              <a:buFont typeface="Wingdings" pitchFamily="2" charset="2"/>
              <a:buChar char="Ø"/>
            </a:pPr>
            <a:r>
              <a:rPr lang="en-US" sz="2800" dirty="0"/>
              <a:t> </a:t>
            </a:r>
            <a:r>
              <a:rPr lang="en-US" sz="2800" dirty="0" smtClean="0"/>
              <a:t>It </a:t>
            </a:r>
            <a:r>
              <a:rPr lang="en-US" sz="2800" dirty="0"/>
              <a:t>is </a:t>
            </a:r>
            <a:r>
              <a:rPr lang="en-US" sz="2800" b="1" dirty="0"/>
              <a:t>contrary to public policy</a:t>
            </a:r>
            <a:r>
              <a:rPr lang="en-US" sz="2800" dirty="0"/>
              <a:t>; or</a:t>
            </a:r>
            <a:endParaRPr lang="en-ZA" sz="2800" dirty="0"/>
          </a:p>
          <a:p>
            <a:pPr>
              <a:buFont typeface="Wingdings" pitchFamily="2" charset="2"/>
              <a:buChar char="Ø"/>
            </a:pPr>
            <a:r>
              <a:rPr lang="en-US" sz="2800" dirty="0"/>
              <a:t> </a:t>
            </a:r>
            <a:r>
              <a:rPr lang="en-US" sz="2800" dirty="0" smtClean="0"/>
              <a:t>It </a:t>
            </a:r>
            <a:r>
              <a:rPr lang="en-US" sz="2800" dirty="0"/>
              <a:t>is </a:t>
            </a:r>
            <a:r>
              <a:rPr lang="en-US" sz="2800" b="1" dirty="0"/>
              <a:t>injurious to public interest</a:t>
            </a:r>
            <a:r>
              <a:rPr lang="en-US" sz="2800" dirty="0"/>
              <a:t>.</a:t>
            </a:r>
            <a:endParaRPr lang="en-ZA" sz="2800" dirty="0"/>
          </a:p>
          <a:p>
            <a:pPr>
              <a:buFont typeface="Wingdings" pitchFamily="2" charset="2"/>
              <a:buChar char="Ø"/>
            </a:pPr>
            <a:endParaRPr lang="en-ZA" dirty="0"/>
          </a:p>
        </p:txBody>
      </p:sp>
    </p:spTree>
    <p:extLst>
      <p:ext uri="{BB962C8B-B14F-4D97-AF65-F5344CB8AC3E}">
        <p14:creationId xmlns:p14="http://schemas.microsoft.com/office/powerpoint/2010/main" val="409297713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850106"/>
          </a:xfrm>
        </p:spPr>
        <p:txBody>
          <a:bodyPr/>
          <a:lstStyle/>
          <a:p>
            <a:r>
              <a:rPr lang="en-ZA" b="1" dirty="0">
                <a:solidFill>
                  <a:srgbClr val="FFFFFF"/>
                </a:solidFill>
              </a:rPr>
              <a:t>CUSTOMARY LAW </a:t>
            </a:r>
            <a:endParaRPr lang="en-ZA" dirty="0"/>
          </a:p>
        </p:txBody>
      </p:sp>
      <p:sp>
        <p:nvSpPr>
          <p:cNvPr id="3" name="Content Placeholder 2"/>
          <p:cNvSpPr>
            <a:spLocks noGrp="1"/>
          </p:cNvSpPr>
          <p:nvPr>
            <p:ph idx="1"/>
          </p:nvPr>
        </p:nvSpPr>
        <p:spPr>
          <a:xfrm>
            <a:off x="323528" y="1268760"/>
            <a:ext cx="8496944" cy="5328592"/>
          </a:xfrm>
        </p:spPr>
        <p:txBody>
          <a:bodyPr>
            <a:normAutofit fontScale="92500" lnSpcReduction="10000"/>
          </a:bodyPr>
          <a:lstStyle/>
          <a:p>
            <a:pPr>
              <a:buFont typeface="Wingdings" pitchFamily="2" charset="2"/>
              <a:buChar char="Ø"/>
            </a:pPr>
            <a:r>
              <a:rPr lang="en-ZA" sz="2800" b="1" u="sng" dirty="0" smtClean="0"/>
              <a:t>How does one prove the existence of </a:t>
            </a:r>
            <a:r>
              <a:rPr lang="en-ZA" sz="2800" b="1" u="sng" dirty="0"/>
              <a:t>customary </a:t>
            </a:r>
            <a:r>
              <a:rPr lang="en-ZA" sz="2800" b="1" u="sng" dirty="0" smtClean="0"/>
              <a:t>law?</a:t>
            </a:r>
          </a:p>
          <a:p>
            <a:pPr>
              <a:buFont typeface="Wingdings" pitchFamily="2" charset="2"/>
              <a:buChar char="Ø"/>
            </a:pPr>
            <a:r>
              <a:rPr lang="en-ZA" sz="2800" dirty="0"/>
              <a:t>A customary law must be proved by strong evidence in any of the following </a:t>
            </a:r>
            <a:r>
              <a:rPr lang="en-ZA" sz="2800" dirty="0" smtClean="0"/>
              <a:t>ways:</a:t>
            </a:r>
          </a:p>
          <a:p>
            <a:pPr>
              <a:buFont typeface="Wingdings" pitchFamily="2" charset="2"/>
              <a:buChar char="Ø"/>
            </a:pPr>
            <a:r>
              <a:rPr lang="en-ZA" sz="2800" dirty="0" smtClean="0"/>
              <a:t>Expert </a:t>
            </a:r>
            <a:r>
              <a:rPr lang="en-ZA" sz="2800" dirty="0"/>
              <a:t>evidence and opinion e.g. </a:t>
            </a:r>
            <a:r>
              <a:rPr lang="en-ZA" sz="2800" b="1" u="sng" dirty="0"/>
              <a:t>evidence of traditional leaders (chiefs)</a:t>
            </a:r>
            <a:r>
              <a:rPr lang="en-ZA" sz="2800" dirty="0"/>
              <a:t> who possess special knowledge of the subject </a:t>
            </a:r>
            <a:r>
              <a:rPr lang="en-ZA" sz="2800" dirty="0" smtClean="0"/>
              <a:t>matter;</a:t>
            </a:r>
          </a:p>
          <a:p>
            <a:pPr>
              <a:buFont typeface="Wingdings" pitchFamily="2" charset="2"/>
              <a:buChar char="Ø"/>
            </a:pPr>
            <a:r>
              <a:rPr lang="en-ZA" sz="2800" dirty="0" smtClean="0"/>
              <a:t>Evidence </a:t>
            </a:r>
            <a:r>
              <a:rPr lang="en-ZA" sz="2800" dirty="0"/>
              <a:t>of </a:t>
            </a:r>
            <a:r>
              <a:rPr lang="en-ZA" sz="2800" b="1" u="sng" dirty="0"/>
              <a:t>credible witnesses </a:t>
            </a:r>
            <a:r>
              <a:rPr lang="en-ZA" sz="2800" dirty="0"/>
              <a:t>e.g. evidence of persons who are sufficiently acquainted with the </a:t>
            </a:r>
            <a:r>
              <a:rPr lang="en-ZA" sz="2800" dirty="0" smtClean="0"/>
              <a:t>custom;</a:t>
            </a:r>
          </a:p>
          <a:p>
            <a:pPr>
              <a:buFont typeface="Wingdings" pitchFamily="2" charset="2"/>
              <a:buChar char="Ø"/>
            </a:pPr>
            <a:r>
              <a:rPr lang="en-ZA" sz="2800" b="1" u="sng" dirty="0" smtClean="0"/>
              <a:t>Assessors</a:t>
            </a:r>
            <a:r>
              <a:rPr lang="en-ZA" sz="2800" dirty="0"/>
              <a:t>: Persons with local knowledge and duly appointed assessors may assist with their knowledge</a:t>
            </a:r>
            <a:r>
              <a:rPr lang="en-ZA" sz="2800" b="1" u="sng" dirty="0"/>
              <a:t>;</a:t>
            </a:r>
          </a:p>
          <a:p>
            <a:pPr>
              <a:buFont typeface="Wingdings" pitchFamily="2" charset="2"/>
              <a:buChar char="Ø"/>
            </a:pPr>
            <a:endParaRPr lang="en-ZA" sz="2800" b="1" u="sng" dirty="0"/>
          </a:p>
        </p:txBody>
      </p:sp>
    </p:spTree>
    <p:extLst>
      <p:ext uri="{BB962C8B-B14F-4D97-AF65-F5344CB8AC3E}">
        <p14:creationId xmlns:p14="http://schemas.microsoft.com/office/powerpoint/2010/main" val="364170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404664"/>
            <a:ext cx="7130752" cy="576064"/>
          </a:xfrm>
        </p:spPr>
        <p:txBody>
          <a:bodyPr>
            <a:normAutofit fontScale="90000"/>
          </a:bodyPr>
          <a:lstStyle/>
          <a:p>
            <a:pPr lvl="0"/>
            <a:r>
              <a:rPr lang="en-US" sz="2800" b="1" dirty="0" smtClean="0"/>
              <a:t>CHARACTERISTICS </a:t>
            </a:r>
            <a:r>
              <a:rPr lang="en-US" sz="2800" b="1" dirty="0"/>
              <a:t>of a good legal system</a:t>
            </a:r>
            <a:r>
              <a:rPr lang="en-ZA" dirty="0"/>
              <a:t/>
            </a:r>
            <a:br>
              <a:rPr lang="en-ZA" dirty="0"/>
            </a:br>
            <a:endParaRPr lang="en-ZA" dirty="0"/>
          </a:p>
        </p:txBody>
      </p:sp>
      <p:sp>
        <p:nvSpPr>
          <p:cNvPr id="3" name="Content Placeholder 2"/>
          <p:cNvSpPr>
            <a:spLocks noGrp="1"/>
          </p:cNvSpPr>
          <p:nvPr>
            <p:ph idx="1"/>
          </p:nvPr>
        </p:nvSpPr>
        <p:spPr>
          <a:xfrm>
            <a:off x="609600" y="1340768"/>
            <a:ext cx="7924800" cy="5040560"/>
          </a:xfrm>
        </p:spPr>
        <p:txBody>
          <a:bodyPr>
            <a:normAutofit fontScale="85000" lnSpcReduction="10000"/>
          </a:bodyPr>
          <a:lstStyle/>
          <a:p>
            <a:pPr algn="just">
              <a:buFont typeface="Wingdings" pitchFamily="2" charset="2"/>
              <a:buChar char="Ø"/>
            </a:pPr>
            <a:r>
              <a:rPr lang="en-ZA" sz="3200" dirty="0" smtClean="0">
                <a:effectLst>
                  <a:outerShdw blurRad="38100" dist="38100" dir="2700000" algn="tl">
                    <a:srgbClr val="000000">
                      <a:alpha val="43137"/>
                    </a:srgbClr>
                  </a:outerShdw>
                </a:effectLst>
              </a:rPr>
              <a:t>A good legal system is one which possesses the following characteristics:</a:t>
            </a:r>
          </a:p>
          <a:p>
            <a:pPr marL="0" lvl="0" indent="0" algn="just">
              <a:buNone/>
            </a:pPr>
            <a:r>
              <a:rPr lang="en-ZA" sz="3200" dirty="0" smtClean="0">
                <a:effectLst>
                  <a:outerShdw blurRad="38100" dist="38100" dir="2700000" algn="tl">
                    <a:srgbClr val="000000">
                      <a:alpha val="43137"/>
                    </a:srgbClr>
                  </a:outerShdw>
                </a:effectLst>
              </a:rPr>
              <a:t>1.</a:t>
            </a:r>
            <a:r>
              <a:rPr lang="en-US" sz="3200" b="1" u="sng" dirty="0" smtClean="0"/>
              <a:t>Certain</a:t>
            </a:r>
            <a:r>
              <a:rPr lang="en-US" sz="3200" dirty="0" smtClean="0"/>
              <a:t>-</a:t>
            </a:r>
            <a:r>
              <a:rPr lang="en-ZA" sz="3200" dirty="0" smtClean="0"/>
              <a:t>the law should clearly state </a:t>
            </a:r>
            <a:r>
              <a:rPr lang="en-ZA" sz="3200" dirty="0"/>
              <a:t>what </a:t>
            </a:r>
            <a:r>
              <a:rPr lang="en-ZA" sz="3200" dirty="0" smtClean="0"/>
              <a:t>is permitted and prohibited, as well as the consequences for failure to abide by the law. </a:t>
            </a:r>
            <a:endParaRPr lang="en-ZA" sz="3200" dirty="0"/>
          </a:p>
          <a:p>
            <a:pPr marL="0" lvl="0" indent="0" algn="just">
              <a:buNone/>
            </a:pPr>
            <a:r>
              <a:rPr lang="en-US" sz="3200" b="1" dirty="0" smtClean="0"/>
              <a:t>2. </a:t>
            </a:r>
            <a:r>
              <a:rPr lang="en-US" sz="3200" b="1" u="sng" dirty="0" smtClean="0"/>
              <a:t>Simple</a:t>
            </a:r>
            <a:r>
              <a:rPr lang="en-US" sz="3200" dirty="0" smtClean="0"/>
              <a:t>-</a:t>
            </a:r>
            <a:r>
              <a:rPr lang="en-ZA" sz="3200" dirty="0"/>
              <a:t>the law should be written in a language that can be understood by a large section of </a:t>
            </a:r>
            <a:r>
              <a:rPr lang="en-ZA" sz="3200" dirty="0" smtClean="0"/>
              <a:t>citizens within a particular state. </a:t>
            </a:r>
          </a:p>
          <a:p>
            <a:pPr marL="0" lvl="0" indent="0" algn="just">
              <a:buNone/>
            </a:pPr>
            <a:r>
              <a:rPr lang="en-US" sz="3200" b="1" dirty="0" smtClean="0"/>
              <a:t>3. </a:t>
            </a:r>
            <a:r>
              <a:rPr lang="en-US" sz="3200" b="1" u="sng" dirty="0" smtClean="0"/>
              <a:t>Comprehensive</a:t>
            </a:r>
            <a:r>
              <a:rPr lang="en-US" sz="3200" b="1" dirty="0" smtClean="0"/>
              <a:t>- </a:t>
            </a:r>
            <a:r>
              <a:rPr lang="en-US" sz="3200" dirty="0" smtClean="0"/>
              <a:t>the law should be </a:t>
            </a:r>
            <a:r>
              <a:rPr lang="en-ZA" sz="3200" dirty="0" smtClean="0"/>
              <a:t>detailed as well as broad </a:t>
            </a:r>
            <a:r>
              <a:rPr lang="en-ZA" sz="3200" dirty="0"/>
              <a:t>in scope and </a:t>
            </a:r>
            <a:r>
              <a:rPr lang="en-ZA" sz="3200" dirty="0" smtClean="0"/>
              <a:t>content in order to cover both current and anticipated or future problems and disputes</a:t>
            </a:r>
            <a:endParaRPr lang="en-ZA" sz="3200" dirty="0" smtClean="0">
              <a:effectLst>
                <a:outerShdw blurRad="38100" dist="38100" dir="2700000" algn="tl">
                  <a:srgbClr val="000000">
                    <a:alpha val="43137"/>
                  </a:srgbClr>
                </a:outerShdw>
              </a:effectLst>
            </a:endParaRPr>
          </a:p>
          <a:p>
            <a:pPr>
              <a:buFont typeface="Wingdings" pitchFamily="2" charset="2"/>
              <a:buChar char="Ø"/>
            </a:pPr>
            <a:endParaRPr lang="en-ZA" sz="3200" b="1" u="sng"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5507954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562074"/>
          </a:xfrm>
        </p:spPr>
        <p:txBody>
          <a:bodyPr>
            <a:normAutofit fontScale="90000"/>
          </a:bodyPr>
          <a:lstStyle/>
          <a:p>
            <a:r>
              <a:rPr lang="en-ZA" b="1" dirty="0">
                <a:solidFill>
                  <a:srgbClr val="FFFFFF"/>
                </a:solidFill>
              </a:rPr>
              <a:t>CUSTOMARY LAW </a:t>
            </a:r>
            <a:endParaRPr lang="en-ZA" dirty="0"/>
          </a:p>
        </p:txBody>
      </p:sp>
      <p:sp>
        <p:nvSpPr>
          <p:cNvPr id="3" name="Content Placeholder 2"/>
          <p:cNvSpPr>
            <a:spLocks noGrp="1"/>
          </p:cNvSpPr>
          <p:nvPr>
            <p:ph idx="1"/>
          </p:nvPr>
        </p:nvSpPr>
        <p:spPr>
          <a:xfrm>
            <a:off x="609600" y="980728"/>
            <a:ext cx="7924800" cy="5400600"/>
          </a:xfrm>
        </p:spPr>
        <p:txBody>
          <a:bodyPr>
            <a:normAutofit fontScale="92500" lnSpcReduction="20000"/>
          </a:bodyPr>
          <a:lstStyle/>
          <a:p>
            <a:pPr>
              <a:buFont typeface="Wingdings" pitchFamily="2" charset="2"/>
              <a:buChar char="Ø"/>
            </a:pPr>
            <a:r>
              <a:rPr lang="en-ZA" sz="2800" b="1" u="sng" dirty="0" smtClean="0"/>
              <a:t>Writers</a:t>
            </a:r>
            <a:r>
              <a:rPr lang="en-ZA" sz="2800" dirty="0"/>
              <a:t>: Text books, manuscripts that are recognized by the subject people may be used in evidence; </a:t>
            </a:r>
            <a:r>
              <a:rPr lang="en-ZA" sz="2800" dirty="0" smtClean="0"/>
              <a:t>or</a:t>
            </a:r>
          </a:p>
          <a:p>
            <a:pPr>
              <a:buFont typeface="Wingdings" pitchFamily="2" charset="2"/>
              <a:buChar char="Ø"/>
            </a:pPr>
            <a:r>
              <a:rPr lang="en-US" sz="2800" u="sng" dirty="0"/>
              <a:t>Problems of customary </a:t>
            </a:r>
            <a:r>
              <a:rPr lang="en-US" sz="2800" u="sng" dirty="0" smtClean="0"/>
              <a:t>law:</a:t>
            </a:r>
          </a:p>
          <a:p>
            <a:pPr>
              <a:buFont typeface="Wingdings" pitchFamily="2" charset="2"/>
              <a:buChar char="Ø"/>
            </a:pPr>
            <a:r>
              <a:rPr lang="en-US" sz="2800" dirty="0"/>
              <a:t>There are </a:t>
            </a:r>
            <a:r>
              <a:rPr lang="en-US" sz="2800" b="1" u="sng" dirty="0"/>
              <a:t>two</a:t>
            </a:r>
            <a:r>
              <a:rPr lang="en-US" sz="2800" dirty="0"/>
              <a:t> major problems of customary law</a:t>
            </a:r>
            <a:r>
              <a:rPr lang="en-US" sz="2800" dirty="0" smtClean="0"/>
              <a:t>. As follows:</a:t>
            </a:r>
            <a:endParaRPr lang="en-ZA" sz="2800" dirty="0"/>
          </a:p>
          <a:p>
            <a:pPr>
              <a:buFont typeface="Wingdings" pitchFamily="2" charset="2"/>
              <a:buChar char="Ø"/>
            </a:pPr>
            <a:r>
              <a:rPr lang="en-US" sz="2800" b="1" u="sng" dirty="0" smtClean="0"/>
              <a:t>It </a:t>
            </a:r>
            <a:r>
              <a:rPr lang="en-US" sz="2800" b="1" u="sng" dirty="0"/>
              <a:t>is not codified</a:t>
            </a:r>
            <a:r>
              <a:rPr lang="en-US" sz="2800" dirty="0"/>
              <a:t>. For this reason it is uncertain and vague; and only in the minds of those who administer it or those who are subjects to it especially the custodian of traditions and customs; </a:t>
            </a:r>
            <a:r>
              <a:rPr lang="en-US" sz="2800" dirty="0" smtClean="0"/>
              <a:t>and</a:t>
            </a:r>
          </a:p>
          <a:p>
            <a:pPr lvl="0">
              <a:buFont typeface="Wingdings" pitchFamily="2" charset="2"/>
              <a:buChar char="Ø"/>
            </a:pPr>
            <a:r>
              <a:rPr lang="en-US" sz="2800" dirty="0"/>
              <a:t>It is a </a:t>
            </a:r>
            <a:r>
              <a:rPr lang="en-US" sz="2800" b="1" dirty="0"/>
              <a:t>question of facts</a:t>
            </a:r>
            <a:r>
              <a:rPr lang="en-US" sz="2800" dirty="0"/>
              <a:t> and difficult to apply by reason of its multiplicity, diversity, cultural apathy, ideological conflicts, influence of civilization etc.</a:t>
            </a:r>
            <a:endParaRPr lang="en-ZA" sz="2800" dirty="0"/>
          </a:p>
          <a:p>
            <a:pPr>
              <a:buFont typeface="Wingdings" pitchFamily="2" charset="2"/>
              <a:buChar char="Ø"/>
            </a:pPr>
            <a:endParaRPr lang="en-ZA" sz="2800" dirty="0"/>
          </a:p>
          <a:p>
            <a:pPr>
              <a:buFont typeface="Wingdings" pitchFamily="2" charset="2"/>
              <a:buChar char="Ø"/>
            </a:pPr>
            <a:endParaRPr lang="en-ZA" sz="2800" u="sng" dirty="0"/>
          </a:p>
          <a:p>
            <a:pPr marL="0" indent="0">
              <a:buNone/>
            </a:pPr>
            <a:endParaRPr lang="en-ZA" dirty="0"/>
          </a:p>
        </p:txBody>
      </p:sp>
    </p:spTree>
    <p:extLst>
      <p:ext uri="{BB962C8B-B14F-4D97-AF65-F5344CB8AC3E}">
        <p14:creationId xmlns:p14="http://schemas.microsoft.com/office/powerpoint/2010/main" val="102260592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6322714"/>
          </a:xfrm>
        </p:spPr>
        <p:txBody>
          <a:bodyPr/>
          <a:lstStyle/>
          <a:p>
            <a:pPr algn="ctr"/>
            <a:r>
              <a:rPr lang="en-ZA" sz="4400" b="1" dirty="0" smtClean="0">
                <a:effectLst>
                  <a:outerShdw blurRad="38100" dist="38100" dir="2700000" algn="tl">
                    <a:srgbClr val="000000">
                      <a:alpha val="43137"/>
                    </a:srgbClr>
                  </a:outerShdw>
                </a:effectLst>
              </a:rPr>
              <a:t>END OF LECTURE</a:t>
            </a:r>
            <a:br>
              <a:rPr lang="en-ZA" sz="4400" b="1" dirty="0" smtClean="0">
                <a:effectLst>
                  <a:outerShdw blurRad="38100" dist="38100" dir="2700000" algn="tl">
                    <a:srgbClr val="000000">
                      <a:alpha val="43137"/>
                    </a:srgbClr>
                  </a:outerShdw>
                </a:effectLst>
              </a:rPr>
            </a:br>
            <a:r>
              <a:rPr lang="en-ZA" sz="4400" b="1" dirty="0" smtClean="0">
                <a:effectLst>
                  <a:outerShdw blurRad="38100" dist="38100" dir="2700000" algn="tl">
                    <a:srgbClr val="000000">
                      <a:alpha val="43137"/>
                    </a:srgbClr>
                  </a:outerShdw>
                </a:effectLst>
              </a:rPr>
              <a:t>THANK YOU!</a:t>
            </a:r>
            <a:br>
              <a:rPr lang="en-ZA" sz="4400" b="1" dirty="0" smtClean="0">
                <a:effectLst>
                  <a:outerShdw blurRad="38100" dist="38100" dir="2700000" algn="tl">
                    <a:srgbClr val="000000">
                      <a:alpha val="43137"/>
                    </a:srgbClr>
                  </a:outerShdw>
                </a:effectLst>
              </a:rPr>
            </a:br>
            <a:r>
              <a:rPr lang="en-ZA" sz="4400" b="1" dirty="0">
                <a:effectLst>
                  <a:outerShdw blurRad="38100" dist="38100" dir="2700000" algn="tl">
                    <a:srgbClr val="000000">
                      <a:alpha val="43137"/>
                    </a:srgbClr>
                  </a:outerShdw>
                </a:effectLst>
              </a:rPr>
              <a:t/>
            </a:r>
            <a:br>
              <a:rPr lang="en-ZA" sz="4400" b="1" dirty="0">
                <a:effectLst>
                  <a:outerShdw blurRad="38100" dist="38100" dir="2700000" algn="tl">
                    <a:srgbClr val="000000">
                      <a:alpha val="43137"/>
                    </a:srgbClr>
                  </a:outerShdw>
                </a:effectLst>
              </a:rPr>
            </a:br>
            <a:r>
              <a:rPr lang="en-ZA" sz="4400" b="1" dirty="0" smtClean="0">
                <a:effectLst>
                  <a:outerShdw blurRad="38100" dist="38100" dir="2700000" algn="tl">
                    <a:srgbClr val="000000">
                      <a:alpha val="43137"/>
                    </a:srgbClr>
                  </a:outerShdw>
                </a:effectLst>
              </a:rPr>
              <a:t/>
            </a:r>
            <a:br>
              <a:rPr lang="en-ZA" sz="4400" b="1" dirty="0" smtClean="0">
                <a:effectLst>
                  <a:outerShdw blurRad="38100" dist="38100" dir="2700000" algn="tl">
                    <a:srgbClr val="000000">
                      <a:alpha val="43137"/>
                    </a:srgbClr>
                  </a:outerShdw>
                </a:effectLst>
              </a:rPr>
            </a:br>
            <a:r>
              <a:rPr lang="en-ZA" sz="4400" b="1" dirty="0">
                <a:effectLst>
                  <a:outerShdw blurRad="38100" dist="38100" dir="2700000" algn="tl">
                    <a:srgbClr val="000000">
                      <a:alpha val="43137"/>
                    </a:srgbClr>
                  </a:outerShdw>
                </a:effectLst>
              </a:rPr>
              <a:t/>
            </a:r>
            <a:br>
              <a:rPr lang="en-ZA" sz="4400" b="1" dirty="0">
                <a:effectLst>
                  <a:outerShdw blurRad="38100" dist="38100" dir="2700000" algn="tl">
                    <a:srgbClr val="000000">
                      <a:alpha val="43137"/>
                    </a:srgbClr>
                  </a:outerShdw>
                </a:effectLst>
              </a:rPr>
            </a:br>
            <a:r>
              <a:rPr lang="en-ZA" sz="4400" b="1" dirty="0" smtClean="0">
                <a:effectLst>
                  <a:outerShdw blurRad="38100" dist="38100" dir="2700000" algn="tl">
                    <a:srgbClr val="000000">
                      <a:alpha val="43137"/>
                    </a:srgbClr>
                  </a:outerShdw>
                </a:effectLst>
              </a:rPr>
              <a:t/>
            </a:r>
            <a:br>
              <a:rPr lang="en-ZA" sz="4400" b="1" dirty="0" smtClean="0">
                <a:effectLst>
                  <a:outerShdw blurRad="38100" dist="38100" dir="2700000" algn="tl">
                    <a:srgbClr val="000000">
                      <a:alpha val="43137"/>
                    </a:srgbClr>
                  </a:outerShdw>
                </a:effectLst>
              </a:rPr>
            </a:br>
            <a:endParaRPr lang="en-ZA" sz="4400" b="1" dirty="0">
              <a:effectLst>
                <a:outerShdw blurRad="38100" dist="38100" dir="2700000" algn="tl">
                  <a:srgbClr val="000000">
                    <a:alpha val="43137"/>
                  </a:srgbClr>
                </a:outerShdw>
              </a:effectLst>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3848" y="3284984"/>
            <a:ext cx="2520280" cy="21607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706292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CHARACTERISTICS of a good legal </a:t>
            </a:r>
            <a:r>
              <a:rPr lang="en-US" sz="3200" b="1" dirty="0" smtClean="0"/>
              <a:t>system (CONT’D) </a:t>
            </a:r>
            <a:endParaRPr lang="en-ZA" dirty="0"/>
          </a:p>
        </p:txBody>
      </p:sp>
      <p:sp>
        <p:nvSpPr>
          <p:cNvPr id="3" name="Content Placeholder 2"/>
          <p:cNvSpPr>
            <a:spLocks noGrp="1"/>
          </p:cNvSpPr>
          <p:nvPr>
            <p:ph idx="1"/>
          </p:nvPr>
        </p:nvSpPr>
        <p:spPr>
          <a:xfrm>
            <a:off x="609600" y="1600200"/>
            <a:ext cx="7924800" cy="4853136"/>
          </a:xfrm>
        </p:spPr>
        <p:txBody>
          <a:bodyPr/>
          <a:lstStyle/>
          <a:p>
            <a:pPr marL="0" lvl="0" indent="0" algn="just">
              <a:buNone/>
            </a:pPr>
            <a:r>
              <a:rPr lang="en-US" sz="3000" b="1" dirty="0"/>
              <a:t>4</a:t>
            </a:r>
            <a:r>
              <a:rPr lang="en-US" sz="3000" dirty="0"/>
              <a:t>. </a:t>
            </a:r>
            <a:r>
              <a:rPr lang="en-US" sz="3000" b="1" u="sng" dirty="0" smtClean="0"/>
              <a:t>Accessible</a:t>
            </a:r>
            <a:r>
              <a:rPr lang="en-US" sz="3000" b="1" dirty="0" smtClean="0"/>
              <a:t>- </a:t>
            </a:r>
            <a:r>
              <a:rPr lang="en-US" sz="3000" dirty="0" smtClean="0"/>
              <a:t>The law should </a:t>
            </a:r>
            <a:r>
              <a:rPr lang="en-ZA" sz="3000" dirty="0" smtClean="0"/>
              <a:t>be </a:t>
            </a:r>
            <a:r>
              <a:rPr lang="en-ZA" sz="3000" dirty="0"/>
              <a:t>made available to the </a:t>
            </a:r>
            <a:r>
              <a:rPr lang="en-ZA" sz="3000" dirty="0" smtClean="0"/>
              <a:t>public. </a:t>
            </a:r>
          </a:p>
          <a:p>
            <a:pPr marL="0" lvl="0" indent="0" algn="just">
              <a:buNone/>
            </a:pPr>
            <a:r>
              <a:rPr lang="en-ZA" sz="3000" b="1" dirty="0"/>
              <a:t>5. </a:t>
            </a:r>
            <a:r>
              <a:rPr lang="en-ZA" sz="3000" b="1" u="sng" dirty="0" smtClean="0"/>
              <a:t>Flexible</a:t>
            </a:r>
            <a:r>
              <a:rPr lang="en-ZA" sz="3000" dirty="0"/>
              <a:t>- </a:t>
            </a:r>
            <a:r>
              <a:rPr lang="en-ZA" sz="3000" dirty="0" smtClean="0"/>
              <a:t>The law </a:t>
            </a:r>
            <a:r>
              <a:rPr lang="en-ZA" sz="3000" dirty="0"/>
              <a:t>has to keep up with social change. </a:t>
            </a:r>
            <a:r>
              <a:rPr lang="en-ZA" sz="3000" dirty="0" smtClean="0"/>
              <a:t>It should </a:t>
            </a:r>
            <a:r>
              <a:rPr lang="en-ZA" sz="3000" dirty="0"/>
              <a:t>not be too rigid to prevent change with the dynamic society. Circumstances, places, times and other factors should definitely be considered in </a:t>
            </a:r>
            <a:r>
              <a:rPr lang="en-ZA" sz="3000" dirty="0" smtClean="0"/>
              <a:t>the law-making process.  </a:t>
            </a:r>
            <a:endParaRPr lang="en-ZA" sz="3000" dirty="0"/>
          </a:p>
          <a:p>
            <a:pPr marL="0" indent="0">
              <a:buNone/>
            </a:pPr>
            <a:endParaRPr lang="en-ZA" dirty="0"/>
          </a:p>
        </p:txBody>
      </p:sp>
    </p:spTree>
    <p:extLst>
      <p:ext uri="{BB962C8B-B14F-4D97-AF65-F5344CB8AC3E}">
        <p14:creationId xmlns:p14="http://schemas.microsoft.com/office/powerpoint/2010/main" val="15016580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t>CHARACTERISTICS of a good legal system</a:t>
            </a:r>
            <a:endParaRPr lang="en-ZA" dirty="0"/>
          </a:p>
        </p:txBody>
      </p:sp>
      <p:sp>
        <p:nvSpPr>
          <p:cNvPr id="3" name="Content Placeholder 2"/>
          <p:cNvSpPr>
            <a:spLocks noGrp="1"/>
          </p:cNvSpPr>
          <p:nvPr>
            <p:ph idx="1"/>
          </p:nvPr>
        </p:nvSpPr>
        <p:spPr>
          <a:xfrm>
            <a:off x="609600" y="1600200"/>
            <a:ext cx="7924800" cy="4853136"/>
          </a:xfrm>
        </p:spPr>
        <p:txBody>
          <a:bodyPr/>
          <a:lstStyle/>
          <a:p>
            <a:pPr marL="0" lvl="0" indent="0">
              <a:buClr>
                <a:srgbClr val="DC9E1F"/>
              </a:buClr>
              <a:buNone/>
            </a:pPr>
            <a:r>
              <a:rPr lang="en-US" sz="3200" b="1" dirty="0" smtClean="0"/>
              <a:t>8. Written-  </a:t>
            </a:r>
            <a:endParaRPr lang="en-ZA" sz="3200" b="1" dirty="0"/>
          </a:p>
          <a:p>
            <a:pPr marL="0" lvl="0" indent="0">
              <a:buClr>
                <a:srgbClr val="DC9E1F"/>
              </a:buClr>
              <a:buNone/>
            </a:pPr>
            <a:r>
              <a:rPr lang="en-US" sz="3200" b="1" dirty="0" smtClean="0"/>
              <a:t>9. Thorough procedures- </a:t>
            </a:r>
            <a:endParaRPr lang="en-ZA" sz="3200" b="1" dirty="0"/>
          </a:p>
          <a:p>
            <a:pPr marL="0" lvl="0" indent="0">
              <a:buClr>
                <a:srgbClr val="DC9E1F"/>
              </a:buClr>
              <a:buNone/>
            </a:pPr>
            <a:r>
              <a:rPr lang="en-US" sz="3200" b="1" dirty="0" smtClean="0"/>
              <a:t>10. </a:t>
            </a:r>
            <a:r>
              <a:rPr lang="en-US" sz="3200" b="1" dirty="0"/>
              <a:t>E</a:t>
            </a:r>
            <a:r>
              <a:rPr lang="en-US" sz="3200" b="1" dirty="0" smtClean="0"/>
              <a:t>qual and fair application of the law</a:t>
            </a:r>
            <a:r>
              <a:rPr lang="en-US" sz="3200" dirty="0" smtClean="0"/>
              <a:t>-No one is above the law (one of the principles of the ‘rule of law’) </a:t>
            </a:r>
            <a:endParaRPr lang="en-ZA" sz="3200" dirty="0"/>
          </a:p>
          <a:p>
            <a:pPr marL="0" indent="0">
              <a:buNone/>
            </a:pPr>
            <a:endParaRPr lang="en-ZA" dirty="0"/>
          </a:p>
        </p:txBody>
      </p:sp>
    </p:spTree>
    <p:extLst>
      <p:ext uri="{BB962C8B-B14F-4D97-AF65-F5344CB8AC3E}">
        <p14:creationId xmlns:p14="http://schemas.microsoft.com/office/powerpoint/2010/main" val="34154083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930707"/>
          </a:xfrm>
        </p:spPr>
        <p:txBody>
          <a:bodyPr>
            <a:normAutofit fontScale="90000"/>
          </a:bodyPr>
          <a:lstStyle/>
          <a:p>
            <a:r>
              <a:rPr lang="en-ZA" sz="2800" b="1" u="sng" dirty="0">
                <a:latin typeface="Calibri"/>
                <a:ea typeface="Calibri"/>
                <a:cs typeface="Times New Roman"/>
              </a:rPr>
              <a:t/>
            </a:r>
            <a:br>
              <a:rPr lang="en-ZA" sz="2800" b="1" u="sng" dirty="0">
                <a:latin typeface="Calibri"/>
                <a:ea typeface="Calibri"/>
                <a:cs typeface="Times New Roman"/>
              </a:rPr>
            </a:br>
            <a:r>
              <a:rPr lang="en-US" b="1" dirty="0"/>
              <a:t>Introduction</a:t>
            </a:r>
            <a:endParaRPr lang="en-ZA" dirty="0"/>
          </a:p>
        </p:txBody>
      </p:sp>
      <p:sp>
        <p:nvSpPr>
          <p:cNvPr id="3" name="Content Placeholder 2"/>
          <p:cNvSpPr>
            <a:spLocks noGrp="1"/>
          </p:cNvSpPr>
          <p:nvPr>
            <p:ph idx="1"/>
          </p:nvPr>
        </p:nvSpPr>
        <p:spPr>
          <a:xfrm>
            <a:off x="609600" y="1268760"/>
            <a:ext cx="7924800" cy="4896544"/>
          </a:xfrm>
        </p:spPr>
        <p:txBody>
          <a:bodyPr>
            <a:normAutofit fontScale="92500"/>
          </a:bodyPr>
          <a:lstStyle/>
          <a:p>
            <a:pPr>
              <a:buFont typeface="Wingdings" pitchFamily="2" charset="2"/>
              <a:buChar char="Ø"/>
            </a:pPr>
            <a:r>
              <a:rPr lang="en-US" sz="3200" b="1" dirty="0"/>
              <a:t>Does it </a:t>
            </a:r>
            <a:r>
              <a:rPr lang="en-US" sz="3200" b="1" dirty="0" smtClean="0"/>
              <a:t>then follow </a:t>
            </a:r>
            <a:r>
              <a:rPr lang="en-US" sz="3200" b="1" dirty="0"/>
              <a:t>that there exists as many ‘legal systems’ as the known countries of the world</a:t>
            </a:r>
            <a:r>
              <a:rPr lang="en-US" sz="3200" b="1" dirty="0" smtClean="0"/>
              <a:t>?</a:t>
            </a:r>
          </a:p>
          <a:p>
            <a:pPr>
              <a:buFont typeface="Wingdings" pitchFamily="2" charset="2"/>
              <a:buChar char="Ø"/>
            </a:pPr>
            <a:r>
              <a:rPr lang="en-US" sz="3200" b="1" dirty="0">
                <a:latin typeface="+mj-lt"/>
                <a:ea typeface="Calibri"/>
              </a:rPr>
              <a:t>True. However, many of them exhibit certain commonalities of principle and practice. Because of the historical background of most countries, their legal systems tend to replicate, with minor variations, the characteristics of major legal systems of the world.</a:t>
            </a:r>
            <a:endParaRPr lang="en-ZA" sz="3200" b="1" dirty="0">
              <a:latin typeface="+mj-lt"/>
            </a:endParaRPr>
          </a:p>
          <a:p>
            <a:pPr>
              <a:buFont typeface="Wingdings" pitchFamily="2" charset="2"/>
              <a:buChar char="Ø"/>
            </a:pPr>
            <a:endParaRPr lang="en-ZA" dirty="0"/>
          </a:p>
        </p:txBody>
      </p:sp>
    </p:spTree>
    <p:extLst>
      <p:ext uri="{BB962C8B-B14F-4D97-AF65-F5344CB8AC3E}">
        <p14:creationId xmlns:p14="http://schemas.microsoft.com/office/powerpoint/2010/main" val="16177831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06090"/>
          </a:xfrm>
        </p:spPr>
        <p:txBody>
          <a:bodyPr>
            <a:normAutofit/>
          </a:bodyPr>
          <a:lstStyle/>
          <a:p>
            <a:r>
              <a:rPr lang="en-US" b="1" dirty="0"/>
              <a:t>Introduction</a:t>
            </a:r>
            <a:endParaRPr lang="en-ZA" dirty="0"/>
          </a:p>
        </p:txBody>
      </p:sp>
      <p:sp>
        <p:nvSpPr>
          <p:cNvPr id="3" name="Content Placeholder 2"/>
          <p:cNvSpPr>
            <a:spLocks noGrp="1"/>
          </p:cNvSpPr>
          <p:nvPr>
            <p:ph idx="1"/>
          </p:nvPr>
        </p:nvSpPr>
        <p:spPr>
          <a:xfrm>
            <a:off x="609600" y="1052736"/>
            <a:ext cx="7924800" cy="5292646"/>
          </a:xfrm>
        </p:spPr>
        <p:txBody>
          <a:bodyPr>
            <a:normAutofit fontScale="77500" lnSpcReduction="20000"/>
          </a:bodyPr>
          <a:lstStyle/>
          <a:p>
            <a:pPr>
              <a:buFont typeface="Wingdings" pitchFamily="2" charset="2"/>
              <a:buChar char="Ø"/>
            </a:pPr>
            <a:r>
              <a:rPr lang="en-US" sz="3200" dirty="0" smtClean="0"/>
              <a:t>There are several legal systems practiced by states around the world. Some of the most common include the following: </a:t>
            </a:r>
          </a:p>
          <a:p>
            <a:pPr marL="0" indent="0">
              <a:buNone/>
            </a:pPr>
            <a:r>
              <a:rPr lang="en-US" sz="3200" dirty="0" smtClean="0"/>
              <a:t>1. English </a:t>
            </a:r>
            <a:r>
              <a:rPr lang="en-US" sz="3200" i="1" dirty="0" smtClean="0"/>
              <a:t>Common law</a:t>
            </a:r>
            <a:r>
              <a:rPr lang="en-US" sz="3200" dirty="0" smtClean="0"/>
              <a:t> legal</a:t>
            </a:r>
            <a:r>
              <a:rPr lang="en-US" sz="3200" i="1" dirty="0" smtClean="0"/>
              <a:t> </a:t>
            </a:r>
            <a:r>
              <a:rPr lang="en-US" sz="3200" dirty="0" smtClean="0"/>
              <a:t>system; </a:t>
            </a:r>
          </a:p>
          <a:p>
            <a:pPr marL="0" indent="0">
              <a:buNone/>
            </a:pPr>
            <a:r>
              <a:rPr lang="en-US" sz="3200" dirty="0" smtClean="0"/>
              <a:t>2. </a:t>
            </a:r>
            <a:r>
              <a:rPr lang="en-US" sz="3200" i="1" dirty="0" smtClean="0"/>
              <a:t>Civil </a:t>
            </a:r>
            <a:r>
              <a:rPr lang="en-US" sz="3200" i="1" dirty="0"/>
              <a:t>law</a:t>
            </a:r>
            <a:r>
              <a:rPr lang="en-US" sz="3200" dirty="0"/>
              <a:t> legal </a:t>
            </a:r>
            <a:r>
              <a:rPr lang="en-US" sz="3200" dirty="0" smtClean="0"/>
              <a:t>system</a:t>
            </a:r>
            <a:r>
              <a:rPr lang="en-US" sz="3200" dirty="0"/>
              <a:t>; </a:t>
            </a:r>
            <a:endParaRPr lang="en-US" sz="3200" dirty="0" smtClean="0"/>
          </a:p>
          <a:p>
            <a:pPr marL="0" indent="0">
              <a:buNone/>
            </a:pPr>
            <a:r>
              <a:rPr lang="en-US" sz="3200" dirty="0" smtClean="0"/>
              <a:t>3. </a:t>
            </a:r>
            <a:r>
              <a:rPr lang="en-US" sz="3200" i="1" dirty="0" smtClean="0"/>
              <a:t>Roman-Dutch law</a:t>
            </a:r>
            <a:r>
              <a:rPr lang="en-US" sz="3200" dirty="0"/>
              <a:t> legal</a:t>
            </a:r>
            <a:r>
              <a:rPr lang="en-US" sz="3200" i="1" dirty="0" smtClean="0"/>
              <a:t> </a:t>
            </a:r>
            <a:r>
              <a:rPr lang="en-US" sz="3200" dirty="0" smtClean="0"/>
              <a:t>system; </a:t>
            </a:r>
          </a:p>
          <a:p>
            <a:pPr marL="0" indent="0">
              <a:buNone/>
            </a:pPr>
            <a:r>
              <a:rPr lang="en-US" sz="3200" dirty="0" smtClean="0"/>
              <a:t>4. </a:t>
            </a:r>
            <a:r>
              <a:rPr lang="en-US" sz="3200" i="1" dirty="0" smtClean="0"/>
              <a:t>Islamic law </a:t>
            </a:r>
            <a:r>
              <a:rPr lang="en-US" sz="3200" i="1" dirty="0"/>
              <a:t>legal </a:t>
            </a:r>
            <a:r>
              <a:rPr lang="en-US" sz="3200" dirty="0" smtClean="0"/>
              <a:t>system; and  </a:t>
            </a:r>
            <a:endParaRPr lang="en-US" sz="3200" dirty="0"/>
          </a:p>
          <a:p>
            <a:pPr marL="0" indent="0">
              <a:buNone/>
            </a:pPr>
            <a:r>
              <a:rPr lang="en-US" sz="3200" dirty="0" smtClean="0"/>
              <a:t>5. </a:t>
            </a:r>
            <a:r>
              <a:rPr lang="en-US" sz="3200" dirty="0"/>
              <a:t>C</a:t>
            </a:r>
            <a:r>
              <a:rPr lang="en-US" sz="3200" i="1" dirty="0" smtClean="0"/>
              <a:t>ustomary </a:t>
            </a:r>
            <a:r>
              <a:rPr lang="en-US" sz="3200" i="1" dirty="0"/>
              <a:t>law</a:t>
            </a:r>
            <a:r>
              <a:rPr lang="en-US" sz="3200" dirty="0"/>
              <a:t> legal system</a:t>
            </a:r>
            <a:r>
              <a:rPr lang="en-US" sz="3200" dirty="0" smtClean="0"/>
              <a:t>.</a:t>
            </a:r>
          </a:p>
          <a:p>
            <a:pPr marL="0" indent="0">
              <a:buNone/>
            </a:pPr>
            <a:r>
              <a:rPr lang="en-US" sz="3200" dirty="0" smtClean="0"/>
              <a:t>NOTE: Some countries around the world practice one of the above-mentioned legal systems, while others practice a mixed system (two or more of the above lega</a:t>
            </a:r>
            <a:r>
              <a:rPr lang="en-US" sz="3200" dirty="0"/>
              <a:t>l</a:t>
            </a:r>
            <a:r>
              <a:rPr lang="en-US" sz="3200" dirty="0" smtClean="0"/>
              <a:t> systems). </a:t>
            </a:r>
          </a:p>
          <a:p>
            <a:pPr marL="0" indent="0">
              <a:buNone/>
            </a:pPr>
            <a:r>
              <a:rPr lang="en-US" sz="3200" dirty="0" smtClean="0"/>
              <a:t>See: </a:t>
            </a:r>
            <a:r>
              <a:rPr lang="en-ZA" sz="2600" dirty="0">
                <a:solidFill>
                  <a:srgbClr val="FFFFFF"/>
                </a:solidFill>
                <a:hlinkClick r:id="rId2"/>
              </a:rPr>
              <a:t>http://</a:t>
            </a:r>
            <a:r>
              <a:rPr lang="en-ZA" sz="2600" dirty="0" smtClean="0">
                <a:solidFill>
                  <a:srgbClr val="FFFFFF"/>
                </a:solidFill>
                <a:hlinkClick r:id="rId2"/>
              </a:rPr>
              <a:t>chartsbin.com/view/aq2</a:t>
            </a:r>
            <a:r>
              <a:rPr lang="en-ZA" sz="2600" dirty="0" smtClean="0">
                <a:solidFill>
                  <a:srgbClr val="FFFFFF"/>
                </a:solidFill>
              </a:rPr>
              <a:t> for more information. </a:t>
            </a:r>
            <a:endParaRPr lang="en-US" sz="3200" dirty="0" smtClean="0"/>
          </a:p>
          <a:p>
            <a:pPr>
              <a:buFont typeface="Wingdings" pitchFamily="2" charset="2"/>
              <a:buChar char="Ø"/>
            </a:pPr>
            <a:endParaRPr lang="en-ZA" sz="3200" dirty="0"/>
          </a:p>
          <a:p>
            <a:pPr marL="0" indent="0">
              <a:buNone/>
            </a:pPr>
            <a:endParaRPr lang="en-ZA" dirty="0"/>
          </a:p>
        </p:txBody>
      </p:sp>
    </p:spTree>
    <p:extLst>
      <p:ext uri="{BB962C8B-B14F-4D97-AF65-F5344CB8AC3E}">
        <p14:creationId xmlns:p14="http://schemas.microsoft.com/office/powerpoint/2010/main" val="23194824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931224" cy="1371600"/>
          </a:xfrm>
        </p:spPr>
        <p:txBody>
          <a:bodyPr/>
          <a:lstStyle/>
          <a:p>
            <a:r>
              <a:rPr lang="en-ZA" b="1" dirty="0" smtClean="0"/>
              <a:t/>
            </a:r>
            <a:br>
              <a:rPr lang="en-ZA" b="1" dirty="0" smtClean="0"/>
            </a:br>
            <a:r>
              <a:rPr lang="en-ZA" b="1" dirty="0" smtClean="0"/>
              <a:t>1. </a:t>
            </a:r>
            <a:r>
              <a:rPr lang="en-US" sz="2800" b="1" u="sng" dirty="0" smtClean="0">
                <a:latin typeface="Arial"/>
                <a:ea typeface="Calibri"/>
                <a:cs typeface="Times New Roman"/>
              </a:rPr>
              <a:t>English </a:t>
            </a:r>
            <a:r>
              <a:rPr lang="en-US" sz="2800" b="1" u="sng" dirty="0">
                <a:latin typeface="Arial"/>
                <a:ea typeface="Calibri"/>
                <a:cs typeface="Times New Roman"/>
              </a:rPr>
              <a:t>Common </a:t>
            </a:r>
            <a:r>
              <a:rPr lang="en-US" sz="2800" b="1" u="sng" dirty="0" smtClean="0">
                <a:latin typeface="Arial"/>
                <a:ea typeface="Calibri"/>
                <a:cs typeface="Times New Roman"/>
              </a:rPr>
              <a:t>law</a:t>
            </a:r>
            <a:endParaRPr lang="en-ZA" b="1" dirty="0"/>
          </a:p>
        </p:txBody>
      </p:sp>
      <p:sp>
        <p:nvSpPr>
          <p:cNvPr id="3" name="Content Placeholder 2"/>
          <p:cNvSpPr>
            <a:spLocks noGrp="1"/>
          </p:cNvSpPr>
          <p:nvPr>
            <p:ph idx="1"/>
          </p:nvPr>
        </p:nvSpPr>
        <p:spPr>
          <a:xfrm>
            <a:off x="609600" y="1600200"/>
            <a:ext cx="7924800" cy="4853136"/>
          </a:xfrm>
        </p:spPr>
        <p:txBody>
          <a:bodyPr>
            <a:normAutofit fontScale="92500" lnSpcReduction="10000"/>
          </a:bodyPr>
          <a:lstStyle/>
          <a:p>
            <a:pPr marL="0" indent="0" algn="just">
              <a:lnSpc>
                <a:spcPct val="150000"/>
              </a:lnSpc>
              <a:spcAft>
                <a:spcPts val="1000"/>
              </a:spcAft>
              <a:buNone/>
            </a:pPr>
            <a:r>
              <a:rPr lang="en-US" sz="3200" dirty="0" smtClean="0"/>
              <a:t>Common </a:t>
            </a:r>
            <a:r>
              <a:rPr lang="en-US" sz="3200" dirty="0"/>
              <a:t>law is the legal tradition which evolved in England from the 11th century onwards. It is defined as that ‘part of the law of England formulated, developed and administered by the common law courts, based originally on the common customs of the country and unwritten’.</a:t>
            </a:r>
            <a:endParaRPr lang="en-ZA" sz="3200" dirty="0"/>
          </a:p>
          <a:p>
            <a:pPr marL="0" indent="0" algn="just">
              <a:lnSpc>
                <a:spcPct val="150000"/>
              </a:lnSpc>
              <a:spcAft>
                <a:spcPts val="1000"/>
              </a:spcAft>
              <a:buNone/>
            </a:pPr>
            <a:endParaRPr lang="en-ZA" sz="3200" b="1" u="sng" dirty="0">
              <a:latin typeface="Calibri"/>
              <a:ea typeface="Calibri"/>
              <a:cs typeface="Times New Roman"/>
            </a:endParaRPr>
          </a:p>
          <a:p>
            <a:pPr marL="0" indent="0">
              <a:buNone/>
            </a:pPr>
            <a:endParaRPr lang="en-ZA" dirty="0"/>
          </a:p>
        </p:txBody>
      </p:sp>
    </p:spTree>
    <p:extLst>
      <p:ext uri="{BB962C8B-B14F-4D97-AF65-F5344CB8AC3E}">
        <p14:creationId xmlns:p14="http://schemas.microsoft.com/office/powerpoint/2010/main" val="1944679223"/>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1CACE3"/>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otalTime>799</TotalTime>
  <Words>2784</Words>
  <Application>ThinkFree Show</Application>
  <PresentationFormat>On-screen Show</PresentationFormat>
  <Paragraphs>206</Paragraphs>
  <Slides>41</Slides>
  <Notes>0</Notes>
  <HiddenSlides>0</HiddenSlides>
  <MMClips>0</MMClips>
  <ScaleCrop>false</ScaleCrop>
  <HeadingPairs>
    <vt:vector size="6" baseType="variant">
      <vt:variant>
        <vt:lpstr>사용한 글꼴</vt:lpstr>
      </vt:variant>
      <vt:variant>
        <vt:i4>8</vt:i4>
      </vt:variant>
      <vt:variant>
        <vt:lpstr>테마</vt:lpstr>
      </vt:variant>
      <vt:variant>
        <vt:i4>0</vt:i4>
      </vt:variant>
      <vt:variant>
        <vt:lpstr>슬라이드 제목</vt:lpstr>
      </vt:variant>
      <vt:variant>
        <vt:i4>41</vt:i4>
      </vt:variant>
    </vt:vector>
  </HeadingPairs>
  <TitlesOfParts>
    <vt:vector size="41" baseType="lpstr">
      <vt:lpstr>Slide 0</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vector>
  </TitlesOfParts>
  <Company>Hewlett-Packard Company</Company>
  <LinksUpToDate>false</LinksUpToDate>
  <SharedDoc>false</SharedDoc>
  <HyperlinksChanged>false</HyperlinksChanged>
  <AppVersion>06.0000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LUSAKA SCHOOL OF LAW</dc:title>
  <dc:creator>Ntemena</dc:creator>
  <cp:lastModifiedBy>User</cp:lastModifiedBy>
  <cp:revision>106</cp:revision>
  <cp:lastPrinted>2018-08-21T18:36:11Z</cp:lastPrinted>
  <dcterms:created xsi:type="dcterms:W3CDTF">2018-01-22T13:23:10Z</dcterms:created>
  <dcterms:modified xsi:type="dcterms:W3CDTF">2020-03-04T06:34:15Z</dcterms:modified>
</cp:coreProperties>
</file>