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7" r:id="rId2"/>
    <p:sldId id="258" r:id="rId3"/>
    <p:sldId id="259" r:id="rId4"/>
    <p:sldId id="260" r:id="rId5"/>
    <p:sldId id="261" r:id="rId6"/>
    <p:sldId id="317" r:id="rId7"/>
    <p:sldId id="262" r:id="rId8"/>
    <p:sldId id="269" r:id="rId9"/>
    <p:sldId id="318" r:id="rId10"/>
    <p:sldId id="270" r:id="rId11"/>
    <p:sldId id="314" r:id="rId12"/>
    <p:sldId id="265" r:id="rId13"/>
    <p:sldId id="319" r:id="rId14"/>
    <p:sldId id="320" r:id="rId15"/>
    <p:sldId id="321" r:id="rId16"/>
    <p:sldId id="272" r:id="rId17"/>
    <p:sldId id="322" r:id="rId18"/>
    <p:sldId id="275" r:id="rId19"/>
    <p:sldId id="277" r:id="rId20"/>
    <p:sldId id="280" r:id="rId21"/>
    <p:sldId id="281" r:id="rId22"/>
    <p:sldId id="284" r:id="rId23"/>
    <p:sldId id="323" r:id="rId24"/>
    <p:sldId id="324" r:id="rId25"/>
    <p:sldId id="30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22" d="100"/>
          <a:sy n="22" d="100"/>
        </p:scale>
        <p:origin x="60" y="11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6E09F37-8543-4D18-A36A-AD93FBF14B69}" type="datetimeFigureOut">
              <a:rPr lang="en-US" smtClean="0"/>
              <a:t>23-Mar-20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4099958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E09F37-8543-4D18-A36A-AD93FBF14B69}" type="datetimeFigureOut">
              <a:rPr lang="en-US" smtClean="0"/>
              <a:t>23-Mar-20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326484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E09F37-8543-4D18-A36A-AD93FBF14B69}" type="datetimeFigureOut">
              <a:rPr lang="en-US" smtClean="0"/>
              <a:t>23-Mar-20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DF25E32-5709-4BD2-9CE7-83BB374B0837}"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9617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6E09F37-8543-4D18-A36A-AD93FBF14B69}" type="datetimeFigureOut">
              <a:rPr lang="en-US" smtClean="0"/>
              <a:t>23-Mar-20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3814693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6E09F37-8543-4D18-A36A-AD93FBF14B69}" type="datetimeFigureOut">
              <a:rPr lang="en-US" smtClean="0"/>
              <a:t>23-Mar-20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DF25E32-5709-4BD2-9CE7-83BB374B0837}"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499794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6E09F37-8543-4D18-A36A-AD93FBF14B69}" type="datetimeFigureOut">
              <a:rPr lang="en-US" smtClean="0"/>
              <a:t>23-Mar-20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768670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E09F37-8543-4D18-A36A-AD93FBF14B69}" type="datetimeFigureOut">
              <a:rPr lang="en-US" smtClean="0"/>
              <a:t>23-Mar-20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8611398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E09F37-8543-4D18-A36A-AD93FBF14B69}" type="datetimeFigureOut">
              <a:rPr lang="en-US" smtClean="0"/>
              <a:t>23-Mar-20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2465533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E09F37-8543-4D18-A36A-AD93FBF14B69}" type="datetimeFigureOut">
              <a:rPr lang="en-US" smtClean="0"/>
              <a:t>23-Mar-20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3092362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E09F37-8543-4D18-A36A-AD93FBF14B69}" type="datetimeFigureOut">
              <a:rPr lang="en-US" smtClean="0"/>
              <a:t>23-Mar-20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3780575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6E09F37-8543-4D18-A36A-AD93FBF14B69}" type="datetimeFigureOut">
              <a:rPr lang="en-US" smtClean="0"/>
              <a:t>23-Mar-20</a:t>
            </a:fld>
            <a:endParaRPr lang="en-US"/>
          </a:p>
        </p:txBody>
      </p:sp>
      <p:sp>
        <p:nvSpPr>
          <p:cNvPr id="6" name="Footer Placeholder 5"/>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2243198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6E09F37-8543-4D18-A36A-AD93FBF14B69}" type="datetimeFigureOut">
              <a:rPr lang="en-US" smtClean="0"/>
              <a:t>23-Mar-20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2242936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6E09F37-8543-4D18-A36A-AD93FBF14B69}" type="datetimeFigureOut">
              <a:rPr lang="en-US" smtClean="0"/>
              <a:t>23-Mar-20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252013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E09F37-8543-4D18-A36A-AD93FBF14B69}" type="datetimeFigureOut">
              <a:rPr lang="en-US" smtClean="0"/>
              <a:t>23-Mar-20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1204257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E09F37-8543-4D18-A36A-AD93FBF14B69}" type="datetimeFigureOut">
              <a:rPr lang="en-US" smtClean="0"/>
              <a:t>23-Mar-20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3327615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E09F37-8543-4D18-A36A-AD93FBF14B69}" type="datetimeFigureOut">
              <a:rPr lang="en-US" smtClean="0"/>
              <a:t>23-Mar-20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DF25E32-5709-4BD2-9CE7-83BB374B0837}" type="slidenum">
              <a:rPr lang="en-US" smtClean="0"/>
              <a:t>‹#›</a:t>
            </a:fld>
            <a:endParaRPr lang="en-US"/>
          </a:p>
        </p:txBody>
      </p:sp>
    </p:spTree>
    <p:extLst>
      <p:ext uri="{BB962C8B-B14F-4D97-AF65-F5344CB8AC3E}">
        <p14:creationId xmlns:p14="http://schemas.microsoft.com/office/powerpoint/2010/main" val="272799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6E09F37-8543-4D18-A36A-AD93FBF14B69}" type="datetimeFigureOut">
              <a:rPr lang="en-US" smtClean="0"/>
              <a:t>23-Mar-20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DF25E32-5709-4BD2-9CE7-83BB374B0837}" type="slidenum">
              <a:rPr lang="en-US" smtClean="0"/>
              <a:t>‹#›</a:t>
            </a:fld>
            <a:endParaRPr lang="en-US"/>
          </a:p>
        </p:txBody>
      </p:sp>
    </p:spTree>
    <p:extLst>
      <p:ext uri="{BB962C8B-B14F-4D97-AF65-F5344CB8AC3E}">
        <p14:creationId xmlns:p14="http://schemas.microsoft.com/office/powerpoint/2010/main" val="121517887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xmlns="" id="{80CC7BE1-AFD7-4012-A0E8-573CB994A357}"/>
              </a:ext>
            </a:extLst>
          </p:cNvPr>
          <p:cNvSpPr>
            <a:spLocks noGrp="1"/>
          </p:cNvSpPr>
          <p:nvPr>
            <p:ph type="subTitle" idx="1"/>
          </p:nvPr>
        </p:nvSpPr>
        <p:spPr>
          <a:xfrm>
            <a:off x="1981202" y="2107096"/>
            <a:ext cx="7859713" cy="3607904"/>
          </a:xfrm>
        </p:spPr>
        <p:txBody>
          <a:bodyPr rtlCol="0">
            <a:normAutofit lnSpcReduction="10000"/>
          </a:bodyPr>
          <a:lstStyle/>
          <a:p>
            <a:pPr algn="ctr">
              <a:lnSpc>
                <a:spcPct val="90000"/>
              </a:lnSpc>
              <a:spcAft>
                <a:spcPts val="0"/>
              </a:spcAft>
              <a:buClr>
                <a:srgbClr val="DC9E1F"/>
              </a:buClr>
              <a:defRPr/>
            </a:pPr>
            <a:r>
              <a:rPr lang="en-US" altLang="en-US" sz="4800" b="1" dirty="0">
                <a:solidFill>
                  <a:schemeClr val="tx1"/>
                </a:solidFill>
                <a:effectLst>
                  <a:outerShdw blurRad="38100" dist="38100" dir="2700000" algn="tl">
                    <a:srgbClr val="000000">
                      <a:alpha val="43137"/>
                    </a:srgbClr>
                  </a:outerShdw>
                </a:effectLst>
              </a:rPr>
              <a:t>UNIT 7: </a:t>
            </a:r>
          </a:p>
          <a:p>
            <a:pPr algn="ctr">
              <a:lnSpc>
                <a:spcPct val="90000"/>
              </a:lnSpc>
              <a:spcAft>
                <a:spcPts val="0"/>
              </a:spcAft>
              <a:buClr>
                <a:srgbClr val="DC9E1F"/>
              </a:buClr>
              <a:defRPr/>
            </a:pPr>
            <a:endParaRPr lang="en-US" altLang="en-US" sz="4800" b="1" dirty="0">
              <a:solidFill>
                <a:srgbClr val="DC9E1F"/>
              </a:solidFill>
              <a:effectLst>
                <a:outerShdw blurRad="38100" dist="38100" dir="2700000" algn="tl">
                  <a:srgbClr val="000000">
                    <a:alpha val="43137"/>
                  </a:srgbClr>
                </a:outerShdw>
              </a:effectLst>
            </a:endParaRPr>
          </a:p>
          <a:p>
            <a:pPr algn="ctr">
              <a:lnSpc>
                <a:spcPct val="90000"/>
              </a:lnSpc>
              <a:spcAft>
                <a:spcPts val="0"/>
              </a:spcAft>
              <a:buClr>
                <a:srgbClr val="DC9E1F"/>
              </a:buClr>
              <a:defRPr/>
            </a:pPr>
            <a:r>
              <a:rPr lang="en-US" altLang="en-US" sz="4800" b="1" dirty="0">
                <a:solidFill>
                  <a:schemeClr val="tx1"/>
                </a:solidFill>
                <a:effectLst>
                  <a:outerShdw blurRad="38100" dist="38100" dir="2700000" algn="tl">
                    <a:srgbClr val="000000">
                      <a:alpha val="43137"/>
                    </a:srgbClr>
                  </a:outerShdw>
                </a:effectLst>
              </a:rPr>
              <a:t>THE ZAMBIAN COURT SYSTEM: JURISDICTION, COMPOSITION &amp; POWERS</a:t>
            </a:r>
          </a:p>
          <a:p>
            <a:pPr algn="ctr">
              <a:spcAft>
                <a:spcPts val="0"/>
              </a:spcAft>
              <a:buClr>
                <a:schemeClr val="tx1">
                  <a:lumMod val="50000"/>
                  <a:lumOff val="50000"/>
                </a:schemeClr>
              </a:buClr>
              <a:defRPr/>
            </a:pPr>
            <a:endParaRPr lang="en-Z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8969DE-387D-4FA5-9E8B-4B2AECF0BAE3}"/>
              </a:ext>
            </a:extLst>
          </p:cNvPr>
          <p:cNvSpPr>
            <a:spLocks noGrp="1"/>
          </p:cNvSpPr>
          <p:nvPr>
            <p:ph type="title"/>
          </p:nvPr>
        </p:nvSpPr>
        <p:spPr>
          <a:xfrm>
            <a:off x="759855" y="457200"/>
            <a:ext cx="10792495" cy="958645"/>
          </a:xfrm>
        </p:spPr>
        <p:txBody>
          <a:bodyPr>
            <a:normAutofit/>
          </a:bodyPr>
          <a:lstStyle/>
          <a:p>
            <a:pPr algn="ctr">
              <a:defRPr/>
            </a:pPr>
            <a:r>
              <a:rPr lang="en-ZA" b="1" dirty="0"/>
              <a:t>Cont’d</a:t>
            </a:r>
          </a:p>
        </p:txBody>
      </p:sp>
      <p:sp>
        <p:nvSpPr>
          <p:cNvPr id="13315" name="Content Placeholder 2">
            <a:extLst>
              <a:ext uri="{FF2B5EF4-FFF2-40B4-BE49-F238E27FC236}">
                <a16:creationId xmlns:a16="http://schemas.microsoft.com/office/drawing/2014/main" xmlns="" id="{7635C67D-7CBD-4B3B-894D-28A3E93C2B64}"/>
              </a:ext>
            </a:extLst>
          </p:cNvPr>
          <p:cNvSpPr>
            <a:spLocks noGrp="1"/>
          </p:cNvSpPr>
          <p:nvPr>
            <p:ph idx="1"/>
          </p:nvPr>
        </p:nvSpPr>
        <p:spPr>
          <a:xfrm>
            <a:off x="888642" y="1415846"/>
            <a:ext cx="10637951" cy="4984954"/>
          </a:xfrm>
        </p:spPr>
        <p:txBody>
          <a:bodyPr/>
          <a:lstStyle/>
          <a:p>
            <a:pPr algn="just" eaLnBrk="1" hangingPunct="1">
              <a:buFont typeface="Wingdings" pitchFamily="2" charset="2"/>
              <a:buChar char="q"/>
            </a:pPr>
            <a:r>
              <a:rPr lang="en-ZA" altLang="en-US" sz="3200" b="1" dirty="0"/>
              <a:t>Section 4 of the Act provides that one arbitrator, sitting alone, shall constitute a small claims court.</a:t>
            </a:r>
          </a:p>
          <a:p>
            <a:pPr marL="36900" indent="0" algn="just" eaLnBrk="1" hangingPunct="1">
              <a:buNone/>
            </a:pPr>
            <a:endParaRPr lang="en-ZA" altLang="en-US" sz="3200" b="1" dirty="0"/>
          </a:p>
          <a:p>
            <a:pPr algn="just" eaLnBrk="1" hangingPunct="1">
              <a:buFont typeface="Wingdings" pitchFamily="2" charset="2"/>
              <a:buChar char="q"/>
            </a:pPr>
            <a:r>
              <a:rPr lang="en-ZA" altLang="en-US" sz="3200" b="1" dirty="0"/>
              <a:t>Section 7 of the Act provides that in order to qualify for appointment as a commissioner of the court, one must have been an advocate for at least 5 years.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D3445B-E075-45D1-BEFB-FD476CD8525F}"/>
              </a:ext>
            </a:extLst>
          </p:cNvPr>
          <p:cNvSpPr>
            <a:spLocks noGrp="1"/>
          </p:cNvSpPr>
          <p:nvPr>
            <p:ph type="title"/>
          </p:nvPr>
        </p:nvSpPr>
        <p:spPr>
          <a:xfrm>
            <a:off x="721217" y="152400"/>
            <a:ext cx="10740979" cy="1189038"/>
          </a:xfrm>
        </p:spPr>
        <p:txBody>
          <a:bodyPr>
            <a:normAutofit/>
          </a:bodyPr>
          <a:lstStyle/>
          <a:p>
            <a:pPr>
              <a:defRPr/>
            </a:pPr>
            <a:r>
              <a:rPr lang="en-ZA" b="1" dirty="0"/>
              <a:t>Classes of the Subordinate Court</a:t>
            </a:r>
          </a:p>
        </p:txBody>
      </p:sp>
      <p:sp>
        <p:nvSpPr>
          <p:cNvPr id="17411" name="Content Placeholder 2">
            <a:extLst>
              <a:ext uri="{FF2B5EF4-FFF2-40B4-BE49-F238E27FC236}">
                <a16:creationId xmlns:a16="http://schemas.microsoft.com/office/drawing/2014/main" xmlns="" id="{589E37F1-2325-4A2D-998C-B07FA97C5755}"/>
              </a:ext>
            </a:extLst>
          </p:cNvPr>
          <p:cNvSpPr>
            <a:spLocks noGrp="1"/>
          </p:cNvSpPr>
          <p:nvPr>
            <p:ph idx="1"/>
          </p:nvPr>
        </p:nvSpPr>
        <p:spPr>
          <a:xfrm>
            <a:off x="785611" y="1412874"/>
            <a:ext cx="10612192" cy="5129593"/>
          </a:xfrm>
        </p:spPr>
        <p:txBody>
          <a:bodyPr>
            <a:normAutofit fontScale="32500" lnSpcReduction="20000"/>
          </a:bodyPr>
          <a:lstStyle/>
          <a:p>
            <a:pPr marL="137160" indent="0" algn="just">
              <a:lnSpc>
                <a:spcPct val="115000"/>
              </a:lnSpc>
              <a:spcAft>
                <a:spcPts val="1000"/>
              </a:spcAft>
              <a:buNone/>
            </a:pPr>
            <a:r>
              <a:rPr lang="en-ZA" altLang="en-US" sz="7400" b="1" dirty="0">
                <a:ea typeface="Calibri" panose="020F0502020204030204" pitchFamily="34" charset="0"/>
                <a:cs typeface="Times New Roman" panose="02020603050405020304" pitchFamily="18" charset="0"/>
              </a:rPr>
              <a:t>See the Subordinate Court, CAP 28 and the Amendment Act No. 4 of 2018. </a:t>
            </a:r>
            <a:endParaRPr lang="en-ZA" altLang="en-US" sz="7400" b="1" dirty="0">
              <a:latin typeface="Calibri" panose="020F0502020204030204" pitchFamily="34" charset="0"/>
              <a:ea typeface="Calibri" panose="020F0502020204030204" pitchFamily="34" charset="0"/>
              <a:cs typeface="Times New Roman" panose="02020603050405020304" pitchFamily="18" charset="0"/>
            </a:endParaRPr>
          </a:p>
          <a:p>
            <a:pPr marL="137160" indent="0" algn="just">
              <a:lnSpc>
                <a:spcPct val="115000"/>
              </a:lnSpc>
              <a:spcAft>
                <a:spcPts val="1000"/>
              </a:spcAft>
              <a:buNone/>
            </a:pPr>
            <a:r>
              <a:rPr lang="en-GB" altLang="en-US" sz="7400" b="1" dirty="0">
                <a:ea typeface="Calibri" panose="020F0502020204030204" pitchFamily="34" charset="0"/>
                <a:cs typeface="Times New Roman" panose="02020603050405020304" pitchFamily="18" charset="0"/>
              </a:rPr>
              <a:t>We have three classes of the Subordinate Courts: s 3</a:t>
            </a:r>
          </a:p>
          <a:p>
            <a:pPr marL="137160" indent="0" algn="just">
              <a:lnSpc>
                <a:spcPct val="115000"/>
              </a:lnSpc>
              <a:spcAft>
                <a:spcPts val="1000"/>
              </a:spcAft>
              <a:buNone/>
            </a:pPr>
            <a:r>
              <a:rPr lang="en-GB" altLang="en-US" sz="7400" b="1" dirty="0">
                <a:ea typeface="Calibri" panose="020F0502020204030204" pitchFamily="34" charset="0"/>
                <a:cs typeface="Times New Roman" panose="02020603050405020304" pitchFamily="18" charset="0"/>
              </a:rPr>
              <a:t>1.	a Subordinate Court of the first class to be presided over by a chief resident magistrate, principal resident magistrate, senior resident magistrate, resident magistrate or a magistrate of the first class.</a:t>
            </a:r>
          </a:p>
          <a:p>
            <a:pPr marL="137160" indent="0" algn="just">
              <a:lnSpc>
                <a:spcPct val="115000"/>
              </a:lnSpc>
              <a:spcAft>
                <a:spcPts val="1000"/>
              </a:spcAft>
              <a:buNone/>
            </a:pPr>
            <a:r>
              <a:rPr lang="en-GB" altLang="en-US" sz="7400" b="1" dirty="0">
                <a:ea typeface="Calibri" panose="020F0502020204030204" pitchFamily="34" charset="0"/>
                <a:cs typeface="Times New Roman" panose="02020603050405020304" pitchFamily="18" charset="0"/>
              </a:rPr>
              <a:t>2.	Subordinate Court of the second class to be presided over by a magistrate of the second class;</a:t>
            </a:r>
          </a:p>
          <a:p>
            <a:pPr marL="137160" indent="0" algn="just">
              <a:lnSpc>
                <a:spcPct val="115000"/>
              </a:lnSpc>
              <a:spcAft>
                <a:spcPts val="1000"/>
              </a:spcAft>
              <a:buNone/>
            </a:pPr>
            <a:r>
              <a:rPr lang="en-GB" altLang="en-US" sz="7400" b="1" dirty="0">
                <a:ea typeface="Calibri" panose="020F0502020204030204" pitchFamily="34" charset="0"/>
                <a:cs typeface="Times New Roman" panose="02020603050405020304" pitchFamily="18" charset="0"/>
              </a:rPr>
              <a:t>3.	a Subordinate Court of the third class to be presided over by a magistrate of the third class.</a:t>
            </a:r>
          </a:p>
          <a:p>
            <a:endParaRPr lang="en-ZA" altLang="en-US" dirty="0">
              <a:ea typeface="Calibri" panose="020F0502020204030204" pitchFamily="34"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496E19-2062-4ED2-9E44-D60322CF9927}"/>
              </a:ext>
            </a:extLst>
          </p:cNvPr>
          <p:cNvSpPr>
            <a:spLocks noGrp="1"/>
          </p:cNvSpPr>
          <p:nvPr>
            <p:ph type="title"/>
          </p:nvPr>
        </p:nvSpPr>
        <p:spPr>
          <a:xfrm>
            <a:off x="850005" y="274641"/>
            <a:ext cx="11088709" cy="1138237"/>
          </a:xfrm>
        </p:spPr>
        <p:txBody>
          <a:bodyPr>
            <a:noAutofit/>
          </a:bodyPr>
          <a:lstStyle/>
          <a:p>
            <a:pPr algn="ctr">
              <a:defRPr/>
            </a:pPr>
            <a:r>
              <a:rPr lang="en-ZA" sz="3200" b="1" dirty="0"/>
              <a:t>Cont’d</a:t>
            </a:r>
          </a:p>
        </p:txBody>
      </p:sp>
      <p:sp>
        <p:nvSpPr>
          <p:cNvPr id="3" name="Content Placeholder 2">
            <a:extLst>
              <a:ext uri="{FF2B5EF4-FFF2-40B4-BE49-F238E27FC236}">
                <a16:creationId xmlns:a16="http://schemas.microsoft.com/office/drawing/2014/main" xmlns="" id="{52045B82-E9B8-4743-B1E5-13D649D409C4}"/>
              </a:ext>
            </a:extLst>
          </p:cNvPr>
          <p:cNvSpPr>
            <a:spLocks noGrp="1"/>
          </p:cNvSpPr>
          <p:nvPr>
            <p:ph idx="1"/>
          </p:nvPr>
        </p:nvSpPr>
        <p:spPr>
          <a:xfrm>
            <a:off x="566669" y="1341441"/>
            <a:ext cx="11217499" cy="5183187"/>
          </a:xfrm>
        </p:spPr>
        <p:txBody>
          <a:bodyPr rtlCol="0">
            <a:noAutofit/>
          </a:bodyPr>
          <a:lstStyle/>
          <a:p>
            <a:pPr marL="342900" indent="-342900" algn="just">
              <a:spcAft>
                <a:spcPts val="0"/>
              </a:spcAft>
              <a:buClr>
                <a:schemeClr val="tx1">
                  <a:lumMod val="50000"/>
                  <a:lumOff val="50000"/>
                </a:schemeClr>
              </a:buClr>
              <a:buFont typeface="Wingdings" panose="05000000000000000000" pitchFamily="2" charset="2"/>
              <a:buChar char="Ø"/>
              <a:defRPr/>
            </a:pPr>
            <a:r>
              <a:rPr lang="en-ZA" sz="3200" b="1" dirty="0">
                <a:ea typeface="Calibri"/>
                <a:cs typeface="Times New Roman"/>
              </a:rPr>
              <a:t>Section 4 of the Subordinate Court Act - </a:t>
            </a:r>
            <a:r>
              <a:rPr lang="en-ZA" sz="3200" b="1" dirty="0">
                <a:solidFill>
                  <a:schemeClr val="tx1">
                    <a:lumMod val="85000"/>
                  </a:schemeClr>
                </a:solidFill>
              </a:rPr>
              <a:t> ordinarily each court is to exercise  jurisdiction only within the limits of the District for which each such court is constituted.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Cont’d</a:t>
            </a:r>
          </a:p>
        </p:txBody>
      </p:sp>
      <p:sp>
        <p:nvSpPr>
          <p:cNvPr id="3" name="Content Placeholder 2"/>
          <p:cNvSpPr>
            <a:spLocks noGrp="1"/>
          </p:cNvSpPr>
          <p:nvPr>
            <p:ph idx="1"/>
          </p:nvPr>
        </p:nvSpPr>
        <p:spPr>
          <a:xfrm>
            <a:off x="913795" y="1580051"/>
            <a:ext cx="10353762" cy="4938736"/>
          </a:xfrm>
        </p:spPr>
        <p:txBody>
          <a:bodyPr>
            <a:normAutofit/>
          </a:bodyPr>
          <a:lstStyle/>
          <a:p>
            <a:pPr marL="137160" indent="0">
              <a:buNone/>
            </a:pPr>
            <a:r>
              <a:rPr lang="en-GB" sz="2400" b="1" dirty="0"/>
              <a:t>In relation civil cases:  Actions arising from Contract, Tort or both, the jurisdiction of the Court is as follows.</a:t>
            </a:r>
          </a:p>
          <a:p>
            <a:pPr marL="137160" indent="0">
              <a:buNone/>
            </a:pPr>
            <a:r>
              <a:rPr lang="en-GB" sz="2400" b="1" dirty="0"/>
              <a:t>1.	Class 1 Magistrates  - see S. 20  -:  </a:t>
            </a:r>
          </a:p>
          <a:p>
            <a:pPr marL="137160" indent="0">
              <a:buNone/>
            </a:pPr>
            <a:r>
              <a:rPr lang="en-GB" sz="2400" dirty="0"/>
              <a:t>-	</a:t>
            </a:r>
            <a:r>
              <a:rPr lang="en-GB" sz="2400" b="1" dirty="0"/>
              <a:t>chief resident magistrate, not more than one hundred thousand 	kwacha;</a:t>
            </a:r>
          </a:p>
          <a:p>
            <a:pPr marL="137160" indent="0">
              <a:buNone/>
            </a:pPr>
            <a:r>
              <a:rPr lang="en-GB" sz="2400" b="1" dirty="0"/>
              <a:t>-	principal resident magistrate not more than ninety thousand 	kwacha;</a:t>
            </a:r>
          </a:p>
          <a:p>
            <a:pPr marL="137160" indent="0">
              <a:buNone/>
            </a:pPr>
            <a:r>
              <a:rPr lang="en-GB" sz="2400" b="1" dirty="0"/>
              <a:t>-	senior resident magistrate, not more than seventy thousand 	kwacha;</a:t>
            </a:r>
          </a:p>
          <a:p>
            <a:pPr marL="137160" indent="0">
              <a:buNone/>
            </a:pPr>
            <a:r>
              <a:rPr lang="en-GB" sz="2400" b="1" dirty="0"/>
              <a:t>-	resident magistrate not more than fifty thousand kwacha; and</a:t>
            </a:r>
          </a:p>
          <a:p>
            <a:pPr marL="137160" indent="0">
              <a:buNone/>
            </a:pPr>
            <a:r>
              <a:rPr lang="en-GB" sz="2400" b="1" dirty="0"/>
              <a:t>-	magistrate of the first class, not more than thirty thousand kwacha </a:t>
            </a:r>
          </a:p>
        </p:txBody>
      </p:sp>
    </p:spTree>
    <p:extLst>
      <p:ext uri="{BB962C8B-B14F-4D97-AF65-F5344CB8AC3E}">
        <p14:creationId xmlns:p14="http://schemas.microsoft.com/office/powerpoint/2010/main" val="4133173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94968"/>
            <a:ext cx="10353762" cy="929148"/>
          </a:xfrm>
        </p:spPr>
        <p:txBody>
          <a:bodyPr/>
          <a:lstStyle/>
          <a:p>
            <a:r>
              <a:rPr lang="en-GB" b="1" dirty="0"/>
              <a:t>Cont’d</a:t>
            </a:r>
          </a:p>
        </p:txBody>
      </p:sp>
      <p:sp>
        <p:nvSpPr>
          <p:cNvPr id="3" name="Content Placeholder 2"/>
          <p:cNvSpPr>
            <a:spLocks noGrp="1"/>
          </p:cNvSpPr>
          <p:nvPr>
            <p:ph idx="1"/>
          </p:nvPr>
        </p:nvSpPr>
        <p:spPr>
          <a:xfrm>
            <a:off x="913795" y="1224116"/>
            <a:ext cx="10353762" cy="5338915"/>
          </a:xfrm>
        </p:spPr>
        <p:txBody>
          <a:bodyPr>
            <a:normAutofit fontScale="92500" lnSpcReduction="10000"/>
          </a:bodyPr>
          <a:lstStyle/>
          <a:p>
            <a:pPr marL="137160" indent="0">
              <a:buNone/>
            </a:pPr>
            <a:r>
              <a:rPr lang="en-GB" sz="2800" b="1" dirty="0"/>
              <a:t>Subordinate Courts of the first class also hears the following claims:</a:t>
            </a:r>
          </a:p>
          <a:p>
            <a:pPr>
              <a:buFont typeface="Wingdings" panose="05000000000000000000" pitchFamily="2" charset="2"/>
              <a:buChar char="q"/>
            </a:pPr>
            <a:r>
              <a:rPr lang="en-GB" sz="2800" b="1" dirty="0"/>
              <a:t>recovery for land – land in question must not be over two hundred thousand kwacha</a:t>
            </a:r>
          </a:p>
          <a:p>
            <a:pPr>
              <a:buFont typeface="Wingdings" panose="05000000000000000000" pitchFamily="2" charset="2"/>
              <a:buChar char="q"/>
            </a:pPr>
            <a:r>
              <a:rPr lang="en-GB" sz="2800" b="1" dirty="0"/>
              <a:t>rent payable but amount should not exceed the sum of fifty thousand kwacha per year</a:t>
            </a:r>
          </a:p>
          <a:p>
            <a:pPr>
              <a:buFont typeface="Wingdings" panose="05000000000000000000" pitchFamily="2" charset="2"/>
              <a:buChar char="q"/>
            </a:pPr>
            <a:endParaRPr lang="en-GB" sz="2800" b="1" dirty="0"/>
          </a:p>
          <a:p>
            <a:pPr>
              <a:buFont typeface="Wingdings" panose="05000000000000000000" pitchFamily="2" charset="2"/>
              <a:buChar char="q"/>
            </a:pPr>
            <a:r>
              <a:rPr lang="en-GB" sz="2800" b="1" dirty="0"/>
              <a:t>in case of a Subordinate Court presided over by a chief resident magistrate, principal resident magistrate or a senior resident magistrate, the rent payable in respect of the land/property in question does not exceed one hundred thousand kwacha per year.</a:t>
            </a:r>
          </a:p>
          <a:p>
            <a:endParaRPr lang="en-GB" dirty="0"/>
          </a:p>
        </p:txBody>
      </p:sp>
    </p:spTree>
    <p:extLst>
      <p:ext uri="{BB962C8B-B14F-4D97-AF65-F5344CB8AC3E}">
        <p14:creationId xmlns:p14="http://schemas.microsoft.com/office/powerpoint/2010/main" val="532890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10556" y="146031"/>
            <a:ext cx="10353762" cy="915854"/>
          </a:xfrm>
        </p:spPr>
        <p:txBody>
          <a:bodyPr>
            <a:normAutofit/>
          </a:bodyPr>
          <a:lstStyle/>
          <a:p>
            <a:r>
              <a:rPr lang="en-GB" b="1" dirty="0"/>
              <a:t>Cont’d</a:t>
            </a:r>
          </a:p>
        </p:txBody>
      </p:sp>
      <p:sp>
        <p:nvSpPr>
          <p:cNvPr id="3" name="Content Placeholder 2"/>
          <p:cNvSpPr>
            <a:spLocks noGrp="1"/>
          </p:cNvSpPr>
          <p:nvPr>
            <p:ph idx="1"/>
          </p:nvPr>
        </p:nvSpPr>
        <p:spPr>
          <a:xfrm>
            <a:off x="609600" y="1287887"/>
            <a:ext cx="10972800" cy="5306096"/>
          </a:xfrm>
        </p:spPr>
        <p:txBody>
          <a:bodyPr>
            <a:normAutofit fontScale="92500"/>
          </a:bodyPr>
          <a:lstStyle/>
          <a:p>
            <a:pPr marL="137160" indent="0">
              <a:buNone/>
            </a:pPr>
            <a:r>
              <a:rPr lang="en-GB" dirty="0"/>
              <a:t>2.	</a:t>
            </a:r>
            <a:r>
              <a:rPr lang="en-GB" sz="2800" b="1" dirty="0"/>
              <a:t>Subordinate Court of the Second Class – the civil matter should not exceed the sum of twenty-five thousand kwacha. – see S. 21 of the Act.</a:t>
            </a:r>
          </a:p>
          <a:p>
            <a:pPr marL="137160" indent="0">
              <a:buNone/>
            </a:pPr>
            <a:r>
              <a:rPr lang="en-GB" sz="2800" b="1" dirty="0"/>
              <a:t>3.	Subordinate Court of the Third Class - the civil matter should not exceed the sum of twenty thousand kwacha – S. 22 of the Act.</a:t>
            </a:r>
          </a:p>
          <a:p>
            <a:pPr marL="137160" indent="0">
              <a:buNone/>
            </a:pPr>
            <a:r>
              <a:rPr lang="en-GB" sz="2800" b="1" dirty="0"/>
              <a:t>See the Proviso to section 22:  a magistrate of the third class DOES NOT have jurisdiction: </a:t>
            </a:r>
          </a:p>
          <a:p>
            <a:pPr marL="594360" indent="-457200">
              <a:buFont typeface="Wingdings" panose="05000000000000000000" pitchFamily="2" charset="2"/>
              <a:buChar char="Ø"/>
            </a:pPr>
            <a:r>
              <a:rPr lang="en-GB" sz="2800" b="1" dirty="0"/>
              <a:t>To hear matters relating to wills and testamentary succession </a:t>
            </a:r>
          </a:p>
          <a:p>
            <a:pPr marL="594360" indent="-457200">
              <a:buFont typeface="Wingdings" panose="05000000000000000000" pitchFamily="2" charset="2"/>
              <a:buChar char="Ø"/>
            </a:pPr>
            <a:r>
              <a:rPr lang="en-GB" sz="2800" b="1" dirty="0"/>
              <a:t>To hear matters relating to the legitimacy of a person </a:t>
            </a:r>
          </a:p>
          <a:p>
            <a:pPr marL="594360" indent="-457200">
              <a:buFont typeface="Wingdings" panose="05000000000000000000" pitchFamily="2" charset="2"/>
              <a:buChar char="Ø"/>
            </a:pPr>
            <a:r>
              <a:rPr lang="en-GB" sz="2800" b="1" dirty="0"/>
              <a:t>To hear matter relating to statutory marriages (but note that it has 	jurisdiction to deal with customary marriages).</a:t>
            </a:r>
          </a:p>
          <a:p>
            <a:pPr marL="137160" indent="0">
              <a:buNone/>
            </a:pPr>
            <a:endParaRPr lang="en-GB" dirty="0"/>
          </a:p>
        </p:txBody>
      </p:sp>
    </p:spTree>
    <p:extLst>
      <p:ext uri="{BB962C8B-B14F-4D97-AF65-F5344CB8AC3E}">
        <p14:creationId xmlns:p14="http://schemas.microsoft.com/office/powerpoint/2010/main" val="2622213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AD8D58-0FD7-42FA-80D9-20D1F6AF289E}"/>
              </a:ext>
            </a:extLst>
          </p:cNvPr>
          <p:cNvSpPr>
            <a:spLocks noGrp="1"/>
          </p:cNvSpPr>
          <p:nvPr>
            <p:ph type="title"/>
          </p:nvPr>
        </p:nvSpPr>
        <p:spPr>
          <a:xfrm>
            <a:off x="2133600" y="274641"/>
            <a:ext cx="7924800" cy="777875"/>
          </a:xfrm>
        </p:spPr>
        <p:txBody>
          <a:bodyPr/>
          <a:lstStyle/>
          <a:p>
            <a:pPr>
              <a:defRPr/>
            </a:pPr>
            <a:r>
              <a:rPr lang="en-ZA" b="1" dirty="0"/>
              <a:t>THE HIGH COURT</a:t>
            </a:r>
          </a:p>
        </p:txBody>
      </p:sp>
      <p:sp>
        <p:nvSpPr>
          <p:cNvPr id="3" name="Content Placeholder 2">
            <a:extLst>
              <a:ext uri="{FF2B5EF4-FFF2-40B4-BE49-F238E27FC236}">
                <a16:creationId xmlns:a16="http://schemas.microsoft.com/office/drawing/2014/main" xmlns="" id="{627438D0-0DCF-4E16-BEBF-623D78D29C93}"/>
              </a:ext>
            </a:extLst>
          </p:cNvPr>
          <p:cNvSpPr>
            <a:spLocks noGrp="1"/>
          </p:cNvSpPr>
          <p:nvPr>
            <p:ph idx="1"/>
          </p:nvPr>
        </p:nvSpPr>
        <p:spPr>
          <a:xfrm>
            <a:off x="592428" y="1233490"/>
            <a:ext cx="10972800" cy="5291137"/>
          </a:xfrm>
        </p:spPr>
        <p:txBody>
          <a:bodyPr rtlCol="0">
            <a:normAutofit lnSpcReduction="10000"/>
          </a:bodyPr>
          <a:lstStyle/>
          <a:p>
            <a:pPr marL="137160" indent="0">
              <a:spcAft>
                <a:spcPts val="0"/>
              </a:spcAft>
              <a:buClr>
                <a:srgbClr val="DC9E1F"/>
              </a:buClr>
              <a:buNone/>
              <a:defRPr/>
            </a:pPr>
            <a:r>
              <a:rPr lang="en-GB" sz="2500" b="1" dirty="0"/>
              <a:t>Article 133 establishes the High Court; it has several divisions:</a:t>
            </a:r>
          </a:p>
          <a:p>
            <a:pPr marL="480060" indent="-342900">
              <a:spcAft>
                <a:spcPts val="0"/>
              </a:spcAft>
              <a:buClr>
                <a:srgbClr val="DC9E1F"/>
              </a:buClr>
              <a:buFontTx/>
              <a:buChar char="-"/>
              <a:defRPr/>
            </a:pPr>
            <a:r>
              <a:rPr lang="en-GB" sz="2500" b="1" dirty="0"/>
              <a:t>The industrial relations division, the commercial division, family 	division 	and the children’s court</a:t>
            </a:r>
          </a:p>
          <a:p>
            <a:pPr marL="137160" indent="0">
              <a:spcAft>
                <a:spcPts val="0"/>
              </a:spcAft>
              <a:buClr>
                <a:srgbClr val="DC9E1F"/>
              </a:buClr>
              <a:buNone/>
              <a:defRPr/>
            </a:pPr>
            <a:endParaRPr lang="en-GB" sz="2500" b="1" dirty="0"/>
          </a:p>
          <a:p>
            <a:pPr>
              <a:spcAft>
                <a:spcPts val="0"/>
              </a:spcAft>
              <a:buClr>
                <a:srgbClr val="DC9E1F"/>
              </a:buClr>
              <a:buFontTx/>
              <a:buChar char="-"/>
              <a:defRPr/>
            </a:pPr>
            <a:r>
              <a:rPr lang="en-GB" sz="2500" b="1" dirty="0"/>
              <a:t>CJ is an ex-</a:t>
            </a:r>
            <a:r>
              <a:rPr lang="en-GB" sz="2500" b="1" dirty="0" err="1"/>
              <a:t>offico</a:t>
            </a:r>
            <a:r>
              <a:rPr lang="en-GB" sz="2500" b="1" dirty="0"/>
              <a:t> judge of the HC – See the following cases:</a:t>
            </a:r>
          </a:p>
          <a:p>
            <a:pPr marL="36900" indent="0">
              <a:spcAft>
                <a:spcPts val="0"/>
              </a:spcAft>
              <a:buClr>
                <a:srgbClr val="DC9E1F"/>
              </a:buClr>
              <a:buNone/>
              <a:defRPr/>
            </a:pPr>
            <a:endParaRPr lang="en-GB" sz="2500" b="1" dirty="0"/>
          </a:p>
          <a:p>
            <a:pPr>
              <a:spcAft>
                <a:spcPts val="0"/>
              </a:spcAft>
              <a:buClr>
                <a:srgbClr val="DC9E1F"/>
              </a:buClr>
              <a:buFont typeface="Wingdings" pitchFamily="2" charset="2"/>
              <a:buChar char="§"/>
              <a:defRPr/>
            </a:pPr>
            <a:r>
              <a:rPr lang="en-GB" sz="2500" b="1" dirty="0"/>
              <a:t>Bonaventure </a:t>
            </a:r>
            <a:r>
              <a:rPr lang="en-GB" sz="2500" b="1" dirty="0" err="1"/>
              <a:t>Bweupe</a:t>
            </a:r>
            <a:r>
              <a:rPr lang="en-GB" sz="2500" b="1" dirty="0"/>
              <a:t> v Attorney General and 2 Others (1984) Z.R. 21(H.C.). </a:t>
            </a:r>
          </a:p>
          <a:p>
            <a:pPr>
              <a:spcAft>
                <a:spcPts val="0"/>
              </a:spcAft>
              <a:buClr>
                <a:srgbClr val="DC9E1F"/>
              </a:buClr>
              <a:buFont typeface="Wingdings" pitchFamily="2" charset="2"/>
              <a:buChar char="§"/>
              <a:defRPr/>
            </a:pPr>
            <a:r>
              <a:rPr lang="en-GB" sz="2500" b="1" dirty="0"/>
              <a:t>Edward Jack Shamwana v Levy Patrick </a:t>
            </a:r>
            <a:r>
              <a:rPr lang="en-GB" sz="2500" b="1" dirty="0" err="1"/>
              <a:t>Mwanawasa</a:t>
            </a:r>
            <a:r>
              <a:rPr lang="en-GB" sz="2500" b="1" dirty="0"/>
              <a:t> [1994] ZMHC 2 </a:t>
            </a:r>
          </a:p>
          <a:p>
            <a:pPr>
              <a:spcAft>
                <a:spcPts val="0"/>
              </a:spcAft>
              <a:buClr>
                <a:srgbClr val="DC9E1F"/>
              </a:buClr>
              <a:buFont typeface="Wingdings" pitchFamily="2" charset="2"/>
              <a:buChar char="§"/>
              <a:defRPr/>
            </a:pPr>
            <a:r>
              <a:rPr lang="en-GB" sz="2500" b="1" dirty="0"/>
              <a:t>Michael </a:t>
            </a:r>
            <a:r>
              <a:rPr lang="en-GB" sz="2500" b="1" dirty="0" err="1"/>
              <a:t>Chilufya</a:t>
            </a:r>
            <a:r>
              <a:rPr lang="en-GB" sz="2500" b="1" dirty="0"/>
              <a:t> </a:t>
            </a:r>
            <a:r>
              <a:rPr lang="en-GB" sz="2500" b="1" dirty="0" err="1"/>
              <a:t>Sata</a:t>
            </a:r>
            <a:r>
              <a:rPr lang="en-GB" sz="2500" b="1" dirty="0"/>
              <a:t> v The Post Newspapers and Another [1995] ZMHC 1</a:t>
            </a:r>
          </a:p>
          <a:p>
            <a:pPr>
              <a:spcAft>
                <a:spcPts val="0"/>
              </a:spcAft>
              <a:buClr>
                <a:srgbClr val="DC9E1F"/>
              </a:buClr>
              <a:buFont typeface="Wingdings" pitchFamily="2" charset="2"/>
              <a:buChar char="§"/>
              <a:defRPr/>
            </a:pPr>
            <a:r>
              <a:rPr lang="en-GB" sz="2500" b="1" dirty="0"/>
              <a:t>The People v Roxburgh (1972) Z.R. 31 (H.C.)</a:t>
            </a:r>
          </a:p>
          <a:p>
            <a:pPr>
              <a:spcAft>
                <a:spcPts val="0"/>
              </a:spcAft>
              <a:buClr>
                <a:srgbClr val="DC9E1F"/>
              </a:buClr>
              <a:buFont typeface="Wingdings" pitchFamily="2" charset="2"/>
              <a:buChar char="Ø"/>
              <a:defRPr/>
            </a:pPr>
            <a:endParaRPr lang="en-ZA" sz="2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470453"/>
            <a:ext cx="10353762" cy="934277"/>
          </a:xfrm>
        </p:spPr>
        <p:txBody>
          <a:bodyPr/>
          <a:lstStyle/>
          <a:p>
            <a:r>
              <a:rPr lang="en-GB" b="1" dirty="0"/>
              <a:t>Cont’d</a:t>
            </a:r>
          </a:p>
        </p:txBody>
      </p:sp>
      <p:sp>
        <p:nvSpPr>
          <p:cNvPr id="3" name="Content Placeholder 2"/>
          <p:cNvSpPr>
            <a:spLocks noGrp="1"/>
          </p:cNvSpPr>
          <p:nvPr>
            <p:ph idx="1"/>
          </p:nvPr>
        </p:nvSpPr>
        <p:spPr>
          <a:xfrm>
            <a:off x="913795" y="1404730"/>
            <a:ext cx="10353762" cy="4982817"/>
          </a:xfrm>
        </p:spPr>
        <p:txBody>
          <a:bodyPr>
            <a:normAutofit fontScale="92500"/>
          </a:bodyPr>
          <a:lstStyle/>
          <a:p>
            <a:pPr>
              <a:buFont typeface="Wingdings" panose="05000000000000000000" pitchFamily="2" charset="2"/>
              <a:buChar char="q"/>
            </a:pPr>
            <a:r>
              <a:rPr lang="en-GB" sz="2800" b="1" dirty="0"/>
              <a:t>Art 134 and 135 of the Constitution – The HC has Original and 	appellate 	jurisdiction, supervisory and jurisdiction to review 	cases.</a:t>
            </a:r>
          </a:p>
          <a:p>
            <a:pPr>
              <a:buFont typeface="Wingdings" panose="05000000000000000000" pitchFamily="2" charset="2"/>
              <a:buChar char="q"/>
            </a:pPr>
            <a:r>
              <a:rPr lang="en-GB" sz="2800" b="1" dirty="0"/>
              <a:t>See - </a:t>
            </a:r>
            <a:r>
              <a:rPr lang="en-US" sz="2800" b="1" dirty="0"/>
              <a:t>MWANZA v THE PEOPLE  (1976) Z.R. 154 (H.C.) on the supervisory powers of the High Court.</a:t>
            </a:r>
            <a:endParaRPr lang="en-GB" sz="2800" b="1" dirty="0"/>
          </a:p>
          <a:p>
            <a:pPr>
              <a:buFont typeface="Wingdings" panose="05000000000000000000" pitchFamily="2" charset="2"/>
              <a:buChar char="q"/>
            </a:pPr>
            <a:r>
              <a:rPr lang="en-GB" sz="2800" b="1" dirty="0"/>
              <a:t>The High Court is not restricted in relation to territorial jurisdiction unlike the Subordinate Court which is restricted to particular districts.</a:t>
            </a:r>
          </a:p>
          <a:p>
            <a:pPr>
              <a:buFont typeface="Wingdings" panose="05000000000000000000" pitchFamily="2" charset="2"/>
              <a:buChar char="q"/>
            </a:pPr>
            <a:r>
              <a:rPr lang="en-GB" sz="2800" b="1" dirty="0"/>
              <a:t>Zambia National Holdings Limited and Another v Attorney General 	(1993-1994) Z.R. 115 – the court held that although the High Court has unlimited jurisdiction, it is not limitless</a:t>
            </a:r>
          </a:p>
          <a:p>
            <a:endParaRPr lang="en-GB" dirty="0"/>
          </a:p>
        </p:txBody>
      </p:sp>
    </p:spTree>
    <p:extLst>
      <p:ext uri="{BB962C8B-B14F-4D97-AF65-F5344CB8AC3E}">
        <p14:creationId xmlns:p14="http://schemas.microsoft.com/office/powerpoint/2010/main" val="1895825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C71BA0-0FB5-4BEB-B35E-4EB4BB1A1A5A}"/>
              </a:ext>
            </a:extLst>
          </p:cNvPr>
          <p:cNvSpPr>
            <a:spLocks noGrp="1"/>
          </p:cNvSpPr>
          <p:nvPr>
            <p:ph type="title"/>
          </p:nvPr>
        </p:nvSpPr>
        <p:spPr>
          <a:xfrm>
            <a:off x="2133600" y="274638"/>
            <a:ext cx="7924800" cy="736600"/>
          </a:xfrm>
        </p:spPr>
        <p:txBody>
          <a:bodyPr/>
          <a:lstStyle/>
          <a:p>
            <a:pPr>
              <a:defRPr/>
            </a:pPr>
            <a:r>
              <a:rPr lang="en-ZA" b="1" dirty="0"/>
              <a:t>THE COURT OF APPEAL</a:t>
            </a:r>
          </a:p>
        </p:txBody>
      </p:sp>
      <p:sp>
        <p:nvSpPr>
          <p:cNvPr id="3" name="Content Placeholder 2">
            <a:extLst>
              <a:ext uri="{FF2B5EF4-FFF2-40B4-BE49-F238E27FC236}">
                <a16:creationId xmlns:a16="http://schemas.microsoft.com/office/drawing/2014/main" xmlns="" id="{02B67261-3F3D-4B77-97BC-0E8B50B2D307}"/>
              </a:ext>
            </a:extLst>
          </p:cNvPr>
          <p:cNvSpPr>
            <a:spLocks noGrp="1"/>
          </p:cNvSpPr>
          <p:nvPr>
            <p:ph idx="1"/>
          </p:nvPr>
        </p:nvSpPr>
        <p:spPr>
          <a:xfrm>
            <a:off x="605307" y="1052516"/>
            <a:ext cx="10882648" cy="5400675"/>
          </a:xfrm>
        </p:spPr>
        <p:txBody>
          <a:bodyPr rtlCol="0">
            <a:normAutofit fontScale="92500" lnSpcReduction="20000"/>
          </a:bodyPr>
          <a:lstStyle/>
          <a:p>
            <a:pPr algn="just">
              <a:spcAft>
                <a:spcPts val="0"/>
              </a:spcAft>
              <a:buClr>
                <a:srgbClr val="DC9E1F"/>
              </a:buClr>
              <a:buFont typeface="Wingdings" panose="05000000000000000000" pitchFamily="2" charset="2"/>
              <a:buChar char="q"/>
              <a:defRPr/>
            </a:pPr>
            <a:r>
              <a:rPr lang="en-ZA" sz="3200" b="1" dirty="0"/>
              <a:t>Article 130 of the </a:t>
            </a:r>
            <a:r>
              <a:rPr lang="en-ZA" sz="3200" b="1" dirty="0">
                <a:solidFill>
                  <a:schemeClr val="tx1">
                    <a:lumMod val="85000"/>
                  </a:schemeClr>
                </a:solidFill>
              </a:rPr>
              <a:t>Constitution of Zambia (Amendment) Act No. 2 of 2016</a:t>
            </a:r>
            <a:r>
              <a:rPr lang="en-ZA" sz="3200" b="1" dirty="0">
                <a:solidFill>
                  <a:srgbClr val="FFFFFF"/>
                </a:solidFill>
              </a:rPr>
              <a:t> </a:t>
            </a:r>
            <a:r>
              <a:rPr lang="en-ZA" sz="3200" b="1" dirty="0"/>
              <a:t>establishes Court of Appeal for Zambia.</a:t>
            </a:r>
          </a:p>
          <a:p>
            <a:pPr marL="36900" indent="0" algn="just">
              <a:spcAft>
                <a:spcPts val="0"/>
              </a:spcAft>
              <a:buClr>
                <a:srgbClr val="DC9E1F"/>
              </a:buClr>
              <a:buNone/>
              <a:defRPr/>
            </a:pPr>
            <a:endParaRPr lang="en-ZA" sz="3200" b="1" dirty="0"/>
          </a:p>
          <a:p>
            <a:pPr algn="just">
              <a:spcAft>
                <a:spcPts val="0"/>
              </a:spcAft>
              <a:buClr>
                <a:srgbClr val="DC9E1F"/>
              </a:buClr>
              <a:buFont typeface="Wingdings" panose="05000000000000000000" pitchFamily="2" charset="2"/>
              <a:buChar char="q"/>
              <a:defRPr/>
            </a:pPr>
            <a:r>
              <a:rPr lang="en-ZA" sz="3200" b="1" dirty="0"/>
              <a:t>It has a Judge President, A deputy Judge President and any other number as maybe prescribed – see S. 3 of the Court of Appeal Act.</a:t>
            </a:r>
          </a:p>
          <a:p>
            <a:pPr algn="just">
              <a:spcAft>
                <a:spcPts val="0"/>
              </a:spcAft>
              <a:buClr>
                <a:srgbClr val="DC9E1F"/>
              </a:buClr>
              <a:buFont typeface="Wingdings" panose="05000000000000000000" pitchFamily="2" charset="2"/>
              <a:buChar char="q"/>
              <a:defRPr/>
            </a:pPr>
            <a:endParaRPr lang="en-ZA" sz="3200" b="1" dirty="0"/>
          </a:p>
          <a:p>
            <a:pPr algn="just">
              <a:spcAft>
                <a:spcPts val="0"/>
              </a:spcAft>
              <a:buClr>
                <a:srgbClr val="DC9E1F"/>
              </a:buClr>
              <a:buFont typeface="Wingdings" panose="05000000000000000000" pitchFamily="2" charset="2"/>
              <a:buChar char="q"/>
              <a:defRPr/>
            </a:pPr>
            <a:r>
              <a:rPr lang="en-GB" sz="3200" b="1" dirty="0"/>
              <a:t>Articles 131 and 132 of the Constitution of Zambia (Amendment) Act No. 2 of 2016 provide for the jurisdiction and sittings of the Court of Appeal, respectively</a:t>
            </a:r>
          </a:p>
          <a:p>
            <a:pPr marL="137160" indent="0" algn="just">
              <a:spcAft>
                <a:spcPts val="0"/>
              </a:spcAft>
              <a:buClr>
                <a:srgbClr val="DC9E1F"/>
              </a:buClr>
              <a:buNone/>
              <a:defRPr/>
            </a:pPr>
            <a:endParaRPr lang="en-ZA"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7DB6FF-DA40-4F22-B7FB-A2E099C0BE71}"/>
              </a:ext>
            </a:extLst>
          </p:cNvPr>
          <p:cNvSpPr>
            <a:spLocks noGrp="1"/>
          </p:cNvSpPr>
          <p:nvPr>
            <p:ph type="title"/>
          </p:nvPr>
        </p:nvSpPr>
        <p:spPr>
          <a:xfrm>
            <a:off x="2133600" y="274641"/>
            <a:ext cx="7924800" cy="777875"/>
          </a:xfrm>
        </p:spPr>
        <p:txBody>
          <a:bodyPr>
            <a:normAutofit/>
          </a:bodyPr>
          <a:lstStyle/>
          <a:p>
            <a:pPr>
              <a:defRPr/>
            </a:pPr>
            <a:r>
              <a:rPr lang="en-ZA" b="1" dirty="0"/>
              <a:t>THE CONSTITUTIONAL COURT</a:t>
            </a:r>
          </a:p>
        </p:txBody>
      </p:sp>
      <p:sp>
        <p:nvSpPr>
          <p:cNvPr id="3" name="Content Placeholder 2">
            <a:extLst>
              <a:ext uri="{FF2B5EF4-FFF2-40B4-BE49-F238E27FC236}">
                <a16:creationId xmlns:a16="http://schemas.microsoft.com/office/drawing/2014/main" xmlns="" id="{6711DCD9-DB3B-4EC5-A127-88EC2DE63C2E}"/>
              </a:ext>
            </a:extLst>
          </p:cNvPr>
          <p:cNvSpPr>
            <a:spLocks noGrp="1"/>
          </p:cNvSpPr>
          <p:nvPr>
            <p:ph idx="1"/>
          </p:nvPr>
        </p:nvSpPr>
        <p:spPr>
          <a:xfrm>
            <a:off x="798489" y="1196978"/>
            <a:ext cx="10831133" cy="5184775"/>
          </a:xfrm>
        </p:spPr>
        <p:txBody>
          <a:bodyPr rtlCol="0">
            <a:normAutofit/>
          </a:bodyPr>
          <a:lstStyle/>
          <a:p>
            <a:pPr>
              <a:spcAft>
                <a:spcPts val="0"/>
              </a:spcAft>
              <a:buClr>
                <a:srgbClr val="DC9E1F"/>
              </a:buClr>
              <a:buFont typeface="Wingdings" pitchFamily="2" charset="2"/>
              <a:buChar char="Ø"/>
              <a:defRPr/>
            </a:pPr>
            <a:r>
              <a:rPr lang="en-ZA" sz="3200" b="1" dirty="0"/>
              <a:t>Article 127 of the </a:t>
            </a:r>
            <a:r>
              <a:rPr lang="en-ZA" sz="3200" b="1" dirty="0">
                <a:solidFill>
                  <a:schemeClr val="tx1">
                    <a:lumMod val="85000"/>
                  </a:schemeClr>
                </a:solidFill>
              </a:rPr>
              <a:t>Constitution of Zambia (Amendment) Act No. 2 of 2016 </a:t>
            </a:r>
            <a:r>
              <a:rPr lang="en-ZA" sz="3200" b="1" dirty="0"/>
              <a:t>establishes the Constitutional Court of Zambia. </a:t>
            </a:r>
          </a:p>
          <a:p>
            <a:pPr>
              <a:spcAft>
                <a:spcPts val="0"/>
              </a:spcAft>
              <a:buClr>
                <a:srgbClr val="DC9E1F"/>
              </a:buClr>
              <a:buFont typeface="Wingdings" pitchFamily="2" charset="2"/>
              <a:buChar char="Ø"/>
              <a:defRPr/>
            </a:pPr>
            <a:r>
              <a:rPr lang="en-ZA" sz="3200" b="1" dirty="0"/>
              <a:t>It has a President, Deputy President and 11 other judges</a:t>
            </a:r>
          </a:p>
          <a:p>
            <a:pPr>
              <a:spcAft>
                <a:spcPts val="0"/>
              </a:spcAft>
              <a:buClr>
                <a:srgbClr val="DC9E1F"/>
              </a:buClr>
              <a:buFont typeface="Wingdings" pitchFamily="2" charset="2"/>
              <a:buChar char="Ø"/>
              <a:defRPr/>
            </a:pPr>
            <a:r>
              <a:rPr lang="en-ZA" sz="3200" b="1" dirty="0"/>
              <a:t>Article 128 – Jurisdiction of the Court</a:t>
            </a:r>
          </a:p>
          <a:p>
            <a:pPr>
              <a:spcAft>
                <a:spcPts val="0"/>
              </a:spcAft>
              <a:buClr>
                <a:srgbClr val="DC9E1F"/>
              </a:buClr>
              <a:buFont typeface="Wingdings" pitchFamily="2" charset="2"/>
              <a:buChar char="Ø"/>
              <a:defRPr/>
            </a:pPr>
            <a:r>
              <a:rPr lang="en-ZA" sz="3200" b="1" dirty="0"/>
              <a:t>Article 129 – Sittings of the Court</a:t>
            </a:r>
          </a:p>
          <a:p>
            <a:pPr>
              <a:spcAft>
                <a:spcPts val="0"/>
              </a:spcAft>
              <a:buClr>
                <a:srgbClr val="DC9E1F"/>
              </a:buClr>
              <a:buFont typeface="Wingdings" pitchFamily="2" charset="2"/>
              <a:buChar char="Ø"/>
              <a:defRPr/>
            </a:pPr>
            <a:endParaRPr lang="en-ZA" sz="2500" dirty="0">
              <a:solidFill>
                <a:srgbClr val="FFFFFF"/>
              </a:solidFill>
            </a:endParaRPr>
          </a:p>
          <a:p>
            <a:pPr>
              <a:spcAft>
                <a:spcPts val="0"/>
              </a:spcAft>
              <a:buClr>
                <a:schemeClr val="tx1">
                  <a:lumMod val="50000"/>
                  <a:lumOff val="50000"/>
                </a:schemeClr>
              </a:buClr>
              <a:defRPr/>
            </a:pPr>
            <a:endParaRPr lang="en-ZA" dirty="0">
              <a:solidFill>
                <a:schemeClr val="tx1">
                  <a:lumMod val="8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7FAC7E-F69E-4B1A-A57C-05A671C77451}"/>
              </a:ext>
            </a:extLst>
          </p:cNvPr>
          <p:cNvSpPr>
            <a:spLocks noGrp="1"/>
          </p:cNvSpPr>
          <p:nvPr>
            <p:ph type="title"/>
          </p:nvPr>
        </p:nvSpPr>
        <p:spPr>
          <a:xfrm>
            <a:off x="862885" y="191729"/>
            <a:ext cx="10272147" cy="1371600"/>
          </a:xfrm>
        </p:spPr>
        <p:txBody>
          <a:bodyPr>
            <a:normAutofit/>
          </a:bodyPr>
          <a:lstStyle/>
          <a:p>
            <a:pPr>
              <a:defRPr/>
            </a:pPr>
            <a:r>
              <a:rPr lang="en-ZA" b="1" dirty="0"/>
              <a:t>JUDICIARY’S PRINCIPLES / TENETS OF JUSTICE</a:t>
            </a:r>
            <a:br>
              <a:rPr lang="en-ZA" b="1" dirty="0"/>
            </a:br>
            <a:endParaRPr lang="en-ZA" b="1" dirty="0"/>
          </a:p>
        </p:txBody>
      </p:sp>
      <p:sp>
        <p:nvSpPr>
          <p:cNvPr id="3" name="Content Placeholder 2">
            <a:extLst>
              <a:ext uri="{FF2B5EF4-FFF2-40B4-BE49-F238E27FC236}">
                <a16:creationId xmlns:a16="http://schemas.microsoft.com/office/drawing/2014/main" xmlns="" id="{4BA72DCE-EB2D-4719-9088-3E2755992D2A}"/>
              </a:ext>
            </a:extLst>
          </p:cNvPr>
          <p:cNvSpPr>
            <a:spLocks noGrp="1"/>
          </p:cNvSpPr>
          <p:nvPr>
            <p:ph idx="1"/>
          </p:nvPr>
        </p:nvSpPr>
        <p:spPr>
          <a:xfrm>
            <a:off x="862885" y="1430595"/>
            <a:ext cx="10380371" cy="5235676"/>
          </a:xfrm>
        </p:spPr>
        <p:txBody>
          <a:bodyPr rtlCol="0">
            <a:noAutofit/>
          </a:bodyPr>
          <a:lstStyle/>
          <a:p>
            <a:pPr marL="36900" indent="0">
              <a:spcAft>
                <a:spcPts val="0"/>
              </a:spcAft>
              <a:buClr>
                <a:schemeClr val="tx1">
                  <a:lumMod val="50000"/>
                  <a:lumOff val="50000"/>
                </a:schemeClr>
              </a:buClr>
              <a:buNone/>
              <a:defRPr/>
            </a:pPr>
            <a:r>
              <a:rPr lang="en-ZA" sz="2800" b="1" dirty="0">
                <a:solidFill>
                  <a:schemeClr val="tx1">
                    <a:lumMod val="85000"/>
                  </a:schemeClr>
                </a:solidFill>
              </a:rPr>
              <a:t>Article 118 of the Constitution of Zambia (Amendment) Act No. 2 of 2016 </a:t>
            </a:r>
          </a:p>
          <a:p>
            <a:pPr marL="36900" indent="0">
              <a:spcAft>
                <a:spcPts val="0"/>
              </a:spcAft>
              <a:buClr>
                <a:schemeClr val="tx1">
                  <a:lumMod val="50000"/>
                  <a:lumOff val="50000"/>
                </a:schemeClr>
              </a:buClr>
              <a:buNone/>
              <a:defRPr/>
            </a:pPr>
            <a:r>
              <a:rPr lang="en-ZA" sz="2800" b="1" dirty="0">
                <a:solidFill>
                  <a:schemeClr val="tx1">
                    <a:lumMod val="85000"/>
                  </a:schemeClr>
                </a:solidFill>
              </a:rPr>
              <a:t>In exercising judicial authority, the courts shall be guided by the following principles: </a:t>
            </a:r>
          </a:p>
          <a:p>
            <a:pPr marL="379800" indent="-342900">
              <a:spcAft>
                <a:spcPts val="0"/>
              </a:spcAft>
              <a:buClr>
                <a:schemeClr val="tx1">
                  <a:lumMod val="50000"/>
                  <a:lumOff val="50000"/>
                </a:schemeClr>
              </a:buClr>
              <a:buFont typeface="Wingdings" pitchFamily="2" charset="2"/>
              <a:buChar char="q"/>
              <a:defRPr/>
            </a:pPr>
            <a:r>
              <a:rPr lang="en-US" sz="2800" b="1" dirty="0">
                <a:solidFill>
                  <a:schemeClr val="tx1">
                    <a:lumMod val="85000"/>
                  </a:schemeClr>
                </a:solidFill>
              </a:rPr>
              <a:t>Justice without discrimination; </a:t>
            </a:r>
          </a:p>
          <a:p>
            <a:pPr marL="379800" indent="-342900">
              <a:spcAft>
                <a:spcPts val="0"/>
              </a:spcAft>
              <a:buClr>
                <a:schemeClr val="tx1">
                  <a:lumMod val="50000"/>
                  <a:lumOff val="50000"/>
                </a:schemeClr>
              </a:buClr>
              <a:buFont typeface="Wingdings" pitchFamily="2" charset="2"/>
              <a:buChar char="q"/>
              <a:defRPr/>
            </a:pPr>
            <a:r>
              <a:rPr lang="en-US" sz="2800" b="1" dirty="0">
                <a:solidFill>
                  <a:schemeClr val="tx1">
                    <a:lumMod val="85000"/>
                  </a:schemeClr>
                </a:solidFill>
              </a:rPr>
              <a:t>justice should be prompt; </a:t>
            </a:r>
          </a:p>
          <a:p>
            <a:pPr marL="379800" indent="-342900">
              <a:spcAft>
                <a:spcPts val="0"/>
              </a:spcAft>
              <a:buClr>
                <a:schemeClr val="tx1">
                  <a:lumMod val="50000"/>
                  <a:lumOff val="50000"/>
                </a:schemeClr>
              </a:buClr>
              <a:buFont typeface="Wingdings" pitchFamily="2" charset="2"/>
              <a:buChar char="q"/>
              <a:defRPr/>
            </a:pPr>
            <a:r>
              <a:rPr lang="en-US" sz="2800" b="1" dirty="0">
                <a:solidFill>
                  <a:schemeClr val="tx1">
                    <a:lumMod val="85000"/>
                  </a:schemeClr>
                </a:solidFill>
              </a:rPr>
              <a:t>adequate compensation; </a:t>
            </a:r>
          </a:p>
          <a:p>
            <a:pPr marL="379800" indent="-342900">
              <a:spcAft>
                <a:spcPts val="0"/>
              </a:spcAft>
              <a:buClr>
                <a:schemeClr val="tx1">
                  <a:lumMod val="50000"/>
                  <a:lumOff val="50000"/>
                </a:schemeClr>
              </a:buClr>
              <a:buFont typeface="Wingdings" pitchFamily="2" charset="2"/>
              <a:buChar char="q"/>
              <a:defRPr/>
            </a:pPr>
            <a:r>
              <a:rPr lang="en-US" sz="2800" b="1" dirty="0">
                <a:solidFill>
                  <a:schemeClr val="tx1">
                    <a:lumMod val="85000"/>
                  </a:schemeClr>
                </a:solidFill>
              </a:rPr>
              <a:t>promote ADR; </a:t>
            </a:r>
          </a:p>
          <a:p>
            <a:pPr marL="379800" indent="-342900">
              <a:spcAft>
                <a:spcPts val="0"/>
              </a:spcAft>
              <a:buClr>
                <a:schemeClr val="tx1">
                  <a:lumMod val="50000"/>
                  <a:lumOff val="50000"/>
                </a:schemeClr>
              </a:buClr>
              <a:buFont typeface="Wingdings" pitchFamily="2" charset="2"/>
              <a:buChar char="q"/>
              <a:defRPr/>
            </a:pPr>
            <a:r>
              <a:rPr lang="en-US" sz="2800" b="1" dirty="0">
                <a:solidFill>
                  <a:schemeClr val="tx1">
                    <a:lumMod val="85000"/>
                  </a:schemeClr>
                </a:solidFill>
              </a:rPr>
              <a:t>disregard procedural technicalities in favor of promoting and protecting values and principles of the Constitution.</a:t>
            </a:r>
            <a:endParaRPr lang="en-ZA" sz="3600" b="1" dirty="0">
              <a:solidFill>
                <a:schemeClr val="tx1">
                  <a:lumMod val="8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5B83E4-C8D8-4234-8BE8-EF5858F5430A}"/>
              </a:ext>
            </a:extLst>
          </p:cNvPr>
          <p:cNvSpPr>
            <a:spLocks noGrp="1"/>
          </p:cNvSpPr>
          <p:nvPr>
            <p:ph type="title"/>
          </p:nvPr>
        </p:nvSpPr>
        <p:spPr>
          <a:xfrm>
            <a:off x="2133600" y="274641"/>
            <a:ext cx="7924800" cy="706437"/>
          </a:xfrm>
        </p:spPr>
        <p:txBody>
          <a:bodyPr>
            <a:normAutofit/>
          </a:bodyPr>
          <a:lstStyle/>
          <a:p>
            <a:pPr>
              <a:defRPr/>
            </a:pPr>
            <a:r>
              <a:rPr lang="en-ZA" b="1" dirty="0"/>
              <a:t>THE SUPREME COURT OF ZAMBIA</a:t>
            </a:r>
          </a:p>
        </p:txBody>
      </p:sp>
      <p:sp>
        <p:nvSpPr>
          <p:cNvPr id="3" name="Content Placeholder 2">
            <a:extLst>
              <a:ext uri="{FF2B5EF4-FFF2-40B4-BE49-F238E27FC236}">
                <a16:creationId xmlns:a16="http://schemas.microsoft.com/office/drawing/2014/main" xmlns="" id="{7BD787CA-F1E2-4485-93C2-B345DB523231}"/>
              </a:ext>
            </a:extLst>
          </p:cNvPr>
          <p:cNvSpPr>
            <a:spLocks noGrp="1"/>
          </p:cNvSpPr>
          <p:nvPr>
            <p:ph idx="1"/>
          </p:nvPr>
        </p:nvSpPr>
        <p:spPr>
          <a:xfrm>
            <a:off x="528034" y="1052516"/>
            <a:ext cx="10998558" cy="5400675"/>
          </a:xfrm>
        </p:spPr>
        <p:txBody>
          <a:bodyPr rtlCol="0">
            <a:normAutofit/>
          </a:bodyPr>
          <a:lstStyle/>
          <a:p>
            <a:pPr>
              <a:spcAft>
                <a:spcPts val="0"/>
              </a:spcAft>
              <a:buClr>
                <a:srgbClr val="DC9E1F"/>
              </a:buClr>
              <a:buFont typeface="Wingdings" panose="05000000000000000000" pitchFamily="2" charset="2"/>
              <a:buChar char="q"/>
              <a:defRPr/>
            </a:pPr>
            <a:r>
              <a:rPr lang="en-ZA" sz="3200" b="1" dirty="0"/>
              <a:t>Article 124 of the Constitution of Zambia (Amendment) Act No. 2 of 2016 establishes the Supreme Court of Zambia.</a:t>
            </a:r>
          </a:p>
          <a:p>
            <a:pPr marL="36900" indent="0">
              <a:spcAft>
                <a:spcPts val="0"/>
              </a:spcAft>
              <a:buClr>
                <a:srgbClr val="DC9E1F"/>
              </a:buClr>
              <a:buNone/>
              <a:defRPr/>
            </a:pPr>
            <a:endParaRPr lang="en-ZA" sz="3200" b="1" dirty="0"/>
          </a:p>
          <a:p>
            <a:pPr algn="just">
              <a:spcAft>
                <a:spcPts val="0"/>
              </a:spcAft>
              <a:buClr>
                <a:schemeClr val="tx1">
                  <a:lumMod val="50000"/>
                  <a:lumOff val="50000"/>
                </a:schemeClr>
              </a:buClr>
              <a:buFont typeface="Wingdings" panose="05000000000000000000" pitchFamily="2" charset="2"/>
              <a:buChar char="q"/>
              <a:defRPr/>
            </a:pPr>
            <a:r>
              <a:rPr lang="en-ZA" sz="3200" b="1" dirty="0">
                <a:solidFill>
                  <a:schemeClr val="tx1">
                    <a:lumMod val="85000"/>
                  </a:schemeClr>
                </a:solidFill>
              </a:rPr>
              <a:t>It consists of— (a) the Chief Justice; (b) the Deputy Chief Justice; and (c) eleven other judges or a higher number of judges, as prescribed.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90F34F-AFBC-45B5-979D-B8801070B27A}"/>
              </a:ext>
            </a:extLst>
          </p:cNvPr>
          <p:cNvSpPr>
            <a:spLocks noGrp="1"/>
          </p:cNvSpPr>
          <p:nvPr>
            <p:ph type="title"/>
          </p:nvPr>
        </p:nvSpPr>
        <p:spPr>
          <a:xfrm>
            <a:off x="643944" y="185738"/>
            <a:ext cx="11011436" cy="1371600"/>
          </a:xfrm>
        </p:spPr>
        <p:txBody>
          <a:bodyPr>
            <a:normAutofit/>
          </a:bodyPr>
          <a:lstStyle/>
          <a:p>
            <a:pPr>
              <a:defRPr/>
            </a:pPr>
            <a:r>
              <a:rPr lang="en-ZA" b="1" dirty="0"/>
              <a:t>Cont’d</a:t>
            </a:r>
          </a:p>
        </p:txBody>
      </p:sp>
      <p:sp>
        <p:nvSpPr>
          <p:cNvPr id="3" name="Content Placeholder 2">
            <a:extLst>
              <a:ext uri="{FF2B5EF4-FFF2-40B4-BE49-F238E27FC236}">
                <a16:creationId xmlns:a16="http://schemas.microsoft.com/office/drawing/2014/main" xmlns="" id="{D699E7D4-FFAF-458F-A1F9-705CB57573B4}"/>
              </a:ext>
            </a:extLst>
          </p:cNvPr>
          <p:cNvSpPr>
            <a:spLocks noGrp="1"/>
          </p:cNvSpPr>
          <p:nvPr>
            <p:ph idx="1"/>
          </p:nvPr>
        </p:nvSpPr>
        <p:spPr>
          <a:xfrm>
            <a:off x="631065" y="1600200"/>
            <a:ext cx="10895527" cy="4852988"/>
          </a:xfrm>
        </p:spPr>
        <p:txBody>
          <a:bodyPr rtlCol="0">
            <a:normAutofit/>
          </a:bodyPr>
          <a:lstStyle/>
          <a:p>
            <a:pPr algn="just">
              <a:spcAft>
                <a:spcPts val="0"/>
              </a:spcAft>
              <a:buClr>
                <a:srgbClr val="DC9E1F"/>
              </a:buClr>
              <a:buFont typeface="Wingdings" panose="05000000000000000000" pitchFamily="2" charset="2"/>
              <a:buChar char="q"/>
              <a:defRPr/>
            </a:pPr>
            <a:r>
              <a:rPr lang="en-ZA" sz="2800" b="1" dirty="0"/>
              <a:t>Articles 125 and 124 of the Constitution of Zambia (Amendment) Act No. 2 of 2016 provide for the jurisdiction and composition of the Supreme Court, respectively.</a:t>
            </a:r>
          </a:p>
          <a:p>
            <a:pPr algn="just">
              <a:spcAft>
                <a:spcPts val="0"/>
              </a:spcAft>
              <a:buClr>
                <a:srgbClr val="DC9E1F"/>
              </a:buClr>
              <a:buFont typeface="Wingdings" panose="05000000000000000000" pitchFamily="2" charset="2"/>
              <a:buChar char="q"/>
              <a:defRPr/>
            </a:pPr>
            <a:endParaRPr lang="en-ZA" sz="2800" b="1" dirty="0"/>
          </a:p>
          <a:p>
            <a:pPr algn="just">
              <a:spcAft>
                <a:spcPts val="0"/>
              </a:spcAft>
              <a:buClr>
                <a:srgbClr val="DC9E1F"/>
              </a:buClr>
              <a:buFont typeface="Wingdings" panose="05000000000000000000" pitchFamily="2" charset="2"/>
              <a:buChar char="q"/>
              <a:defRPr/>
            </a:pPr>
            <a:r>
              <a:rPr lang="en-ZA" sz="2800" b="1" dirty="0"/>
              <a:t>Composition – The Chief Justice, Deputy Chief Justice and 11 other judges.</a:t>
            </a:r>
            <a:r>
              <a:rPr lang="en-ZA" sz="3600" b="1" dirty="0"/>
              <a:t> </a:t>
            </a:r>
          </a:p>
          <a:p>
            <a:pPr marL="36900" indent="0" algn="just">
              <a:spcAft>
                <a:spcPts val="0"/>
              </a:spcAft>
              <a:buClr>
                <a:srgbClr val="DC9E1F"/>
              </a:buClr>
              <a:buNone/>
              <a:defRPr/>
            </a:pPr>
            <a:endParaRPr lang="en-ZA" sz="3600" b="1" dirty="0"/>
          </a:p>
          <a:p>
            <a:pPr algn="just">
              <a:spcAft>
                <a:spcPts val="0"/>
              </a:spcAft>
              <a:buClr>
                <a:srgbClr val="DC9E1F"/>
              </a:buClr>
              <a:buFont typeface="Wingdings" panose="05000000000000000000" pitchFamily="2" charset="2"/>
              <a:buChar char="q"/>
              <a:defRPr/>
            </a:pPr>
            <a:r>
              <a:rPr lang="en-ZA" sz="2800" b="1" dirty="0">
                <a:solidFill>
                  <a:schemeClr val="tx1">
                    <a:lumMod val="85000"/>
                  </a:schemeClr>
                </a:solidFill>
              </a:rPr>
              <a:t>126 – provides for the sittings of the Court. </a:t>
            </a:r>
            <a:endParaRPr lang="en-ZA" b="1" dirty="0">
              <a:solidFill>
                <a:schemeClr val="tx1">
                  <a:lumMod val="8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E2D36D-B637-42E9-BD8F-DAED552151D1}"/>
              </a:ext>
            </a:extLst>
          </p:cNvPr>
          <p:cNvSpPr>
            <a:spLocks noGrp="1"/>
          </p:cNvSpPr>
          <p:nvPr>
            <p:ph type="title"/>
          </p:nvPr>
        </p:nvSpPr>
        <p:spPr>
          <a:xfrm>
            <a:off x="2133600" y="274641"/>
            <a:ext cx="7924800" cy="706437"/>
          </a:xfrm>
        </p:spPr>
        <p:txBody>
          <a:bodyPr>
            <a:normAutofit/>
          </a:bodyPr>
          <a:lstStyle/>
          <a:p>
            <a:pPr algn="ctr">
              <a:defRPr/>
            </a:pPr>
            <a:r>
              <a:rPr lang="en-ZA" b="1" dirty="0"/>
              <a:t>APPEALS</a:t>
            </a:r>
          </a:p>
        </p:txBody>
      </p:sp>
      <p:sp>
        <p:nvSpPr>
          <p:cNvPr id="3" name="Content Placeholder 2">
            <a:extLst>
              <a:ext uri="{FF2B5EF4-FFF2-40B4-BE49-F238E27FC236}">
                <a16:creationId xmlns:a16="http://schemas.microsoft.com/office/drawing/2014/main" xmlns="" id="{5611A91C-B8C9-4D8B-AA2D-021D83268126}"/>
              </a:ext>
            </a:extLst>
          </p:cNvPr>
          <p:cNvSpPr>
            <a:spLocks noGrp="1"/>
          </p:cNvSpPr>
          <p:nvPr>
            <p:ph idx="1"/>
          </p:nvPr>
        </p:nvSpPr>
        <p:spPr>
          <a:xfrm>
            <a:off x="502275" y="981078"/>
            <a:ext cx="11011437" cy="5616575"/>
          </a:xfrm>
        </p:spPr>
        <p:txBody>
          <a:bodyPr rtlCol="0">
            <a:normAutofit/>
          </a:bodyPr>
          <a:lstStyle/>
          <a:p>
            <a:pPr marL="137160" indent="0">
              <a:spcAft>
                <a:spcPts val="0"/>
              </a:spcAft>
              <a:buClr>
                <a:schemeClr val="tx1">
                  <a:lumMod val="50000"/>
                  <a:lumOff val="50000"/>
                </a:schemeClr>
              </a:buClr>
              <a:buNone/>
              <a:defRPr/>
            </a:pPr>
            <a:r>
              <a:rPr lang="en-GB" dirty="0">
                <a:solidFill>
                  <a:schemeClr val="tx1">
                    <a:lumMod val="85000"/>
                  </a:schemeClr>
                </a:solidFill>
              </a:rPr>
              <a:t>-	</a:t>
            </a:r>
            <a:r>
              <a:rPr lang="en-GB" sz="2800" b="1" dirty="0">
                <a:solidFill>
                  <a:schemeClr val="tx1">
                    <a:lumMod val="85000"/>
                  </a:schemeClr>
                </a:solidFill>
              </a:rPr>
              <a:t>Local court to subordinate court – s 56 of the Local Court Act 	(subordinate court of the first or second class)</a:t>
            </a:r>
          </a:p>
          <a:p>
            <a:pPr marL="594360" indent="-457200">
              <a:spcAft>
                <a:spcPts val="0"/>
              </a:spcAft>
              <a:buClr>
                <a:schemeClr val="tx1">
                  <a:lumMod val="50000"/>
                  <a:lumOff val="50000"/>
                </a:schemeClr>
              </a:buClr>
              <a:buFontTx/>
              <a:buChar char="-"/>
              <a:defRPr/>
            </a:pPr>
            <a:r>
              <a:rPr lang="en-GB" sz="2800" b="1" dirty="0">
                <a:solidFill>
                  <a:schemeClr val="tx1">
                    <a:lumMod val="85000"/>
                  </a:schemeClr>
                </a:solidFill>
              </a:rPr>
              <a:t>Subordinate Court to HC – S. 28/33 of the Subordinate Court Act</a:t>
            </a:r>
          </a:p>
          <a:p>
            <a:pPr marL="594360" indent="-457200">
              <a:spcAft>
                <a:spcPts val="0"/>
              </a:spcAft>
              <a:buClr>
                <a:schemeClr val="tx1">
                  <a:lumMod val="50000"/>
                  <a:lumOff val="50000"/>
                </a:schemeClr>
              </a:buClr>
              <a:buFontTx/>
              <a:buChar char="-"/>
              <a:defRPr/>
            </a:pPr>
            <a:r>
              <a:rPr lang="en-GB" sz="2800" b="1" dirty="0">
                <a:solidFill>
                  <a:schemeClr val="tx1">
                    <a:lumMod val="85000"/>
                  </a:schemeClr>
                </a:solidFill>
              </a:rPr>
              <a:t>High Court  to Court of Appeal  </a:t>
            </a:r>
          </a:p>
          <a:p>
            <a:pPr marL="594360" indent="-457200">
              <a:spcAft>
                <a:spcPts val="0"/>
              </a:spcAft>
              <a:buClr>
                <a:schemeClr val="tx1">
                  <a:lumMod val="50000"/>
                  <a:lumOff val="50000"/>
                </a:schemeClr>
              </a:buClr>
              <a:buFont typeface="Wingdings" panose="05000000000000000000" pitchFamily="2" charset="2"/>
              <a:buChar char="§"/>
              <a:defRPr/>
            </a:pPr>
            <a:r>
              <a:rPr lang="en-GB" sz="2800" b="1" dirty="0">
                <a:solidFill>
                  <a:schemeClr val="tx1">
                    <a:lumMod val="85000"/>
                  </a:schemeClr>
                </a:solidFill>
              </a:rPr>
              <a:t>see Art 131 of the Constitution, s 14, 15 (Criminal 	appeals) and  s. 22 (Civil appeals) of the Court of Appeal Act 2016.</a:t>
            </a:r>
          </a:p>
          <a:p>
            <a:pPr marL="594360" indent="-457200">
              <a:spcAft>
                <a:spcPts val="0"/>
              </a:spcAft>
              <a:buClr>
                <a:schemeClr val="tx1">
                  <a:lumMod val="50000"/>
                  <a:lumOff val="50000"/>
                </a:schemeClr>
              </a:buClr>
              <a:buFont typeface="Wingdings" panose="05000000000000000000" pitchFamily="2" charset="2"/>
              <a:buChar char="§"/>
              <a:defRPr/>
            </a:pPr>
            <a:r>
              <a:rPr lang="en-GB" sz="2800" b="1" dirty="0">
                <a:solidFill>
                  <a:schemeClr val="tx1">
                    <a:lumMod val="85000"/>
                  </a:schemeClr>
                </a:solidFill>
              </a:rPr>
              <a:t>If an appeal is a first appeal (from High Court to Court of Appeal) you don’t need leave of court to appeal.</a:t>
            </a:r>
          </a:p>
          <a:p>
            <a:pPr marL="594360" indent="-457200">
              <a:spcAft>
                <a:spcPts val="0"/>
              </a:spcAft>
              <a:buClr>
                <a:schemeClr val="tx1">
                  <a:lumMod val="50000"/>
                  <a:lumOff val="50000"/>
                </a:schemeClr>
              </a:buClr>
              <a:buFont typeface="Wingdings" panose="05000000000000000000" pitchFamily="2" charset="2"/>
              <a:buChar char="§"/>
              <a:defRPr/>
            </a:pPr>
            <a:r>
              <a:rPr lang="en-GB" sz="2800" b="1" dirty="0">
                <a:solidFill>
                  <a:schemeClr val="tx1">
                    <a:lumMod val="85000"/>
                  </a:schemeClr>
                </a:solidFill>
              </a:rPr>
              <a:t>If it is a second appeal (from Subordinate Court to Court of Appeal), you need leave of court to appeal.</a:t>
            </a:r>
          </a:p>
          <a:p>
            <a:pPr marL="137160" indent="0">
              <a:spcAft>
                <a:spcPts val="0"/>
              </a:spcAft>
              <a:buClr>
                <a:schemeClr val="tx1">
                  <a:lumMod val="50000"/>
                  <a:lumOff val="50000"/>
                </a:schemeClr>
              </a:buClr>
              <a:buNone/>
              <a:defRPr/>
            </a:pPr>
            <a:endParaRPr lang="en-GB" sz="2800" b="1" dirty="0">
              <a:solidFill>
                <a:schemeClr val="tx1">
                  <a:lumMod val="85000"/>
                </a:schemeClr>
              </a:solidFill>
            </a:endParaRPr>
          </a:p>
          <a:p>
            <a:pPr marL="137160" indent="0">
              <a:spcAft>
                <a:spcPts val="0"/>
              </a:spcAft>
              <a:buClr>
                <a:schemeClr val="tx1">
                  <a:lumMod val="50000"/>
                  <a:lumOff val="50000"/>
                </a:schemeClr>
              </a:buClr>
              <a:buNone/>
              <a:defRPr/>
            </a:pPr>
            <a:endParaRPr lang="en-ZA" b="1" dirty="0">
              <a:solidFill>
                <a:schemeClr val="tx1">
                  <a:lumMod val="85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91730"/>
            <a:ext cx="10353762" cy="988142"/>
          </a:xfrm>
        </p:spPr>
        <p:txBody>
          <a:bodyPr/>
          <a:lstStyle/>
          <a:p>
            <a:r>
              <a:rPr lang="en-GB" b="1" dirty="0"/>
              <a:t>Cont’d</a:t>
            </a:r>
          </a:p>
        </p:txBody>
      </p:sp>
      <p:sp>
        <p:nvSpPr>
          <p:cNvPr id="3" name="Content Placeholder 2"/>
          <p:cNvSpPr>
            <a:spLocks noGrp="1"/>
          </p:cNvSpPr>
          <p:nvPr>
            <p:ph idx="1"/>
          </p:nvPr>
        </p:nvSpPr>
        <p:spPr>
          <a:xfrm>
            <a:off x="913795" y="1061884"/>
            <a:ext cx="10353762" cy="5427405"/>
          </a:xfrm>
        </p:spPr>
        <p:txBody>
          <a:bodyPr>
            <a:normAutofit fontScale="92500" lnSpcReduction="10000"/>
          </a:bodyPr>
          <a:lstStyle/>
          <a:p>
            <a:pPr>
              <a:buFont typeface="Wingdings" panose="05000000000000000000" pitchFamily="2" charset="2"/>
              <a:buChar char="q"/>
            </a:pPr>
            <a:r>
              <a:rPr lang="en-GB" sz="2800" b="1" dirty="0"/>
              <a:t>From the Court of Appeal to the Supreme Court – Art 125 (appellate jurisdiction) /131  - appeals lie in the Supreme Court</a:t>
            </a:r>
          </a:p>
          <a:p>
            <a:pPr>
              <a:buFont typeface="Wingdings" panose="05000000000000000000" pitchFamily="2" charset="2"/>
              <a:buChar char="q"/>
            </a:pPr>
            <a:r>
              <a:rPr lang="en-GB" sz="2800" b="1" dirty="0"/>
              <a:t>s. 13 of the Court of Appeals Act also stipulates that appeals lie in the Supreme but leave to appeal has to be granted because it is a second appeal. Leave to appeal is granted in the following circumstances:</a:t>
            </a:r>
          </a:p>
          <a:p>
            <a:pPr lvl="1">
              <a:buFont typeface="Courier New" panose="02070309020205020404" pitchFamily="49" charset="0"/>
              <a:buChar char="o"/>
            </a:pPr>
            <a:r>
              <a:rPr lang="en-US" sz="2600" b="1" dirty="0"/>
              <a:t>appeal raises a point of law of public importance;</a:t>
            </a:r>
          </a:p>
          <a:p>
            <a:pPr lvl="1">
              <a:buFont typeface="Courier New" panose="02070309020205020404" pitchFamily="49" charset="0"/>
              <a:buChar char="o"/>
            </a:pPr>
            <a:r>
              <a:rPr lang="en-US" sz="2800" b="1" dirty="0"/>
              <a:t>it is desirable and in the public interest that an appeal be determined by the Supreme Court;</a:t>
            </a:r>
          </a:p>
          <a:p>
            <a:pPr lvl="1">
              <a:buFont typeface="Courier New" panose="02070309020205020404" pitchFamily="49" charset="0"/>
              <a:buChar char="o"/>
            </a:pPr>
            <a:r>
              <a:rPr lang="en-US" sz="2800" b="1" dirty="0"/>
              <a:t>appeal has a reasonable prospect of success;</a:t>
            </a:r>
          </a:p>
          <a:p>
            <a:pPr lvl="1">
              <a:buFont typeface="Courier New" panose="02070309020205020404" pitchFamily="49" charset="0"/>
              <a:buChar char="o"/>
            </a:pPr>
            <a:r>
              <a:rPr lang="en-US" sz="2800" b="1" dirty="0"/>
              <a:t>there is some other compelling reason for the appeal to be heard.</a:t>
            </a:r>
          </a:p>
          <a:p>
            <a:pPr>
              <a:buFont typeface="Wingdings" panose="05000000000000000000" pitchFamily="2" charset="2"/>
              <a:buChar char="q"/>
            </a:pPr>
            <a:endParaRPr lang="en-GB" sz="2800" b="1" dirty="0"/>
          </a:p>
          <a:p>
            <a:pPr marL="36900" indent="0">
              <a:buNone/>
            </a:pPr>
            <a:endParaRPr lang="en-GB" sz="2800" b="1" dirty="0"/>
          </a:p>
          <a:p>
            <a:endParaRPr lang="en-GB" dirty="0"/>
          </a:p>
        </p:txBody>
      </p:sp>
    </p:spTree>
    <p:extLst>
      <p:ext uri="{BB962C8B-B14F-4D97-AF65-F5344CB8AC3E}">
        <p14:creationId xmlns:p14="http://schemas.microsoft.com/office/powerpoint/2010/main" val="2898952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FCD90F-2619-4E49-96B3-97029E07DFDC}"/>
              </a:ext>
            </a:extLst>
          </p:cNvPr>
          <p:cNvSpPr>
            <a:spLocks noGrp="1"/>
          </p:cNvSpPr>
          <p:nvPr>
            <p:ph type="title"/>
          </p:nvPr>
        </p:nvSpPr>
        <p:spPr>
          <a:xfrm>
            <a:off x="913795" y="265471"/>
            <a:ext cx="10353762" cy="1314579"/>
          </a:xfrm>
        </p:spPr>
        <p:txBody>
          <a:bodyPr/>
          <a:lstStyle/>
          <a:p>
            <a:r>
              <a:rPr lang="en-US" b="1" dirty="0"/>
              <a:t>Cont’d</a:t>
            </a:r>
          </a:p>
        </p:txBody>
      </p:sp>
      <p:sp>
        <p:nvSpPr>
          <p:cNvPr id="3" name="Content Placeholder 2">
            <a:extLst>
              <a:ext uri="{FF2B5EF4-FFF2-40B4-BE49-F238E27FC236}">
                <a16:creationId xmlns:a16="http://schemas.microsoft.com/office/drawing/2014/main" xmlns="" id="{D455062E-27A1-491C-8A37-64D16F5E9024}"/>
              </a:ext>
            </a:extLst>
          </p:cNvPr>
          <p:cNvSpPr>
            <a:spLocks noGrp="1"/>
          </p:cNvSpPr>
          <p:nvPr>
            <p:ph idx="1"/>
          </p:nvPr>
        </p:nvSpPr>
        <p:spPr>
          <a:xfrm>
            <a:off x="913795" y="1580050"/>
            <a:ext cx="10353762" cy="5012479"/>
          </a:xfrm>
        </p:spPr>
        <p:txBody>
          <a:bodyPr/>
          <a:lstStyle/>
          <a:p>
            <a:pPr>
              <a:buFont typeface="Wingdings" panose="05000000000000000000" pitchFamily="2" charset="2"/>
              <a:buChar char="q"/>
            </a:pPr>
            <a:r>
              <a:rPr lang="en-US" sz="2800" b="1" dirty="0"/>
              <a:t>S 16 of the Court of Appeal Act– appeals will only be allowed by the Supreme Court in the 	following circumstances</a:t>
            </a:r>
          </a:p>
          <a:p>
            <a:pPr marL="36900" indent="0">
              <a:buNone/>
            </a:pPr>
            <a:r>
              <a:rPr lang="en-US" sz="2800" b="1" dirty="0"/>
              <a:t>	o	Conviction is unsafe</a:t>
            </a:r>
          </a:p>
          <a:p>
            <a:pPr marL="36900" indent="0">
              <a:buNone/>
            </a:pPr>
            <a:r>
              <a:rPr lang="en-US" sz="2800" b="1" dirty="0"/>
              <a:t>	o	It was wrong</a:t>
            </a:r>
          </a:p>
          <a:p>
            <a:pPr marL="36900" indent="0">
              <a:buNone/>
            </a:pPr>
            <a:r>
              <a:rPr lang="en-US" sz="2800" b="1" dirty="0"/>
              <a:t>	o	There was an irregularity	</a:t>
            </a:r>
          </a:p>
          <a:p>
            <a:endParaRPr lang="en-US" sz="2800" b="1" dirty="0"/>
          </a:p>
          <a:p>
            <a:pPr>
              <a:buFont typeface="Wingdings" panose="05000000000000000000" pitchFamily="2" charset="2"/>
              <a:buChar char="q"/>
            </a:pPr>
            <a:r>
              <a:rPr lang="en-US" sz="2800" b="1" dirty="0"/>
              <a:t>Ranking of the Court of Appeal and Supreme Court – Art 121 (rank equally) and Article128 (4) decisions of the CA not appealable to the SC</a:t>
            </a:r>
          </a:p>
          <a:p>
            <a:endParaRPr lang="en-US" dirty="0"/>
          </a:p>
        </p:txBody>
      </p:sp>
    </p:spTree>
    <p:extLst>
      <p:ext uri="{BB962C8B-B14F-4D97-AF65-F5344CB8AC3E}">
        <p14:creationId xmlns:p14="http://schemas.microsoft.com/office/powerpoint/2010/main" val="1099364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91C61B-48A9-4894-AC3A-31EBD315D715}"/>
              </a:ext>
            </a:extLst>
          </p:cNvPr>
          <p:cNvSpPr>
            <a:spLocks noGrp="1"/>
          </p:cNvSpPr>
          <p:nvPr>
            <p:ph type="title"/>
          </p:nvPr>
        </p:nvSpPr>
        <p:spPr>
          <a:xfrm>
            <a:off x="850006" y="117987"/>
            <a:ext cx="10676586" cy="884903"/>
          </a:xfrm>
        </p:spPr>
        <p:txBody>
          <a:bodyPr/>
          <a:lstStyle/>
          <a:p>
            <a:pPr>
              <a:defRPr/>
            </a:pPr>
            <a:r>
              <a:rPr lang="en-ZA" b="1" dirty="0"/>
              <a:t>JUDGES</a:t>
            </a:r>
            <a:endParaRPr lang="en-ZA" dirty="0"/>
          </a:p>
        </p:txBody>
      </p:sp>
      <p:sp>
        <p:nvSpPr>
          <p:cNvPr id="59395" name="Content Placeholder 2">
            <a:extLst>
              <a:ext uri="{FF2B5EF4-FFF2-40B4-BE49-F238E27FC236}">
                <a16:creationId xmlns:a16="http://schemas.microsoft.com/office/drawing/2014/main" xmlns="" id="{5B9BDB93-E84C-43FF-A35C-252D19F20738}"/>
              </a:ext>
            </a:extLst>
          </p:cNvPr>
          <p:cNvSpPr>
            <a:spLocks noGrp="1"/>
          </p:cNvSpPr>
          <p:nvPr>
            <p:ph idx="1"/>
          </p:nvPr>
        </p:nvSpPr>
        <p:spPr>
          <a:xfrm>
            <a:off x="798489" y="1002890"/>
            <a:ext cx="10509161" cy="5580469"/>
          </a:xfrm>
        </p:spPr>
        <p:txBody>
          <a:bodyPr>
            <a:normAutofit fontScale="70000" lnSpcReduction="20000"/>
          </a:bodyPr>
          <a:lstStyle/>
          <a:p>
            <a:pPr algn="just">
              <a:buFont typeface="Wingdings" panose="05000000000000000000" pitchFamily="2" charset="2"/>
              <a:buChar char="q"/>
              <a:defRPr/>
            </a:pPr>
            <a:r>
              <a:rPr lang="en-GB" altLang="en-US" sz="3400" b="1" dirty="0"/>
              <a:t>Chief Justice  – Article 136 </a:t>
            </a:r>
          </a:p>
          <a:p>
            <a:pPr algn="just">
              <a:buFont typeface="Wingdings" panose="05000000000000000000" pitchFamily="2" charset="2"/>
              <a:buChar char="q"/>
              <a:defRPr/>
            </a:pPr>
            <a:r>
              <a:rPr lang="en-GB" altLang="en-US" sz="3400" b="1" dirty="0"/>
              <a:t>Deputy Chief Justice – Art 137</a:t>
            </a:r>
          </a:p>
          <a:p>
            <a:pPr algn="just">
              <a:buFont typeface="Wingdings" panose="05000000000000000000" pitchFamily="2" charset="2"/>
              <a:buChar char="q"/>
              <a:defRPr/>
            </a:pPr>
            <a:r>
              <a:rPr lang="en-GB" altLang="en-US" sz="3400" b="1" dirty="0"/>
              <a:t>President of Constitutional Court – 138</a:t>
            </a:r>
          </a:p>
          <a:p>
            <a:pPr algn="just">
              <a:buFont typeface="Wingdings" panose="05000000000000000000" pitchFamily="2" charset="2"/>
              <a:buChar char="q"/>
              <a:defRPr/>
            </a:pPr>
            <a:r>
              <a:rPr lang="en-GB" altLang="en-US" sz="3400" b="1" dirty="0"/>
              <a:t>Deputy president – 139</a:t>
            </a:r>
          </a:p>
          <a:p>
            <a:pPr algn="just">
              <a:buFont typeface="Wingdings" panose="05000000000000000000" pitchFamily="2" charset="2"/>
              <a:buChar char="q"/>
              <a:defRPr/>
            </a:pPr>
            <a:r>
              <a:rPr lang="en-GB" altLang="en-US" sz="3400" b="1" dirty="0"/>
              <a:t>Judge president and deputy judge president – Court of Appeal Act, s. 3</a:t>
            </a:r>
          </a:p>
          <a:p>
            <a:pPr algn="just">
              <a:buFont typeface="Wingdings" panose="05000000000000000000" pitchFamily="2" charset="2"/>
              <a:buChar char="q"/>
              <a:defRPr/>
            </a:pPr>
            <a:r>
              <a:rPr lang="en-GB" altLang="en-US" sz="3400" b="1" dirty="0"/>
              <a:t>Art 140 – who appoints; president, on recommendation of the JSC subject to ratification by NA</a:t>
            </a:r>
          </a:p>
          <a:p>
            <a:pPr algn="just">
              <a:buFont typeface="Wingdings" panose="05000000000000000000" pitchFamily="2" charset="2"/>
              <a:buChar char="q"/>
              <a:defRPr/>
            </a:pPr>
            <a:r>
              <a:rPr lang="en-GB" altLang="en-US" sz="3400" b="1" dirty="0"/>
              <a:t>Art 141 - Appointment as Judge – Supreme and Constitutional Courts,  15 years, Court of Appeal – 12 years,  High Court  10 years</a:t>
            </a:r>
          </a:p>
          <a:p>
            <a:pPr algn="just">
              <a:buFont typeface="Wingdings" panose="05000000000000000000" pitchFamily="2" charset="2"/>
              <a:buChar char="q"/>
              <a:defRPr/>
            </a:pPr>
            <a:r>
              <a:rPr lang="en-GB" altLang="en-US" sz="3400" b="1" dirty="0"/>
              <a:t>Art 142 – retirement; CJ and President of CC 10 years then continue as SC judge</a:t>
            </a:r>
          </a:p>
          <a:p>
            <a:pPr algn="just">
              <a:buFont typeface="Wingdings" panose="05000000000000000000" pitchFamily="2" charset="2"/>
              <a:buChar char="q"/>
              <a:defRPr/>
            </a:pPr>
            <a:r>
              <a:rPr lang="en-GB" altLang="en-US" sz="3400" b="1" dirty="0"/>
              <a:t>Art 143 – removal from office – incapacity, incompetence, gross misconduct and bankruptcy</a:t>
            </a:r>
          </a:p>
          <a:p>
            <a:pPr algn="just" eaLnBrk="1" hangingPunct="1">
              <a:buFont typeface="Arial" charset="0"/>
              <a:buNone/>
              <a:defRPr/>
            </a:pPr>
            <a:endParaRPr lang="en-ZA" alt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DEAE6D-83C0-4AA4-B946-C4AD3F027054}"/>
              </a:ext>
            </a:extLst>
          </p:cNvPr>
          <p:cNvSpPr>
            <a:spLocks noGrp="1"/>
          </p:cNvSpPr>
          <p:nvPr>
            <p:ph type="title"/>
          </p:nvPr>
        </p:nvSpPr>
        <p:spPr>
          <a:xfrm>
            <a:off x="2133600" y="274641"/>
            <a:ext cx="7924800" cy="1138237"/>
          </a:xfrm>
        </p:spPr>
        <p:txBody>
          <a:bodyPr>
            <a:normAutofit/>
          </a:bodyPr>
          <a:lstStyle/>
          <a:p>
            <a:pPr>
              <a:defRPr/>
            </a:pPr>
            <a:r>
              <a:rPr lang="en-ZA" b="1" dirty="0">
                <a:solidFill>
                  <a:schemeClr val="tx1"/>
                </a:solidFill>
              </a:rPr>
              <a:t>Cont’d</a:t>
            </a:r>
          </a:p>
        </p:txBody>
      </p:sp>
      <p:sp>
        <p:nvSpPr>
          <p:cNvPr id="6146" name="Content Placeholder 2">
            <a:extLst>
              <a:ext uri="{FF2B5EF4-FFF2-40B4-BE49-F238E27FC236}">
                <a16:creationId xmlns:a16="http://schemas.microsoft.com/office/drawing/2014/main" xmlns="" id="{E5FCC41C-BF7B-43F7-8EC9-14E3D393D23D}"/>
              </a:ext>
            </a:extLst>
          </p:cNvPr>
          <p:cNvSpPr>
            <a:spLocks noGrp="1"/>
          </p:cNvSpPr>
          <p:nvPr>
            <p:ph idx="1"/>
          </p:nvPr>
        </p:nvSpPr>
        <p:spPr>
          <a:xfrm>
            <a:off x="785611" y="1484316"/>
            <a:ext cx="10586434" cy="5148304"/>
          </a:xfrm>
        </p:spPr>
        <p:txBody>
          <a:bodyPr rtlCol="0">
            <a:normAutofit lnSpcReduction="10000"/>
          </a:bodyPr>
          <a:lstStyle/>
          <a:p>
            <a:pPr algn="just" eaLnBrk="1" fontAlgn="auto" hangingPunct="1">
              <a:buFont typeface="Arial" charset="0"/>
              <a:buNone/>
              <a:defRPr/>
            </a:pPr>
            <a:r>
              <a:rPr lang="en-ZA" altLang="en-US" sz="3200" b="1" dirty="0"/>
              <a:t>Article 119</a:t>
            </a:r>
            <a:r>
              <a:rPr lang="en-ZA" altLang="en-US" sz="3200" b="1" dirty="0">
                <a:solidFill>
                  <a:srgbClr val="FFFFFF"/>
                </a:solidFill>
              </a:rPr>
              <a:t> </a:t>
            </a:r>
            <a:r>
              <a:rPr lang="en-ZA" altLang="en-US" sz="3200" b="1" dirty="0"/>
              <a:t>of the Constitution states that Judicial authority vests in the courts and shall be exercised by the courts in accordance with this Constitution and other laws. </a:t>
            </a:r>
          </a:p>
          <a:p>
            <a:pPr algn="just" eaLnBrk="1" fontAlgn="auto" hangingPunct="1">
              <a:buFont typeface="Arial" charset="0"/>
              <a:buNone/>
              <a:defRPr/>
            </a:pPr>
            <a:r>
              <a:rPr lang="en-ZA" altLang="en-US" sz="3200" b="1" dirty="0"/>
              <a:t>The courts shall perform the following judicial functions: </a:t>
            </a:r>
          </a:p>
          <a:p>
            <a:pPr algn="just" eaLnBrk="1" fontAlgn="auto" hangingPunct="1">
              <a:buFont typeface="Wingdings" pitchFamily="2" charset="2"/>
              <a:buChar char="q"/>
              <a:defRPr/>
            </a:pPr>
            <a:r>
              <a:rPr lang="en-ZA" altLang="en-US" sz="3200" b="1" dirty="0"/>
              <a:t>hear civil and criminal matters; </a:t>
            </a:r>
          </a:p>
          <a:p>
            <a:pPr algn="just" eaLnBrk="1" fontAlgn="auto" hangingPunct="1">
              <a:buFont typeface="Wingdings" pitchFamily="2" charset="2"/>
              <a:buChar char="q"/>
              <a:defRPr/>
            </a:pPr>
            <a:r>
              <a:rPr lang="en-ZA" altLang="en-US" sz="3200" b="1" dirty="0"/>
              <a:t>	hear matters relating to the Constitution. </a:t>
            </a:r>
          </a:p>
          <a:p>
            <a:pPr algn="just" eaLnBrk="1" fontAlgn="auto" hangingPunct="1">
              <a:buFont typeface="Wingdings" pitchFamily="2" charset="2"/>
              <a:buChar char="q"/>
              <a:defRPr/>
            </a:pPr>
            <a:r>
              <a:rPr lang="en-ZA" altLang="en-US" sz="3200" b="1" dirty="0"/>
              <a:t>	the proceedings of a court shall be in public unless 	the contrary is stated by law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6A4D6-72B1-4820-ABE2-BAC54071343E}"/>
              </a:ext>
            </a:extLst>
          </p:cNvPr>
          <p:cNvSpPr>
            <a:spLocks noGrp="1"/>
          </p:cNvSpPr>
          <p:nvPr>
            <p:ph type="title"/>
          </p:nvPr>
        </p:nvSpPr>
        <p:spPr>
          <a:xfrm>
            <a:off x="2133600" y="274638"/>
            <a:ext cx="7924800" cy="850900"/>
          </a:xfrm>
        </p:spPr>
        <p:txBody>
          <a:bodyPr>
            <a:normAutofit/>
          </a:bodyPr>
          <a:lstStyle/>
          <a:p>
            <a:pPr algn="ctr">
              <a:defRPr/>
            </a:pPr>
            <a:r>
              <a:rPr lang="en-ZA" b="1" dirty="0"/>
              <a:t>THE INFERIOR COURTS IN ZAMBIA</a:t>
            </a:r>
          </a:p>
        </p:txBody>
      </p:sp>
      <p:sp>
        <p:nvSpPr>
          <p:cNvPr id="3" name="Content Placeholder 2">
            <a:extLst>
              <a:ext uri="{FF2B5EF4-FFF2-40B4-BE49-F238E27FC236}">
                <a16:creationId xmlns:a16="http://schemas.microsoft.com/office/drawing/2014/main" xmlns="" id="{795019AE-E1E5-472B-966D-4F18464A01CF}"/>
              </a:ext>
            </a:extLst>
          </p:cNvPr>
          <p:cNvSpPr>
            <a:spLocks noGrp="1"/>
          </p:cNvSpPr>
          <p:nvPr>
            <p:ph idx="1"/>
          </p:nvPr>
        </p:nvSpPr>
        <p:spPr>
          <a:xfrm>
            <a:off x="798490" y="1268416"/>
            <a:ext cx="10444766" cy="5402840"/>
          </a:xfrm>
        </p:spPr>
        <p:txBody>
          <a:bodyPr rtlCol="0">
            <a:normAutofit/>
          </a:bodyPr>
          <a:lstStyle/>
          <a:p>
            <a:pPr algn="just">
              <a:spcAft>
                <a:spcPts val="0"/>
              </a:spcAft>
              <a:buClr>
                <a:schemeClr val="tx1">
                  <a:lumMod val="50000"/>
                  <a:lumOff val="50000"/>
                </a:schemeClr>
              </a:buClr>
              <a:buFont typeface="Wingdings" pitchFamily="2" charset="2"/>
              <a:buChar char="Ø"/>
              <a:defRPr/>
            </a:pPr>
            <a:r>
              <a:rPr lang="en-US" sz="3200" b="1" dirty="0">
                <a:solidFill>
                  <a:schemeClr val="tx1">
                    <a:lumMod val="85000"/>
                  </a:schemeClr>
                </a:solidFill>
              </a:rPr>
              <a:t>According to Article 120 of the Constitution,  we have inferior and superior courts.</a:t>
            </a:r>
          </a:p>
          <a:p>
            <a:pPr marL="36900" indent="0" algn="just">
              <a:spcAft>
                <a:spcPts val="0"/>
              </a:spcAft>
              <a:buClr>
                <a:schemeClr val="tx1">
                  <a:lumMod val="50000"/>
                  <a:lumOff val="50000"/>
                </a:schemeClr>
              </a:buClr>
              <a:buNone/>
              <a:defRPr/>
            </a:pPr>
            <a:r>
              <a:rPr lang="en-US" sz="3200" b="1" dirty="0">
                <a:solidFill>
                  <a:schemeClr val="tx1">
                    <a:lumMod val="85000"/>
                  </a:schemeClr>
                </a:solidFill>
              </a:rPr>
              <a:t> </a:t>
            </a:r>
          </a:p>
          <a:p>
            <a:pPr algn="just">
              <a:spcAft>
                <a:spcPts val="0"/>
              </a:spcAft>
              <a:buClr>
                <a:schemeClr val="tx1">
                  <a:lumMod val="50000"/>
                  <a:lumOff val="50000"/>
                </a:schemeClr>
              </a:buClr>
              <a:buFont typeface="Wingdings" pitchFamily="2" charset="2"/>
              <a:buChar char="Ø"/>
              <a:defRPr/>
            </a:pPr>
            <a:r>
              <a:rPr lang="en-US" sz="3200" b="1" dirty="0">
                <a:solidFill>
                  <a:schemeClr val="tx1">
                    <a:lumMod val="85000"/>
                  </a:schemeClr>
                </a:solidFill>
              </a:rPr>
              <a:t>Inferior Courts are the Local Court, Small Claims and the Subordinate Court. </a:t>
            </a:r>
          </a:p>
          <a:p>
            <a:pPr marL="36900" indent="0" algn="just">
              <a:spcAft>
                <a:spcPts val="0"/>
              </a:spcAft>
              <a:buClr>
                <a:schemeClr val="tx1">
                  <a:lumMod val="50000"/>
                  <a:lumOff val="50000"/>
                </a:schemeClr>
              </a:buClr>
              <a:buNone/>
              <a:defRPr/>
            </a:pPr>
            <a:endParaRPr lang="en-US" sz="3200" b="1" dirty="0">
              <a:solidFill>
                <a:schemeClr val="tx1">
                  <a:lumMod val="85000"/>
                </a:schemeClr>
              </a:solidFill>
            </a:endParaRPr>
          </a:p>
          <a:p>
            <a:pPr algn="just">
              <a:spcAft>
                <a:spcPts val="0"/>
              </a:spcAft>
              <a:buClr>
                <a:schemeClr val="tx1">
                  <a:lumMod val="50000"/>
                  <a:lumOff val="50000"/>
                </a:schemeClr>
              </a:buClr>
              <a:buFont typeface="Wingdings" pitchFamily="2" charset="2"/>
              <a:buChar char="Ø"/>
              <a:defRPr/>
            </a:pPr>
            <a:r>
              <a:rPr lang="en-US" sz="3200" b="1" dirty="0">
                <a:solidFill>
                  <a:schemeClr val="tx1">
                    <a:lumMod val="85000"/>
                  </a:schemeClr>
                </a:solidFill>
              </a:rPr>
              <a:t>The Superior Courts are the High Court, Court of Appeal and the Supreme Court</a:t>
            </a:r>
            <a:endParaRPr lang="en-ZA" sz="3200" b="1" dirty="0">
              <a:solidFill>
                <a:schemeClr val="tx1">
                  <a:lumMod val="8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E4BCDF-CCE4-435C-9BAC-959CAD4306CF}"/>
              </a:ext>
            </a:extLst>
          </p:cNvPr>
          <p:cNvSpPr>
            <a:spLocks noGrp="1"/>
          </p:cNvSpPr>
          <p:nvPr>
            <p:ph type="title"/>
          </p:nvPr>
        </p:nvSpPr>
        <p:spPr>
          <a:xfrm>
            <a:off x="2133600" y="274641"/>
            <a:ext cx="7924800" cy="777875"/>
          </a:xfrm>
        </p:spPr>
        <p:txBody>
          <a:bodyPr>
            <a:normAutofit/>
          </a:bodyPr>
          <a:lstStyle/>
          <a:p>
            <a:pPr algn="ctr">
              <a:defRPr/>
            </a:pPr>
            <a:r>
              <a:rPr lang="en-ZA" b="1" dirty="0"/>
              <a:t>THE LOCAL COURTS </a:t>
            </a:r>
          </a:p>
        </p:txBody>
      </p:sp>
      <p:sp>
        <p:nvSpPr>
          <p:cNvPr id="3" name="Content Placeholder 2">
            <a:extLst>
              <a:ext uri="{FF2B5EF4-FFF2-40B4-BE49-F238E27FC236}">
                <a16:creationId xmlns:a16="http://schemas.microsoft.com/office/drawing/2014/main" xmlns="" id="{B1E0DD56-D15E-4FE9-A88B-6D0E42079EE8}"/>
              </a:ext>
            </a:extLst>
          </p:cNvPr>
          <p:cNvSpPr>
            <a:spLocks noGrp="1"/>
          </p:cNvSpPr>
          <p:nvPr>
            <p:ph idx="1"/>
          </p:nvPr>
        </p:nvSpPr>
        <p:spPr>
          <a:xfrm>
            <a:off x="682581" y="1125538"/>
            <a:ext cx="10908407" cy="5327650"/>
          </a:xfrm>
        </p:spPr>
        <p:txBody>
          <a:bodyPr rtlCol="0">
            <a:normAutofit fontScale="92500" lnSpcReduction="10000"/>
          </a:bodyPr>
          <a:lstStyle/>
          <a:p>
            <a:pPr algn="just">
              <a:spcAft>
                <a:spcPts val="0"/>
              </a:spcAft>
              <a:buClr>
                <a:schemeClr val="tx1">
                  <a:lumMod val="50000"/>
                  <a:lumOff val="50000"/>
                </a:schemeClr>
              </a:buClr>
              <a:buFont typeface="Wingdings" pitchFamily="2" charset="2"/>
              <a:buChar char="Ø"/>
              <a:defRPr/>
            </a:pPr>
            <a:r>
              <a:rPr lang="en-ZA" sz="3600" b="1" dirty="0">
                <a:solidFill>
                  <a:schemeClr val="tx1">
                    <a:lumMod val="85000"/>
                  </a:schemeClr>
                </a:solidFill>
              </a:rPr>
              <a:t>The Local Courts are recognized and established by the Local Courts Act, Cap 29 of the Laws of Zambia. </a:t>
            </a:r>
          </a:p>
          <a:p>
            <a:pPr marL="36900" indent="0" algn="just">
              <a:spcAft>
                <a:spcPts val="0"/>
              </a:spcAft>
              <a:buClr>
                <a:schemeClr val="tx1">
                  <a:lumMod val="50000"/>
                  <a:lumOff val="50000"/>
                </a:schemeClr>
              </a:buClr>
              <a:buNone/>
              <a:defRPr/>
            </a:pPr>
            <a:endParaRPr lang="en-ZA" sz="3600" b="1" dirty="0">
              <a:solidFill>
                <a:schemeClr val="tx1">
                  <a:lumMod val="85000"/>
                </a:schemeClr>
              </a:solidFill>
            </a:endParaRPr>
          </a:p>
          <a:p>
            <a:pPr algn="just">
              <a:spcAft>
                <a:spcPts val="0"/>
              </a:spcAft>
              <a:buClr>
                <a:schemeClr val="tx1">
                  <a:lumMod val="50000"/>
                  <a:lumOff val="50000"/>
                </a:schemeClr>
              </a:buClr>
              <a:buFont typeface="Wingdings" pitchFamily="2" charset="2"/>
              <a:buChar char="Ø"/>
              <a:defRPr/>
            </a:pPr>
            <a:r>
              <a:rPr lang="en-GB" sz="3600" b="1" dirty="0">
                <a:solidFill>
                  <a:schemeClr val="tx1">
                    <a:lumMod val="85000"/>
                  </a:schemeClr>
                </a:solidFill>
              </a:rPr>
              <a:t>Constitution of local courts and appointment of local magistrates – S. 6  of the Act.</a:t>
            </a:r>
          </a:p>
          <a:p>
            <a:pPr marL="36900" indent="0" algn="just">
              <a:spcAft>
                <a:spcPts val="0"/>
              </a:spcAft>
              <a:buClr>
                <a:schemeClr val="tx1">
                  <a:lumMod val="50000"/>
                  <a:lumOff val="50000"/>
                </a:schemeClr>
              </a:buClr>
              <a:buNone/>
              <a:defRPr/>
            </a:pPr>
            <a:r>
              <a:rPr lang="en-GB" sz="3600" b="1" dirty="0">
                <a:solidFill>
                  <a:schemeClr val="tx1">
                    <a:lumMod val="85000"/>
                  </a:schemeClr>
                </a:solidFill>
              </a:rPr>
              <a:t> </a:t>
            </a:r>
          </a:p>
          <a:p>
            <a:pPr algn="just">
              <a:spcAft>
                <a:spcPts val="0"/>
              </a:spcAft>
              <a:buClr>
                <a:schemeClr val="tx1">
                  <a:lumMod val="50000"/>
                  <a:lumOff val="50000"/>
                </a:schemeClr>
              </a:buClr>
              <a:buFont typeface="Wingdings" pitchFamily="2" charset="2"/>
              <a:buChar char="Ø"/>
              <a:defRPr/>
            </a:pPr>
            <a:r>
              <a:rPr lang="en-GB" sz="3600" b="1" dirty="0">
                <a:solidFill>
                  <a:schemeClr val="tx1">
                    <a:lumMod val="85000"/>
                  </a:schemeClr>
                </a:solidFill>
              </a:rPr>
              <a:t>Appointed by the Judicial service commission for a period of three years subject to renewal (three years subject to reappointment)</a:t>
            </a:r>
          </a:p>
          <a:p>
            <a:pPr algn="just">
              <a:spcAft>
                <a:spcPts val="0"/>
              </a:spcAft>
              <a:buClr>
                <a:schemeClr val="tx1">
                  <a:lumMod val="50000"/>
                  <a:lumOff val="50000"/>
                </a:schemeClr>
              </a:buClr>
              <a:buFont typeface="Wingdings" pitchFamily="2" charset="2"/>
              <a:buChar char="Ø"/>
              <a:defRPr/>
            </a:pPr>
            <a:endParaRPr lang="en-ZA" sz="3600" b="1" dirty="0">
              <a:solidFill>
                <a:schemeClr val="tx1">
                  <a:lumMod val="85000"/>
                </a:schemeClr>
              </a:solidFill>
            </a:endParaRPr>
          </a:p>
          <a:p>
            <a:pPr algn="just">
              <a:spcAft>
                <a:spcPts val="0"/>
              </a:spcAft>
              <a:buClr>
                <a:schemeClr val="tx1">
                  <a:lumMod val="50000"/>
                  <a:lumOff val="50000"/>
                </a:schemeClr>
              </a:buClr>
              <a:defRPr/>
            </a:pPr>
            <a:endParaRPr lang="en-ZA" sz="2800" dirty="0">
              <a:solidFill>
                <a:schemeClr val="tx1">
                  <a:lumMod val="8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444322"/>
            <a:ext cx="10353762" cy="986914"/>
          </a:xfrm>
        </p:spPr>
        <p:txBody>
          <a:bodyPr/>
          <a:lstStyle/>
          <a:p>
            <a:r>
              <a:rPr lang="en-GB" b="1" dirty="0"/>
              <a:t>Cont’d</a:t>
            </a:r>
          </a:p>
        </p:txBody>
      </p:sp>
      <p:sp>
        <p:nvSpPr>
          <p:cNvPr id="3" name="Content Placeholder 2"/>
          <p:cNvSpPr>
            <a:spLocks noGrp="1"/>
          </p:cNvSpPr>
          <p:nvPr>
            <p:ph idx="1"/>
          </p:nvPr>
        </p:nvSpPr>
        <p:spPr>
          <a:xfrm>
            <a:off x="669700" y="1285460"/>
            <a:ext cx="10921285" cy="5277571"/>
          </a:xfrm>
        </p:spPr>
        <p:txBody>
          <a:bodyPr>
            <a:normAutofit lnSpcReduction="10000"/>
          </a:bodyPr>
          <a:lstStyle/>
          <a:p>
            <a:pPr>
              <a:buFontTx/>
              <a:buChar char="-"/>
            </a:pPr>
            <a:r>
              <a:rPr lang="en-GB" sz="2800" b="1" dirty="0"/>
              <a:t>S 8 and 9, the Courts have both civil and criminal jurisdiction  but the jurisdiction is limited to the area of Jurisdiction  of the court.</a:t>
            </a:r>
          </a:p>
          <a:p>
            <a:pPr>
              <a:buFontTx/>
              <a:buChar char="-"/>
            </a:pPr>
            <a:r>
              <a:rPr lang="en-GB" sz="2800" b="1" dirty="0"/>
              <a:t>S. 11 – the Court cannot hear cases where death occurred or death is punishment for the offence</a:t>
            </a:r>
          </a:p>
          <a:p>
            <a:pPr>
              <a:buFontTx/>
              <a:buChar char="-"/>
            </a:pPr>
            <a:r>
              <a:rPr lang="en-GB" sz="2800" b="1" dirty="0"/>
              <a:t>S. 12 of the Act talks about the law to be administered by the Court. The Court administers the following law:</a:t>
            </a:r>
          </a:p>
          <a:p>
            <a:pPr>
              <a:buFont typeface="Wingdings" panose="05000000000000000000" pitchFamily="2" charset="2"/>
              <a:buChar char="Ø"/>
            </a:pPr>
            <a:r>
              <a:rPr lang="en-GB" sz="2800" b="1" dirty="0"/>
              <a:t>African Customary law </a:t>
            </a:r>
          </a:p>
          <a:p>
            <a:pPr>
              <a:buFont typeface="Wingdings" panose="05000000000000000000" pitchFamily="2" charset="2"/>
              <a:buChar char="Ø"/>
            </a:pPr>
            <a:r>
              <a:rPr lang="en-GB" sz="2800" b="1" dirty="0"/>
              <a:t>Local Government Act</a:t>
            </a:r>
          </a:p>
          <a:p>
            <a:pPr>
              <a:buFont typeface="Wingdings" panose="05000000000000000000" pitchFamily="2" charset="2"/>
              <a:buChar char="Ø"/>
            </a:pPr>
            <a:r>
              <a:rPr lang="en-GB" sz="2800" b="1" dirty="0"/>
              <a:t>Any other Law as specified by the Minister (see s. 13 of the Act).</a:t>
            </a:r>
          </a:p>
          <a:p>
            <a:pPr>
              <a:buFontTx/>
              <a:buChar char="-"/>
            </a:pPr>
            <a:endParaRPr lang="en-GB" sz="2800" b="1" dirty="0"/>
          </a:p>
          <a:p>
            <a:endParaRPr lang="en-GB" dirty="0"/>
          </a:p>
        </p:txBody>
      </p:sp>
    </p:spTree>
    <p:extLst>
      <p:ext uri="{BB962C8B-B14F-4D97-AF65-F5344CB8AC3E}">
        <p14:creationId xmlns:p14="http://schemas.microsoft.com/office/powerpoint/2010/main" val="458140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9" name="Title 1">
            <a:extLst>
              <a:ext uri="{FF2B5EF4-FFF2-40B4-BE49-F238E27FC236}">
                <a16:creationId xmlns:a16="http://schemas.microsoft.com/office/drawing/2014/main" xmlns="" id="{19E9CA8A-8359-4C5B-A9A7-764A74144870}"/>
              </a:ext>
            </a:extLst>
          </p:cNvPr>
          <p:cNvSpPr>
            <a:spLocks noGrp="1"/>
          </p:cNvSpPr>
          <p:nvPr>
            <p:ph type="title"/>
          </p:nvPr>
        </p:nvSpPr>
        <p:spPr bwMode="auto">
          <a:xfrm>
            <a:off x="794196" y="274642"/>
            <a:ext cx="10340836" cy="964224"/>
          </a:xfrm>
        </p:spPr>
        <p:txBody>
          <a:bodyPr wrap="square" numCol="1" compatLnSpc="1">
            <a:prstTxWarp prst="textNoShape">
              <a:avLst/>
            </a:prstTxWarp>
            <a:normAutofit/>
          </a:bodyPr>
          <a:lstStyle/>
          <a:p>
            <a:pPr algn="ctr">
              <a:defRPr/>
            </a:pPr>
            <a:r>
              <a:rPr lang="en-ZA" altLang="en-US" b="1" dirty="0"/>
              <a:t>Cont’d</a:t>
            </a:r>
          </a:p>
        </p:txBody>
      </p:sp>
      <p:sp>
        <p:nvSpPr>
          <p:cNvPr id="3" name="Content Placeholder 2">
            <a:extLst>
              <a:ext uri="{FF2B5EF4-FFF2-40B4-BE49-F238E27FC236}">
                <a16:creationId xmlns:a16="http://schemas.microsoft.com/office/drawing/2014/main" xmlns="" id="{1993099C-A53B-428F-8BA7-CA694991D8A5}"/>
              </a:ext>
            </a:extLst>
          </p:cNvPr>
          <p:cNvSpPr>
            <a:spLocks noGrp="1"/>
          </p:cNvSpPr>
          <p:nvPr>
            <p:ph idx="1"/>
          </p:nvPr>
        </p:nvSpPr>
        <p:spPr>
          <a:xfrm>
            <a:off x="695461" y="1238866"/>
            <a:ext cx="10702343" cy="5344494"/>
          </a:xfrm>
        </p:spPr>
        <p:txBody>
          <a:bodyPr rtlCol="0">
            <a:normAutofit lnSpcReduction="10000"/>
          </a:bodyPr>
          <a:lstStyle/>
          <a:p>
            <a:pPr marL="36900" indent="0" algn="just">
              <a:spcAft>
                <a:spcPts val="0"/>
              </a:spcAft>
              <a:buClr>
                <a:srgbClr val="DC9E1F"/>
              </a:buClr>
              <a:buNone/>
              <a:defRPr/>
            </a:pPr>
            <a:r>
              <a:rPr lang="en-ZA" sz="2800" b="1" dirty="0"/>
              <a:t>S. 5 of the Act – Local Courts have grades and the Court Warrant specifies the grade of each court.</a:t>
            </a:r>
          </a:p>
          <a:p>
            <a:pPr marL="36900" indent="0" algn="just">
              <a:spcAft>
                <a:spcPts val="0"/>
              </a:spcAft>
              <a:buClr>
                <a:srgbClr val="DC9E1F"/>
              </a:buClr>
              <a:buNone/>
              <a:defRPr/>
            </a:pPr>
            <a:r>
              <a:rPr lang="en-GB" sz="2800" b="1" dirty="0"/>
              <a:t>-	S 5 – limitations in jurisdiction: no jurisdiction in the following:</a:t>
            </a:r>
          </a:p>
          <a:p>
            <a:pPr algn="just">
              <a:spcAft>
                <a:spcPts val="0"/>
              </a:spcAft>
              <a:buClr>
                <a:srgbClr val="DC9E1F"/>
              </a:buClr>
              <a:buFont typeface="Wingdings" pitchFamily="2" charset="2"/>
              <a:buChar char="q"/>
              <a:defRPr/>
            </a:pPr>
            <a:r>
              <a:rPr lang="en-GB" sz="2800" b="1" dirty="0"/>
              <a:t>to determine civil claims, other than matrimonial or inheritance claims, of a value greater than one hundred and twenty fee units; </a:t>
            </a:r>
          </a:p>
          <a:p>
            <a:pPr algn="just">
              <a:spcAft>
                <a:spcPts val="0"/>
              </a:spcAft>
              <a:buClr>
                <a:srgbClr val="DC9E1F"/>
              </a:buClr>
              <a:buFont typeface="Wingdings" pitchFamily="2" charset="2"/>
              <a:buChar char="q"/>
              <a:defRPr/>
            </a:pPr>
            <a:r>
              <a:rPr lang="en-GB" sz="2800" b="1" dirty="0"/>
              <a:t>to impose fines exceeding forty penalty units; or </a:t>
            </a:r>
          </a:p>
          <a:p>
            <a:pPr algn="just">
              <a:spcAft>
                <a:spcPts val="0"/>
              </a:spcAft>
              <a:buClr>
                <a:srgbClr val="DC9E1F"/>
              </a:buClr>
              <a:buFont typeface="Wingdings" pitchFamily="2" charset="2"/>
              <a:buChar char="q"/>
              <a:defRPr/>
            </a:pPr>
            <a:r>
              <a:rPr lang="en-GB" sz="2800" b="1" dirty="0"/>
              <a:t>to order probation or imprisonment for a period exceeding two years; </a:t>
            </a:r>
          </a:p>
          <a:p>
            <a:pPr algn="just">
              <a:spcAft>
                <a:spcPts val="0"/>
              </a:spcAft>
              <a:buClr>
                <a:srgbClr val="DC9E1F"/>
              </a:buClr>
              <a:buFont typeface="Wingdings" pitchFamily="2" charset="2"/>
              <a:buChar char="q"/>
              <a:defRPr/>
            </a:pPr>
            <a:r>
              <a:rPr lang="en-GB" sz="2800" b="1" dirty="0"/>
              <a:t>to order corporal punishment in excess of twelve strokes of the cane</a:t>
            </a:r>
          </a:p>
          <a:p>
            <a:pPr marL="36900" indent="0" algn="just">
              <a:spcAft>
                <a:spcPts val="0"/>
              </a:spcAft>
              <a:buClr>
                <a:srgbClr val="DC9E1F"/>
              </a:buClr>
              <a:buNone/>
              <a:defRPr/>
            </a:pPr>
            <a:endParaRPr lang="en-ZA" sz="2800" dirty="0"/>
          </a:p>
          <a:p>
            <a:pPr>
              <a:spcAft>
                <a:spcPts val="0"/>
              </a:spcAft>
              <a:buClr>
                <a:schemeClr val="tx1">
                  <a:lumMod val="50000"/>
                  <a:lumOff val="50000"/>
                </a:schemeClr>
              </a:buClr>
              <a:defRPr/>
            </a:pPr>
            <a:endParaRPr lang="en-Z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18C0F2-485E-4256-A8AA-408FAE6ECA45}"/>
              </a:ext>
            </a:extLst>
          </p:cNvPr>
          <p:cNvSpPr>
            <a:spLocks noGrp="1"/>
          </p:cNvSpPr>
          <p:nvPr>
            <p:ph type="title"/>
          </p:nvPr>
        </p:nvSpPr>
        <p:spPr>
          <a:xfrm>
            <a:off x="2133600" y="274638"/>
            <a:ext cx="7924800" cy="850900"/>
          </a:xfrm>
        </p:spPr>
        <p:txBody>
          <a:bodyPr>
            <a:normAutofit/>
          </a:bodyPr>
          <a:lstStyle/>
          <a:p>
            <a:pPr algn="ctr">
              <a:defRPr/>
            </a:pPr>
            <a:r>
              <a:rPr lang="en-ZA" b="1" dirty="0"/>
              <a:t>THE SMALL CLAIMS COURT</a:t>
            </a:r>
          </a:p>
        </p:txBody>
      </p:sp>
      <p:sp>
        <p:nvSpPr>
          <p:cNvPr id="12291" name="Content Placeholder 2">
            <a:extLst>
              <a:ext uri="{FF2B5EF4-FFF2-40B4-BE49-F238E27FC236}">
                <a16:creationId xmlns:a16="http://schemas.microsoft.com/office/drawing/2014/main" xmlns="" id="{4792EBB8-D9AD-4687-8F42-D58CC1259098}"/>
              </a:ext>
            </a:extLst>
          </p:cNvPr>
          <p:cNvSpPr>
            <a:spLocks noGrp="1"/>
          </p:cNvSpPr>
          <p:nvPr>
            <p:ph idx="1"/>
          </p:nvPr>
        </p:nvSpPr>
        <p:spPr>
          <a:xfrm>
            <a:off x="656823" y="1125538"/>
            <a:ext cx="10921284" cy="5457824"/>
          </a:xfrm>
        </p:spPr>
        <p:txBody>
          <a:bodyPr>
            <a:normAutofit/>
          </a:bodyPr>
          <a:lstStyle/>
          <a:p>
            <a:pPr algn="just" eaLnBrk="1" hangingPunct="1">
              <a:buFont typeface="Wingdings" pitchFamily="2" charset="2"/>
              <a:buChar char="q"/>
            </a:pPr>
            <a:r>
              <a:rPr lang="en-ZA" altLang="en-US" sz="3200" b="1" dirty="0"/>
              <a:t>The small claims court is established under section 3 of the Small Claims Court Act, Chapter 47 of the Laws of Zambia. </a:t>
            </a:r>
          </a:p>
          <a:p>
            <a:pPr algn="just">
              <a:buFont typeface="Wingdings" pitchFamily="2" charset="2"/>
              <a:buChar char="q"/>
            </a:pPr>
            <a:r>
              <a:rPr lang="en-GB" altLang="en-US" sz="3200" b="1" dirty="0"/>
              <a:t>S. 3 of the Act – the Chief Justice determines appropriate areas to place Small Claims Courts</a:t>
            </a:r>
          </a:p>
          <a:p>
            <a:pPr algn="just">
              <a:buFont typeface="Wingdings" pitchFamily="2" charset="2"/>
              <a:buChar char="q"/>
            </a:pPr>
            <a:r>
              <a:rPr lang="en-GB" altLang="en-US" sz="3200" b="1" dirty="0"/>
              <a:t>Statutory Instrument No. 30 Of 2009 – the court does not have jurisdiction to hear matters exceeding K20, 000.</a:t>
            </a:r>
          </a:p>
          <a:p>
            <a:pPr algn="just">
              <a:buFont typeface="Wingdings" pitchFamily="2" charset="2"/>
              <a:buChar char="q"/>
            </a:pPr>
            <a:r>
              <a:rPr lang="en-GB" altLang="en-US" sz="3200" b="1" dirty="0"/>
              <a:t>S. 5 of the Act brings out the jurisdiction of the Court; it can only hear matters for liquidated claims.</a:t>
            </a:r>
          </a:p>
          <a:p>
            <a:pPr algn="just">
              <a:buFont typeface="Wingdings" pitchFamily="2" charset="2"/>
              <a:buChar char="q"/>
            </a:pPr>
            <a:endParaRPr lang="en-ZA" alt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353962"/>
            <a:ext cx="10353762" cy="988142"/>
          </a:xfrm>
        </p:spPr>
        <p:txBody>
          <a:bodyPr/>
          <a:lstStyle/>
          <a:p>
            <a:pPr algn="ctr"/>
            <a:r>
              <a:rPr lang="en-GB" b="1" dirty="0"/>
              <a:t>Cont’d</a:t>
            </a:r>
          </a:p>
        </p:txBody>
      </p:sp>
      <p:sp>
        <p:nvSpPr>
          <p:cNvPr id="3" name="Content Placeholder 2"/>
          <p:cNvSpPr>
            <a:spLocks noGrp="1"/>
          </p:cNvSpPr>
          <p:nvPr>
            <p:ph idx="1"/>
          </p:nvPr>
        </p:nvSpPr>
        <p:spPr>
          <a:xfrm>
            <a:off x="609600" y="1194619"/>
            <a:ext cx="10633656" cy="5471652"/>
          </a:xfrm>
        </p:spPr>
        <p:txBody>
          <a:bodyPr>
            <a:normAutofit fontScale="92500"/>
          </a:bodyPr>
          <a:lstStyle/>
          <a:p>
            <a:pPr>
              <a:buFont typeface="Wingdings" panose="05000000000000000000" pitchFamily="2" charset="2"/>
              <a:buChar char="q"/>
            </a:pPr>
            <a:r>
              <a:rPr lang="en-GB" sz="2800" b="1" dirty="0"/>
              <a:t>the Court does not have jurisdiction for certain matters such as claims under customary law, custody, divorce, maintenance issues, claims for damages in respect of defamation, malicious, prosecution, wrongful imprisonment, wrongful arrest, adultery and seduction, Claims concerning the validity of a will – See S. 5 of the Act.</a:t>
            </a:r>
          </a:p>
          <a:p>
            <a:pPr marL="36900" indent="0">
              <a:buNone/>
            </a:pPr>
            <a:endParaRPr lang="en-GB" sz="2800" b="1" dirty="0"/>
          </a:p>
          <a:p>
            <a:pPr>
              <a:buFont typeface="Wingdings" panose="05000000000000000000" pitchFamily="2" charset="2"/>
              <a:buChar char="q"/>
            </a:pPr>
            <a:r>
              <a:rPr lang="en-GB" sz="2800" b="1" dirty="0"/>
              <a:t>legal Practitioners have no audience in the Court – S. 13.</a:t>
            </a:r>
          </a:p>
          <a:p>
            <a:pPr marL="36900" indent="0">
              <a:buNone/>
            </a:pPr>
            <a:endParaRPr lang="en-GB" sz="2800" b="1" dirty="0"/>
          </a:p>
          <a:p>
            <a:pPr>
              <a:buFont typeface="Wingdings" panose="05000000000000000000" pitchFamily="2" charset="2"/>
              <a:buChar char="q"/>
            </a:pPr>
            <a:r>
              <a:rPr lang="en-GB" sz="2800" b="1" dirty="0"/>
              <a:t>decisions of the small claims court are final, but may be appealed against to the High Court only on a point of law – S. 22.</a:t>
            </a:r>
          </a:p>
          <a:p>
            <a:endParaRPr lang="en-GB" b="1" dirty="0"/>
          </a:p>
          <a:p>
            <a:endParaRPr lang="en-GB" dirty="0"/>
          </a:p>
        </p:txBody>
      </p:sp>
    </p:spTree>
    <p:extLst>
      <p:ext uri="{BB962C8B-B14F-4D97-AF65-F5344CB8AC3E}">
        <p14:creationId xmlns:p14="http://schemas.microsoft.com/office/powerpoint/2010/main" val="419125911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242</TotalTime>
  <Words>1337</Words>
  <Application>Microsoft Office PowerPoint</Application>
  <PresentationFormat>Widescreen</PresentationFormat>
  <Paragraphs>155</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Century Gothic</vt:lpstr>
      <vt:lpstr>Courier New</vt:lpstr>
      <vt:lpstr>Times New Roman</vt:lpstr>
      <vt:lpstr>Wingdings</vt:lpstr>
      <vt:lpstr>Wingdings 3</vt:lpstr>
      <vt:lpstr>Wisp</vt:lpstr>
      <vt:lpstr>PowerPoint Presentation</vt:lpstr>
      <vt:lpstr>JUDICIARY’S PRINCIPLES / TENETS OF JUSTICE </vt:lpstr>
      <vt:lpstr>Cont’d</vt:lpstr>
      <vt:lpstr>THE INFERIOR COURTS IN ZAMBIA</vt:lpstr>
      <vt:lpstr>THE LOCAL COURTS </vt:lpstr>
      <vt:lpstr>Cont’d</vt:lpstr>
      <vt:lpstr>Cont’d</vt:lpstr>
      <vt:lpstr>THE SMALL CLAIMS COURT</vt:lpstr>
      <vt:lpstr>Cont’d</vt:lpstr>
      <vt:lpstr>Cont’d</vt:lpstr>
      <vt:lpstr>Classes of the Subordinate Court</vt:lpstr>
      <vt:lpstr>Cont’d</vt:lpstr>
      <vt:lpstr>Cont’d</vt:lpstr>
      <vt:lpstr>Cont’d</vt:lpstr>
      <vt:lpstr>Cont’d</vt:lpstr>
      <vt:lpstr>THE HIGH COURT</vt:lpstr>
      <vt:lpstr>Cont’d</vt:lpstr>
      <vt:lpstr>THE COURT OF APPEAL</vt:lpstr>
      <vt:lpstr>THE CONSTITUTIONAL COURT</vt:lpstr>
      <vt:lpstr>THE SUPREME COURT OF ZAMBIA</vt:lpstr>
      <vt:lpstr>Cont’d</vt:lpstr>
      <vt:lpstr>APPEALS</vt:lpstr>
      <vt:lpstr>Cont’d</vt:lpstr>
      <vt:lpstr>Cont’d</vt:lpstr>
      <vt:lpstr>JUDGES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Theresa Lumbama</cp:lastModifiedBy>
  <cp:revision>40</cp:revision>
  <dcterms:created xsi:type="dcterms:W3CDTF">2019-11-12T14:09:26Z</dcterms:created>
  <dcterms:modified xsi:type="dcterms:W3CDTF">2020-03-23T08:23:26Z</dcterms:modified>
</cp:coreProperties>
</file>