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57" r:id="rId3"/>
    <p:sldId id="258" r:id="rId4"/>
    <p:sldId id="260" r:id="rId5"/>
    <p:sldId id="259" r:id="rId6"/>
    <p:sldId id="261" r:id="rId7"/>
    <p:sldId id="262" r:id="rId8"/>
    <p:sldId id="263" r:id="rId9"/>
    <p:sldId id="264" r:id="rId10"/>
    <p:sldId id="266" r:id="rId11"/>
    <p:sldId id="267" r:id="rId12"/>
    <p:sldId id="268" r:id="rId13"/>
    <p:sldId id="269" r:id="rId14"/>
    <p:sldId id="294" r:id="rId15"/>
    <p:sldId id="271" r:id="rId16"/>
    <p:sldId id="273" r:id="rId17"/>
    <p:sldId id="274" r:id="rId18"/>
    <p:sldId id="275" r:id="rId19"/>
    <p:sldId id="277" r:id="rId20"/>
    <p:sldId id="278" r:id="rId21"/>
    <p:sldId id="279" r:id="rId22"/>
    <p:sldId id="280" r:id="rId23"/>
    <p:sldId id="283" r:id="rId24"/>
    <p:sldId id="284" r:id="rId25"/>
    <p:sldId id="285" r:id="rId26"/>
    <p:sldId id="286" r:id="rId27"/>
    <p:sldId id="287" r:id="rId28"/>
    <p:sldId id="289" r:id="rId29"/>
    <p:sldId id="296" r:id="rId30"/>
    <p:sldId id="292"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0" d="100"/>
          <a:sy n="30" d="100"/>
        </p:scale>
        <p:origin x="42" y="9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CB6ECF1-7C24-466F-822E-8A1E6D6D62D9}"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2783545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B6ECF1-7C24-466F-822E-8A1E6D6D62D9}"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331109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B6ECF1-7C24-466F-822E-8A1E6D6D62D9}"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03C8609-096B-4720-BBED-61910D92B61D}" type="slidenum">
              <a:rPr lang="en-GB" smtClean="0"/>
              <a:t>‹#›</a:t>
            </a:fld>
            <a:endParaRPr lang="en-GB"/>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6253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CB6ECF1-7C24-466F-822E-8A1E6D6D62D9}"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3803365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CB6ECF1-7C24-466F-822E-8A1E6D6D62D9}"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03C8609-096B-4720-BBED-61910D92B61D}" type="slidenum">
              <a:rPr lang="en-GB" smtClean="0"/>
              <a:t>‹#›</a:t>
            </a:fld>
            <a:endParaRPr lang="en-GB"/>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09808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CB6ECF1-7C24-466F-822E-8A1E6D6D62D9}"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118989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CB6ECF1-7C24-466F-822E-8A1E6D6D62D9}"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1687082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CB6ECF1-7C24-466F-822E-8A1E6D6D62D9}"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1923322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CB6ECF1-7C24-466F-822E-8A1E6D6D62D9}"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2280247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B6ECF1-7C24-466F-822E-8A1E6D6D62D9}"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1805748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B6ECF1-7C24-466F-822E-8A1E6D6D62D9}"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732168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CB6ECF1-7C24-466F-822E-8A1E6D6D62D9}" type="datetimeFigureOut">
              <a:rPr lang="en-GB" smtClean="0"/>
              <a:t>23/03/2020</a:t>
            </a:fld>
            <a:endParaRPr lang="en-GB"/>
          </a:p>
        </p:txBody>
      </p:sp>
      <p:sp>
        <p:nvSpPr>
          <p:cNvPr id="8" name="Footer Placeholder 7"/>
          <p:cNvSpPr>
            <a:spLocks noGrp="1"/>
          </p:cNvSpPr>
          <p:nvPr>
            <p:ph type="ftr" sz="quarter" idx="11"/>
          </p:nvPr>
        </p:nvSpPr>
        <p:spPr/>
        <p:txBody>
          <a:bodyPr/>
          <a:lstStyle/>
          <a:p>
            <a:endParaRPr lang="en-GB"/>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723303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CB6ECF1-7C24-466F-822E-8A1E6D6D62D9}" type="datetimeFigureOut">
              <a:rPr lang="en-GB" smtClean="0"/>
              <a:t>23/03/2020</a:t>
            </a:fld>
            <a:endParaRPr lang="en-GB"/>
          </a:p>
        </p:txBody>
      </p:sp>
      <p:sp>
        <p:nvSpPr>
          <p:cNvPr id="4" name="Footer Placeholder 3"/>
          <p:cNvSpPr>
            <a:spLocks noGrp="1"/>
          </p:cNvSpPr>
          <p:nvPr>
            <p:ph type="ftr" sz="quarter" idx="11"/>
          </p:nvPr>
        </p:nvSpPr>
        <p:spPr/>
        <p:txBody>
          <a:bodyPr/>
          <a:lstStyle/>
          <a:p>
            <a:endParaRPr lang="en-GB"/>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3094564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B6ECF1-7C24-466F-822E-8A1E6D6D62D9}" type="datetimeFigureOut">
              <a:rPr lang="en-GB" smtClean="0"/>
              <a:t>23/03/2020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856971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B6ECF1-7C24-466F-822E-8A1E6D6D62D9}"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1454840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B6ECF1-7C24-466F-822E-8A1E6D6D62D9}"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03C8609-096B-4720-BBED-61910D92B61D}" type="slidenum">
              <a:rPr lang="en-GB" smtClean="0"/>
              <a:t>‹#›</a:t>
            </a:fld>
            <a:endParaRPr lang="en-GB"/>
          </a:p>
        </p:txBody>
      </p:sp>
    </p:spTree>
    <p:extLst>
      <p:ext uri="{BB962C8B-B14F-4D97-AF65-F5344CB8AC3E}">
        <p14:creationId xmlns:p14="http://schemas.microsoft.com/office/powerpoint/2010/main" val="1234542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CCB6ECF1-7C24-466F-822E-8A1E6D6D62D9}" type="datetimeFigureOut">
              <a:rPr lang="en-GB" smtClean="0"/>
              <a:t>23/03/2020</a:t>
            </a:fld>
            <a:endParaRPr lang="en-GB"/>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03C8609-096B-4720-BBED-61910D92B61D}" type="slidenum">
              <a:rPr lang="en-GB" smtClean="0"/>
              <a:t>‹#›</a:t>
            </a:fld>
            <a:endParaRPr lang="en-GB"/>
          </a:p>
        </p:txBody>
      </p:sp>
    </p:spTree>
    <p:extLst>
      <p:ext uri="{BB962C8B-B14F-4D97-AF65-F5344CB8AC3E}">
        <p14:creationId xmlns:p14="http://schemas.microsoft.com/office/powerpoint/2010/main" val="2774993779"/>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7664" y="2130425"/>
            <a:ext cx="6048672" cy="1082551"/>
          </a:xfrm>
        </p:spPr>
        <p:txBody>
          <a:bodyPr/>
          <a:lstStyle/>
          <a:p>
            <a:r>
              <a:rPr lang="en-GB" b="1" dirty="0"/>
              <a:t>UNIT 6</a:t>
            </a:r>
          </a:p>
        </p:txBody>
      </p:sp>
      <p:sp>
        <p:nvSpPr>
          <p:cNvPr id="3" name="Subtitle 2"/>
          <p:cNvSpPr>
            <a:spLocks noGrp="1"/>
          </p:cNvSpPr>
          <p:nvPr>
            <p:ph type="subTitle" idx="1"/>
          </p:nvPr>
        </p:nvSpPr>
        <p:spPr>
          <a:xfrm>
            <a:off x="827584" y="3501008"/>
            <a:ext cx="7704856" cy="1800200"/>
          </a:xfrm>
        </p:spPr>
        <p:txBody>
          <a:bodyPr>
            <a:normAutofit/>
          </a:bodyPr>
          <a:lstStyle/>
          <a:p>
            <a:r>
              <a:rPr lang="en-GB" sz="4000" b="1" dirty="0"/>
              <a:t>JUDICIAL PRECEDENT</a:t>
            </a:r>
          </a:p>
        </p:txBody>
      </p:sp>
    </p:spTree>
    <p:extLst>
      <p:ext uri="{BB962C8B-B14F-4D97-AF65-F5344CB8AC3E}">
        <p14:creationId xmlns:p14="http://schemas.microsoft.com/office/powerpoint/2010/main" val="1841955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NARROWER SENSE</a:t>
            </a:r>
          </a:p>
        </p:txBody>
      </p:sp>
      <p:sp>
        <p:nvSpPr>
          <p:cNvPr id="3" name="Content Placeholder 2"/>
          <p:cNvSpPr>
            <a:spLocks noGrp="1"/>
          </p:cNvSpPr>
          <p:nvPr>
            <p:ph idx="1"/>
          </p:nvPr>
        </p:nvSpPr>
        <p:spPr>
          <a:xfrm>
            <a:off x="395536" y="1600200"/>
            <a:ext cx="8138864" cy="4997152"/>
          </a:xfrm>
        </p:spPr>
        <p:txBody>
          <a:bodyPr>
            <a:normAutofit lnSpcReduction="10000"/>
          </a:bodyPr>
          <a:lstStyle/>
          <a:p>
            <a:pPr lvl="0" algn="just">
              <a:buFont typeface="Wingdings" panose="05000000000000000000" pitchFamily="2" charset="2"/>
              <a:buChar char="q"/>
            </a:pPr>
            <a:r>
              <a:rPr lang="en-US" sz="2800" b="1" dirty="0"/>
              <a:t>On the other hand, the doctrine of precedent, when formulated in a narrow sense, simply states that courts are bound to follow earlier decisions. </a:t>
            </a:r>
          </a:p>
          <a:p>
            <a:pPr lvl="0" algn="just">
              <a:buFont typeface="Wingdings" panose="05000000000000000000" pitchFamily="2" charset="2"/>
              <a:buChar char="q"/>
            </a:pPr>
            <a:r>
              <a:rPr lang="en-US" sz="2800" b="1" dirty="0"/>
              <a:t>This idea is largely peculiar to legal systems founded on English common law and is embodied in the doctrine of </a:t>
            </a:r>
            <a:r>
              <a:rPr lang="en-US" sz="2800" b="1" i="1" dirty="0"/>
              <a:t>Stare </a:t>
            </a:r>
            <a:r>
              <a:rPr lang="en-US" sz="2800" b="1" i="1" dirty="0" err="1"/>
              <a:t>decisis</a:t>
            </a:r>
            <a:r>
              <a:rPr lang="en-US" sz="2800" b="1" dirty="0"/>
              <a:t> which simply means ‘to stand by decisions’. </a:t>
            </a:r>
          </a:p>
          <a:p>
            <a:pPr lvl="0" algn="just">
              <a:buFont typeface="Wingdings" panose="05000000000000000000" pitchFamily="2" charset="2"/>
              <a:buChar char="q"/>
            </a:pPr>
            <a:r>
              <a:rPr lang="en-US" sz="2800" b="1" dirty="0"/>
              <a:t>Under this doctrine, all courts bind all lower courts and some courts, at least to some extent, bind themselves. </a:t>
            </a:r>
            <a:endParaRPr lang="en-ZA" b="1" dirty="0"/>
          </a:p>
        </p:txBody>
      </p:sp>
    </p:spTree>
    <p:extLst>
      <p:ext uri="{BB962C8B-B14F-4D97-AF65-F5344CB8AC3E}">
        <p14:creationId xmlns:p14="http://schemas.microsoft.com/office/powerpoint/2010/main" val="1153211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normAutofit/>
          </a:bodyPr>
          <a:lstStyle/>
          <a:p>
            <a:r>
              <a:rPr lang="en-ZA" b="1" dirty="0"/>
              <a:t>TYPES OF JUDICIAL PRECEDENT</a:t>
            </a:r>
          </a:p>
        </p:txBody>
      </p:sp>
      <p:sp>
        <p:nvSpPr>
          <p:cNvPr id="3" name="Content Placeholder 2"/>
          <p:cNvSpPr>
            <a:spLocks noGrp="1"/>
          </p:cNvSpPr>
          <p:nvPr>
            <p:ph idx="1"/>
          </p:nvPr>
        </p:nvSpPr>
        <p:spPr>
          <a:xfrm>
            <a:off x="609600" y="1268760"/>
            <a:ext cx="7924800" cy="5472608"/>
          </a:xfrm>
        </p:spPr>
        <p:txBody>
          <a:bodyPr>
            <a:normAutofit fontScale="92500" lnSpcReduction="10000"/>
          </a:bodyPr>
          <a:lstStyle/>
          <a:p>
            <a:pPr algn="just">
              <a:buFont typeface="Wingdings" panose="05000000000000000000" pitchFamily="2" charset="2"/>
              <a:buChar char="q"/>
            </a:pPr>
            <a:r>
              <a:rPr lang="en-ZA" sz="2800" b="1" dirty="0"/>
              <a:t>1. Original precedent: </a:t>
            </a:r>
          </a:p>
          <a:p>
            <a:pPr algn="just">
              <a:buFont typeface="Wingdings" panose="05000000000000000000" pitchFamily="2" charset="2"/>
              <a:buChar char="q"/>
            </a:pPr>
            <a:r>
              <a:rPr lang="en-ZA" sz="2800" b="1" dirty="0"/>
              <a:t>This is a type of precedent which is created when a point of law has never been decided on before e.g. the ‘neighbour principle’ was first created and applied in </a:t>
            </a:r>
            <a:r>
              <a:rPr lang="en-ZA" sz="2800" b="1" i="1" dirty="0"/>
              <a:t>Donoghue v Stevenson </a:t>
            </a:r>
            <a:r>
              <a:rPr lang="en-ZA" sz="2800" b="1" dirty="0"/>
              <a:t>(1932) AC, 562. </a:t>
            </a:r>
          </a:p>
          <a:p>
            <a:pPr marL="36900" indent="0" algn="just">
              <a:buNone/>
            </a:pPr>
            <a:endParaRPr lang="en-ZA" sz="2800" b="1" dirty="0"/>
          </a:p>
          <a:p>
            <a:pPr algn="just">
              <a:buFont typeface="Wingdings" panose="05000000000000000000" pitchFamily="2" charset="2"/>
              <a:buChar char="q"/>
            </a:pPr>
            <a:r>
              <a:rPr lang="en-GB" sz="2800" b="1" dirty="0" err="1"/>
              <a:t>Abedinegal</a:t>
            </a:r>
            <a:r>
              <a:rPr lang="en-GB" sz="2800" b="1" dirty="0"/>
              <a:t> </a:t>
            </a:r>
            <a:r>
              <a:rPr lang="en-GB" sz="2800" b="1" dirty="0" err="1"/>
              <a:t>kapesh</a:t>
            </a:r>
            <a:r>
              <a:rPr lang="en-GB" sz="2800" b="1" dirty="0"/>
              <a:t> and another v the people (2017) ZMSC 94 – the Supreme Court held that it is no longer the case that a mere belief in witchcraft affords an extenuating circumstance. The belief in witchcraft must reach the threshold of provocation to serve as an extenuating circumstance.</a:t>
            </a:r>
            <a:endParaRPr lang="en-ZA" sz="3600" b="1" dirty="0"/>
          </a:p>
          <a:p>
            <a:pPr marL="0" indent="0">
              <a:buNone/>
            </a:pPr>
            <a:endParaRPr lang="en-ZA" dirty="0"/>
          </a:p>
        </p:txBody>
      </p:sp>
    </p:spTree>
    <p:extLst>
      <p:ext uri="{BB962C8B-B14F-4D97-AF65-F5344CB8AC3E}">
        <p14:creationId xmlns:p14="http://schemas.microsoft.com/office/powerpoint/2010/main" val="4058859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188640"/>
            <a:ext cx="7765322" cy="936104"/>
          </a:xfrm>
        </p:spPr>
        <p:txBody>
          <a:bodyPr>
            <a:normAutofit/>
          </a:bodyPr>
          <a:lstStyle/>
          <a:p>
            <a:r>
              <a:rPr lang="en-ZA" b="1" dirty="0"/>
              <a:t>Cont’d</a:t>
            </a:r>
          </a:p>
        </p:txBody>
      </p:sp>
      <p:sp>
        <p:nvSpPr>
          <p:cNvPr id="3" name="Content Placeholder 2"/>
          <p:cNvSpPr>
            <a:spLocks noGrp="1"/>
          </p:cNvSpPr>
          <p:nvPr>
            <p:ph idx="1"/>
          </p:nvPr>
        </p:nvSpPr>
        <p:spPr>
          <a:xfrm>
            <a:off x="609600" y="1124744"/>
            <a:ext cx="7924800" cy="5328592"/>
          </a:xfrm>
        </p:spPr>
        <p:txBody>
          <a:bodyPr>
            <a:normAutofit fontScale="85000" lnSpcReduction="20000"/>
          </a:bodyPr>
          <a:lstStyle/>
          <a:p>
            <a:pPr marL="36900" indent="0" algn="just">
              <a:buNone/>
            </a:pPr>
            <a:r>
              <a:rPr lang="en-GB" sz="2400" b="1" dirty="0"/>
              <a:t>2. </a:t>
            </a:r>
            <a:r>
              <a:rPr lang="en-GB" sz="3000" b="1" dirty="0"/>
              <a:t>Binding precedent: </a:t>
            </a:r>
          </a:p>
          <a:p>
            <a:pPr algn="just">
              <a:buFont typeface="Wingdings" panose="05000000000000000000" pitchFamily="2" charset="2"/>
              <a:buChar char="q"/>
            </a:pPr>
            <a:r>
              <a:rPr lang="en-GB" sz="3000" b="1" dirty="0"/>
              <a:t>A binding precedent is a decided case which a court must follow whatever the result of its application e.g. in Zambia every decision of the Supreme Court is binding on all lower courts</a:t>
            </a:r>
          </a:p>
          <a:p>
            <a:pPr algn="just">
              <a:buFont typeface="Wingdings" panose="05000000000000000000" pitchFamily="2" charset="2"/>
              <a:buChar char="q"/>
            </a:pPr>
            <a:r>
              <a:rPr lang="en-GB" sz="3000" b="1" dirty="0"/>
              <a:t>Binding precedents are sometimes called ‘authoritative’ precedents.</a:t>
            </a:r>
          </a:p>
          <a:p>
            <a:pPr algn="just">
              <a:buFont typeface="Wingdings" panose="05000000000000000000" pitchFamily="2" charset="2"/>
              <a:buChar char="q"/>
            </a:pPr>
            <a:endParaRPr lang="en-US" sz="3000" b="1" dirty="0"/>
          </a:p>
          <a:p>
            <a:pPr marL="36900" indent="0" algn="just">
              <a:buNone/>
            </a:pPr>
            <a:r>
              <a:rPr lang="en-US" sz="3000" b="1" dirty="0"/>
              <a:t>3. Persuasive precedent</a:t>
            </a:r>
            <a:endParaRPr lang="en-ZA" sz="3000" b="1" dirty="0"/>
          </a:p>
          <a:p>
            <a:pPr lvl="0" algn="just">
              <a:buFont typeface="Wingdings" panose="05000000000000000000" pitchFamily="2" charset="2"/>
              <a:buChar char="q"/>
            </a:pPr>
            <a:r>
              <a:rPr lang="en-US" sz="3000" b="1" dirty="0"/>
              <a:t>A persuasive precedent is one which is not absolutely binding but which may be applied. That is to say, a judge may consider it and decide that it is the correct principle. </a:t>
            </a:r>
            <a:endParaRPr lang="en-ZA" sz="3000" b="1" dirty="0"/>
          </a:p>
        </p:txBody>
      </p:sp>
    </p:spTree>
    <p:extLst>
      <p:ext uri="{BB962C8B-B14F-4D97-AF65-F5344CB8AC3E}">
        <p14:creationId xmlns:p14="http://schemas.microsoft.com/office/powerpoint/2010/main" val="735499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normAutofit/>
          </a:bodyPr>
          <a:lstStyle/>
          <a:p>
            <a:r>
              <a:rPr lang="en-ZA" b="1" dirty="0"/>
              <a:t>Examples Of Persuasive Precedent</a:t>
            </a:r>
            <a:endParaRPr lang="en-ZA" dirty="0"/>
          </a:p>
        </p:txBody>
      </p:sp>
      <p:sp>
        <p:nvSpPr>
          <p:cNvPr id="3" name="Content Placeholder 2"/>
          <p:cNvSpPr>
            <a:spLocks noGrp="1"/>
          </p:cNvSpPr>
          <p:nvPr>
            <p:ph idx="1"/>
          </p:nvPr>
        </p:nvSpPr>
        <p:spPr>
          <a:xfrm>
            <a:off x="609600" y="1524318"/>
            <a:ext cx="7924800" cy="5001026"/>
          </a:xfrm>
        </p:spPr>
        <p:txBody>
          <a:bodyPr>
            <a:normAutofit lnSpcReduction="10000"/>
          </a:bodyPr>
          <a:lstStyle/>
          <a:p>
            <a:pPr marL="137160" indent="0" algn="just">
              <a:buNone/>
            </a:pPr>
            <a:r>
              <a:rPr lang="en-ZA" sz="2800" b="1" dirty="0"/>
              <a:t>(a) All English decisions and decisions made by courts of other legal systems founded on the English common law </a:t>
            </a:r>
          </a:p>
          <a:p>
            <a:pPr marL="137160" indent="0" algn="just">
              <a:buNone/>
            </a:pPr>
            <a:r>
              <a:rPr lang="en-ZA" sz="2800" b="1" dirty="0"/>
              <a:t>(b) Judgments of courts that are lower in the hierarchy</a:t>
            </a:r>
          </a:p>
          <a:p>
            <a:pPr marL="137160" indent="0" algn="just">
              <a:buNone/>
            </a:pPr>
            <a:r>
              <a:rPr lang="en-ZA" sz="2800" b="1" dirty="0"/>
              <a:t>(c) Obiter dictum statements that are made in in courts that are higher in the hierarchy (superior courts)</a:t>
            </a:r>
          </a:p>
          <a:p>
            <a:pPr marL="137160" indent="0" algn="just">
              <a:buNone/>
            </a:pPr>
            <a:r>
              <a:rPr lang="en-ZA" sz="2800" b="1" dirty="0"/>
              <a:t>(d) Dissenting judgements of appellate courts (E.g. The Court of Appeal and the Supreme court). </a:t>
            </a:r>
          </a:p>
          <a:p>
            <a:pPr marL="0" indent="0">
              <a:buNone/>
            </a:pPr>
            <a:endParaRPr lang="en-ZA" dirty="0"/>
          </a:p>
        </p:txBody>
      </p:sp>
    </p:spTree>
    <p:extLst>
      <p:ext uri="{BB962C8B-B14F-4D97-AF65-F5344CB8AC3E}">
        <p14:creationId xmlns:p14="http://schemas.microsoft.com/office/powerpoint/2010/main" val="636672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348880"/>
            <a:ext cx="8229600" cy="1575048"/>
          </a:xfrm>
        </p:spPr>
        <p:txBody>
          <a:bodyPr>
            <a:normAutofit fontScale="90000"/>
          </a:bodyPr>
          <a:lstStyle/>
          <a:p>
            <a:r>
              <a:rPr lang="en-GB" b="1" dirty="0"/>
              <a:t>TERMINOLOGY IN HANDLING JUDICIAL PRECEDENT</a:t>
            </a:r>
            <a:r>
              <a:rPr lang="en-GB" dirty="0"/>
              <a:t/>
            </a:r>
            <a:br>
              <a:rPr lang="en-GB" dirty="0"/>
            </a:br>
            <a:endParaRPr lang="en-GB" dirty="0"/>
          </a:p>
        </p:txBody>
      </p:sp>
    </p:spTree>
    <p:extLst>
      <p:ext uri="{BB962C8B-B14F-4D97-AF65-F5344CB8AC3E}">
        <p14:creationId xmlns:p14="http://schemas.microsoft.com/office/powerpoint/2010/main" val="2914318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US" b="1" dirty="0"/>
              <a:t>DISTINGUISHING</a:t>
            </a:r>
            <a:r>
              <a:rPr lang="en-ZA" dirty="0"/>
              <a:t/>
            </a:r>
            <a:br>
              <a:rPr lang="en-ZA" dirty="0"/>
            </a:br>
            <a:endParaRPr lang="en-ZA" dirty="0"/>
          </a:p>
        </p:txBody>
      </p:sp>
      <p:sp>
        <p:nvSpPr>
          <p:cNvPr id="3" name="Content Placeholder 2"/>
          <p:cNvSpPr>
            <a:spLocks noGrp="1"/>
          </p:cNvSpPr>
          <p:nvPr>
            <p:ph idx="1"/>
          </p:nvPr>
        </p:nvSpPr>
        <p:spPr>
          <a:xfrm>
            <a:off x="609600" y="908720"/>
            <a:ext cx="7924800" cy="5400600"/>
          </a:xfrm>
        </p:spPr>
        <p:txBody>
          <a:bodyPr>
            <a:normAutofit lnSpcReduction="10000"/>
          </a:bodyPr>
          <a:lstStyle/>
          <a:p>
            <a:pPr algn="just">
              <a:buFont typeface="Wingdings" panose="05000000000000000000" pitchFamily="2" charset="2"/>
              <a:buChar char="q"/>
            </a:pPr>
            <a:r>
              <a:rPr lang="en-ZA" sz="2800" b="1" dirty="0"/>
              <a:t>The court may refuse to follow a previous decision on the ground that the material facts in the previous decision are not the same as the material facts in the case before that court. </a:t>
            </a:r>
          </a:p>
          <a:p>
            <a:pPr algn="just">
              <a:buFont typeface="Wingdings" panose="05000000000000000000" pitchFamily="2" charset="2"/>
              <a:buChar char="q"/>
            </a:pPr>
            <a:r>
              <a:rPr lang="en-GB" sz="2800" b="1" dirty="0"/>
              <a:t>NOTE: It does not, however, imply criticism of the correctness of the earlier case. Neither does it imply that the earlier case cannot be followed in future cases founded on similar facts.</a:t>
            </a:r>
          </a:p>
          <a:p>
            <a:pPr algn="just">
              <a:buFont typeface="Wingdings" panose="05000000000000000000" pitchFamily="2" charset="2"/>
              <a:buChar char="q"/>
            </a:pPr>
            <a:r>
              <a:rPr lang="en-GB" sz="2800" b="1" dirty="0"/>
              <a:t>See - </a:t>
            </a:r>
            <a:r>
              <a:rPr lang="en-US" sz="2800" b="1" dirty="0"/>
              <a:t>Joel </a:t>
            </a:r>
            <a:r>
              <a:rPr lang="en-US" sz="2800" b="1" dirty="0" err="1"/>
              <a:t>Chikubabe</a:t>
            </a:r>
            <a:r>
              <a:rPr lang="en-US" sz="2800" b="1" dirty="0"/>
              <a:t> Lungu v The People  (1985) Z.R. 155 (S.C.) as distinguished from The People v Zulu (1968) Z.R. 88.</a:t>
            </a:r>
            <a:endParaRPr lang="en-GB" sz="2800" b="1" dirty="0"/>
          </a:p>
          <a:p>
            <a:pPr algn="just">
              <a:buFont typeface="Wingdings" pitchFamily="2" charset="2"/>
              <a:buChar char="Ø"/>
            </a:pPr>
            <a:endParaRPr lang="en-ZA" sz="2800" b="1" dirty="0"/>
          </a:p>
        </p:txBody>
      </p:sp>
    </p:spTree>
    <p:extLst>
      <p:ext uri="{BB962C8B-B14F-4D97-AF65-F5344CB8AC3E}">
        <p14:creationId xmlns:p14="http://schemas.microsoft.com/office/powerpoint/2010/main" val="2231536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r>
              <a:rPr lang="en-US" dirty="0"/>
              <a:t>Cont’d</a:t>
            </a:r>
            <a:endParaRPr lang="en-ZA" dirty="0"/>
          </a:p>
        </p:txBody>
      </p:sp>
      <p:sp>
        <p:nvSpPr>
          <p:cNvPr id="3" name="Content Placeholder 2"/>
          <p:cNvSpPr>
            <a:spLocks noGrp="1"/>
          </p:cNvSpPr>
          <p:nvPr>
            <p:ph idx="1"/>
          </p:nvPr>
        </p:nvSpPr>
        <p:spPr>
          <a:xfrm>
            <a:off x="539552" y="1196752"/>
            <a:ext cx="7994848" cy="5328592"/>
          </a:xfrm>
        </p:spPr>
        <p:txBody>
          <a:bodyPr>
            <a:normAutofit lnSpcReduction="10000"/>
          </a:bodyPr>
          <a:lstStyle/>
          <a:p>
            <a:pPr lvl="0" algn="just">
              <a:buFont typeface="Wingdings" panose="05000000000000000000" pitchFamily="2" charset="2"/>
              <a:buChar char="q"/>
            </a:pPr>
            <a:r>
              <a:rPr lang="en-US" sz="2800" b="1" dirty="0"/>
              <a:t>For example, </a:t>
            </a:r>
            <a:r>
              <a:rPr lang="en-US" sz="2800" b="1" i="1" dirty="0"/>
              <a:t>Merit v Merit </a:t>
            </a:r>
            <a:r>
              <a:rPr lang="en-US" sz="2800" b="1" dirty="0"/>
              <a:t>(1971) was distinguished from </a:t>
            </a:r>
            <a:r>
              <a:rPr lang="en-US" sz="2800" b="1" i="1" dirty="0"/>
              <a:t>Balfour v Balfour </a:t>
            </a:r>
            <a:r>
              <a:rPr lang="en-US" sz="2800" b="1" dirty="0"/>
              <a:t>(1919). In both cases, a wife made a claim against her husband for breach of contract. In Balfour v Balfour, the earlier decision, the claim did not succeed because the parties did not intend to create legal relations.</a:t>
            </a:r>
          </a:p>
          <a:p>
            <a:pPr lvl="0" algn="just">
              <a:buFont typeface="Wingdings" panose="05000000000000000000" pitchFamily="2" charset="2"/>
              <a:buChar char="q"/>
            </a:pPr>
            <a:r>
              <a:rPr lang="en-US" sz="2800" b="1" dirty="0"/>
              <a:t>However, in the later case of </a:t>
            </a:r>
            <a:r>
              <a:rPr lang="en-US" sz="2800" b="1" i="1" dirty="0"/>
              <a:t>Merit v Merit</a:t>
            </a:r>
            <a:r>
              <a:rPr lang="en-US" sz="2800" b="1" dirty="0"/>
              <a:t>, the claim was successful because husband and wife were on separation and the agreement was made in writing. Thus, the parties intended to create legal relations. </a:t>
            </a:r>
            <a:endParaRPr lang="en-ZA" sz="2800" b="1" dirty="0"/>
          </a:p>
          <a:p>
            <a:pPr marL="137160" lvl="0" indent="0" algn="just">
              <a:buNone/>
            </a:pPr>
            <a:endParaRPr lang="en-ZA" sz="2800" dirty="0"/>
          </a:p>
          <a:p>
            <a:pPr marL="0" indent="0">
              <a:buNone/>
            </a:pPr>
            <a:endParaRPr lang="en-ZA" dirty="0"/>
          </a:p>
        </p:txBody>
      </p:sp>
    </p:spTree>
    <p:extLst>
      <p:ext uri="{BB962C8B-B14F-4D97-AF65-F5344CB8AC3E}">
        <p14:creationId xmlns:p14="http://schemas.microsoft.com/office/powerpoint/2010/main" val="2715817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22114"/>
          </a:xfrm>
        </p:spPr>
        <p:txBody>
          <a:bodyPr>
            <a:noAutofit/>
          </a:bodyPr>
          <a:lstStyle/>
          <a:p>
            <a:r>
              <a:rPr lang="en-ZA" sz="3200" b="1" dirty="0"/>
              <a:t>Overruling / Departing from a previous decision</a:t>
            </a:r>
          </a:p>
        </p:txBody>
      </p:sp>
      <p:sp>
        <p:nvSpPr>
          <p:cNvPr id="3" name="Content Placeholder 2"/>
          <p:cNvSpPr>
            <a:spLocks noGrp="1"/>
          </p:cNvSpPr>
          <p:nvPr>
            <p:ph idx="1"/>
          </p:nvPr>
        </p:nvSpPr>
        <p:spPr>
          <a:xfrm>
            <a:off x="609600" y="1340768"/>
            <a:ext cx="7924800" cy="5112568"/>
          </a:xfrm>
        </p:spPr>
        <p:txBody>
          <a:bodyPr>
            <a:normAutofit lnSpcReduction="10000"/>
          </a:bodyPr>
          <a:lstStyle/>
          <a:p>
            <a:pPr algn="just">
              <a:buFont typeface="Wingdings" panose="05000000000000000000" pitchFamily="2" charset="2"/>
              <a:buChar char="q"/>
            </a:pPr>
            <a:r>
              <a:rPr lang="en-US" sz="3200" b="1" dirty="0"/>
              <a:t>Overruling</a:t>
            </a:r>
            <a:r>
              <a:rPr lang="en-ZA" sz="3200" b="1" dirty="0"/>
              <a:t>/ departing from a previous decision</a:t>
            </a:r>
            <a:r>
              <a:rPr lang="en-US" sz="3200" b="1" dirty="0"/>
              <a:t> simply means declaring a previous decision as having been </a:t>
            </a:r>
            <a:r>
              <a:rPr lang="en-US" sz="3200" b="1" i="1" dirty="0"/>
              <a:t>wrongly</a:t>
            </a:r>
            <a:r>
              <a:rPr lang="en-US" sz="3200" b="1" dirty="0"/>
              <a:t> decided. </a:t>
            </a:r>
          </a:p>
          <a:p>
            <a:pPr algn="just">
              <a:buFont typeface="Wingdings" panose="05000000000000000000" pitchFamily="2" charset="2"/>
              <a:buChar char="q"/>
            </a:pPr>
            <a:r>
              <a:rPr lang="en-US" sz="3200" b="1" dirty="0"/>
              <a:t>This happens when a higher court reaches the conclusion that a decision made in an earlier case by a lower court was based on the wrong application of the law or that the </a:t>
            </a:r>
            <a:r>
              <a:rPr lang="en-US" sz="3200" b="1" i="1" dirty="0"/>
              <a:t>ratio </a:t>
            </a:r>
            <a:r>
              <a:rPr lang="en-US" sz="3200" b="1" i="1" dirty="0" err="1"/>
              <a:t>decidendi</a:t>
            </a:r>
            <a:r>
              <a:rPr lang="en-US" sz="3200" b="1" dirty="0"/>
              <a:t> of such decision is no longer desirable.</a:t>
            </a:r>
            <a:endParaRPr lang="en-ZA" sz="3200" b="1" dirty="0"/>
          </a:p>
        </p:txBody>
      </p:sp>
    </p:spTree>
    <p:extLst>
      <p:ext uri="{BB962C8B-B14F-4D97-AF65-F5344CB8AC3E}">
        <p14:creationId xmlns:p14="http://schemas.microsoft.com/office/powerpoint/2010/main" val="4104787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685346" y="332656"/>
            <a:ext cx="7765322" cy="792088"/>
          </a:xfrm>
        </p:spPr>
        <p:txBody>
          <a:bodyPr/>
          <a:lstStyle/>
          <a:p>
            <a:r>
              <a:rPr lang="en-GB" b="1" dirty="0"/>
              <a:t>Cont’d</a:t>
            </a:r>
          </a:p>
        </p:txBody>
      </p:sp>
      <p:sp>
        <p:nvSpPr>
          <p:cNvPr id="3" name="Content Placeholder 2"/>
          <p:cNvSpPr>
            <a:spLocks noGrp="1"/>
          </p:cNvSpPr>
          <p:nvPr>
            <p:ph idx="1"/>
          </p:nvPr>
        </p:nvSpPr>
        <p:spPr>
          <a:xfrm>
            <a:off x="395536" y="1484784"/>
            <a:ext cx="8138864" cy="5040560"/>
          </a:xfrm>
        </p:spPr>
        <p:txBody>
          <a:bodyPr>
            <a:normAutofit fontScale="92500"/>
          </a:bodyPr>
          <a:lstStyle/>
          <a:p>
            <a:pPr lvl="0" algn="just">
              <a:buFont typeface="Wingdings" panose="05000000000000000000" pitchFamily="2" charset="2"/>
              <a:buChar char="q"/>
            </a:pPr>
            <a:r>
              <a:rPr lang="en-US" sz="2400" b="1" dirty="0"/>
              <a:t>In Zambia, the power to </a:t>
            </a:r>
            <a:r>
              <a:rPr lang="en-US" sz="2400" b="1" i="1" dirty="0"/>
              <a:t>overrule</a:t>
            </a:r>
            <a:r>
              <a:rPr lang="en-US" sz="2400" b="1" dirty="0"/>
              <a:t> a previous decision lies </a:t>
            </a:r>
            <a:r>
              <a:rPr lang="en-US" sz="2400" b="1" u="sng" dirty="0"/>
              <a:t>only</a:t>
            </a:r>
            <a:r>
              <a:rPr lang="en-US" sz="2400" b="1" dirty="0"/>
              <a:t> with the Supreme Court. </a:t>
            </a:r>
          </a:p>
          <a:p>
            <a:pPr lvl="0" algn="just">
              <a:buFont typeface="Wingdings" panose="05000000000000000000" pitchFamily="2" charset="2"/>
              <a:buChar char="q"/>
            </a:pPr>
            <a:endParaRPr lang="en-US" sz="2400" b="1" dirty="0"/>
          </a:p>
          <a:p>
            <a:pPr lvl="0" algn="just">
              <a:buFont typeface="Wingdings" panose="05000000000000000000" pitchFamily="2" charset="2"/>
              <a:buChar char="q"/>
            </a:pPr>
            <a:r>
              <a:rPr lang="en-US" sz="2400" b="1" dirty="0"/>
              <a:t>But the High Court cannot overrule its own previous decisions although it may </a:t>
            </a:r>
            <a:r>
              <a:rPr lang="en-US" sz="2400" b="1" i="1" dirty="0"/>
              <a:t>disapprove</a:t>
            </a:r>
            <a:r>
              <a:rPr lang="en-US" sz="2400" b="1" dirty="0"/>
              <a:t> such decisions. </a:t>
            </a:r>
            <a:endParaRPr lang="en-ZA" sz="2400" b="1" dirty="0"/>
          </a:p>
          <a:p>
            <a:pPr>
              <a:buFont typeface="Wingdings" panose="05000000000000000000" pitchFamily="2" charset="2"/>
              <a:buChar char="q"/>
            </a:pPr>
            <a:endParaRPr lang="en-ZA" sz="2400" b="1" dirty="0"/>
          </a:p>
          <a:p>
            <a:pPr>
              <a:buFont typeface="Wingdings" panose="05000000000000000000" pitchFamily="2" charset="2"/>
              <a:buChar char="q"/>
            </a:pPr>
            <a:r>
              <a:rPr lang="en-ZA" sz="2400" b="1" dirty="0"/>
              <a:t>See: Abel Banda v The People (1986) Z.R. 105 (S.C.)  which overruled </a:t>
            </a:r>
            <a:r>
              <a:rPr lang="en-GB" sz="2400" b="1" dirty="0" err="1"/>
              <a:t>Chibozu</a:t>
            </a:r>
            <a:r>
              <a:rPr lang="en-GB" sz="2400" b="1" dirty="0"/>
              <a:t> and Anor (1981) Z.R. 2</a:t>
            </a:r>
            <a:endParaRPr lang="en-ZA" sz="2400" b="1" dirty="0"/>
          </a:p>
          <a:p>
            <a:pPr>
              <a:buFont typeface="Wingdings" panose="05000000000000000000" pitchFamily="2" charset="2"/>
              <a:buChar char="q"/>
            </a:pPr>
            <a:r>
              <a:rPr lang="en-ZA" sz="2400" b="1" dirty="0"/>
              <a:t>See: Donald </a:t>
            </a:r>
            <a:r>
              <a:rPr lang="en-ZA" sz="2400" b="1" dirty="0" err="1"/>
              <a:t>Maketo</a:t>
            </a:r>
            <a:r>
              <a:rPr lang="en-ZA" sz="2400" b="1" dirty="0"/>
              <a:t> &amp; 7 Others v The People (S.C.Z. Judgment No.  of 1979)</a:t>
            </a:r>
          </a:p>
          <a:p>
            <a:pPr>
              <a:buFont typeface="Wingdings" panose="05000000000000000000" pitchFamily="2" charset="2"/>
              <a:buChar char="q"/>
            </a:pPr>
            <a:r>
              <a:rPr lang="en-US" sz="2400" b="1" dirty="0"/>
              <a:t>Paton v Attorney General and Others, (1968) Z.R.185</a:t>
            </a:r>
            <a:endParaRPr lang="en-ZA" sz="2400" b="1" dirty="0"/>
          </a:p>
          <a:p>
            <a:pPr>
              <a:buFont typeface="Wingdings" pitchFamily="2" charset="2"/>
              <a:buChar char="Ø"/>
            </a:pPr>
            <a:endParaRPr lang="en-ZA" sz="2400" dirty="0"/>
          </a:p>
          <a:p>
            <a:pPr>
              <a:buFont typeface="Wingdings" pitchFamily="2" charset="2"/>
              <a:buChar char="Ø"/>
            </a:pPr>
            <a:endParaRPr lang="en-ZA" sz="2400" dirty="0"/>
          </a:p>
          <a:p>
            <a:pPr marL="0" indent="0">
              <a:buNone/>
            </a:pPr>
            <a:endParaRPr lang="en-ZA" sz="2400" dirty="0"/>
          </a:p>
        </p:txBody>
      </p:sp>
    </p:spTree>
    <p:extLst>
      <p:ext uri="{BB962C8B-B14F-4D97-AF65-F5344CB8AC3E}">
        <p14:creationId xmlns:p14="http://schemas.microsoft.com/office/powerpoint/2010/main" val="1931743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38138"/>
          </a:xfrm>
        </p:spPr>
        <p:txBody>
          <a:bodyPr>
            <a:normAutofit fontScale="90000"/>
          </a:bodyPr>
          <a:lstStyle/>
          <a:p>
            <a:r>
              <a:rPr lang="en-ZA" b="1" dirty="0"/>
              <a:t>REVERSING/OVERTURNING ON APPEAL</a:t>
            </a:r>
          </a:p>
        </p:txBody>
      </p:sp>
      <p:sp>
        <p:nvSpPr>
          <p:cNvPr id="3" name="Content Placeholder 2"/>
          <p:cNvSpPr>
            <a:spLocks noGrp="1"/>
          </p:cNvSpPr>
          <p:nvPr>
            <p:ph idx="1"/>
          </p:nvPr>
        </p:nvSpPr>
        <p:spPr>
          <a:xfrm>
            <a:off x="467544" y="1556792"/>
            <a:ext cx="8066856" cy="4896544"/>
          </a:xfrm>
        </p:spPr>
        <p:txBody>
          <a:bodyPr>
            <a:normAutofit/>
          </a:bodyPr>
          <a:lstStyle/>
          <a:p>
            <a:pPr lvl="0" algn="just">
              <a:buFont typeface="Wingdings" panose="05000000000000000000" pitchFamily="2" charset="2"/>
              <a:buChar char="q"/>
            </a:pPr>
            <a:r>
              <a:rPr lang="en-US" sz="3200" b="1" dirty="0"/>
              <a:t>Reversing is the overturning on appeal, by a higher court hearing the appeal, of the decision of the lower court. The appellate court, on reversing the decision of a lower court, substitutes its own decision. </a:t>
            </a:r>
          </a:p>
          <a:p>
            <a:pPr algn="just">
              <a:buFont typeface="Wingdings" panose="05000000000000000000" pitchFamily="2" charset="2"/>
              <a:buChar char="q"/>
            </a:pPr>
            <a:r>
              <a:rPr lang="en-US" sz="3200" b="1" dirty="0"/>
              <a:t>See: </a:t>
            </a:r>
            <a:r>
              <a:rPr lang="en-ZA" sz="3200" b="1" i="1" dirty="0"/>
              <a:t>Tobo v People </a:t>
            </a:r>
            <a:r>
              <a:rPr lang="en-ZA" sz="3200" b="1" dirty="0"/>
              <a:t>(S.C.Z. Judgment No. 2 of 1991)</a:t>
            </a:r>
          </a:p>
          <a:p>
            <a:pPr lvl="0" algn="just">
              <a:buFont typeface="Wingdings" panose="05000000000000000000" pitchFamily="2" charset="2"/>
              <a:buChar char="q"/>
            </a:pPr>
            <a:endParaRPr lang="en-ZA" sz="2800" dirty="0"/>
          </a:p>
          <a:p>
            <a:pPr marL="0" indent="0">
              <a:buNone/>
            </a:pPr>
            <a:endParaRPr lang="en-ZA" dirty="0"/>
          </a:p>
        </p:txBody>
      </p:sp>
    </p:spTree>
    <p:extLst>
      <p:ext uri="{BB962C8B-B14F-4D97-AF65-F5344CB8AC3E}">
        <p14:creationId xmlns:p14="http://schemas.microsoft.com/office/powerpoint/2010/main" val="2954738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RATIO DECIDENDI</a:t>
            </a:r>
          </a:p>
        </p:txBody>
      </p:sp>
      <p:sp>
        <p:nvSpPr>
          <p:cNvPr id="3" name="Content Placeholder 2"/>
          <p:cNvSpPr>
            <a:spLocks noGrp="1"/>
          </p:cNvSpPr>
          <p:nvPr>
            <p:ph idx="1"/>
          </p:nvPr>
        </p:nvSpPr>
        <p:spPr>
          <a:xfrm>
            <a:off x="457200" y="1412776"/>
            <a:ext cx="8229600" cy="5256584"/>
          </a:xfrm>
        </p:spPr>
        <p:txBody>
          <a:bodyPr>
            <a:normAutofit/>
          </a:bodyPr>
          <a:lstStyle/>
          <a:p>
            <a:pPr>
              <a:buFont typeface="Wingdings" pitchFamily="2" charset="2"/>
              <a:buChar char="q"/>
            </a:pPr>
            <a:r>
              <a:rPr lang="en-GB" sz="2400" b="1" dirty="0"/>
              <a:t>A Ratio </a:t>
            </a:r>
            <a:r>
              <a:rPr lang="en-GB" sz="2400" b="1" dirty="0" err="1"/>
              <a:t>Decidendi</a:t>
            </a:r>
            <a:r>
              <a:rPr lang="en-GB" sz="2400" b="1" dirty="0"/>
              <a:t> of a case I what is regarded as precedent and is therefore what is followed as precedent.</a:t>
            </a:r>
          </a:p>
          <a:p>
            <a:pPr>
              <a:buFont typeface="Wingdings" pitchFamily="2" charset="2"/>
              <a:buChar char="q"/>
            </a:pPr>
            <a:r>
              <a:rPr lang="en-GB" sz="2400" b="1" dirty="0"/>
              <a:t>A ratio </a:t>
            </a:r>
            <a:r>
              <a:rPr lang="en-GB" sz="2400" b="1" dirty="0" err="1"/>
              <a:t>decidendi</a:t>
            </a:r>
            <a:r>
              <a:rPr lang="en-GB" sz="2400" b="1" dirty="0"/>
              <a:t> is the core reasoning of the court in deciding a case</a:t>
            </a:r>
          </a:p>
          <a:p>
            <a:pPr>
              <a:buFont typeface="Wingdings" pitchFamily="2" charset="2"/>
              <a:buChar char="q"/>
            </a:pPr>
            <a:r>
              <a:rPr lang="en-GB" sz="2400" b="1" dirty="0"/>
              <a:t>Christine </a:t>
            </a:r>
            <a:r>
              <a:rPr lang="en-GB" sz="2400" b="1" dirty="0" err="1"/>
              <a:t>Mulundika</a:t>
            </a:r>
            <a:r>
              <a:rPr lang="en-GB" sz="2400" b="1" dirty="0"/>
              <a:t> &amp; 7 Others v The People (1995) the Supreme Court held that: section 5(4) of the Public Order Act Cap 104 contravenes arts 20 and 21 of the Constitution and is null and void. Thus the ratio </a:t>
            </a:r>
            <a:r>
              <a:rPr lang="en-GB" sz="2400" b="1" dirty="0" err="1"/>
              <a:t>decidendi</a:t>
            </a:r>
            <a:r>
              <a:rPr lang="en-GB" sz="2400" b="1" dirty="0"/>
              <a:t> / reason for this decision is based on constitutional supremacy. </a:t>
            </a:r>
          </a:p>
        </p:txBody>
      </p:sp>
    </p:spTree>
    <p:extLst>
      <p:ext uri="{BB962C8B-B14F-4D97-AF65-F5344CB8AC3E}">
        <p14:creationId xmlns:p14="http://schemas.microsoft.com/office/powerpoint/2010/main" val="4157648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498178"/>
          </a:xfrm>
        </p:spPr>
        <p:txBody>
          <a:bodyPr>
            <a:noAutofit/>
          </a:bodyPr>
          <a:lstStyle/>
          <a:p>
            <a:r>
              <a:rPr lang="en-ZA" sz="3200" b="1" dirty="0"/>
              <a:t>EFFECT OF REVERSING/OVERTURNING ON APPEAL</a:t>
            </a:r>
            <a:endParaRPr lang="en-ZA" sz="3200" dirty="0"/>
          </a:p>
        </p:txBody>
      </p:sp>
      <p:sp>
        <p:nvSpPr>
          <p:cNvPr id="3" name="Content Placeholder 2"/>
          <p:cNvSpPr>
            <a:spLocks noGrp="1"/>
          </p:cNvSpPr>
          <p:nvPr>
            <p:ph idx="1"/>
          </p:nvPr>
        </p:nvSpPr>
        <p:spPr>
          <a:xfrm>
            <a:off x="395536" y="1916832"/>
            <a:ext cx="8138864" cy="4680520"/>
          </a:xfrm>
        </p:spPr>
        <p:txBody>
          <a:bodyPr/>
          <a:lstStyle/>
          <a:p>
            <a:pPr lvl="0" algn="just">
              <a:buFont typeface="Wingdings" panose="05000000000000000000" pitchFamily="2" charset="2"/>
              <a:buChar char="q"/>
            </a:pPr>
            <a:r>
              <a:rPr lang="en-US" sz="3600" b="1" dirty="0"/>
              <a:t>In practice, a decision that has been </a:t>
            </a:r>
            <a:r>
              <a:rPr lang="en-US" sz="3600" b="1" i="1" dirty="0"/>
              <a:t>reversed </a:t>
            </a:r>
            <a:r>
              <a:rPr lang="en-US" sz="3600" b="1" dirty="0"/>
              <a:t>has no authority as precedent and cannot, therefore, be followed in any future case founded on similar facts. Neither is it binding on the parties to it.</a:t>
            </a:r>
          </a:p>
          <a:p>
            <a:pPr marL="0" indent="0" algn="just">
              <a:buNone/>
            </a:pPr>
            <a:endParaRPr lang="en-ZA" sz="3600" dirty="0"/>
          </a:p>
          <a:p>
            <a:pPr marL="0" indent="0">
              <a:buNone/>
            </a:pPr>
            <a:endParaRPr lang="en-ZA" dirty="0"/>
          </a:p>
        </p:txBody>
      </p:sp>
    </p:spTree>
    <p:extLst>
      <p:ext uri="{BB962C8B-B14F-4D97-AF65-F5344CB8AC3E}">
        <p14:creationId xmlns:p14="http://schemas.microsoft.com/office/powerpoint/2010/main" val="2088656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715200" cy="972026"/>
          </a:xfrm>
        </p:spPr>
        <p:txBody>
          <a:bodyPr/>
          <a:lstStyle/>
          <a:p>
            <a:r>
              <a:rPr lang="en-ZA" b="1" dirty="0"/>
              <a:t>DISSENTING</a:t>
            </a:r>
          </a:p>
        </p:txBody>
      </p:sp>
      <p:sp>
        <p:nvSpPr>
          <p:cNvPr id="3" name="Content Placeholder 2"/>
          <p:cNvSpPr>
            <a:spLocks noGrp="1"/>
          </p:cNvSpPr>
          <p:nvPr>
            <p:ph idx="1"/>
          </p:nvPr>
        </p:nvSpPr>
        <p:spPr>
          <a:xfrm>
            <a:off x="467544" y="1268760"/>
            <a:ext cx="8066856" cy="5256584"/>
          </a:xfrm>
        </p:spPr>
        <p:txBody>
          <a:bodyPr>
            <a:normAutofit/>
          </a:bodyPr>
          <a:lstStyle/>
          <a:p>
            <a:pPr algn="just">
              <a:buFont typeface="Wingdings" panose="05000000000000000000" pitchFamily="2" charset="2"/>
              <a:buChar char="q"/>
            </a:pPr>
            <a:r>
              <a:rPr lang="en-US" sz="3200" b="1" dirty="0"/>
              <a:t>To ‘dissent’ is to ‘disagree’ or to hold a ‘different’ opinion. </a:t>
            </a:r>
          </a:p>
          <a:p>
            <a:pPr algn="just">
              <a:buFont typeface="Wingdings" panose="05000000000000000000" pitchFamily="2" charset="2"/>
              <a:buChar char="q"/>
            </a:pPr>
            <a:r>
              <a:rPr lang="en-US" sz="3200" b="1" dirty="0"/>
              <a:t>This happens when a case is heard by a panel of three (03) or a higher odd number of judges and the minority of judges on the panel disagree with the conclusion reached by the majority of the judges on the panel. </a:t>
            </a:r>
            <a:endParaRPr lang="en-ZA" sz="3200" b="1" dirty="0"/>
          </a:p>
        </p:txBody>
      </p:sp>
    </p:spTree>
    <p:extLst>
      <p:ext uri="{BB962C8B-B14F-4D97-AF65-F5344CB8AC3E}">
        <p14:creationId xmlns:p14="http://schemas.microsoft.com/office/powerpoint/2010/main" val="4027876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22114"/>
          </a:xfrm>
        </p:spPr>
        <p:txBody>
          <a:bodyPr/>
          <a:lstStyle/>
          <a:p>
            <a:r>
              <a:rPr lang="en-ZA" dirty="0"/>
              <a:t>Cont’d</a:t>
            </a:r>
          </a:p>
        </p:txBody>
      </p:sp>
      <p:sp>
        <p:nvSpPr>
          <p:cNvPr id="3" name="Content Placeholder 2"/>
          <p:cNvSpPr>
            <a:spLocks noGrp="1"/>
          </p:cNvSpPr>
          <p:nvPr>
            <p:ph idx="1"/>
          </p:nvPr>
        </p:nvSpPr>
        <p:spPr>
          <a:xfrm>
            <a:off x="467544" y="1268760"/>
            <a:ext cx="8066856" cy="5256584"/>
          </a:xfrm>
        </p:spPr>
        <p:txBody>
          <a:bodyPr>
            <a:normAutofit/>
          </a:bodyPr>
          <a:lstStyle/>
          <a:p>
            <a:pPr lvl="0" algn="just">
              <a:buFont typeface="Wingdings" panose="05000000000000000000" pitchFamily="2" charset="2"/>
              <a:buChar char="q"/>
            </a:pPr>
            <a:r>
              <a:rPr lang="en-US" sz="2800" b="1" dirty="0"/>
              <a:t>See: </a:t>
            </a:r>
            <a:r>
              <a:rPr lang="en-ZA" sz="2800" b="1" dirty="0"/>
              <a:t>Christine </a:t>
            </a:r>
            <a:r>
              <a:rPr lang="en-ZA" sz="2800" b="1" dirty="0" err="1"/>
              <a:t>Mulundika</a:t>
            </a:r>
            <a:r>
              <a:rPr lang="en-ZA" sz="2800" b="1" dirty="0"/>
              <a:t> and 7 others v The People (1995) S.C.Z. Judgement No. 25 of 1995 where Mr Justice Matthew </a:t>
            </a:r>
            <a:r>
              <a:rPr lang="en-ZA" sz="2800" b="1" dirty="0" err="1"/>
              <a:t>Chaila</a:t>
            </a:r>
            <a:r>
              <a:rPr lang="en-ZA" sz="2800" b="1" dirty="0"/>
              <a:t>, had a dissenting judgement from that of the majority judgement of Mr Justices </a:t>
            </a:r>
            <a:r>
              <a:rPr lang="en-ZA" sz="2800" b="1" dirty="0" err="1"/>
              <a:t>Ngulube</a:t>
            </a:r>
            <a:r>
              <a:rPr lang="en-ZA" sz="2800" b="1" dirty="0"/>
              <a:t> CJ, </a:t>
            </a:r>
            <a:r>
              <a:rPr lang="en-ZA" sz="2800" b="1" dirty="0" err="1"/>
              <a:t>Bweupe</a:t>
            </a:r>
            <a:r>
              <a:rPr lang="en-ZA" sz="2800" b="1" dirty="0"/>
              <a:t> DCJ, </a:t>
            </a:r>
            <a:r>
              <a:rPr lang="en-ZA" sz="2800" b="1" dirty="0" err="1"/>
              <a:t>Chirwa</a:t>
            </a:r>
            <a:r>
              <a:rPr lang="en-ZA" sz="2800" b="1" dirty="0"/>
              <a:t> and </a:t>
            </a:r>
            <a:r>
              <a:rPr lang="en-ZA" sz="2800" b="1" dirty="0" err="1"/>
              <a:t>Muzyamba</a:t>
            </a:r>
            <a:r>
              <a:rPr lang="en-ZA" sz="2800" b="1" dirty="0"/>
              <a:t>.</a:t>
            </a:r>
            <a:endParaRPr lang="en-US" sz="2800" b="1" dirty="0"/>
          </a:p>
          <a:p>
            <a:pPr lvl="0" algn="just">
              <a:buFont typeface="Wingdings" pitchFamily="2" charset="2"/>
              <a:buChar char="Ø"/>
            </a:pPr>
            <a:endParaRPr lang="en-ZA" sz="2800" dirty="0"/>
          </a:p>
          <a:p>
            <a:pPr marL="0" indent="0">
              <a:buNone/>
            </a:pPr>
            <a:endParaRPr lang="en-ZA" dirty="0"/>
          </a:p>
        </p:txBody>
      </p:sp>
    </p:spTree>
    <p:extLst>
      <p:ext uri="{BB962C8B-B14F-4D97-AF65-F5344CB8AC3E}">
        <p14:creationId xmlns:p14="http://schemas.microsoft.com/office/powerpoint/2010/main" val="23803358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noAutofit/>
          </a:bodyPr>
          <a:lstStyle/>
          <a:p>
            <a:r>
              <a:rPr lang="en-ZA" sz="2800" b="1" dirty="0"/>
              <a:t>THE DOCTRINE OF PRECEDENT IN ZAMBIA</a:t>
            </a:r>
          </a:p>
        </p:txBody>
      </p:sp>
      <p:sp>
        <p:nvSpPr>
          <p:cNvPr id="3" name="Content Placeholder 2"/>
          <p:cNvSpPr>
            <a:spLocks noGrp="1"/>
          </p:cNvSpPr>
          <p:nvPr>
            <p:ph idx="1"/>
          </p:nvPr>
        </p:nvSpPr>
        <p:spPr>
          <a:xfrm>
            <a:off x="467544" y="1196752"/>
            <a:ext cx="8066856" cy="5400600"/>
          </a:xfrm>
        </p:spPr>
        <p:txBody>
          <a:bodyPr>
            <a:normAutofit lnSpcReduction="10000"/>
          </a:bodyPr>
          <a:lstStyle/>
          <a:p>
            <a:pPr algn="just">
              <a:buFont typeface="Wingdings" panose="05000000000000000000" pitchFamily="2" charset="2"/>
              <a:buChar char="q"/>
            </a:pPr>
            <a:r>
              <a:rPr lang="en-US" sz="2400" b="1" dirty="0"/>
              <a:t>the use of judicial precedent is governed by the hierarchical nature of the court system which makes the decisions of higher courts binding on the lower courts. </a:t>
            </a:r>
          </a:p>
          <a:p>
            <a:pPr algn="just">
              <a:buFont typeface="Wingdings" panose="05000000000000000000" pitchFamily="2" charset="2"/>
              <a:buChar char="q"/>
            </a:pPr>
            <a:r>
              <a:rPr lang="en-ZA" sz="2400" b="1" dirty="0"/>
              <a:t>Thus, the decisions of the Supreme Court are binding on all the courts lower than the Supreme Court in the judicial hierarchy. But the Supreme Court is also bound by its own previous decisions subject to its jurisdiction to overrule itself, as provided for in Article 125 (3) of The (Amendment) Constitution.</a:t>
            </a:r>
          </a:p>
          <a:p>
            <a:pPr algn="just">
              <a:buFont typeface="Wingdings" panose="05000000000000000000" pitchFamily="2" charset="2"/>
              <a:buChar char="q"/>
            </a:pPr>
            <a:r>
              <a:rPr lang="en-ZA" sz="2400" b="1" dirty="0"/>
              <a:t>Article 125 (3) of The (Amendment) Constitution provides: The Supreme Court is bound by its decisions, except in the interest of justice and development of jurisprudence.”</a:t>
            </a:r>
          </a:p>
          <a:p>
            <a:pPr algn="just">
              <a:buFont typeface="Wingdings" pitchFamily="2" charset="2"/>
              <a:buChar char="Ø"/>
            </a:pPr>
            <a:endParaRPr lang="en-ZA" sz="2400" b="1" dirty="0"/>
          </a:p>
        </p:txBody>
      </p:sp>
    </p:spTree>
    <p:extLst>
      <p:ext uri="{BB962C8B-B14F-4D97-AF65-F5344CB8AC3E}">
        <p14:creationId xmlns:p14="http://schemas.microsoft.com/office/powerpoint/2010/main" val="4261472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363272" cy="1371600"/>
          </a:xfrm>
        </p:spPr>
        <p:txBody>
          <a:bodyPr>
            <a:normAutofit/>
          </a:bodyPr>
          <a:lstStyle/>
          <a:p>
            <a:r>
              <a:rPr lang="en-ZA" b="1" dirty="0"/>
              <a:t>The doctrine of Judicial precedent in Zambia</a:t>
            </a:r>
            <a:endParaRPr lang="en-ZA" dirty="0"/>
          </a:p>
        </p:txBody>
      </p:sp>
      <p:sp>
        <p:nvSpPr>
          <p:cNvPr id="3" name="Content Placeholder 2"/>
          <p:cNvSpPr>
            <a:spLocks noGrp="1"/>
          </p:cNvSpPr>
          <p:nvPr>
            <p:ph idx="1"/>
          </p:nvPr>
        </p:nvSpPr>
        <p:spPr>
          <a:xfrm>
            <a:off x="609600" y="1600200"/>
            <a:ext cx="7924800" cy="4997152"/>
          </a:xfrm>
        </p:spPr>
        <p:txBody>
          <a:bodyPr>
            <a:normAutofit/>
          </a:bodyPr>
          <a:lstStyle/>
          <a:p>
            <a:pPr lvl="0" algn="just">
              <a:buFont typeface="Wingdings" panose="05000000000000000000" pitchFamily="2" charset="2"/>
              <a:buChar char="q"/>
            </a:pPr>
            <a:r>
              <a:rPr lang="en-US" sz="2400" b="1" dirty="0"/>
              <a:t>However, unlike the Supreme Court, neither The Court of Appeal nor The High Court can </a:t>
            </a:r>
            <a:r>
              <a:rPr lang="en-US" sz="2400" b="1" i="1" dirty="0"/>
              <a:t>overrule</a:t>
            </a:r>
            <a:r>
              <a:rPr lang="en-US" sz="2400" b="1" dirty="0"/>
              <a:t> itself; it can merely </a:t>
            </a:r>
            <a:r>
              <a:rPr lang="en-US" sz="2400" b="1" i="1" dirty="0"/>
              <a:t>disapprove</a:t>
            </a:r>
            <a:r>
              <a:rPr lang="en-US" sz="2400" b="1" dirty="0"/>
              <a:t> itself. </a:t>
            </a:r>
          </a:p>
          <a:p>
            <a:pPr marL="480060" lvl="0" indent="-342900" algn="just">
              <a:buFont typeface="Wingdings" panose="05000000000000000000" pitchFamily="2" charset="2"/>
              <a:buChar char="q"/>
            </a:pPr>
            <a:endParaRPr lang="en-US" sz="2400" b="1" dirty="0"/>
          </a:p>
          <a:p>
            <a:pPr lvl="0" algn="just">
              <a:buFont typeface="Wingdings" panose="05000000000000000000" pitchFamily="2" charset="2"/>
              <a:buChar char="q"/>
            </a:pPr>
            <a:r>
              <a:rPr lang="en-US" sz="2400" b="1" dirty="0"/>
              <a:t>Where you  have two conflicting decisions, the latest decision prevails.</a:t>
            </a:r>
          </a:p>
          <a:p>
            <a:pPr marL="480060" lvl="0" indent="-342900" algn="just">
              <a:buFont typeface="Wingdings" panose="05000000000000000000" pitchFamily="2" charset="2"/>
              <a:buChar char="q"/>
            </a:pPr>
            <a:endParaRPr lang="en-US" sz="2400" b="1" dirty="0"/>
          </a:p>
          <a:p>
            <a:pPr lvl="0" algn="just">
              <a:buFont typeface="Wingdings" panose="05000000000000000000" pitchFamily="2" charset="2"/>
              <a:buChar char="q"/>
            </a:pPr>
            <a:r>
              <a:rPr lang="en-ZA" sz="2400" b="1" dirty="0"/>
              <a:t>Decisions of lower courts do not bind anyone other than the parties to it if they choose not to appeal to the higher courts.</a:t>
            </a:r>
          </a:p>
          <a:p>
            <a:pPr marL="0" indent="0">
              <a:buNone/>
            </a:pPr>
            <a:endParaRPr lang="en-ZA" dirty="0"/>
          </a:p>
        </p:txBody>
      </p:sp>
    </p:spTree>
    <p:extLst>
      <p:ext uri="{BB962C8B-B14F-4D97-AF65-F5344CB8AC3E}">
        <p14:creationId xmlns:p14="http://schemas.microsoft.com/office/powerpoint/2010/main" val="853711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r>
              <a:rPr lang="en-ZA" b="1" dirty="0"/>
              <a:t>Advantages of precedent</a:t>
            </a:r>
          </a:p>
        </p:txBody>
      </p:sp>
      <p:sp>
        <p:nvSpPr>
          <p:cNvPr id="3" name="Content Placeholder 2"/>
          <p:cNvSpPr>
            <a:spLocks noGrp="1"/>
          </p:cNvSpPr>
          <p:nvPr>
            <p:ph idx="1"/>
          </p:nvPr>
        </p:nvSpPr>
        <p:spPr>
          <a:xfrm>
            <a:off x="395536" y="1124744"/>
            <a:ext cx="8138864" cy="5472608"/>
          </a:xfrm>
        </p:spPr>
        <p:txBody>
          <a:bodyPr>
            <a:normAutofit fontScale="92500" lnSpcReduction="10000"/>
          </a:bodyPr>
          <a:lstStyle/>
          <a:p>
            <a:pPr marL="36900" indent="0" algn="just">
              <a:buNone/>
            </a:pPr>
            <a:r>
              <a:rPr lang="en-US" sz="2400" b="1" dirty="0"/>
              <a:t>(a) Precedent ensures </a:t>
            </a:r>
            <a:r>
              <a:rPr lang="en-US" sz="2400" b="1" u="sng" dirty="0"/>
              <a:t>certainty</a:t>
            </a:r>
            <a:r>
              <a:rPr lang="en-US" sz="2400" b="1" dirty="0"/>
              <a:t> and, therefore, predictability in the law. This is because by looking at a existing precedents, it is possible to forecast what a decision will be and plan accordingly;</a:t>
            </a:r>
            <a:endParaRPr lang="en-ZA" sz="2400" b="1" dirty="0"/>
          </a:p>
          <a:p>
            <a:pPr marL="36900" indent="0" algn="just">
              <a:buNone/>
            </a:pPr>
            <a:r>
              <a:rPr lang="en-US" sz="2400" b="1" dirty="0"/>
              <a:t>(b)	Precedent ensures </a:t>
            </a:r>
            <a:r>
              <a:rPr lang="en-US" sz="2400" b="1" u="sng" dirty="0"/>
              <a:t>uniformity in the law</a:t>
            </a:r>
            <a:r>
              <a:rPr lang="en-US" sz="2400" b="1" dirty="0"/>
              <a:t>. Treating similar cases in the same way gives the system a sense of justice and makes the system acceptable to the public.</a:t>
            </a:r>
            <a:endParaRPr lang="en-ZA" sz="2400" b="1" dirty="0"/>
          </a:p>
          <a:p>
            <a:pPr marL="36900" indent="0" algn="just">
              <a:buNone/>
            </a:pPr>
            <a:r>
              <a:rPr lang="en-US" sz="2400" b="1" dirty="0"/>
              <a:t>(c)	The doctrine of judicial precedent is </a:t>
            </a:r>
            <a:r>
              <a:rPr lang="en-US" sz="2400" b="1" u="sng" dirty="0"/>
              <a:t>flexible</a:t>
            </a:r>
            <a:r>
              <a:rPr lang="en-US" sz="2400" b="1" dirty="0"/>
              <a:t> in the sense that there are a number of ways in which its application can be avoided. This enables the system to change and adapt to new situations.</a:t>
            </a:r>
            <a:endParaRPr lang="en-ZA" sz="2400" b="1" dirty="0"/>
          </a:p>
          <a:p>
            <a:pPr marL="36900" indent="0" algn="just">
              <a:buNone/>
            </a:pPr>
            <a:r>
              <a:rPr lang="en-US" sz="2400" b="1" dirty="0"/>
              <a:t>(d)	Judicial precedent is </a:t>
            </a:r>
            <a:r>
              <a:rPr lang="en-US" sz="2400" b="1" u="sng" dirty="0"/>
              <a:t>practical</a:t>
            </a:r>
            <a:r>
              <a:rPr lang="en-US" sz="2400" b="1" dirty="0"/>
              <a:t> in nature. Unlike legislation, it is based on real facts.</a:t>
            </a:r>
            <a:endParaRPr lang="en-ZA" sz="2400" b="1" dirty="0"/>
          </a:p>
          <a:p>
            <a:pPr marL="36900" indent="0" algn="just">
              <a:buNone/>
            </a:pPr>
            <a:r>
              <a:rPr lang="en-US" sz="2400" b="1" dirty="0"/>
              <a:t>(e)	Judicial precedent is </a:t>
            </a:r>
            <a:r>
              <a:rPr lang="en-US" sz="2400" b="1" u="sng" dirty="0"/>
              <a:t>detailed</a:t>
            </a:r>
            <a:r>
              <a:rPr lang="en-US" sz="2400" b="1" dirty="0"/>
              <a:t> in the sense that there is a wealth of cases to refer to.</a:t>
            </a:r>
            <a:endParaRPr lang="en-ZA" sz="2400" b="1" dirty="0"/>
          </a:p>
        </p:txBody>
      </p:sp>
    </p:spTree>
    <p:extLst>
      <p:ext uri="{BB962C8B-B14F-4D97-AF65-F5344CB8AC3E}">
        <p14:creationId xmlns:p14="http://schemas.microsoft.com/office/powerpoint/2010/main" val="33691736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normAutofit/>
          </a:bodyPr>
          <a:lstStyle/>
          <a:p>
            <a:r>
              <a:rPr lang="en-ZA" b="1" dirty="0"/>
              <a:t>disadvantages of precedent</a:t>
            </a:r>
          </a:p>
        </p:txBody>
      </p:sp>
      <p:sp>
        <p:nvSpPr>
          <p:cNvPr id="3" name="Content Placeholder 2"/>
          <p:cNvSpPr>
            <a:spLocks noGrp="1"/>
          </p:cNvSpPr>
          <p:nvPr>
            <p:ph idx="1"/>
          </p:nvPr>
        </p:nvSpPr>
        <p:spPr>
          <a:xfrm>
            <a:off x="395536" y="1124744"/>
            <a:ext cx="8138864" cy="5544616"/>
          </a:xfrm>
        </p:spPr>
        <p:txBody>
          <a:bodyPr>
            <a:normAutofit/>
          </a:bodyPr>
          <a:lstStyle/>
          <a:p>
            <a:pPr marL="137160" indent="0" algn="just">
              <a:buNone/>
            </a:pPr>
            <a:r>
              <a:rPr lang="en-US" sz="2400" b="1" dirty="0"/>
              <a:t>(a) Rigidity. Although precedent is flexible, it can, at the same time, be rigid. If a previous decision made by a higher court is cited before a lower court in a later case, the lower court has no option but to apply such previous decision.</a:t>
            </a:r>
            <a:endParaRPr lang="en-ZA" sz="2400" b="1" dirty="0"/>
          </a:p>
          <a:p>
            <a:pPr marL="137160" indent="0" algn="just">
              <a:buNone/>
            </a:pPr>
            <a:r>
              <a:rPr lang="en-US" sz="2400" b="1" dirty="0"/>
              <a:t>(b) There is far too much case law which is also sometimes very complex;</a:t>
            </a:r>
            <a:endParaRPr lang="en-ZA" sz="2400" b="1" dirty="0"/>
          </a:p>
          <a:p>
            <a:pPr marL="137160" indent="0" algn="just">
              <a:buNone/>
            </a:pPr>
            <a:r>
              <a:rPr lang="en-US" sz="2400" b="1" dirty="0"/>
              <a:t>(c) Difficulties can arise in deciding what the </a:t>
            </a:r>
            <a:r>
              <a:rPr lang="en-US" sz="2400" b="1" i="1" dirty="0"/>
              <a:t>ratio </a:t>
            </a:r>
            <a:r>
              <a:rPr lang="en-US" sz="2400" b="1" i="1" dirty="0" err="1"/>
              <a:t>decidendi</a:t>
            </a:r>
            <a:r>
              <a:rPr lang="en-US" sz="2400" b="1" dirty="0"/>
              <a:t> of a case is, particularly in cases where there are several reasons advanced for the decision.</a:t>
            </a:r>
            <a:endParaRPr lang="en-ZA" sz="2400" b="1" dirty="0"/>
          </a:p>
          <a:p>
            <a:pPr marL="137160" indent="0" algn="just">
              <a:buNone/>
            </a:pPr>
            <a:r>
              <a:rPr lang="en-US" sz="2400" b="1" dirty="0"/>
              <a:t>(d) There may be a considerable wait for case to come to court for a point to be decided.</a:t>
            </a:r>
            <a:endParaRPr lang="en-ZA" sz="2400" b="1" dirty="0"/>
          </a:p>
          <a:p>
            <a:pPr algn="just">
              <a:buFont typeface="Wingdings" pitchFamily="2" charset="2"/>
              <a:buChar char="Ø"/>
            </a:pPr>
            <a:endParaRPr lang="en-ZA" sz="2000" b="1" dirty="0"/>
          </a:p>
        </p:txBody>
      </p:sp>
    </p:spTree>
    <p:extLst>
      <p:ext uri="{BB962C8B-B14F-4D97-AF65-F5344CB8AC3E}">
        <p14:creationId xmlns:p14="http://schemas.microsoft.com/office/powerpoint/2010/main" val="12409542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22114"/>
          </a:xfrm>
        </p:spPr>
        <p:txBody>
          <a:bodyPr>
            <a:normAutofit/>
          </a:bodyPr>
          <a:lstStyle/>
          <a:p>
            <a:r>
              <a:rPr lang="en-ZA" b="1" dirty="0"/>
              <a:t>PRINCIPLE OF STARE DECISIS</a:t>
            </a:r>
          </a:p>
        </p:txBody>
      </p:sp>
      <p:sp>
        <p:nvSpPr>
          <p:cNvPr id="3" name="Content Placeholder 2"/>
          <p:cNvSpPr>
            <a:spLocks noGrp="1"/>
          </p:cNvSpPr>
          <p:nvPr>
            <p:ph idx="1"/>
          </p:nvPr>
        </p:nvSpPr>
        <p:spPr>
          <a:xfrm>
            <a:off x="609600" y="1340768"/>
            <a:ext cx="7924800" cy="5112568"/>
          </a:xfrm>
        </p:spPr>
        <p:txBody>
          <a:bodyPr>
            <a:normAutofit fontScale="92500" lnSpcReduction="10000"/>
          </a:bodyPr>
          <a:lstStyle/>
          <a:p>
            <a:pPr algn="just">
              <a:buFont typeface="Wingdings" panose="05000000000000000000" pitchFamily="2" charset="2"/>
              <a:buChar char="q"/>
            </a:pPr>
            <a:r>
              <a:rPr lang="en-ZA" sz="2600" b="1" dirty="0"/>
              <a:t>Stare </a:t>
            </a:r>
            <a:r>
              <a:rPr lang="en-ZA" sz="2600" b="1" dirty="0" err="1"/>
              <a:t>decisis</a:t>
            </a:r>
            <a:r>
              <a:rPr lang="en-ZA" sz="2600" b="1" dirty="0"/>
              <a:t> means “stand by the decision” </a:t>
            </a:r>
          </a:p>
          <a:p>
            <a:pPr algn="just">
              <a:buFont typeface="Wingdings" panose="05000000000000000000" pitchFamily="2" charset="2"/>
              <a:buChar char="q"/>
            </a:pPr>
            <a:r>
              <a:rPr lang="en-ZA" sz="2600" b="1" dirty="0"/>
              <a:t>It expresses the idea that once a decision has been made on a point of law, it is fair and just to keep to that decision in later cases. </a:t>
            </a:r>
          </a:p>
          <a:p>
            <a:pPr algn="just">
              <a:buFont typeface="Wingdings" panose="05000000000000000000" pitchFamily="2" charset="2"/>
              <a:buChar char="q"/>
            </a:pPr>
            <a:r>
              <a:rPr lang="en-ZA" sz="2600" b="1" dirty="0"/>
              <a:t>In Zambia, the courts have made a pronouncement on the principle of stare </a:t>
            </a:r>
            <a:r>
              <a:rPr lang="en-ZA" sz="2600" b="1" dirty="0" err="1"/>
              <a:t>decisis</a:t>
            </a:r>
            <a:r>
              <a:rPr lang="en-ZA" sz="2600" b="1" dirty="0"/>
              <a:t> in the following cases: </a:t>
            </a:r>
          </a:p>
          <a:p>
            <a:pPr lvl="1" algn="just">
              <a:buFont typeface="Courier New" panose="02070309020205020404" pitchFamily="49" charset="0"/>
              <a:buChar char="o"/>
            </a:pPr>
            <a:r>
              <a:rPr lang="en-US" sz="2600" b="1" dirty="0"/>
              <a:t>Paton v Attorney General and Others</a:t>
            </a:r>
            <a:r>
              <a:rPr lang="en-US" sz="2600" dirty="0"/>
              <a:t> </a:t>
            </a:r>
            <a:r>
              <a:rPr lang="en-US" sz="2600" b="1" dirty="0"/>
              <a:t>(1968) Z.R 185</a:t>
            </a:r>
          </a:p>
          <a:p>
            <a:pPr lvl="1" algn="just">
              <a:buFont typeface="Courier New" panose="02070309020205020404" pitchFamily="49" charset="0"/>
              <a:buChar char="o"/>
            </a:pPr>
            <a:r>
              <a:rPr lang="en-US" sz="2600" b="1" dirty="0"/>
              <a:t>Kasote v The People (1977) ZR 75</a:t>
            </a:r>
          </a:p>
          <a:p>
            <a:pPr lvl="1" algn="just">
              <a:buFont typeface="Courier New" panose="02070309020205020404" pitchFamily="49" charset="0"/>
              <a:buChar char="o"/>
            </a:pPr>
            <a:r>
              <a:rPr lang="en-US" sz="2600" b="1" dirty="0"/>
              <a:t>Match Corporation Limited and Development Bank of Zambia and the Attorney General SCZ Judgment No. 3 of 1999</a:t>
            </a:r>
            <a:endParaRPr lang="en-ZA" sz="2600" dirty="0"/>
          </a:p>
          <a:p>
            <a:pPr>
              <a:buFont typeface="Wingdings" pitchFamily="2" charset="2"/>
              <a:buChar char="Ø"/>
            </a:pPr>
            <a:endParaRPr lang="en-ZA" dirty="0"/>
          </a:p>
        </p:txBody>
      </p:sp>
    </p:spTree>
    <p:extLst>
      <p:ext uri="{BB962C8B-B14F-4D97-AF65-F5344CB8AC3E}">
        <p14:creationId xmlns:p14="http://schemas.microsoft.com/office/powerpoint/2010/main" val="32730787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normAutofit/>
          </a:bodyPr>
          <a:lstStyle/>
          <a:p>
            <a:r>
              <a:rPr lang="en-ZA" sz="3200" b="1" dirty="0"/>
              <a:t>PRINCIPLE OF STARE DECISIS CASES (CONT’D)</a:t>
            </a:r>
          </a:p>
        </p:txBody>
      </p:sp>
      <p:sp>
        <p:nvSpPr>
          <p:cNvPr id="3" name="Content Placeholder 2"/>
          <p:cNvSpPr>
            <a:spLocks noGrp="1"/>
          </p:cNvSpPr>
          <p:nvPr>
            <p:ph idx="1"/>
          </p:nvPr>
        </p:nvSpPr>
        <p:spPr>
          <a:xfrm>
            <a:off x="685346" y="1732450"/>
            <a:ext cx="7765322" cy="4972832"/>
          </a:xfrm>
        </p:spPr>
        <p:txBody>
          <a:bodyPr>
            <a:noAutofit/>
          </a:bodyPr>
          <a:lstStyle/>
          <a:p>
            <a:pPr marL="480060" indent="-342900" algn="just">
              <a:buFont typeface="Wingdings" panose="05000000000000000000" pitchFamily="2" charset="2"/>
              <a:buChar char="q"/>
            </a:pPr>
            <a:r>
              <a:rPr lang="en-GB" sz="2400" b="1" dirty="0"/>
              <a:t>Paton v Attorney General and Others (1968) Z.R 185 – the Court is not absolutely bound by its previous </a:t>
            </a:r>
            <a:r>
              <a:rPr lang="en-GB" sz="2400" b="1" dirty="0" err="1"/>
              <a:t>decison</a:t>
            </a:r>
            <a:r>
              <a:rPr lang="en-GB" sz="2400" b="1" dirty="0"/>
              <a:t>. A previous decision will not be followed only for very compelling reasons and only where the court clearly considers that the previous decision was wrong. </a:t>
            </a:r>
          </a:p>
          <a:p>
            <a:pPr marL="480060" indent="-342900" algn="just">
              <a:buFont typeface="Wingdings" panose="05000000000000000000" pitchFamily="2" charset="2"/>
              <a:buChar char="q"/>
            </a:pPr>
            <a:r>
              <a:rPr lang="en-US" sz="2400" b="1" dirty="0" err="1"/>
              <a:t>Kasote</a:t>
            </a:r>
            <a:r>
              <a:rPr lang="en-US" sz="2400" b="1" dirty="0"/>
              <a:t> v The People (1977) ZR 75 - The principle of stare decisis is essential to a hierarchical system of courts. Such a system can only work if, when there are two apparently conflicting judgments of the Supreme Court, all lower courts are bound by the latest decision.</a:t>
            </a:r>
          </a:p>
          <a:p>
            <a:pPr marL="480060" indent="-342900" algn="just">
              <a:buFont typeface="Wingdings" panose="05000000000000000000" pitchFamily="2" charset="2"/>
              <a:buChar char="q"/>
            </a:pPr>
            <a:endParaRPr lang="en-GB" sz="2400" b="1" dirty="0"/>
          </a:p>
          <a:p>
            <a:pPr marL="480060" indent="-342900" algn="just">
              <a:buFont typeface="Wingdings" panose="05000000000000000000" pitchFamily="2" charset="2"/>
              <a:buChar char="q"/>
            </a:pPr>
            <a:endParaRPr lang="en-US" sz="2400" b="1" dirty="0"/>
          </a:p>
          <a:p>
            <a:pPr algn="just">
              <a:buFont typeface="Wingdings" panose="05000000000000000000" pitchFamily="2" charset="2"/>
              <a:buChar char="q"/>
            </a:pPr>
            <a:endParaRPr lang="en-US" sz="3200" b="1" dirty="0"/>
          </a:p>
          <a:p>
            <a:pPr algn="just"/>
            <a:endParaRPr lang="en-ZA" sz="2800" dirty="0"/>
          </a:p>
        </p:txBody>
      </p:sp>
    </p:spTree>
    <p:extLst>
      <p:ext uri="{BB962C8B-B14F-4D97-AF65-F5344CB8AC3E}">
        <p14:creationId xmlns:p14="http://schemas.microsoft.com/office/powerpoint/2010/main" val="11832500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260648"/>
            <a:ext cx="7765322" cy="970450"/>
          </a:xfrm>
        </p:spPr>
        <p:txBody>
          <a:bodyPr/>
          <a:lstStyle/>
          <a:p>
            <a:r>
              <a:rPr lang="en-GB" b="1" dirty="0"/>
              <a:t>Cont’d</a:t>
            </a:r>
          </a:p>
        </p:txBody>
      </p:sp>
      <p:sp>
        <p:nvSpPr>
          <p:cNvPr id="3" name="Content Placeholder 2"/>
          <p:cNvSpPr>
            <a:spLocks noGrp="1"/>
          </p:cNvSpPr>
          <p:nvPr>
            <p:ph idx="1"/>
          </p:nvPr>
        </p:nvSpPr>
        <p:spPr>
          <a:xfrm>
            <a:off x="685346" y="1231098"/>
            <a:ext cx="8063118" cy="5222238"/>
          </a:xfrm>
        </p:spPr>
        <p:txBody>
          <a:bodyPr>
            <a:normAutofit/>
          </a:bodyPr>
          <a:lstStyle/>
          <a:p>
            <a:pPr>
              <a:buFont typeface="Wingdings" panose="05000000000000000000" pitchFamily="2" charset="2"/>
              <a:buChar char="q"/>
            </a:pPr>
            <a:r>
              <a:rPr lang="en-GB" sz="3200" b="1" dirty="0"/>
              <a:t>Abel Banda v The People (1986) Z.R. 105 (S.C.) </a:t>
            </a:r>
          </a:p>
          <a:p>
            <a:pPr marL="857160" lvl="1" indent="-342900">
              <a:buFont typeface="Courier New" panose="02070309020205020404" pitchFamily="49" charset="0"/>
              <a:buChar char="o"/>
            </a:pPr>
            <a:r>
              <a:rPr lang="en-GB" sz="2800" b="1" dirty="0"/>
              <a:t>Held: In order to have certainty in the law, the Supreme Court should stand by its past decisions even if they are erroneous unless there is a sufficiently strong reason requiring that such decisions should be overruled</a:t>
            </a:r>
          </a:p>
        </p:txBody>
      </p:sp>
    </p:spTree>
    <p:extLst>
      <p:ext uri="{BB962C8B-B14F-4D97-AF65-F5344CB8AC3E}">
        <p14:creationId xmlns:p14="http://schemas.microsoft.com/office/powerpoint/2010/main" val="492872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OBITER DICTUM</a:t>
            </a:r>
          </a:p>
        </p:txBody>
      </p:sp>
      <p:sp>
        <p:nvSpPr>
          <p:cNvPr id="3" name="Content Placeholder 2"/>
          <p:cNvSpPr>
            <a:spLocks noGrp="1"/>
          </p:cNvSpPr>
          <p:nvPr>
            <p:ph idx="1"/>
          </p:nvPr>
        </p:nvSpPr>
        <p:spPr/>
        <p:txBody>
          <a:bodyPr>
            <a:normAutofit fontScale="92500"/>
          </a:bodyPr>
          <a:lstStyle/>
          <a:p>
            <a:pPr>
              <a:buFont typeface="Wingdings" pitchFamily="2" charset="2"/>
              <a:buChar char="q"/>
            </a:pPr>
            <a:r>
              <a:rPr lang="en-GB" sz="2800" b="1" dirty="0"/>
              <a:t>An obiter dictum refers to ‘things said in passing’. </a:t>
            </a:r>
          </a:p>
          <a:p>
            <a:pPr>
              <a:buFont typeface="Wingdings" pitchFamily="2" charset="2"/>
              <a:buChar char="q"/>
            </a:pPr>
            <a:r>
              <a:rPr lang="en-GB" sz="2800" b="1" dirty="0"/>
              <a:t>It is an observation by a judge on a legal question suggested by a case before him, but not arising in such a manner as to require a decision on it. </a:t>
            </a:r>
          </a:p>
          <a:p>
            <a:pPr>
              <a:buFont typeface="Wingdings" pitchFamily="2" charset="2"/>
              <a:buChar char="q"/>
            </a:pPr>
            <a:r>
              <a:rPr lang="en-GB" sz="2800" b="1" dirty="0"/>
              <a:t>Unlike the ratio </a:t>
            </a:r>
            <a:r>
              <a:rPr lang="en-GB" sz="2800" b="1" dirty="0" err="1"/>
              <a:t>decidendi</a:t>
            </a:r>
            <a:r>
              <a:rPr lang="en-GB" sz="2800" b="1" dirty="0"/>
              <a:t> of a case, the obiter dictum is not binding.</a:t>
            </a:r>
          </a:p>
          <a:p>
            <a:pPr marL="137160" indent="0">
              <a:buNone/>
            </a:pPr>
            <a:endParaRPr lang="en-GB" dirty="0"/>
          </a:p>
          <a:p>
            <a:pPr>
              <a:buFont typeface="Wingdings" pitchFamily="2" charset="2"/>
              <a:buChar char="q"/>
            </a:pPr>
            <a:endParaRPr lang="en-GB" dirty="0"/>
          </a:p>
          <a:p>
            <a:endParaRPr lang="en-GB" dirty="0"/>
          </a:p>
        </p:txBody>
      </p:sp>
    </p:spTree>
    <p:extLst>
      <p:ext uri="{BB962C8B-B14F-4D97-AF65-F5344CB8AC3E}">
        <p14:creationId xmlns:p14="http://schemas.microsoft.com/office/powerpoint/2010/main" val="811845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7924800" cy="706090"/>
          </a:xfrm>
        </p:spPr>
        <p:txBody>
          <a:bodyPr>
            <a:normAutofit/>
          </a:bodyPr>
          <a:lstStyle/>
          <a:p>
            <a:r>
              <a:rPr lang="en-ZA" b="1" dirty="0"/>
              <a:t>LAW REPORTING </a:t>
            </a:r>
          </a:p>
        </p:txBody>
      </p:sp>
      <p:sp>
        <p:nvSpPr>
          <p:cNvPr id="3" name="Content Placeholder 2"/>
          <p:cNvSpPr>
            <a:spLocks noGrp="1"/>
          </p:cNvSpPr>
          <p:nvPr>
            <p:ph idx="1"/>
          </p:nvPr>
        </p:nvSpPr>
        <p:spPr>
          <a:xfrm>
            <a:off x="609600" y="1052736"/>
            <a:ext cx="7924800" cy="5544615"/>
          </a:xfrm>
        </p:spPr>
        <p:txBody>
          <a:bodyPr>
            <a:normAutofit/>
          </a:bodyPr>
          <a:lstStyle/>
          <a:p>
            <a:pPr algn="just">
              <a:buFont typeface="Wingdings" panose="05000000000000000000" pitchFamily="2" charset="2"/>
              <a:buChar char="q"/>
            </a:pPr>
            <a:r>
              <a:rPr lang="en-ZA" sz="2400" b="1" dirty="0"/>
              <a:t>In Zambia, reported cases are compiled and published by the Council for Law Reporting, in the form of hard copy yearly law report volumes as well as soft copy cases available on the Zambia Legal Information Institute (</a:t>
            </a:r>
            <a:r>
              <a:rPr lang="en-ZA" sz="2400" b="1" dirty="0" err="1"/>
              <a:t>zamlii</a:t>
            </a:r>
            <a:r>
              <a:rPr lang="en-ZA" sz="2400" b="1" dirty="0"/>
              <a:t>) website. </a:t>
            </a:r>
          </a:p>
          <a:p>
            <a:pPr marL="480060" indent="-342900" algn="just">
              <a:buFont typeface="Wingdings" panose="05000000000000000000" pitchFamily="2" charset="2"/>
              <a:buChar char="q"/>
            </a:pPr>
            <a:endParaRPr lang="en-ZA" sz="2400" b="1" dirty="0"/>
          </a:p>
          <a:p>
            <a:pPr algn="just">
              <a:buFont typeface="Wingdings" panose="05000000000000000000" pitchFamily="2" charset="2"/>
              <a:buChar char="q"/>
            </a:pPr>
            <a:r>
              <a:rPr lang="en-ZA" sz="2400" b="1" dirty="0"/>
              <a:t>See section 5 of the Council of Law Reporting Act, Cap 46 which provides for the objectives and functions of the council.</a:t>
            </a:r>
          </a:p>
          <a:p>
            <a:pPr algn="just">
              <a:buFont typeface="Wingdings" pitchFamily="2" charset="2"/>
              <a:buChar char="Ø"/>
            </a:pPr>
            <a:endParaRPr lang="en-ZA" sz="2400" b="1" dirty="0"/>
          </a:p>
          <a:p>
            <a:pPr algn="just">
              <a:buFont typeface="Wingdings" pitchFamily="2" charset="2"/>
              <a:buChar char="Ø"/>
            </a:pPr>
            <a:endParaRPr lang="en-ZA" sz="2400" b="1" dirty="0"/>
          </a:p>
        </p:txBody>
      </p:sp>
    </p:spTree>
    <p:extLst>
      <p:ext uri="{BB962C8B-B14F-4D97-AF65-F5344CB8AC3E}">
        <p14:creationId xmlns:p14="http://schemas.microsoft.com/office/powerpoint/2010/main" val="2409083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Cont’d</a:t>
            </a:r>
          </a:p>
        </p:txBody>
      </p:sp>
      <p:sp>
        <p:nvSpPr>
          <p:cNvPr id="3" name="Content Placeholder 2"/>
          <p:cNvSpPr>
            <a:spLocks noGrp="1"/>
          </p:cNvSpPr>
          <p:nvPr>
            <p:ph idx="1"/>
          </p:nvPr>
        </p:nvSpPr>
        <p:spPr>
          <a:xfrm>
            <a:off x="457200" y="1600200"/>
            <a:ext cx="8229600" cy="5069160"/>
          </a:xfrm>
        </p:spPr>
        <p:txBody>
          <a:bodyPr/>
          <a:lstStyle/>
          <a:p>
            <a:pPr>
              <a:buFont typeface="Wingdings" panose="05000000000000000000" pitchFamily="2" charset="2"/>
              <a:buChar char="q"/>
            </a:pPr>
            <a:r>
              <a:rPr lang="en-GB" sz="2400" b="1" dirty="0"/>
              <a:t>Note that although obiter dictum is not binding, it does not follow that it is worthless in terms of the doctrine of precedent.</a:t>
            </a:r>
          </a:p>
          <a:p>
            <a:pPr>
              <a:buFont typeface="Wingdings" panose="05000000000000000000" pitchFamily="2" charset="2"/>
              <a:buChar char="q"/>
            </a:pPr>
            <a:r>
              <a:rPr lang="en-GB" sz="2400" b="1" dirty="0"/>
              <a:t>dicta may, in practice, be so persuasive that a judge may feel compelled to follow it.</a:t>
            </a:r>
          </a:p>
          <a:p>
            <a:pPr>
              <a:buFont typeface="Wingdings" panose="05000000000000000000" pitchFamily="2" charset="2"/>
              <a:buChar char="q"/>
            </a:pPr>
            <a:r>
              <a:rPr lang="es-ES" sz="2400" b="1" dirty="0" err="1"/>
              <a:t>It</a:t>
            </a:r>
            <a:r>
              <a:rPr lang="es-ES" sz="2400" b="1" dirty="0"/>
              <a:t> </a:t>
            </a:r>
            <a:r>
              <a:rPr lang="es-ES" sz="2400" b="1" dirty="0" err="1"/>
              <a:t>is</a:t>
            </a:r>
            <a:r>
              <a:rPr lang="es-ES" sz="2400" b="1" dirty="0"/>
              <a:t> </a:t>
            </a:r>
            <a:r>
              <a:rPr lang="es-ES" sz="2400" b="1" dirty="0" err="1"/>
              <a:t>however</a:t>
            </a:r>
            <a:r>
              <a:rPr lang="es-ES" sz="2400" b="1" dirty="0"/>
              <a:t> </a:t>
            </a:r>
            <a:r>
              <a:rPr lang="es-ES" sz="2400" b="1" dirty="0" err="1"/>
              <a:t>important</a:t>
            </a:r>
            <a:r>
              <a:rPr lang="es-ES" sz="2400" b="1" dirty="0"/>
              <a:t> </a:t>
            </a:r>
            <a:r>
              <a:rPr lang="es-ES" sz="2400" b="1" dirty="0" err="1"/>
              <a:t>to</a:t>
            </a:r>
            <a:r>
              <a:rPr lang="es-ES" sz="2400" b="1" dirty="0"/>
              <a:t> </a:t>
            </a:r>
            <a:r>
              <a:rPr lang="es-ES" sz="2400" b="1" dirty="0" err="1"/>
              <a:t>distinguish</a:t>
            </a:r>
            <a:r>
              <a:rPr lang="es-ES" sz="2400" b="1" dirty="0"/>
              <a:t> </a:t>
            </a:r>
            <a:r>
              <a:rPr lang="es-ES" sz="2400" b="1" dirty="0" err="1"/>
              <a:t>between</a:t>
            </a:r>
            <a:r>
              <a:rPr lang="es-ES" sz="2400" b="1" dirty="0"/>
              <a:t> a gratis dicta and judicial dicta.</a:t>
            </a:r>
          </a:p>
          <a:p>
            <a:pPr>
              <a:buFont typeface="Wingdings" panose="05000000000000000000" pitchFamily="2" charset="2"/>
              <a:buChar char="q"/>
            </a:pPr>
            <a:r>
              <a:rPr lang="es-ES" sz="2400" b="1" dirty="0"/>
              <a:t>A gratis dicta </a:t>
            </a:r>
            <a:r>
              <a:rPr lang="es-ES" sz="2400" b="1" dirty="0" err="1"/>
              <a:t>is</a:t>
            </a:r>
            <a:r>
              <a:rPr lang="es-ES" sz="2400" b="1" dirty="0"/>
              <a:t> mere </a:t>
            </a:r>
            <a:r>
              <a:rPr lang="es-ES" sz="2400" b="1" dirty="0" err="1"/>
              <a:t>throwaways</a:t>
            </a:r>
            <a:r>
              <a:rPr lang="es-ES" sz="2400" b="1" dirty="0"/>
              <a:t> </a:t>
            </a:r>
            <a:r>
              <a:rPr lang="es-ES" sz="2400" b="1" dirty="0" err="1"/>
              <a:t>with</a:t>
            </a:r>
            <a:r>
              <a:rPr lang="es-ES" sz="2400" b="1" dirty="0"/>
              <a:t> </a:t>
            </a:r>
            <a:r>
              <a:rPr lang="es-ES" sz="2400" b="1" dirty="0" err="1"/>
              <a:t>very</a:t>
            </a:r>
            <a:r>
              <a:rPr lang="es-ES" sz="2400" b="1" dirty="0"/>
              <a:t> </a:t>
            </a:r>
            <a:r>
              <a:rPr lang="es-ES" sz="2400" b="1" dirty="0" err="1"/>
              <a:t>little</a:t>
            </a:r>
            <a:r>
              <a:rPr lang="es-ES" sz="2400" b="1" dirty="0"/>
              <a:t> </a:t>
            </a:r>
            <a:r>
              <a:rPr lang="es-ES" sz="2400" b="1" dirty="0" err="1"/>
              <a:t>value</a:t>
            </a:r>
            <a:r>
              <a:rPr lang="es-ES" sz="2400" b="1" dirty="0"/>
              <a:t> </a:t>
            </a:r>
            <a:r>
              <a:rPr lang="es-ES" sz="2400" b="1" dirty="0" err="1"/>
              <a:t>whereas</a:t>
            </a:r>
            <a:r>
              <a:rPr lang="es-ES" sz="2400" b="1" dirty="0"/>
              <a:t> a judicial dicta </a:t>
            </a:r>
            <a:r>
              <a:rPr lang="es-ES" sz="2400" b="1" dirty="0" err="1"/>
              <a:t>is</a:t>
            </a:r>
            <a:r>
              <a:rPr lang="es-ES" sz="2400" b="1" dirty="0"/>
              <a:t> preceded </a:t>
            </a:r>
            <a:r>
              <a:rPr lang="es-ES" sz="2400" b="1" dirty="0" err="1"/>
              <a:t>by</a:t>
            </a:r>
            <a:r>
              <a:rPr lang="es-ES" sz="2400" b="1" dirty="0"/>
              <a:t> careful </a:t>
            </a:r>
            <a:r>
              <a:rPr lang="es-ES" sz="2400" b="1" dirty="0" err="1"/>
              <a:t>thought</a:t>
            </a:r>
            <a:r>
              <a:rPr lang="es-ES" sz="2400" b="1" dirty="0"/>
              <a:t> </a:t>
            </a:r>
            <a:r>
              <a:rPr lang="es-ES" sz="2400" b="1" dirty="0" err="1"/>
              <a:t>making</a:t>
            </a:r>
            <a:r>
              <a:rPr lang="es-ES" sz="2400" b="1" dirty="0"/>
              <a:t> </a:t>
            </a:r>
            <a:r>
              <a:rPr lang="es-ES" sz="2400" b="1" dirty="0" err="1"/>
              <a:t>it</a:t>
            </a:r>
            <a:r>
              <a:rPr lang="es-ES" sz="2400" b="1" dirty="0"/>
              <a:t> </a:t>
            </a:r>
            <a:r>
              <a:rPr lang="es-ES" sz="2400" b="1" dirty="0" err="1"/>
              <a:t>indistinguishable</a:t>
            </a:r>
            <a:r>
              <a:rPr lang="es-ES" sz="2400" b="1" dirty="0"/>
              <a:t> </a:t>
            </a:r>
            <a:r>
              <a:rPr lang="es-ES" sz="2400" b="1" dirty="0" err="1"/>
              <a:t>from</a:t>
            </a:r>
            <a:r>
              <a:rPr lang="es-ES" sz="2400" b="1" dirty="0"/>
              <a:t> a ratio </a:t>
            </a:r>
            <a:r>
              <a:rPr lang="es-ES" sz="2400" b="1" dirty="0" err="1"/>
              <a:t>decidendi</a:t>
            </a:r>
            <a:r>
              <a:rPr lang="es-ES" sz="2400" b="1" dirty="0"/>
              <a:t>.</a:t>
            </a:r>
            <a:endParaRPr lang="en-GB" sz="2400" b="1" dirty="0"/>
          </a:p>
          <a:p>
            <a:endParaRPr lang="en-GB" dirty="0"/>
          </a:p>
        </p:txBody>
      </p:sp>
    </p:spTree>
    <p:extLst>
      <p:ext uri="{BB962C8B-B14F-4D97-AF65-F5344CB8AC3E}">
        <p14:creationId xmlns:p14="http://schemas.microsoft.com/office/powerpoint/2010/main" val="2020401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Cont’d</a:t>
            </a:r>
          </a:p>
        </p:txBody>
      </p:sp>
      <p:sp>
        <p:nvSpPr>
          <p:cNvPr id="3" name="Content Placeholder 2"/>
          <p:cNvSpPr>
            <a:spLocks noGrp="1"/>
          </p:cNvSpPr>
          <p:nvPr>
            <p:ph idx="1"/>
          </p:nvPr>
        </p:nvSpPr>
        <p:spPr>
          <a:xfrm>
            <a:off x="539552" y="1732450"/>
            <a:ext cx="8136904" cy="4720886"/>
          </a:xfrm>
        </p:spPr>
        <p:txBody>
          <a:bodyPr>
            <a:normAutofit/>
          </a:bodyPr>
          <a:lstStyle/>
          <a:p>
            <a:pPr>
              <a:buFont typeface="Wingdings" panose="05000000000000000000" pitchFamily="2" charset="2"/>
              <a:buChar char="q"/>
            </a:pPr>
            <a:r>
              <a:rPr lang="en-GB" b="1" dirty="0"/>
              <a:t>See the case of </a:t>
            </a:r>
            <a:r>
              <a:rPr lang="en-GB" b="1" dirty="0" err="1"/>
              <a:t>Ngati</a:t>
            </a:r>
            <a:r>
              <a:rPr lang="en-GB" b="1" dirty="0"/>
              <a:t>  And Others V The People (SCZ Judgement No. 14 of 2003): - in this case the Court took notice of an Obiter dictum in a case from the USA.</a:t>
            </a:r>
          </a:p>
          <a:p>
            <a:pPr>
              <a:buFont typeface="Wingdings" panose="05000000000000000000" pitchFamily="2" charset="2"/>
              <a:buChar char="q"/>
            </a:pPr>
            <a:r>
              <a:rPr lang="en-GB" b="1" dirty="0"/>
              <a:t>we bear in mind the obiter dictum of Lord Griffiths in the Privy Council decision in the case of </a:t>
            </a:r>
            <a:r>
              <a:rPr lang="en-GB" b="1" dirty="0" err="1"/>
              <a:t>Somchai</a:t>
            </a:r>
            <a:r>
              <a:rPr lang="en-GB" b="1" dirty="0"/>
              <a:t> </a:t>
            </a:r>
            <a:r>
              <a:rPr lang="en-GB" b="1" dirty="0" err="1"/>
              <a:t>Liangsiriprasert</a:t>
            </a:r>
            <a:r>
              <a:rPr lang="en-GB" b="1" dirty="0"/>
              <a:t> v Government of the United States of America (1), at page 251 where he states: -  </a:t>
            </a:r>
          </a:p>
          <a:p>
            <a:pPr>
              <a:buFont typeface="Wingdings" panose="05000000000000000000" pitchFamily="2" charset="2"/>
              <a:buChar char="q"/>
            </a:pPr>
            <a:r>
              <a:rPr lang="en-GB" b="1" dirty="0"/>
              <a:t>“Unfortunately in this century crime has ceased to be largely local in origin and effect. Crime is now established on an international scale and Common Law must face this new reality”.						</a:t>
            </a:r>
          </a:p>
          <a:p>
            <a:endParaRPr lang="en-GB" dirty="0"/>
          </a:p>
        </p:txBody>
      </p:sp>
    </p:spTree>
    <p:extLst>
      <p:ext uri="{BB962C8B-B14F-4D97-AF65-F5344CB8AC3E}">
        <p14:creationId xmlns:p14="http://schemas.microsoft.com/office/powerpoint/2010/main" val="380032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188640"/>
            <a:ext cx="7765322" cy="792088"/>
          </a:xfrm>
        </p:spPr>
        <p:txBody>
          <a:bodyPr>
            <a:normAutofit/>
          </a:bodyPr>
          <a:lstStyle/>
          <a:p>
            <a:r>
              <a:rPr lang="en-GB" b="1" dirty="0"/>
              <a:t>RES JUDICATA</a:t>
            </a:r>
          </a:p>
        </p:txBody>
      </p:sp>
      <p:sp>
        <p:nvSpPr>
          <p:cNvPr id="3" name="Content Placeholder 2"/>
          <p:cNvSpPr>
            <a:spLocks noGrp="1"/>
          </p:cNvSpPr>
          <p:nvPr>
            <p:ph idx="1"/>
          </p:nvPr>
        </p:nvSpPr>
        <p:spPr>
          <a:xfrm>
            <a:off x="457200" y="1600200"/>
            <a:ext cx="8229600" cy="5069160"/>
          </a:xfrm>
        </p:spPr>
        <p:txBody>
          <a:bodyPr/>
          <a:lstStyle/>
          <a:p>
            <a:pPr>
              <a:buFont typeface="Wingdings" panose="05000000000000000000" pitchFamily="2" charset="2"/>
              <a:buChar char="q"/>
            </a:pPr>
            <a:r>
              <a:rPr lang="en-GB" sz="2400" b="1" dirty="0"/>
              <a:t>This term res judicata, is a </a:t>
            </a:r>
            <a:r>
              <a:rPr lang="en-GB" sz="2400" b="1" dirty="0" err="1"/>
              <a:t>latin</a:t>
            </a:r>
            <a:r>
              <a:rPr lang="en-GB" sz="2400" b="1" dirty="0"/>
              <a:t> phrase which means “the matter has been decided”. </a:t>
            </a:r>
          </a:p>
          <a:p>
            <a:pPr>
              <a:buFont typeface="Wingdings" panose="05000000000000000000" pitchFamily="2" charset="2"/>
              <a:buChar char="q"/>
            </a:pPr>
            <a:r>
              <a:rPr lang="en-GB" sz="2400" b="1" dirty="0"/>
              <a:t>This concept requires that once a case has been decided the parties should be bound by the decision because endless re-opening of cases is wasteful of resources as well as creating injustice to those who have to defend themselves repeatedly in respect of the same matter. </a:t>
            </a:r>
          </a:p>
          <a:p>
            <a:endParaRPr lang="en-GB" dirty="0"/>
          </a:p>
        </p:txBody>
      </p:sp>
    </p:spTree>
    <p:extLst>
      <p:ext uri="{BB962C8B-B14F-4D97-AF65-F5344CB8AC3E}">
        <p14:creationId xmlns:p14="http://schemas.microsoft.com/office/powerpoint/2010/main" val="3302642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Cont’d</a:t>
            </a:r>
          </a:p>
        </p:txBody>
      </p:sp>
      <p:sp>
        <p:nvSpPr>
          <p:cNvPr id="3" name="Content Placeholder 2"/>
          <p:cNvSpPr>
            <a:spLocks noGrp="1"/>
          </p:cNvSpPr>
          <p:nvPr>
            <p:ph idx="1"/>
          </p:nvPr>
        </p:nvSpPr>
        <p:spPr>
          <a:xfrm>
            <a:off x="685346" y="1732450"/>
            <a:ext cx="7765322" cy="4648878"/>
          </a:xfrm>
        </p:spPr>
        <p:txBody>
          <a:bodyPr/>
          <a:lstStyle/>
          <a:p>
            <a:pPr>
              <a:buFont typeface="Wingdings" panose="05000000000000000000" pitchFamily="2" charset="2"/>
              <a:buChar char="q"/>
            </a:pPr>
            <a:r>
              <a:rPr lang="en-GB" sz="2800" b="1" dirty="0"/>
              <a:t>See - Amber Louise Guest Milan </a:t>
            </a:r>
            <a:r>
              <a:rPr lang="en-GB" sz="2800" b="1" dirty="0" err="1"/>
              <a:t>Trbonic</a:t>
            </a:r>
            <a:r>
              <a:rPr lang="en-GB" sz="2800" b="1" dirty="0"/>
              <a:t> V Beatrice </a:t>
            </a:r>
            <a:r>
              <a:rPr lang="en-GB" sz="2800" b="1" dirty="0" err="1"/>
              <a:t>Mulako</a:t>
            </a:r>
            <a:r>
              <a:rPr lang="en-GB" sz="2800" b="1" dirty="0"/>
              <a:t> Mukinga,attorney-general 2010/HP/0344 – </a:t>
            </a:r>
          </a:p>
          <a:p>
            <a:pPr marL="36900" indent="0">
              <a:buNone/>
            </a:pPr>
            <a:endParaRPr lang="en-GB" sz="2800" b="1" dirty="0"/>
          </a:p>
          <a:p>
            <a:pPr marL="594360" indent="-457200">
              <a:buFont typeface="Wingdings" panose="05000000000000000000" pitchFamily="2" charset="2"/>
              <a:buChar char="q"/>
            </a:pPr>
            <a:r>
              <a:rPr lang="en-GB" sz="2800" b="1" dirty="0"/>
              <a:t>The underlying principle regarding the plea of res judicata is expressed in the maxim: </a:t>
            </a:r>
            <a:r>
              <a:rPr lang="en-GB" sz="2800" b="1" i="1" dirty="0" err="1"/>
              <a:t>reipublicaes</a:t>
            </a:r>
            <a:r>
              <a:rPr lang="en-GB" sz="2800" b="1" i="1" dirty="0"/>
              <a:t> at sit finis; </a:t>
            </a:r>
            <a:r>
              <a:rPr lang="en-GB" sz="2800" b="1" i="1" dirty="0" err="1"/>
              <a:t>litiam</a:t>
            </a:r>
            <a:r>
              <a:rPr lang="en-GB" sz="2800" b="1" i="1" dirty="0"/>
              <a:t>; </a:t>
            </a:r>
            <a:r>
              <a:rPr lang="en-GB" sz="2800" b="1" dirty="0"/>
              <a:t>meaning that it is in the public interest that there should be an end to litigation</a:t>
            </a:r>
            <a:r>
              <a:rPr lang="en-GB" dirty="0"/>
              <a:t>.</a:t>
            </a:r>
          </a:p>
        </p:txBody>
      </p:sp>
    </p:spTree>
    <p:extLst>
      <p:ext uri="{BB962C8B-B14F-4D97-AF65-F5344CB8AC3E}">
        <p14:creationId xmlns:p14="http://schemas.microsoft.com/office/powerpoint/2010/main" val="806458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188640"/>
            <a:ext cx="7765322" cy="878159"/>
          </a:xfrm>
        </p:spPr>
        <p:txBody>
          <a:bodyPr/>
          <a:lstStyle/>
          <a:p>
            <a:r>
              <a:rPr lang="en-GB" b="1" dirty="0"/>
              <a:t>JUDICIAL PRECEDENT</a:t>
            </a:r>
          </a:p>
        </p:txBody>
      </p:sp>
      <p:sp>
        <p:nvSpPr>
          <p:cNvPr id="3" name="Content Placeholder 2"/>
          <p:cNvSpPr>
            <a:spLocks noGrp="1"/>
          </p:cNvSpPr>
          <p:nvPr>
            <p:ph idx="1"/>
          </p:nvPr>
        </p:nvSpPr>
        <p:spPr>
          <a:xfrm>
            <a:off x="685346" y="1066800"/>
            <a:ext cx="7765322" cy="5242520"/>
          </a:xfrm>
        </p:spPr>
        <p:txBody>
          <a:bodyPr/>
          <a:lstStyle/>
          <a:p>
            <a:pPr>
              <a:buFont typeface="Wingdings" panose="05000000000000000000" pitchFamily="2" charset="2"/>
              <a:buChar char="q"/>
            </a:pPr>
            <a:r>
              <a:rPr lang="en-GB" sz="2400" b="1" dirty="0"/>
              <a:t>Judicial precedent may be defined as “a judgement or decision of a court of law cited as an authority for deciding a case with similar set of facts as one already decided” </a:t>
            </a:r>
          </a:p>
          <a:p>
            <a:pPr marL="36900" indent="0">
              <a:buNone/>
            </a:pPr>
            <a:endParaRPr lang="en-GB" sz="2400" b="1" dirty="0"/>
          </a:p>
          <a:p>
            <a:pPr>
              <a:buFont typeface="Wingdings" panose="05000000000000000000" pitchFamily="2" charset="2"/>
              <a:buChar char="q"/>
            </a:pPr>
            <a:r>
              <a:rPr lang="en-GB" sz="2400" b="1" dirty="0"/>
              <a:t>The doctrine of precedent may be formulated in both a wider sense and a narrower sense. </a:t>
            </a:r>
          </a:p>
          <a:p>
            <a:endParaRPr lang="en-GB" dirty="0"/>
          </a:p>
        </p:txBody>
      </p:sp>
    </p:spTree>
    <p:extLst>
      <p:ext uri="{BB962C8B-B14F-4D97-AF65-F5344CB8AC3E}">
        <p14:creationId xmlns:p14="http://schemas.microsoft.com/office/powerpoint/2010/main" val="2461847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260648"/>
            <a:ext cx="7765322" cy="936104"/>
          </a:xfrm>
        </p:spPr>
        <p:txBody>
          <a:bodyPr>
            <a:normAutofit/>
          </a:bodyPr>
          <a:lstStyle/>
          <a:p>
            <a:r>
              <a:rPr lang="en-GB" b="1" dirty="0"/>
              <a:t>WIDER SENSE</a:t>
            </a:r>
          </a:p>
        </p:txBody>
      </p:sp>
      <p:sp>
        <p:nvSpPr>
          <p:cNvPr id="3" name="Content Placeholder 2"/>
          <p:cNvSpPr>
            <a:spLocks noGrp="1"/>
          </p:cNvSpPr>
          <p:nvPr>
            <p:ph idx="1"/>
          </p:nvPr>
        </p:nvSpPr>
        <p:spPr>
          <a:xfrm>
            <a:off x="685346" y="1732450"/>
            <a:ext cx="7765322" cy="4864902"/>
          </a:xfrm>
        </p:spPr>
        <p:txBody>
          <a:bodyPr>
            <a:normAutofit lnSpcReduction="10000"/>
          </a:bodyPr>
          <a:lstStyle/>
          <a:p>
            <a:pPr>
              <a:buFont typeface="Wingdings" panose="05000000000000000000" pitchFamily="2" charset="2"/>
              <a:buChar char="q"/>
            </a:pPr>
            <a:r>
              <a:rPr lang="en-GB" sz="2800" b="1" dirty="0"/>
              <a:t>When formulated in its wider sense, the doctrine of precedent simply states that it is desirable that similar cases should be decided in a similar manner. </a:t>
            </a:r>
          </a:p>
          <a:p>
            <a:pPr>
              <a:buFont typeface="Wingdings" panose="05000000000000000000" pitchFamily="2" charset="2"/>
              <a:buChar char="q"/>
            </a:pPr>
            <a:r>
              <a:rPr lang="en-GB" sz="2800" b="1" dirty="0"/>
              <a:t>This wide view of precedent is based:</a:t>
            </a:r>
          </a:p>
          <a:p>
            <a:pPr marL="137160" indent="0">
              <a:buNone/>
            </a:pPr>
            <a:r>
              <a:rPr lang="en-GB" sz="2800" b="1" dirty="0"/>
              <a:t>	-	consistency</a:t>
            </a:r>
          </a:p>
          <a:p>
            <a:pPr marL="857160" lvl="1" indent="-342900">
              <a:buFontTx/>
              <a:buChar char="-"/>
            </a:pPr>
            <a:r>
              <a:rPr lang="en-GB" sz="2800" b="1" dirty="0"/>
              <a:t>improved efficiency </a:t>
            </a:r>
          </a:p>
          <a:p>
            <a:pPr marL="857160" lvl="1" indent="-342900">
              <a:buFontTx/>
              <a:buChar char="-"/>
            </a:pPr>
            <a:r>
              <a:rPr lang="en-GB" sz="2800" b="1" dirty="0"/>
              <a:t>partly on judicial comity i.e. the mutual respect which judges have for their colleagues.</a:t>
            </a:r>
          </a:p>
          <a:p>
            <a:endParaRPr lang="en-GB" dirty="0"/>
          </a:p>
        </p:txBody>
      </p:sp>
    </p:spTree>
    <p:extLst>
      <p:ext uri="{BB962C8B-B14F-4D97-AF65-F5344CB8AC3E}">
        <p14:creationId xmlns:p14="http://schemas.microsoft.com/office/powerpoint/2010/main" val="373848873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275</TotalTime>
  <Words>2220</Words>
  <Application>Microsoft Office PowerPoint</Application>
  <PresentationFormat>On-screen Show (4:3)</PresentationFormat>
  <Paragraphs>128</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Century Gothic</vt:lpstr>
      <vt:lpstr>Courier New</vt:lpstr>
      <vt:lpstr>Wingdings</vt:lpstr>
      <vt:lpstr>Wingdings 3</vt:lpstr>
      <vt:lpstr>Wisp</vt:lpstr>
      <vt:lpstr>UNIT 6</vt:lpstr>
      <vt:lpstr>RATIO DECIDENDI</vt:lpstr>
      <vt:lpstr>OBITER DICTUM</vt:lpstr>
      <vt:lpstr>Cont’d</vt:lpstr>
      <vt:lpstr>Cont’d</vt:lpstr>
      <vt:lpstr>RES JUDICATA</vt:lpstr>
      <vt:lpstr>Cont’d</vt:lpstr>
      <vt:lpstr>JUDICIAL PRECEDENT</vt:lpstr>
      <vt:lpstr>WIDER SENSE</vt:lpstr>
      <vt:lpstr>NARROWER SENSE</vt:lpstr>
      <vt:lpstr>TYPES OF JUDICIAL PRECEDENT</vt:lpstr>
      <vt:lpstr>Cont’d</vt:lpstr>
      <vt:lpstr>Examples Of Persuasive Precedent</vt:lpstr>
      <vt:lpstr>TERMINOLOGY IN HANDLING JUDICIAL PRECEDENT </vt:lpstr>
      <vt:lpstr>DISTINGUISHING </vt:lpstr>
      <vt:lpstr>Cont’d</vt:lpstr>
      <vt:lpstr>Overruling / Departing from a previous decision</vt:lpstr>
      <vt:lpstr>Cont’d</vt:lpstr>
      <vt:lpstr>REVERSING/OVERTURNING ON APPEAL</vt:lpstr>
      <vt:lpstr>EFFECT OF REVERSING/OVERTURNING ON APPEAL</vt:lpstr>
      <vt:lpstr>DISSENTING</vt:lpstr>
      <vt:lpstr>Cont’d</vt:lpstr>
      <vt:lpstr>THE DOCTRINE OF PRECEDENT IN ZAMBIA</vt:lpstr>
      <vt:lpstr>The doctrine of Judicial precedent in Zambia</vt:lpstr>
      <vt:lpstr>Advantages of precedent</vt:lpstr>
      <vt:lpstr>disadvantages of precedent</vt:lpstr>
      <vt:lpstr>PRINCIPLE OF STARE DECISIS</vt:lpstr>
      <vt:lpstr>PRINCIPLE OF STARE DECISIS CASES (CONT’D)</vt:lpstr>
      <vt:lpstr>Cont’d</vt:lpstr>
      <vt:lpstr>LAW REPORTING </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6</dc:title>
  <dc:creator>ismail - [2010]</dc:creator>
  <cp:lastModifiedBy>Theresa Lumbama</cp:lastModifiedBy>
  <cp:revision>22</cp:revision>
  <dcterms:created xsi:type="dcterms:W3CDTF">2019-10-30T03:33:51Z</dcterms:created>
  <dcterms:modified xsi:type="dcterms:W3CDTF">2020-03-23T08:18:59Z</dcterms:modified>
</cp:coreProperties>
</file>