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6"/>
  </p:handoutMasterIdLst>
  <p:sldIdLst>
    <p:sldId id="256" r:id="rId2"/>
    <p:sldId id="257" r:id="rId3"/>
    <p:sldId id="258" r:id="rId4"/>
    <p:sldId id="259" r:id="rId5"/>
    <p:sldId id="260" r:id="rId6"/>
    <p:sldId id="286" r:id="rId7"/>
    <p:sldId id="261" r:id="rId8"/>
    <p:sldId id="262" r:id="rId9"/>
    <p:sldId id="287" r:id="rId10"/>
    <p:sldId id="288" r:id="rId11"/>
    <p:sldId id="263" r:id="rId12"/>
    <p:sldId id="265" r:id="rId13"/>
    <p:sldId id="266" r:id="rId14"/>
    <p:sldId id="289" r:id="rId15"/>
    <p:sldId id="267" r:id="rId16"/>
    <p:sldId id="264"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FA7DFE4B-D5AD-4A38-A456-96F7F3AD577A}" type="datetimeFigureOut">
              <a:rPr lang="en-US" smtClean="0"/>
              <a:t>2/3/2020</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70451AD6-D3AF-486B-A08C-953C27E42033}" type="slidenum">
              <a:rPr lang="en-US" smtClean="0"/>
              <a:t>‹#›</a:t>
            </a:fld>
            <a:endParaRPr lang="en-US"/>
          </a:p>
        </p:txBody>
      </p:sp>
    </p:spTree>
    <p:extLst>
      <p:ext uri="{BB962C8B-B14F-4D97-AF65-F5344CB8AC3E}">
        <p14:creationId xmlns:p14="http://schemas.microsoft.com/office/powerpoint/2010/main" val="61514173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1D25846-D5DF-454B-BF1B-7B9692DCAB75}"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8067FD-E380-4287-B0B6-1A039CD29BB3}" type="slidenum">
              <a:rPr lang="en-US" smtClean="0"/>
              <a:t>‹#›</a:t>
            </a:fld>
            <a:endParaRPr lang="en-US"/>
          </a:p>
        </p:txBody>
      </p:sp>
    </p:spTree>
    <p:extLst>
      <p:ext uri="{BB962C8B-B14F-4D97-AF65-F5344CB8AC3E}">
        <p14:creationId xmlns:p14="http://schemas.microsoft.com/office/powerpoint/2010/main" val="11117051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D25846-D5DF-454B-BF1B-7B9692DCAB75}"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8067FD-E380-4287-B0B6-1A039CD29BB3}" type="slidenum">
              <a:rPr lang="en-US" smtClean="0"/>
              <a:t>‹#›</a:t>
            </a:fld>
            <a:endParaRPr lang="en-US"/>
          </a:p>
        </p:txBody>
      </p:sp>
    </p:spTree>
    <p:extLst>
      <p:ext uri="{BB962C8B-B14F-4D97-AF65-F5344CB8AC3E}">
        <p14:creationId xmlns:p14="http://schemas.microsoft.com/office/powerpoint/2010/main" val="1907141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D25846-D5DF-454B-BF1B-7B9692DCAB75}"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8067FD-E380-4287-B0B6-1A039CD29BB3}" type="slidenum">
              <a:rPr lang="en-US" smtClean="0"/>
              <a:t>‹#›</a:t>
            </a:fld>
            <a:endParaRPr lang="en-US"/>
          </a:p>
        </p:txBody>
      </p:sp>
    </p:spTree>
    <p:extLst>
      <p:ext uri="{BB962C8B-B14F-4D97-AF65-F5344CB8AC3E}">
        <p14:creationId xmlns:p14="http://schemas.microsoft.com/office/powerpoint/2010/main" val="2077762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D25846-D5DF-454B-BF1B-7B9692DCAB75}"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8067FD-E380-4287-B0B6-1A039CD29BB3}" type="slidenum">
              <a:rPr lang="en-US" smtClean="0"/>
              <a:t>‹#›</a:t>
            </a:fld>
            <a:endParaRPr lang="en-US"/>
          </a:p>
        </p:txBody>
      </p:sp>
    </p:spTree>
    <p:extLst>
      <p:ext uri="{BB962C8B-B14F-4D97-AF65-F5344CB8AC3E}">
        <p14:creationId xmlns:p14="http://schemas.microsoft.com/office/powerpoint/2010/main" val="27821000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1D25846-D5DF-454B-BF1B-7B9692DCAB75}"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8067FD-E380-4287-B0B6-1A039CD29BB3}" type="slidenum">
              <a:rPr lang="en-US" smtClean="0"/>
              <a:t>‹#›</a:t>
            </a:fld>
            <a:endParaRPr lang="en-US"/>
          </a:p>
        </p:txBody>
      </p:sp>
    </p:spTree>
    <p:extLst>
      <p:ext uri="{BB962C8B-B14F-4D97-AF65-F5344CB8AC3E}">
        <p14:creationId xmlns:p14="http://schemas.microsoft.com/office/powerpoint/2010/main" val="27341281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1D25846-D5DF-454B-BF1B-7B9692DCAB75}" type="datetimeFigureOut">
              <a:rPr lang="en-US" smtClean="0"/>
              <a:t>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8067FD-E380-4287-B0B6-1A039CD29BB3}" type="slidenum">
              <a:rPr lang="en-US" smtClean="0"/>
              <a:t>‹#›</a:t>
            </a:fld>
            <a:endParaRPr lang="en-US"/>
          </a:p>
        </p:txBody>
      </p:sp>
    </p:spTree>
    <p:extLst>
      <p:ext uri="{BB962C8B-B14F-4D97-AF65-F5344CB8AC3E}">
        <p14:creationId xmlns:p14="http://schemas.microsoft.com/office/powerpoint/2010/main" val="674391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1D25846-D5DF-454B-BF1B-7B9692DCAB75}" type="datetimeFigureOut">
              <a:rPr lang="en-US" smtClean="0"/>
              <a:t>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B8067FD-E380-4287-B0B6-1A039CD29BB3}" type="slidenum">
              <a:rPr lang="en-US" smtClean="0"/>
              <a:t>‹#›</a:t>
            </a:fld>
            <a:endParaRPr lang="en-US"/>
          </a:p>
        </p:txBody>
      </p:sp>
    </p:spTree>
    <p:extLst>
      <p:ext uri="{BB962C8B-B14F-4D97-AF65-F5344CB8AC3E}">
        <p14:creationId xmlns:p14="http://schemas.microsoft.com/office/powerpoint/2010/main" val="14335432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1D25846-D5DF-454B-BF1B-7B9692DCAB75}" type="datetimeFigureOut">
              <a:rPr lang="en-US" smtClean="0"/>
              <a:t>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B8067FD-E380-4287-B0B6-1A039CD29BB3}" type="slidenum">
              <a:rPr lang="en-US" smtClean="0"/>
              <a:t>‹#›</a:t>
            </a:fld>
            <a:endParaRPr lang="en-US"/>
          </a:p>
        </p:txBody>
      </p:sp>
    </p:spTree>
    <p:extLst>
      <p:ext uri="{BB962C8B-B14F-4D97-AF65-F5344CB8AC3E}">
        <p14:creationId xmlns:p14="http://schemas.microsoft.com/office/powerpoint/2010/main" val="1466016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D25846-D5DF-454B-BF1B-7B9692DCAB75}" type="datetimeFigureOut">
              <a:rPr lang="en-US" smtClean="0"/>
              <a:t>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B8067FD-E380-4287-B0B6-1A039CD29BB3}" type="slidenum">
              <a:rPr lang="en-US" smtClean="0"/>
              <a:t>‹#›</a:t>
            </a:fld>
            <a:endParaRPr lang="en-US"/>
          </a:p>
        </p:txBody>
      </p:sp>
    </p:spTree>
    <p:extLst>
      <p:ext uri="{BB962C8B-B14F-4D97-AF65-F5344CB8AC3E}">
        <p14:creationId xmlns:p14="http://schemas.microsoft.com/office/powerpoint/2010/main" val="4207178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D25846-D5DF-454B-BF1B-7B9692DCAB75}" type="datetimeFigureOut">
              <a:rPr lang="en-US" smtClean="0"/>
              <a:t>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8067FD-E380-4287-B0B6-1A039CD29BB3}" type="slidenum">
              <a:rPr lang="en-US" smtClean="0"/>
              <a:t>‹#›</a:t>
            </a:fld>
            <a:endParaRPr lang="en-US"/>
          </a:p>
        </p:txBody>
      </p:sp>
    </p:spTree>
    <p:extLst>
      <p:ext uri="{BB962C8B-B14F-4D97-AF65-F5344CB8AC3E}">
        <p14:creationId xmlns:p14="http://schemas.microsoft.com/office/powerpoint/2010/main" val="2838775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D25846-D5DF-454B-BF1B-7B9692DCAB75}" type="datetimeFigureOut">
              <a:rPr lang="en-US" smtClean="0"/>
              <a:t>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8067FD-E380-4287-B0B6-1A039CD29BB3}" type="slidenum">
              <a:rPr lang="en-US" smtClean="0"/>
              <a:t>‹#›</a:t>
            </a:fld>
            <a:endParaRPr lang="en-US"/>
          </a:p>
        </p:txBody>
      </p:sp>
    </p:spTree>
    <p:extLst>
      <p:ext uri="{BB962C8B-B14F-4D97-AF65-F5344CB8AC3E}">
        <p14:creationId xmlns:p14="http://schemas.microsoft.com/office/powerpoint/2010/main" val="3468613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D25846-D5DF-454B-BF1B-7B9692DCAB75}" type="datetimeFigureOut">
              <a:rPr lang="en-US" smtClean="0"/>
              <a:t>2/3/2020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8067FD-E380-4287-B0B6-1A039CD29BB3}" type="slidenum">
              <a:rPr lang="en-US" smtClean="0"/>
              <a:t>‹#›</a:t>
            </a:fld>
            <a:endParaRPr lang="en-US"/>
          </a:p>
        </p:txBody>
      </p:sp>
    </p:spTree>
    <p:extLst>
      <p:ext uri="{BB962C8B-B14F-4D97-AF65-F5344CB8AC3E}">
        <p14:creationId xmlns:p14="http://schemas.microsoft.com/office/powerpoint/2010/main" val="38263423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DURESS AND UNDUE INFLUENCE</a:t>
            </a:r>
            <a:endParaRPr lang="en-US" dirty="0"/>
          </a:p>
        </p:txBody>
      </p:sp>
      <p:sp>
        <p:nvSpPr>
          <p:cNvPr id="3" name="Subtitle 2"/>
          <p:cNvSpPr>
            <a:spLocks noGrp="1"/>
          </p:cNvSpPr>
          <p:nvPr>
            <p:ph type="subTitle" idx="1"/>
          </p:nvPr>
        </p:nvSpPr>
        <p:spPr/>
        <p:txBody>
          <a:bodyPr/>
          <a:lstStyle/>
          <a:p>
            <a:r>
              <a:rPr lang="en-US" dirty="0" smtClean="0"/>
              <a:t>BY </a:t>
            </a:r>
          </a:p>
          <a:p>
            <a:r>
              <a:rPr lang="en-US" dirty="0" smtClean="0"/>
              <a:t>MRS SIMBOTWE</a:t>
            </a:r>
            <a:endParaRPr lang="en-US" dirty="0"/>
          </a:p>
        </p:txBody>
      </p:sp>
    </p:spTree>
    <p:extLst>
      <p:ext uri="{BB962C8B-B14F-4D97-AF65-F5344CB8AC3E}">
        <p14:creationId xmlns:p14="http://schemas.microsoft.com/office/powerpoint/2010/main" val="36731595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pPr algn="just">
              <a:defRPr/>
            </a:pPr>
            <a:r>
              <a:rPr lang="en-ZA" b="1" dirty="0"/>
              <a:t>It was held that the contract was voidable on the grounds of economic duress, but that the plaintiffs could not recover the excess because they had affirmed the contract by failing to protest before they did</a:t>
            </a:r>
            <a:r>
              <a:rPr lang="en-ZA" b="1" dirty="0" smtClean="0"/>
              <a:t>.</a:t>
            </a:r>
            <a:endParaRPr lang="en-US" b="1" dirty="0"/>
          </a:p>
          <a:p>
            <a:pPr algn="just">
              <a:defRPr/>
            </a:pPr>
            <a:r>
              <a:rPr lang="en-ZA" dirty="0"/>
              <a:t>Similarly, in </a:t>
            </a:r>
            <a:r>
              <a:rPr lang="en-ZA" b="1" i="1" dirty="0"/>
              <a:t>Atlas Express Ltd v. </a:t>
            </a:r>
            <a:r>
              <a:rPr lang="en-ZA" b="1" i="1" dirty="0" err="1"/>
              <a:t>Kafco</a:t>
            </a:r>
            <a:r>
              <a:rPr lang="en-ZA" b="1" i="1" dirty="0"/>
              <a:t> (Importers and Distributors) Ltd [1989] All ER 641</a:t>
            </a:r>
            <a:r>
              <a:rPr lang="en-ZA" dirty="0"/>
              <a:t>:  Atlas, a road carrier, entered into a contract with </a:t>
            </a:r>
            <a:r>
              <a:rPr lang="en-ZA" dirty="0" err="1"/>
              <a:t>Kafco</a:t>
            </a:r>
            <a:r>
              <a:rPr lang="en-ZA" dirty="0"/>
              <a:t>, a small company importing and distributing </a:t>
            </a:r>
            <a:r>
              <a:rPr lang="en-ZA" dirty="0" err="1"/>
              <a:t>basketware</a:t>
            </a:r>
            <a:r>
              <a:rPr lang="en-ZA" dirty="0"/>
              <a:t>, to deliver cartons of </a:t>
            </a:r>
            <a:r>
              <a:rPr lang="en-ZA" dirty="0" err="1"/>
              <a:t>basketware</a:t>
            </a:r>
            <a:r>
              <a:rPr lang="en-ZA" dirty="0"/>
              <a:t> which </a:t>
            </a:r>
            <a:r>
              <a:rPr lang="en-ZA" dirty="0" err="1"/>
              <a:t>Kafco</a:t>
            </a:r>
            <a:r>
              <a:rPr lang="en-ZA" dirty="0"/>
              <a:t> had sold to Woolworths. Atlas’ manager had quoted a price of 1.10 pounds per carton based on an assumption that each load would contain between 400 and 600 cartons. However, the first load contained only 200 cartons. Atlas’ manager refused to carry any more cartons unless </a:t>
            </a:r>
            <a:r>
              <a:rPr lang="en-ZA" dirty="0" err="1"/>
              <a:t>Kafco</a:t>
            </a:r>
            <a:r>
              <a:rPr lang="en-ZA" dirty="0"/>
              <a:t> agreed to pay a minimum of 440 pounds per load. </a:t>
            </a:r>
            <a:r>
              <a:rPr lang="en-ZA" dirty="0" err="1"/>
              <a:t>Kafco</a:t>
            </a:r>
            <a:r>
              <a:rPr lang="en-ZA" dirty="0"/>
              <a:t> was anxious about maintaining a good relationship with Woolworths but was unable easily to find another carrier. Accordingly, </a:t>
            </a:r>
            <a:r>
              <a:rPr lang="en-ZA" dirty="0" err="1"/>
              <a:t>Kafco</a:t>
            </a:r>
            <a:r>
              <a:rPr lang="en-ZA" dirty="0"/>
              <a:t> agreed to the new terms but later refused to pay.</a:t>
            </a:r>
            <a:endParaRPr lang="en-US" dirty="0"/>
          </a:p>
          <a:p>
            <a:pPr algn="just">
              <a:defRPr/>
            </a:pPr>
            <a:r>
              <a:rPr lang="en-ZA" b="1" dirty="0"/>
              <a:t>It was held that </a:t>
            </a:r>
            <a:r>
              <a:rPr lang="en-ZA" b="1" dirty="0" err="1"/>
              <a:t>Kafco</a:t>
            </a:r>
            <a:r>
              <a:rPr lang="en-ZA" b="1" dirty="0"/>
              <a:t> was not liable as </a:t>
            </a:r>
            <a:r>
              <a:rPr lang="en-ZA" b="1" dirty="0" err="1"/>
              <a:t>Kafco’s</a:t>
            </a:r>
            <a:r>
              <a:rPr lang="en-ZA" b="1" dirty="0"/>
              <a:t> agreement to the new terms had been obtained by economic duress.</a:t>
            </a:r>
            <a:endParaRPr lang="en-US" b="1" dirty="0"/>
          </a:p>
          <a:p>
            <a:endParaRPr lang="en-US" dirty="0"/>
          </a:p>
        </p:txBody>
      </p:sp>
    </p:spTree>
    <p:extLst>
      <p:ext uri="{BB962C8B-B14F-4D97-AF65-F5344CB8AC3E}">
        <p14:creationId xmlns:p14="http://schemas.microsoft.com/office/powerpoint/2010/main" val="35154402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ECONOMIC DURESS</a:t>
            </a:r>
            <a:endParaRPr lang="en-US" dirty="0"/>
          </a:p>
        </p:txBody>
      </p:sp>
      <p:sp>
        <p:nvSpPr>
          <p:cNvPr id="3" name="Content Placeholder 2"/>
          <p:cNvSpPr>
            <a:spLocks noGrp="1"/>
          </p:cNvSpPr>
          <p:nvPr>
            <p:ph idx="1"/>
          </p:nvPr>
        </p:nvSpPr>
        <p:spPr/>
        <p:txBody>
          <a:bodyPr/>
          <a:lstStyle/>
          <a:p>
            <a:r>
              <a:rPr lang="en-US" dirty="0" smtClean="0"/>
              <a:t>This arises where one party uses his superior economic power in an illegitimate way so as to coerce the other contracting party to agree to a particular set of terms.</a:t>
            </a:r>
          </a:p>
          <a:p>
            <a:r>
              <a:rPr lang="en-US" dirty="0" smtClean="0"/>
              <a:t>The existence of this doctrine was first </a:t>
            </a:r>
            <a:r>
              <a:rPr lang="en-US" dirty="0" err="1" smtClean="0"/>
              <a:t>recognised</a:t>
            </a:r>
            <a:r>
              <a:rPr lang="en-US" dirty="0" smtClean="0"/>
              <a:t> in England in </a:t>
            </a:r>
            <a:r>
              <a:rPr lang="en-US" b="1" i="1" dirty="0" smtClean="0"/>
              <a:t>The </a:t>
            </a:r>
            <a:r>
              <a:rPr lang="en-US" b="1" i="1" dirty="0" err="1" smtClean="0"/>
              <a:t>Sibeon</a:t>
            </a:r>
            <a:r>
              <a:rPr lang="en-US" b="1" i="1" dirty="0" smtClean="0"/>
              <a:t> and the </a:t>
            </a:r>
            <a:r>
              <a:rPr lang="en-US" b="1" i="1" dirty="0" err="1" smtClean="0"/>
              <a:t>Sibotre</a:t>
            </a:r>
            <a:endParaRPr lang="en-US" dirty="0"/>
          </a:p>
        </p:txBody>
      </p:sp>
    </p:spTree>
    <p:extLst>
      <p:ext uri="{BB962C8B-B14F-4D97-AF65-F5344CB8AC3E}">
        <p14:creationId xmlns:p14="http://schemas.microsoft.com/office/powerpoint/2010/main" val="3507081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According to Lord Hoffman in </a:t>
            </a:r>
            <a:r>
              <a:rPr lang="en-US" b="1" i="1" dirty="0" smtClean="0"/>
              <a:t>R v A-G for England and Wales [2003] UKPC 22,</a:t>
            </a:r>
            <a:r>
              <a:rPr lang="en-US" dirty="0" smtClean="0"/>
              <a:t> he stated that there were two elements to the ‘wrong of duress’.</a:t>
            </a:r>
          </a:p>
          <a:p>
            <a:r>
              <a:rPr lang="en-US" dirty="0" smtClean="0"/>
              <a:t>The first is pressure amounting to compulsion of the will of the victim</a:t>
            </a:r>
          </a:p>
          <a:p>
            <a:r>
              <a:rPr lang="en-US" dirty="0" smtClean="0"/>
              <a:t>The second is ‘was there illegitimacy of pressure?’</a:t>
            </a:r>
            <a:endParaRPr lang="en-US" dirty="0"/>
          </a:p>
        </p:txBody>
      </p:sp>
    </p:spTree>
    <p:extLst>
      <p:ext uri="{BB962C8B-B14F-4D97-AF65-F5344CB8AC3E}">
        <p14:creationId xmlns:p14="http://schemas.microsoft.com/office/powerpoint/2010/main" val="3364263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COMPULSION OF THE WILL</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phrase which Lord Hoffman uses to encapsulate this element is “compulsion of the will of the victim.”</a:t>
            </a:r>
          </a:p>
          <a:p>
            <a:r>
              <a:rPr lang="en-US" dirty="0" smtClean="0"/>
              <a:t>The more traditional formula is that there has been a coercion of the will of the victim which was such as to vitiate his consent.</a:t>
            </a:r>
          </a:p>
          <a:p>
            <a:r>
              <a:rPr lang="en-US" dirty="0"/>
              <a:t>There must be present some factor which could in law be regarded as a coercion of his will so as to vitiate consent.</a:t>
            </a:r>
          </a:p>
          <a:p>
            <a:r>
              <a:rPr lang="en-US" dirty="0"/>
              <a:t>The case of </a:t>
            </a:r>
            <a:r>
              <a:rPr lang="en-US" b="1" i="1" dirty="0"/>
              <a:t>Barton v Armstrong,</a:t>
            </a:r>
            <a:r>
              <a:rPr lang="en-US" dirty="0"/>
              <a:t> provides for these factors.</a:t>
            </a:r>
          </a:p>
          <a:p>
            <a:endParaRPr lang="en-US" dirty="0" smtClean="0"/>
          </a:p>
        </p:txBody>
      </p:sp>
    </p:spTree>
    <p:extLst>
      <p:ext uri="{BB962C8B-B14F-4D97-AF65-F5344CB8AC3E}">
        <p14:creationId xmlns:p14="http://schemas.microsoft.com/office/powerpoint/2010/main" val="15012393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lgn="just">
              <a:defRPr/>
            </a:pPr>
            <a:r>
              <a:rPr lang="en-US" dirty="0"/>
              <a:t>In </a:t>
            </a:r>
            <a:r>
              <a:rPr lang="en-US" b="1" i="1" dirty="0"/>
              <a:t>Pau On v. Lau </a:t>
            </a:r>
            <a:r>
              <a:rPr lang="en-US" b="1" i="1" dirty="0" err="1"/>
              <a:t>Yiu</a:t>
            </a:r>
            <a:r>
              <a:rPr lang="en-US" b="1" i="1" dirty="0"/>
              <a:t> Long [1980], </a:t>
            </a:r>
            <a:r>
              <a:rPr lang="en-US" dirty="0"/>
              <a:t>Lord </a:t>
            </a:r>
            <a:r>
              <a:rPr lang="en-US" dirty="0" err="1"/>
              <a:t>Scarman</a:t>
            </a:r>
            <a:r>
              <a:rPr lang="en-US" dirty="0"/>
              <a:t> listed the following indications of compulsion or coercion of the will: </a:t>
            </a:r>
          </a:p>
          <a:p>
            <a:pPr algn="just">
              <a:defRPr/>
            </a:pPr>
            <a:r>
              <a:rPr lang="en-US" b="1" dirty="0"/>
              <a:t>Did the party coerced have an alternative course open to him?;</a:t>
            </a:r>
          </a:p>
          <a:p>
            <a:pPr algn="just">
              <a:defRPr/>
            </a:pPr>
            <a:r>
              <a:rPr lang="en-US" b="1" dirty="0"/>
              <a:t>Did the party coerced protest?;</a:t>
            </a:r>
          </a:p>
          <a:p>
            <a:pPr algn="just">
              <a:defRPr/>
            </a:pPr>
            <a:r>
              <a:rPr lang="en-US" b="1" dirty="0"/>
              <a:t>Did the party coerced have independent advice?;</a:t>
            </a:r>
          </a:p>
          <a:p>
            <a:pPr algn="just">
              <a:defRPr/>
            </a:pPr>
            <a:r>
              <a:rPr lang="en-US" b="1" dirty="0"/>
              <a:t>Did the party coerced take steps to avoid the contract?</a:t>
            </a:r>
          </a:p>
          <a:p>
            <a:endParaRPr lang="en-US" dirty="0"/>
          </a:p>
        </p:txBody>
      </p:sp>
    </p:spTree>
    <p:extLst>
      <p:ext uri="{BB962C8B-B14F-4D97-AF65-F5344CB8AC3E}">
        <p14:creationId xmlns:p14="http://schemas.microsoft.com/office/powerpoint/2010/main" val="38857329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Cont’d</a:t>
            </a:r>
            <a:endParaRPr lang="en-US" dirty="0"/>
          </a:p>
        </p:txBody>
      </p:sp>
      <p:sp>
        <p:nvSpPr>
          <p:cNvPr id="3" name="Content Placeholder 2"/>
          <p:cNvSpPr>
            <a:spLocks noGrp="1"/>
          </p:cNvSpPr>
          <p:nvPr>
            <p:ph idx="1"/>
          </p:nvPr>
        </p:nvSpPr>
        <p:spPr/>
        <p:txBody>
          <a:bodyPr>
            <a:normAutofit lnSpcReduction="10000"/>
          </a:bodyPr>
          <a:lstStyle/>
          <a:p>
            <a:r>
              <a:rPr lang="en-US" dirty="0"/>
              <a:t>P</a:t>
            </a:r>
            <a:r>
              <a:rPr lang="en-US" dirty="0" smtClean="0"/>
              <a:t>reviously</a:t>
            </a:r>
            <a:r>
              <a:rPr lang="en-US" dirty="0"/>
              <a:t>, commercial pressure was not sufficient to vitiate consent</a:t>
            </a:r>
            <a:r>
              <a:rPr lang="en-US" dirty="0" smtClean="0"/>
              <a:t>.</a:t>
            </a:r>
          </a:p>
          <a:p>
            <a:r>
              <a:rPr lang="en-US" dirty="0"/>
              <a:t>I</a:t>
            </a:r>
            <a:r>
              <a:rPr lang="en-US" dirty="0" smtClean="0"/>
              <a:t>n </a:t>
            </a:r>
            <a:r>
              <a:rPr lang="en-US" b="1" i="1" dirty="0" smtClean="0"/>
              <a:t>The </a:t>
            </a:r>
            <a:r>
              <a:rPr lang="en-US" b="1" i="1" dirty="0" err="1" smtClean="0"/>
              <a:t>Sibeon</a:t>
            </a:r>
            <a:r>
              <a:rPr lang="en-US" b="1" i="1" dirty="0" smtClean="0"/>
              <a:t> and the </a:t>
            </a:r>
            <a:r>
              <a:rPr lang="en-US" b="1" i="1" dirty="0" err="1" smtClean="0"/>
              <a:t>Sibotre</a:t>
            </a:r>
            <a:r>
              <a:rPr lang="en-US" b="1" i="1" dirty="0" smtClean="0"/>
              <a:t>,</a:t>
            </a:r>
            <a:r>
              <a:rPr lang="en-US" dirty="0" smtClean="0"/>
              <a:t> it was observed that in a contractual situation, commercial pressure was not enough. </a:t>
            </a:r>
          </a:p>
          <a:p>
            <a:r>
              <a:rPr lang="en-US" dirty="0" smtClean="0"/>
              <a:t>However, Kerr J and </a:t>
            </a:r>
            <a:r>
              <a:rPr lang="en-US" dirty="0" err="1" smtClean="0"/>
              <a:t>Mocatta</a:t>
            </a:r>
            <a:r>
              <a:rPr lang="en-US" dirty="0" smtClean="0"/>
              <a:t> J have both stressed that commercial pressure may constitute duress and the pressure of which can render a contract voidable.</a:t>
            </a:r>
          </a:p>
        </p:txBody>
      </p:sp>
    </p:spTree>
    <p:extLst>
      <p:ext uri="{BB962C8B-B14F-4D97-AF65-F5344CB8AC3E}">
        <p14:creationId xmlns:p14="http://schemas.microsoft.com/office/powerpoint/2010/main" val="20922549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ILLEGITIMACY OF PRESSURE</a:t>
            </a:r>
            <a:endParaRPr lang="en-US" dirty="0"/>
          </a:p>
        </p:txBody>
      </p:sp>
      <p:sp>
        <p:nvSpPr>
          <p:cNvPr id="3" name="Content Placeholder 2"/>
          <p:cNvSpPr>
            <a:spLocks noGrp="1"/>
          </p:cNvSpPr>
          <p:nvPr>
            <p:ph idx="1"/>
          </p:nvPr>
        </p:nvSpPr>
        <p:spPr/>
        <p:txBody>
          <a:bodyPr>
            <a:normAutofit lnSpcReduction="10000"/>
          </a:bodyPr>
          <a:lstStyle/>
          <a:p>
            <a:r>
              <a:rPr lang="en-US" dirty="0" smtClean="0"/>
              <a:t>The meaning of illegitimacy can be identified by two distinct types or categories of illegitimacy.</a:t>
            </a:r>
          </a:p>
          <a:p>
            <a:r>
              <a:rPr lang="en-US" dirty="0" smtClean="0"/>
              <a:t>In </a:t>
            </a:r>
            <a:r>
              <a:rPr lang="en-US" b="1" i="1" dirty="0" smtClean="0"/>
              <a:t>R v A-G for England and Wales [2003] UKPC 22,</a:t>
            </a:r>
            <a:r>
              <a:rPr lang="en-US" dirty="0" smtClean="0"/>
              <a:t> Lord Hoffman stated that the legitimacy of pressure must be examined from two aspects, namely the nature of the pressure and the nature of the demand which the pressure is applied to support.</a:t>
            </a:r>
            <a:endParaRPr lang="en-US" dirty="0"/>
          </a:p>
        </p:txBody>
      </p:sp>
    </p:spTree>
    <p:extLst>
      <p:ext uri="{BB962C8B-B14F-4D97-AF65-F5344CB8AC3E}">
        <p14:creationId xmlns:p14="http://schemas.microsoft.com/office/powerpoint/2010/main" val="22389147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privy council thus appeared to envisage a two-stage approach to illegitimacy.</a:t>
            </a:r>
          </a:p>
          <a:p>
            <a:r>
              <a:rPr lang="en-US" dirty="0" smtClean="0"/>
              <a:t>First if the threat is unlawful, it will generally amount to duress. Thus unlawful threats such as threat to commit a crime, tort or a breach of contract will generally amount to the application of illegitimate pressure</a:t>
            </a:r>
          </a:p>
          <a:p>
            <a:r>
              <a:rPr lang="en-US" dirty="0" smtClean="0"/>
              <a:t>Secondly, where the threat is lawful but is used to support a demand which is unlawful, it may constitute duress.</a:t>
            </a:r>
            <a:endParaRPr lang="en-US" dirty="0"/>
          </a:p>
        </p:txBody>
      </p:sp>
    </p:spTree>
    <p:extLst>
      <p:ext uri="{BB962C8B-B14F-4D97-AF65-F5344CB8AC3E}">
        <p14:creationId xmlns:p14="http://schemas.microsoft.com/office/powerpoint/2010/main" val="13620789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a:xfrm>
            <a:off x="457200" y="1122218"/>
            <a:ext cx="8229600" cy="5003945"/>
          </a:xfrm>
        </p:spPr>
        <p:txBody>
          <a:bodyPr>
            <a:normAutofit fontScale="77500" lnSpcReduction="20000"/>
          </a:bodyPr>
          <a:lstStyle/>
          <a:p>
            <a:r>
              <a:rPr lang="en-US" dirty="0" smtClean="0"/>
              <a:t>The general rule is that a defendant who threatens to do what he is entitled to do will not be held to have applied illegitimate pressure upon the claimant.</a:t>
            </a:r>
          </a:p>
          <a:p>
            <a:r>
              <a:rPr lang="en-US" dirty="0" smtClean="0"/>
              <a:t>Thus a refusal to waive existing contractual obligations should not amount to duress because of the absence of a wrongful threat.</a:t>
            </a:r>
          </a:p>
          <a:p>
            <a:r>
              <a:rPr lang="en-US" dirty="0" smtClean="0"/>
              <a:t>Christopher J in </a:t>
            </a:r>
            <a:r>
              <a:rPr lang="en-US" b="1" i="1" dirty="0" smtClean="0"/>
              <a:t>Kolmar Group AG v </a:t>
            </a:r>
            <a:r>
              <a:rPr lang="en-US" b="1" i="1" dirty="0" err="1" smtClean="0"/>
              <a:t>Traxpo</a:t>
            </a:r>
            <a:r>
              <a:rPr lang="en-US" b="1" i="1" dirty="0" smtClean="0"/>
              <a:t> Enterprises Pty Ltd [2010] EWHC 113,</a:t>
            </a:r>
            <a:r>
              <a:rPr lang="en-US" dirty="0" smtClean="0"/>
              <a:t> stated that “a threat to break a contract will generally be regarded as illegitimate, particularly where the defendant must know that it would be in breach of contract if the threat were implemented.” on this basis a breach threatened in bad faith is more likely to constitute duress than a breach which is threatened in good faith, but the latter can in an appropriate case amount to an illegitimate threat.</a:t>
            </a:r>
            <a:endParaRPr lang="en-US" dirty="0"/>
          </a:p>
        </p:txBody>
      </p:sp>
    </p:spTree>
    <p:extLst>
      <p:ext uri="{BB962C8B-B14F-4D97-AF65-F5344CB8AC3E}">
        <p14:creationId xmlns:p14="http://schemas.microsoft.com/office/powerpoint/2010/main" val="651328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 OF DURESS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A contract which is entered into under duress is voidable.</a:t>
            </a:r>
          </a:p>
          <a:p>
            <a:r>
              <a:rPr lang="en-US" dirty="0" smtClean="0"/>
              <a:t>The fact that duress renders a contract voidable rather than void has the consequence that it is necessary for the party alleging duress to take steps to set aside the agreement.</a:t>
            </a:r>
          </a:p>
          <a:p>
            <a:r>
              <a:rPr lang="en-US" dirty="0" smtClean="0"/>
              <a:t>A failure to do so within a reasonable time after the duress has ceased to be operative may lead to the conclusion that the agreement has been affirmed and can no longer be set aside</a:t>
            </a:r>
            <a:r>
              <a:rPr lang="en-US" b="1" i="1" dirty="0" smtClean="0"/>
              <a:t>.(North Ocean Shipping Co Ltd v Hyundai Construction Co Ltd [1979] QB 705)</a:t>
            </a:r>
            <a:endParaRPr lang="en-US" b="1" i="1" dirty="0"/>
          </a:p>
        </p:txBody>
      </p:sp>
    </p:spTree>
    <p:extLst>
      <p:ext uri="{BB962C8B-B14F-4D97-AF65-F5344CB8AC3E}">
        <p14:creationId xmlns:p14="http://schemas.microsoft.com/office/powerpoint/2010/main" val="2244042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RECOMMENDED BOOKS</a:t>
            </a:r>
            <a:endParaRPr lang="en-US" dirty="0"/>
          </a:p>
        </p:txBody>
      </p:sp>
      <p:sp>
        <p:nvSpPr>
          <p:cNvPr id="3" name="Content Placeholder 2"/>
          <p:cNvSpPr>
            <a:spLocks noGrp="1"/>
          </p:cNvSpPr>
          <p:nvPr>
            <p:ph idx="1"/>
          </p:nvPr>
        </p:nvSpPr>
        <p:spPr/>
        <p:txBody>
          <a:bodyPr/>
          <a:lstStyle/>
          <a:p>
            <a:r>
              <a:rPr lang="en-US" dirty="0" smtClean="0"/>
              <a:t>Contract law by Ewan </a:t>
            </a:r>
            <a:r>
              <a:rPr lang="en-US" dirty="0" err="1" smtClean="0"/>
              <a:t>McKendrick</a:t>
            </a:r>
            <a:endParaRPr lang="en-US" dirty="0" smtClean="0"/>
          </a:p>
          <a:p>
            <a:r>
              <a:rPr lang="en-US" dirty="0" err="1" smtClean="0"/>
              <a:t>Mvunga</a:t>
            </a:r>
            <a:r>
              <a:rPr lang="en-US" dirty="0" smtClean="0"/>
              <a:t>, Malila &amp; </a:t>
            </a:r>
            <a:r>
              <a:rPr lang="en-US" dirty="0" err="1" smtClean="0"/>
              <a:t>Ng’ambi</a:t>
            </a:r>
            <a:r>
              <a:rPr lang="en-US" dirty="0" smtClean="0"/>
              <a:t> on Contracts</a:t>
            </a:r>
            <a:endParaRPr lang="en-US" dirty="0"/>
          </a:p>
        </p:txBody>
      </p:sp>
    </p:spTree>
    <p:extLst>
      <p:ext uri="{BB962C8B-B14F-4D97-AF65-F5344CB8AC3E}">
        <p14:creationId xmlns:p14="http://schemas.microsoft.com/office/powerpoint/2010/main" val="25828520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UNDUE INFLUENCE</a:t>
            </a:r>
            <a:endParaRPr lang="en-US" dirty="0"/>
          </a:p>
        </p:txBody>
      </p:sp>
      <p:sp>
        <p:nvSpPr>
          <p:cNvPr id="3" name="Content Placeholder 2"/>
          <p:cNvSpPr>
            <a:spLocks noGrp="1"/>
          </p:cNvSpPr>
          <p:nvPr>
            <p:ph idx="1"/>
          </p:nvPr>
        </p:nvSpPr>
        <p:spPr/>
        <p:txBody>
          <a:bodyPr/>
          <a:lstStyle/>
          <a:p>
            <a:r>
              <a:rPr lang="en-US" dirty="0" smtClean="0"/>
              <a:t>Although undue influence is a well known phrase, undue influence is not easy to define as Lord </a:t>
            </a:r>
            <a:r>
              <a:rPr lang="en-US" dirty="0" err="1" smtClean="0"/>
              <a:t>Scarman</a:t>
            </a:r>
            <a:r>
              <a:rPr lang="en-US" dirty="0" smtClean="0"/>
              <a:t> observed in </a:t>
            </a:r>
            <a:r>
              <a:rPr lang="en-US" b="1" i="1" dirty="0" smtClean="0"/>
              <a:t>National </a:t>
            </a:r>
            <a:r>
              <a:rPr lang="en-US" b="1" i="1" dirty="0" err="1" smtClean="0"/>
              <a:t>Westminister</a:t>
            </a:r>
            <a:r>
              <a:rPr lang="en-US" b="1" i="1" dirty="0" smtClean="0"/>
              <a:t> Bank Plc v Morgan [1985] AC 686. </a:t>
            </a:r>
            <a:endParaRPr lang="en-US" dirty="0"/>
          </a:p>
          <a:p>
            <a:r>
              <a:rPr lang="en-US" dirty="0" smtClean="0"/>
              <a:t>He stated that, “there is no precisely defined law setting limits to the equitable jurisdiction of a court to relieve against undue influence.”</a:t>
            </a:r>
            <a:endParaRPr lang="en-US" dirty="0"/>
          </a:p>
        </p:txBody>
      </p:sp>
    </p:spTree>
    <p:extLst>
      <p:ext uri="{BB962C8B-B14F-4D97-AF65-F5344CB8AC3E}">
        <p14:creationId xmlns:p14="http://schemas.microsoft.com/office/powerpoint/2010/main" val="37242285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Similarly in </a:t>
            </a:r>
            <a:r>
              <a:rPr lang="en-US" b="1" i="1" dirty="0" smtClean="0"/>
              <a:t>Royal Bank of Scotland Plc v </a:t>
            </a:r>
            <a:r>
              <a:rPr lang="en-US" b="1" i="1" dirty="0" err="1" smtClean="0"/>
              <a:t>Etridge</a:t>
            </a:r>
            <a:r>
              <a:rPr lang="en-US" b="1" i="1" dirty="0" smtClean="0"/>
              <a:t> [2002] 2 AC 773 (No 2),</a:t>
            </a:r>
            <a:r>
              <a:rPr lang="en-US" dirty="0" smtClean="0"/>
              <a:t> Lord Clyde observed that undue influence “is something which can more easily be recognised when found than when examined in the abstract.”</a:t>
            </a:r>
          </a:p>
          <a:p>
            <a:r>
              <a:rPr lang="en-US" dirty="0" smtClean="0"/>
              <a:t>Undue influence is based on some sort of relationship of trust and confidence between two parties to the contract.</a:t>
            </a:r>
            <a:endParaRPr lang="en-US" dirty="0"/>
          </a:p>
        </p:txBody>
      </p:sp>
    </p:spTree>
    <p:extLst>
      <p:ext uri="{BB962C8B-B14F-4D97-AF65-F5344CB8AC3E}">
        <p14:creationId xmlns:p14="http://schemas.microsoft.com/office/powerpoint/2010/main" val="22171865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An essential feature of undue influence is that the “stronger” party uses this relationship of trust and confidence to compromise the judgement of the “weaker” party thus inducing the latter into a transaction that is typically to their manifest disadvantage.</a:t>
            </a:r>
            <a:endParaRPr lang="en-US" dirty="0"/>
          </a:p>
        </p:txBody>
      </p:sp>
    </p:spTree>
    <p:extLst>
      <p:ext uri="{BB962C8B-B14F-4D97-AF65-F5344CB8AC3E}">
        <p14:creationId xmlns:p14="http://schemas.microsoft.com/office/powerpoint/2010/main" val="13664471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In </a:t>
            </a:r>
            <a:r>
              <a:rPr lang="en-US" b="1" i="1" dirty="0" smtClean="0"/>
              <a:t>Barclays Bank v O’Brien [1993] 4 All ER 417, </a:t>
            </a:r>
            <a:r>
              <a:rPr lang="en-US" dirty="0" smtClean="0"/>
              <a:t>Lord Millet defined undue influence in the following terms:</a:t>
            </a:r>
          </a:p>
          <a:p>
            <a:pPr lvl="1"/>
            <a:r>
              <a:rPr lang="en-US" dirty="0" smtClean="0"/>
              <a:t>“undue influence is one of the grounds on which equity intervenes to give redress where there has been some unconscionable conduct on the part of the defendant…. The doctrine involves two elements. The first is that there must be a relationship capable of giving rise to the necessary influence and secondly, the influence generated by the relationship must have been abused.”</a:t>
            </a:r>
            <a:endParaRPr lang="en-US" dirty="0"/>
          </a:p>
        </p:txBody>
      </p:sp>
    </p:spTree>
    <p:extLst>
      <p:ext uri="{BB962C8B-B14F-4D97-AF65-F5344CB8AC3E}">
        <p14:creationId xmlns:p14="http://schemas.microsoft.com/office/powerpoint/2010/main" val="1668909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A person who has been induced to enter into the transaction by the undue influence of another (wrong </a:t>
            </a:r>
            <a:r>
              <a:rPr lang="en-US" dirty="0"/>
              <a:t>d</a:t>
            </a:r>
            <a:r>
              <a:rPr lang="en-US" dirty="0" smtClean="0"/>
              <a:t>oer) is entitled to set that transaction aside as against the wrong doer.</a:t>
            </a:r>
          </a:p>
          <a:p>
            <a:r>
              <a:rPr lang="en-US" dirty="0" smtClean="0"/>
              <a:t>Such undue influence is either actual or presumed as was stated in the case of </a:t>
            </a:r>
            <a:r>
              <a:rPr lang="en-US" b="1" i="1" dirty="0" smtClean="0"/>
              <a:t>Bank of Credit and Commerce International SA v </a:t>
            </a:r>
            <a:r>
              <a:rPr lang="en-US" b="1" i="1" dirty="0" err="1" smtClean="0"/>
              <a:t>Aboody</a:t>
            </a:r>
            <a:r>
              <a:rPr lang="en-US" b="1" i="1" dirty="0" smtClean="0"/>
              <a:t> [1990] 1 QB 923</a:t>
            </a:r>
            <a:endParaRPr lang="en-US" dirty="0"/>
          </a:p>
        </p:txBody>
      </p:sp>
    </p:spTree>
    <p:extLst>
      <p:ext uri="{BB962C8B-B14F-4D97-AF65-F5344CB8AC3E}">
        <p14:creationId xmlns:p14="http://schemas.microsoft.com/office/powerpoint/2010/main" val="14511722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ACTUAL UNDUE INFLUENCE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Lord </a:t>
            </a:r>
            <a:r>
              <a:rPr lang="en-US" dirty="0" err="1" smtClean="0"/>
              <a:t>Hodhouse</a:t>
            </a:r>
            <a:r>
              <a:rPr lang="en-US" dirty="0" smtClean="0"/>
              <a:t> in the </a:t>
            </a:r>
            <a:r>
              <a:rPr lang="en-US" b="1" i="1" dirty="0" err="1" smtClean="0"/>
              <a:t>Etridge</a:t>
            </a:r>
            <a:r>
              <a:rPr lang="en-US" b="1" i="1" dirty="0" smtClean="0"/>
              <a:t> case,</a:t>
            </a:r>
            <a:r>
              <a:rPr lang="en-US" dirty="0" smtClean="0"/>
              <a:t> defined actual undue influence as an “equitable wrong committed by the dominant party against the other which makes it unconscionable for the dominant party to enforce his legal rights against the other.”</a:t>
            </a:r>
          </a:p>
          <a:p>
            <a:r>
              <a:rPr lang="en-US" dirty="0" smtClean="0"/>
              <a:t>In these cases, it is necessary for the claimant to prove affirmatively that the wrong doer exerted undue influence on the complainant to enter into the particular transaction which is impugned.</a:t>
            </a:r>
            <a:endParaRPr lang="en-US" dirty="0"/>
          </a:p>
        </p:txBody>
      </p:sp>
    </p:spTree>
    <p:extLst>
      <p:ext uri="{BB962C8B-B14F-4D97-AF65-F5344CB8AC3E}">
        <p14:creationId xmlns:p14="http://schemas.microsoft.com/office/powerpoint/2010/main" val="11752075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Cases of actual undue influence appear to overlap with common law duress.</a:t>
            </a:r>
          </a:p>
          <a:p>
            <a:r>
              <a:rPr lang="en-US" dirty="0" smtClean="0"/>
              <a:t>Lord Nicholls observed in the </a:t>
            </a:r>
            <a:r>
              <a:rPr lang="en-US" b="1" dirty="0" err="1" smtClean="0"/>
              <a:t>Etridge</a:t>
            </a:r>
            <a:r>
              <a:rPr lang="en-US" b="1" dirty="0" smtClean="0"/>
              <a:t> case </a:t>
            </a:r>
            <a:r>
              <a:rPr lang="en-US" dirty="0" smtClean="0"/>
              <a:t>that actual undue influence comprises overt acts of improper pressure or coercion such as unlawful threats and thus there is to day much overlap.</a:t>
            </a:r>
            <a:endParaRPr lang="en-US" dirty="0"/>
          </a:p>
        </p:txBody>
      </p:sp>
    </p:spTree>
    <p:extLst>
      <p:ext uri="{BB962C8B-B14F-4D97-AF65-F5344CB8AC3E}">
        <p14:creationId xmlns:p14="http://schemas.microsoft.com/office/powerpoint/2010/main" val="39633028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An example is the case of </a:t>
            </a:r>
            <a:r>
              <a:rPr lang="en-US" b="1" i="1" dirty="0" smtClean="0"/>
              <a:t> Williams v Bayley (1866) LR 1 HL 200,</a:t>
            </a:r>
            <a:r>
              <a:rPr lang="en-US" dirty="0" smtClean="0"/>
              <a:t> a father sought to rescind a mortgage which he executed in favour of a banker. He proved that he had executed it because he was frightened by the banker’s warning that he had it in his power to prosecute his son for forgery. It was held that he was entitled to rescind the mortgage on the ground of undue influence.</a:t>
            </a:r>
            <a:endParaRPr lang="en-US" dirty="0"/>
          </a:p>
        </p:txBody>
      </p:sp>
    </p:spTree>
    <p:extLst>
      <p:ext uri="{BB962C8B-B14F-4D97-AF65-F5344CB8AC3E}">
        <p14:creationId xmlns:p14="http://schemas.microsoft.com/office/powerpoint/2010/main" val="17593169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PRESUMED UNDUE INFLEUNCE</a:t>
            </a:r>
            <a:endParaRPr lang="en-US" dirty="0"/>
          </a:p>
        </p:txBody>
      </p:sp>
      <p:sp>
        <p:nvSpPr>
          <p:cNvPr id="3" name="Content Placeholder 2"/>
          <p:cNvSpPr>
            <a:spLocks noGrp="1"/>
          </p:cNvSpPr>
          <p:nvPr>
            <p:ph idx="1"/>
          </p:nvPr>
        </p:nvSpPr>
        <p:spPr/>
        <p:txBody>
          <a:bodyPr/>
          <a:lstStyle/>
          <a:p>
            <a:r>
              <a:rPr lang="en-US" dirty="0" smtClean="0"/>
              <a:t>In these cases, the complainant only has to show in the first instance that there was a relationship of trust and confidence between the complainant and the wrong doer of such a nature that it is fair to presume that the wrong doer abused that relationship in procuring the complainant to enter into the impugned transaction.</a:t>
            </a:r>
            <a:endParaRPr lang="en-US" dirty="0"/>
          </a:p>
        </p:txBody>
      </p:sp>
    </p:spTree>
    <p:extLst>
      <p:ext uri="{BB962C8B-B14F-4D97-AF65-F5344CB8AC3E}">
        <p14:creationId xmlns:p14="http://schemas.microsoft.com/office/powerpoint/2010/main" val="21316673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In presumed undue influence cases therefore, there is no need to produce evidence that actual undue influence was exerted in relation to the particular transaction impugned.</a:t>
            </a:r>
          </a:p>
          <a:p>
            <a:r>
              <a:rPr lang="en-US" dirty="0" smtClean="0"/>
              <a:t>Once a confidential relationship has been proved, the burden then shifts to the wrong doer to prove that the complainant had independent advice.</a:t>
            </a:r>
            <a:endParaRPr lang="en-US" dirty="0"/>
          </a:p>
        </p:txBody>
      </p:sp>
    </p:spTree>
    <p:extLst>
      <p:ext uri="{BB962C8B-B14F-4D97-AF65-F5344CB8AC3E}">
        <p14:creationId xmlns:p14="http://schemas.microsoft.com/office/powerpoint/2010/main" val="32363394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DURESS</a:t>
            </a:r>
            <a:endParaRPr lang="en-US" dirty="0"/>
          </a:p>
        </p:txBody>
      </p:sp>
      <p:sp>
        <p:nvSpPr>
          <p:cNvPr id="3" name="Content Placeholder 2"/>
          <p:cNvSpPr>
            <a:spLocks noGrp="1"/>
          </p:cNvSpPr>
          <p:nvPr>
            <p:ph idx="1"/>
          </p:nvPr>
        </p:nvSpPr>
        <p:spPr/>
        <p:txBody>
          <a:bodyPr/>
          <a:lstStyle/>
          <a:p>
            <a:r>
              <a:rPr lang="en-US" dirty="0" smtClean="0"/>
              <a:t>INTRODUCTION</a:t>
            </a:r>
          </a:p>
          <a:p>
            <a:r>
              <a:rPr lang="en-US" dirty="0" smtClean="0"/>
              <a:t>A contract can only be valid if it is entered into freely.</a:t>
            </a:r>
          </a:p>
          <a:p>
            <a:r>
              <a:rPr lang="en-US" dirty="0" smtClean="0"/>
              <a:t>If one of the parties has been forced to make a contract by violence or threat of violence, then this amounts to duress which will render the contract voidable.</a:t>
            </a:r>
            <a:endParaRPr lang="en-US" dirty="0"/>
          </a:p>
        </p:txBody>
      </p:sp>
    </p:spTree>
    <p:extLst>
      <p:ext uri="{BB962C8B-B14F-4D97-AF65-F5344CB8AC3E}">
        <p14:creationId xmlns:p14="http://schemas.microsoft.com/office/powerpoint/2010/main" val="41449627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smtClean="0"/>
              <a:t>Such a confidential relationship can arise in two ways:</a:t>
            </a:r>
          </a:p>
          <a:p>
            <a:r>
              <a:rPr lang="en-US" dirty="0" smtClean="0"/>
              <a:t>Class 2 A- certain relationships (for example solicitor and client, medical advisor and patient) as a matter of law raise the presumptions that undue influence has been exercised.</a:t>
            </a:r>
          </a:p>
          <a:p>
            <a:r>
              <a:rPr lang="en-US" dirty="0" smtClean="0"/>
              <a:t>Class 2 B- even if there is no relationship falling within Class 2 A, if the complainant proves the de facto existence of a relationship under which the complainant generally reposed trust and confidence in the wrong doer, the existence of such relationships raises the presumption of undue influence.</a:t>
            </a:r>
            <a:endParaRPr lang="en-US" dirty="0"/>
          </a:p>
        </p:txBody>
      </p:sp>
    </p:spTree>
    <p:extLst>
      <p:ext uri="{BB962C8B-B14F-4D97-AF65-F5344CB8AC3E}">
        <p14:creationId xmlns:p14="http://schemas.microsoft.com/office/powerpoint/2010/main" val="14497124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In Class 2 B cases therefore, in the absence of evidence disproving the undue influence, the complainant will succeed in setting aside the impugned transaction merely by proof that the complainant reposed trust and confidence in the wrong doer without having to prove that the wrong doer exerted actual influence or otherwise abused such trust and confidence in relation to the particular transaction impugned.</a:t>
            </a:r>
            <a:endParaRPr lang="en-US" dirty="0"/>
          </a:p>
        </p:txBody>
      </p:sp>
    </p:spTree>
    <p:extLst>
      <p:ext uri="{BB962C8B-B14F-4D97-AF65-F5344CB8AC3E}">
        <p14:creationId xmlns:p14="http://schemas.microsoft.com/office/powerpoint/2010/main" val="357071674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There would appear to be three elements to a case of presumed undue influence.</a:t>
            </a:r>
          </a:p>
          <a:p>
            <a:r>
              <a:rPr lang="en-US" dirty="0" smtClean="0"/>
              <a:t>The first is that the claimant must prove that he placed trust and confidence in the defendant in relation to the management of his affairs. In some relationships, the law presumes the existence of a relationship of trust and confidence.</a:t>
            </a:r>
            <a:endParaRPr lang="en-US" dirty="0"/>
          </a:p>
        </p:txBody>
      </p:sp>
    </p:spTree>
    <p:extLst>
      <p:ext uri="{BB962C8B-B14F-4D97-AF65-F5344CB8AC3E}">
        <p14:creationId xmlns:p14="http://schemas.microsoft.com/office/powerpoint/2010/main" val="628240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smtClean="0"/>
              <a:t>The second is that the claimant must prove that the transaction ‘calls for explanation.’ the test is whether the gift is so large that it cannot be accounted for on ground of friendship, relationship, charity or other ordinary motives on which ordinary men act</a:t>
            </a:r>
          </a:p>
          <a:p>
            <a:r>
              <a:rPr lang="en-US" dirty="0" smtClean="0"/>
              <a:t>The third is that the defendant’s attempt to rebut the inference of undue influence that has arisen from proof by the claimant of the existence (actual or presumed) of a relationship of trust and confidence and a transaction which requires explanation.</a:t>
            </a:r>
            <a:endParaRPr lang="en-US" dirty="0"/>
          </a:p>
        </p:txBody>
      </p:sp>
    </p:spTree>
    <p:extLst>
      <p:ext uri="{BB962C8B-B14F-4D97-AF65-F5344CB8AC3E}">
        <p14:creationId xmlns:p14="http://schemas.microsoft.com/office/powerpoint/2010/main" val="19503362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With regard to the dispositions by a wife in favour of her husband, the cases of </a:t>
            </a:r>
            <a:r>
              <a:rPr lang="en-US" b="1" i="1" dirty="0" smtClean="0"/>
              <a:t> Howes v Bishop [1909] 2 KB 390 </a:t>
            </a:r>
            <a:r>
              <a:rPr lang="en-US" dirty="0" smtClean="0"/>
              <a:t>and </a:t>
            </a:r>
            <a:r>
              <a:rPr lang="en-US" b="1" i="1" dirty="0" smtClean="0"/>
              <a:t>Bank of Montreal v Stuart [1911] AC 120 </a:t>
            </a:r>
            <a:r>
              <a:rPr lang="en-US" dirty="0" smtClean="0"/>
              <a:t>have finally determined that the relationship of husband and wife does not as a matter of law raise a presumption of undue influence </a:t>
            </a:r>
            <a:r>
              <a:rPr lang="en-US" smtClean="0"/>
              <a:t>within class 2 A</a:t>
            </a:r>
            <a:endParaRPr lang="en-US" dirty="0"/>
          </a:p>
        </p:txBody>
      </p:sp>
    </p:spTree>
    <p:extLst>
      <p:ext uri="{BB962C8B-B14F-4D97-AF65-F5344CB8AC3E}">
        <p14:creationId xmlns:p14="http://schemas.microsoft.com/office/powerpoint/2010/main" val="36973084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At common law, there are three types of duress namely:</a:t>
            </a:r>
          </a:p>
          <a:p>
            <a:r>
              <a:rPr lang="en-US" dirty="0" smtClean="0"/>
              <a:t>Duress to the person</a:t>
            </a:r>
          </a:p>
          <a:p>
            <a:r>
              <a:rPr lang="en-US" dirty="0" smtClean="0"/>
              <a:t>Duress to goods</a:t>
            </a:r>
          </a:p>
          <a:p>
            <a:r>
              <a:rPr lang="en-US" dirty="0" smtClean="0"/>
              <a:t>Economic duress</a:t>
            </a:r>
          </a:p>
          <a:p>
            <a:endParaRPr lang="en-US" dirty="0"/>
          </a:p>
        </p:txBody>
      </p:sp>
    </p:spTree>
    <p:extLst>
      <p:ext uri="{BB962C8B-B14F-4D97-AF65-F5344CB8AC3E}">
        <p14:creationId xmlns:p14="http://schemas.microsoft.com/office/powerpoint/2010/main" val="15507685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DURESS TO THE PERSON</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This may consist of actual violence to the claimant or to members of his family or threats of such violence.</a:t>
            </a:r>
          </a:p>
          <a:p>
            <a:pPr algn="just">
              <a:defRPr/>
            </a:pPr>
            <a:r>
              <a:rPr lang="en-US" b="1" i="1" dirty="0" smtClean="0"/>
              <a:t>Barton v Armstrong [1976] AC </a:t>
            </a:r>
            <a:r>
              <a:rPr lang="en-US" b="1" i="1" dirty="0" smtClean="0"/>
              <a:t>104, </a:t>
            </a:r>
            <a:r>
              <a:rPr lang="en-ZA" dirty="0" smtClean="0"/>
              <a:t>Armstrong </a:t>
            </a:r>
            <a:r>
              <a:rPr lang="en-ZA" dirty="0"/>
              <a:t>was the Chairman and Barton the managing director of an Australian company. Armstrong threatened to have Barton killed if he did not sign an agreement to buy out Armstrong’s interest in the company on very favourable terms. </a:t>
            </a:r>
          </a:p>
          <a:p>
            <a:pPr algn="just">
              <a:defRPr/>
            </a:pPr>
            <a:r>
              <a:rPr lang="en-ZA" b="1" dirty="0"/>
              <a:t>The Privy Council held that the agreement was signed under duress and could be avoided by Barton.</a:t>
            </a:r>
            <a:endParaRPr lang="en-US" b="1" dirty="0"/>
          </a:p>
          <a:p>
            <a:pPr marL="0" indent="0">
              <a:buNone/>
            </a:pPr>
            <a:endParaRPr lang="en-US" b="1" i="1" dirty="0" smtClean="0"/>
          </a:p>
        </p:txBody>
      </p:sp>
    </p:spTree>
    <p:extLst>
      <p:ext uri="{BB962C8B-B14F-4D97-AF65-F5344CB8AC3E}">
        <p14:creationId xmlns:p14="http://schemas.microsoft.com/office/powerpoint/2010/main" val="14346542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In duress to the person, the threat need only be a cause of the claimant acting as he did and there is even a suggestion in </a:t>
            </a:r>
            <a:r>
              <a:rPr lang="en-US" b="1" i="1" dirty="0"/>
              <a:t>Barton v Armstrong,</a:t>
            </a:r>
            <a:r>
              <a:rPr lang="en-US" dirty="0"/>
              <a:t> that the onus of proof switches to the defendant to show that the illegitimate pressure would not have influenced the claimant in any event.</a:t>
            </a:r>
          </a:p>
          <a:p>
            <a:endParaRPr lang="en-US" dirty="0"/>
          </a:p>
        </p:txBody>
      </p:sp>
    </p:spTree>
    <p:extLst>
      <p:ext uri="{BB962C8B-B14F-4D97-AF65-F5344CB8AC3E}">
        <p14:creationId xmlns:p14="http://schemas.microsoft.com/office/powerpoint/2010/main" val="3763512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DURESS TO GOODS</a:t>
            </a:r>
            <a:endParaRPr lang="en-US" dirty="0"/>
          </a:p>
        </p:txBody>
      </p:sp>
      <p:sp>
        <p:nvSpPr>
          <p:cNvPr id="3" name="Content Placeholder 2"/>
          <p:cNvSpPr>
            <a:spLocks noGrp="1"/>
          </p:cNvSpPr>
          <p:nvPr>
            <p:ph idx="1"/>
          </p:nvPr>
        </p:nvSpPr>
        <p:spPr/>
        <p:txBody>
          <a:bodyPr>
            <a:normAutofit lnSpcReduction="10000"/>
          </a:bodyPr>
          <a:lstStyle/>
          <a:p>
            <a:r>
              <a:rPr lang="en-US" dirty="0" smtClean="0"/>
              <a:t>This second type of duress is a threat of damage to the victim's goods rather than the person.</a:t>
            </a:r>
          </a:p>
          <a:p>
            <a:r>
              <a:rPr lang="en-US" dirty="0" smtClean="0"/>
              <a:t>The general rule was that duress could not apply to goods.</a:t>
            </a:r>
          </a:p>
          <a:p>
            <a:r>
              <a:rPr lang="en-US" b="1" i="1" dirty="0" err="1" smtClean="0"/>
              <a:t>Skeate</a:t>
            </a:r>
            <a:r>
              <a:rPr lang="en-US" b="1" i="1" dirty="0" smtClean="0"/>
              <a:t> v Beale (1840) 11 Ad &amp; El 983</a:t>
            </a:r>
          </a:p>
          <a:p>
            <a:r>
              <a:rPr lang="en-US" dirty="0" smtClean="0"/>
              <a:t>If the defendant has no legal right to the goods then the plaintiff is able to recover under duress</a:t>
            </a:r>
          </a:p>
          <a:p>
            <a:pPr marL="0" indent="0">
              <a:buNone/>
            </a:pPr>
            <a:endParaRPr lang="en-US" dirty="0"/>
          </a:p>
        </p:txBody>
      </p:sp>
    </p:spTree>
    <p:extLst>
      <p:ext uri="{BB962C8B-B14F-4D97-AF65-F5344CB8AC3E}">
        <p14:creationId xmlns:p14="http://schemas.microsoft.com/office/powerpoint/2010/main" val="20382160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Con’d</a:t>
            </a:r>
            <a:endParaRPr lang="en-US" dirty="0"/>
          </a:p>
        </p:txBody>
      </p:sp>
      <p:sp>
        <p:nvSpPr>
          <p:cNvPr id="3" name="Content Placeholder 2"/>
          <p:cNvSpPr>
            <a:spLocks noGrp="1"/>
          </p:cNvSpPr>
          <p:nvPr>
            <p:ph idx="1"/>
          </p:nvPr>
        </p:nvSpPr>
        <p:spPr>
          <a:xfrm>
            <a:off x="457200" y="1219200"/>
            <a:ext cx="8229600" cy="5334000"/>
          </a:xfrm>
        </p:spPr>
        <p:txBody>
          <a:bodyPr>
            <a:normAutofit/>
          </a:bodyPr>
          <a:lstStyle/>
          <a:p>
            <a:r>
              <a:rPr lang="en-US" sz="3000" b="1" i="1" dirty="0" err="1" smtClean="0"/>
              <a:t>Maskell</a:t>
            </a:r>
            <a:r>
              <a:rPr lang="en-US" sz="3000" b="1" i="1" dirty="0" smtClean="0"/>
              <a:t> v Horner [1915] 3 KB 106,</a:t>
            </a:r>
            <a:r>
              <a:rPr lang="en-US" sz="3000" dirty="0" smtClean="0"/>
              <a:t> the plaintiff was able to recover all his money.</a:t>
            </a:r>
          </a:p>
          <a:p>
            <a:r>
              <a:rPr lang="en-US" sz="3000" dirty="0"/>
              <a:t>T</a:t>
            </a:r>
            <a:r>
              <a:rPr lang="en-US" sz="3000" dirty="0" smtClean="0"/>
              <a:t>he decision in </a:t>
            </a:r>
            <a:r>
              <a:rPr lang="en-US" sz="3000" b="1" i="1" dirty="0" err="1" smtClean="0"/>
              <a:t>Skeate</a:t>
            </a:r>
            <a:r>
              <a:rPr lang="en-US" sz="3000" b="1" i="1" dirty="0" smtClean="0"/>
              <a:t> v Beale</a:t>
            </a:r>
            <a:r>
              <a:rPr lang="en-US" sz="3000" dirty="0" smtClean="0"/>
              <a:t> has been </a:t>
            </a:r>
            <a:r>
              <a:rPr lang="en-US" sz="3000" dirty="0" err="1" smtClean="0"/>
              <a:t>criticised</a:t>
            </a:r>
            <a:r>
              <a:rPr lang="en-US" sz="3000" dirty="0" smtClean="0"/>
              <a:t> </a:t>
            </a:r>
            <a:r>
              <a:rPr lang="en-US" sz="3000" dirty="0"/>
              <a:t>b</a:t>
            </a:r>
            <a:r>
              <a:rPr lang="en-US" sz="3000" dirty="0" smtClean="0"/>
              <a:t>y subsequent decisions such as</a:t>
            </a:r>
            <a:r>
              <a:rPr lang="en-US" sz="3000" b="1" i="1" dirty="0" smtClean="0"/>
              <a:t> Occidental Corp v </a:t>
            </a:r>
            <a:r>
              <a:rPr lang="en-US" sz="3000" b="1" i="1" dirty="0" err="1" smtClean="0"/>
              <a:t>Skibs</a:t>
            </a:r>
            <a:r>
              <a:rPr lang="en-US" sz="3000" b="1" i="1" dirty="0" smtClean="0"/>
              <a:t> A/S Avanti (the </a:t>
            </a:r>
            <a:r>
              <a:rPr lang="en-US" sz="3000" b="1" i="1" dirty="0" err="1" smtClean="0"/>
              <a:t>Sibeon</a:t>
            </a:r>
            <a:r>
              <a:rPr lang="en-US" sz="3000" b="1" i="1" dirty="0" smtClean="0"/>
              <a:t> and the </a:t>
            </a:r>
            <a:r>
              <a:rPr lang="en-US" sz="3000" b="1" i="1" dirty="0" err="1" smtClean="0"/>
              <a:t>Sibotre</a:t>
            </a:r>
            <a:r>
              <a:rPr lang="en-US" sz="3000" b="1" i="1" dirty="0" smtClean="0"/>
              <a:t>) [1976] 1 Lloyd’s Rep 293</a:t>
            </a:r>
            <a:r>
              <a:rPr lang="en-US" sz="3000" dirty="0" smtClean="0"/>
              <a:t> and </a:t>
            </a:r>
            <a:r>
              <a:rPr lang="en-US" sz="3000" b="1" i="1" dirty="0" smtClean="0"/>
              <a:t>The Atlantic Boom [1979] QB 705,</a:t>
            </a:r>
            <a:r>
              <a:rPr lang="en-US" sz="3000" dirty="0" smtClean="0"/>
              <a:t> in that the true question should ultimately be whether or not the agreement in question is to be regarded as having been concluded voluntarily.</a:t>
            </a:r>
          </a:p>
          <a:p>
            <a:endParaRPr lang="en-US" sz="2800" dirty="0" smtClean="0"/>
          </a:p>
          <a:p>
            <a:endParaRPr lang="en-US" sz="3000" dirty="0" smtClean="0"/>
          </a:p>
          <a:p>
            <a:endParaRPr lang="en-US" dirty="0"/>
          </a:p>
        </p:txBody>
      </p:sp>
    </p:spTree>
    <p:extLst>
      <p:ext uri="{BB962C8B-B14F-4D97-AF65-F5344CB8AC3E}">
        <p14:creationId xmlns:p14="http://schemas.microsoft.com/office/powerpoint/2010/main" val="4257540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ECONOMIC DURESS</a:t>
            </a:r>
            <a:endParaRPr lang="en-US" dirty="0"/>
          </a:p>
        </p:txBody>
      </p:sp>
      <p:sp>
        <p:nvSpPr>
          <p:cNvPr id="3" name="Content Placeholder 2"/>
          <p:cNvSpPr>
            <a:spLocks noGrp="1"/>
          </p:cNvSpPr>
          <p:nvPr>
            <p:ph idx="1"/>
          </p:nvPr>
        </p:nvSpPr>
        <p:spPr/>
        <p:txBody>
          <a:bodyPr>
            <a:normAutofit fontScale="70000" lnSpcReduction="20000"/>
          </a:bodyPr>
          <a:lstStyle/>
          <a:p>
            <a:pPr algn="just">
              <a:defRPr/>
            </a:pPr>
            <a:r>
              <a:rPr lang="en-ZA" dirty="0"/>
              <a:t>T</a:t>
            </a:r>
            <a:r>
              <a:rPr lang="en-ZA" dirty="0" smtClean="0"/>
              <a:t>he </a:t>
            </a:r>
            <a:r>
              <a:rPr lang="en-ZA" dirty="0"/>
              <a:t>courts in recent years have recognised economic duress as a factor which may invalidate consent thereby rendering a contract voidable. </a:t>
            </a:r>
          </a:p>
          <a:p>
            <a:pPr algn="just">
              <a:defRPr/>
            </a:pPr>
            <a:r>
              <a:rPr lang="en-ZA" dirty="0"/>
              <a:t>Thus in </a:t>
            </a:r>
            <a:r>
              <a:rPr lang="en-ZA" b="1" i="1" dirty="0"/>
              <a:t>North Ocean Shipping Co Ltd v. Hyundai Construction Co Ltd [1979] QB 705</a:t>
            </a:r>
            <a:r>
              <a:rPr lang="en-ZA" dirty="0"/>
              <a:t>:  The defendant shipbuilders agreed to build a tanker for the claimant ship owners. The price was payable in the US dollars in five instalments. After the first instalment had been paid, there was a sharp fall in the value of the US dollar and the defendants threatened to break the contract unless the plaintiff paid an extra 10 percent on each of the remaining instalments. The plaintiffs had already entered into a lucrative contract to charter the tanker on its completion and, anxious to take delivery, they reluctantly paid the increased instalments. Eight months later they brought an action to recover the excess over the original contract price.</a:t>
            </a:r>
            <a:endParaRPr lang="en-US" dirty="0"/>
          </a:p>
          <a:p>
            <a:endParaRPr lang="en-US" dirty="0"/>
          </a:p>
        </p:txBody>
      </p:sp>
    </p:spTree>
    <p:extLst>
      <p:ext uri="{BB962C8B-B14F-4D97-AF65-F5344CB8AC3E}">
        <p14:creationId xmlns:p14="http://schemas.microsoft.com/office/powerpoint/2010/main" val="1440811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289</TotalTime>
  <Words>2478</Words>
  <Application>Microsoft Office PowerPoint</Application>
  <PresentationFormat>On-screen Show (4:3)</PresentationFormat>
  <Paragraphs>106</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DURESS AND UNDUE INFLUENCE</vt:lpstr>
      <vt:lpstr>RECOMMENDED BOOKS</vt:lpstr>
      <vt:lpstr>DURESS</vt:lpstr>
      <vt:lpstr>Cont’d</vt:lpstr>
      <vt:lpstr>DURESS TO THE PERSON</vt:lpstr>
      <vt:lpstr>PowerPoint Presentation</vt:lpstr>
      <vt:lpstr>DURESS TO GOODS</vt:lpstr>
      <vt:lpstr>Con’d</vt:lpstr>
      <vt:lpstr>ECONOMIC DURESS</vt:lpstr>
      <vt:lpstr>PowerPoint Presentation</vt:lpstr>
      <vt:lpstr>ECONOMIC DURESS</vt:lpstr>
      <vt:lpstr>Cont’d</vt:lpstr>
      <vt:lpstr>COMPULSION OF THE WILL</vt:lpstr>
      <vt:lpstr>PowerPoint Presentation</vt:lpstr>
      <vt:lpstr>Cont’d</vt:lpstr>
      <vt:lpstr>ILLEGITIMACY OF PRESSURE</vt:lpstr>
      <vt:lpstr>Cont’d</vt:lpstr>
      <vt:lpstr>Cont’d</vt:lpstr>
      <vt:lpstr>EFFECT OF DURESS</vt:lpstr>
      <vt:lpstr>UNDUE INFLUENCE</vt:lpstr>
      <vt:lpstr>Cont’d</vt:lpstr>
      <vt:lpstr>Cont’d</vt:lpstr>
      <vt:lpstr>Cont’d</vt:lpstr>
      <vt:lpstr>Cont’d</vt:lpstr>
      <vt:lpstr>ACTUAL UNDUE INFLUENCE</vt:lpstr>
      <vt:lpstr>Cont’d</vt:lpstr>
      <vt:lpstr>Cont’d</vt:lpstr>
      <vt:lpstr>PRESUMED UNDUE INFLEUNCE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DURESS AND UNDUE INFLUENCE</dc:title>
  <dc:creator>Chenela</dc:creator>
  <cp:lastModifiedBy>Chenela</cp:lastModifiedBy>
  <cp:revision>24</cp:revision>
  <cp:lastPrinted>2019-08-29T15:12:40Z</cp:lastPrinted>
  <dcterms:created xsi:type="dcterms:W3CDTF">2019-08-26T06:54:00Z</dcterms:created>
  <dcterms:modified xsi:type="dcterms:W3CDTF">2020-02-03T09:16:51Z</dcterms:modified>
</cp:coreProperties>
</file>