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18783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355761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71628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3352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C1826-FA42-43D5-91A1-6B52F05982FA}"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94815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9C1826-FA42-43D5-91A1-6B52F05982FA}"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55020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9C1826-FA42-43D5-91A1-6B52F05982FA}" type="datetimeFigureOut">
              <a:rPr lang="en-US" smtClean="0"/>
              <a:t>4/13/2021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284050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9C1826-FA42-43D5-91A1-6B52F05982FA}" type="datetimeFigureOut">
              <a:rPr lang="en-US" smtClean="0"/>
              <a:t>4/13/2021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75516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C1826-FA42-43D5-91A1-6B52F05982FA}" type="datetimeFigureOut">
              <a:rPr lang="en-US" smtClean="0"/>
              <a:t>4/13/2021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5014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C1826-FA42-43D5-91A1-6B52F05982FA}"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2167342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C1826-FA42-43D5-91A1-6B52F05982FA}"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359467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C1826-FA42-43D5-91A1-6B52F05982FA}" type="datetimeFigureOut">
              <a:rPr lang="en-US" smtClean="0"/>
              <a:t>4/13/2021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188DF-168D-4D5F-AEAF-D1A44B592A3A}" type="slidenum">
              <a:rPr lang="en-US" smtClean="0"/>
              <a:t>‹#›</a:t>
            </a:fld>
            <a:endParaRPr lang="en-US"/>
          </a:p>
        </p:txBody>
      </p:sp>
    </p:spTree>
    <p:extLst>
      <p:ext uri="{BB962C8B-B14F-4D97-AF65-F5344CB8AC3E}">
        <p14:creationId xmlns:p14="http://schemas.microsoft.com/office/powerpoint/2010/main" val="1064276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VOID AND ILLEGAL CONTRACTS</a:t>
            </a:r>
            <a:endParaRPr lang="en-US" dirty="0"/>
          </a:p>
        </p:txBody>
      </p:sp>
      <p:sp>
        <p:nvSpPr>
          <p:cNvPr id="3" name="Subtitle 2"/>
          <p:cNvSpPr>
            <a:spLocks noGrp="1"/>
          </p:cNvSpPr>
          <p:nvPr>
            <p:ph type="subTitle" idx="1"/>
          </p:nvPr>
        </p:nvSpPr>
        <p:spPr/>
        <p:txBody>
          <a:bodyPr/>
          <a:lstStyle/>
          <a:p>
            <a:r>
              <a:rPr lang="en-US" dirty="0" smtClean="0"/>
              <a:t>BY </a:t>
            </a:r>
          </a:p>
          <a:p>
            <a:r>
              <a:rPr lang="en-US" dirty="0" smtClean="0"/>
              <a:t>MRS SIMBOTWE</a:t>
            </a:r>
            <a:endParaRPr lang="en-US" dirty="0"/>
          </a:p>
        </p:txBody>
      </p:sp>
    </p:spTree>
    <p:extLst>
      <p:ext uri="{BB962C8B-B14F-4D97-AF65-F5344CB8AC3E}">
        <p14:creationId xmlns:p14="http://schemas.microsoft.com/office/powerpoint/2010/main" val="1795107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first might be one which imposes a restraint as to who one of the parties may marry. </a:t>
            </a:r>
          </a:p>
          <a:p>
            <a:r>
              <a:rPr lang="en-US" dirty="0" smtClean="0"/>
              <a:t>In the case of </a:t>
            </a:r>
            <a:r>
              <a:rPr lang="en-US" b="1" i="1" dirty="0" smtClean="0"/>
              <a:t>Lowe v Peers (1768) 4 Burr 2225,</a:t>
            </a:r>
            <a:r>
              <a:rPr lang="en-US" dirty="0" smtClean="0"/>
              <a:t> a contract made by a man under seal to the following effect was held to be contrary to public policy:</a:t>
            </a:r>
          </a:p>
          <a:p>
            <a:r>
              <a:rPr lang="en-US" dirty="0" smtClean="0"/>
              <a:t>“I do hereby promise </a:t>
            </a:r>
            <a:r>
              <a:rPr lang="en-US" dirty="0" err="1" smtClean="0"/>
              <a:t>Mrs</a:t>
            </a:r>
            <a:r>
              <a:rPr lang="en-US" dirty="0" smtClean="0"/>
              <a:t> Catherine Lowe, that I will not marry with any person besides her; if I do, I agree to pay the said Catherine Lowe 1000 pounds within three months next after I shall marry anybody else.”</a:t>
            </a:r>
            <a:endParaRPr lang="en-US" dirty="0"/>
          </a:p>
        </p:txBody>
      </p:sp>
    </p:spTree>
    <p:extLst>
      <p:ext uri="{BB962C8B-B14F-4D97-AF65-F5344CB8AC3E}">
        <p14:creationId xmlns:p14="http://schemas.microsoft.com/office/powerpoint/2010/main" val="82412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second might be a “marriage </a:t>
            </a:r>
            <a:r>
              <a:rPr lang="en-US" dirty="0" err="1" smtClean="0"/>
              <a:t>brokage</a:t>
            </a:r>
            <a:r>
              <a:rPr lang="en-US" dirty="0" smtClean="0"/>
              <a:t>” contract. These contracts are also void.</a:t>
            </a:r>
          </a:p>
          <a:p>
            <a:r>
              <a:rPr lang="en-US" dirty="0" smtClean="0"/>
              <a:t>In the case of </a:t>
            </a:r>
            <a:r>
              <a:rPr lang="en-US" b="1" i="1" dirty="0" smtClean="0"/>
              <a:t>Hermann v Charlesworth [1905] 2 KB 123,</a:t>
            </a:r>
            <a:r>
              <a:rPr lang="en-US" dirty="0" smtClean="0"/>
              <a:t> it has been ruled that what is called a marriage </a:t>
            </a:r>
            <a:r>
              <a:rPr lang="en-US" dirty="0" err="1" smtClean="0"/>
              <a:t>brokage</a:t>
            </a:r>
            <a:r>
              <a:rPr lang="en-US" dirty="0" smtClean="0"/>
              <a:t> contract </a:t>
            </a:r>
            <a:r>
              <a:rPr lang="en-US" dirty="0" err="1" smtClean="0"/>
              <a:t>ie</a:t>
            </a:r>
            <a:r>
              <a:rPr lang="en-US" dirty="0" smtClean="0"/>
              <a:t>, a contract by which A undertakes in consideration of a money payment to procure a marriage for B is void. This is so whether the contract is to procure B’s marriage with one particle person or with one out of a whole class of persons.</a:t>
            </a:r>
            <a:endParaRPr lang="en-US" dirty="0"/>
          </a:p>
        </p:txBody>
      </p:sp>
    </p:spTree>
    <p:extLst>
      <p:ext uri="{BB962C8B-B14F-4D97-AF65-F5344CB8AC3E}">
        <p14:creationId xmlns:p14="http://schemas.microsoft.com/office/powerpoint/2010/main" val="3593099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Finally you have a contract which encourages immorality or infidelity in a party to a marriage that already exists.</a:t>
            </a:r>
          </a:p>
          <a:p>
            <a:r>
              <a:rPr lang="en-US" dirty="0" smtClean="0"/>
              <a:t>In the case of </a:t>
            </a:r>
            <a:r>
              <a:rPr lang="en-US" b="1" i="1" dirty="0" smtClean="0"/>
              <a:t> H v W (1857) 3 K &amp; J 382,</a:t>
            </a:r>
            <a:r>
              <a:rPr lang="en-US" dirty="0" smtClean="0"/>
              <a:t> it was held that a contract for a possible future separation, for instance  a promise by a husband that he will make provision for his wife if she should ever live apart from him is contrary to public policy and void as being opposed to elementary considerations of morality.</a:t>
            </a:r>
            <a:endParaRPr lang="en-US" dirty="0"/>
          </a:p>
        </p:txBody>
      </p:sp>
    </p:spTree>
    <p:extLst>
      <p:ext uri="{BB962C8B-B14F-4D97-AF65-F5344CB8AC3E}">
        <p14:creationId xmlns:p14="http://schemas.microsoft.com/office/powerpoint/2010/main" val="1916852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 cases of </a:t>
            </a:r>
            <a:r>
              <a:rPr lang="en-US" b="1" i="1" dirty="0" smtClean="0"/>
              <a:t> </a:t>
            </a:r>
            <a:r>
              <a:rPr lang="en-US" b="1" i="1" dirty="0" err="1" smtClean="0"/>
              <a:t>Spiers</a:t>
            </a:r>
            <a:r>
              <a:rPr lang="en-US" b="1" i="1" dirty="0" smtClean="0"/>
              <a:t> v Hunt [1908] 1 KB 720 </a:t>
            </a:r>
            <a:r>
              <a:rPr lang="en-US" dirty="0" smtClean="0"/>
              <a:t>and </a:t>
            </a:r>
            <a:r>
              <a:rPr lang="en-US" b="1" i="1" dirty="0" smtClean="0"/>
              <a:t>Wilson v </a:t>
            </a:r>
            <a:r>
              <a:rPr lang="en-US" b="1" i="1" dirty="0" err="1" smtClean="0"/>
              <a:t>Carnley</a:t>
            </a:r>
            <a:r>
              <a:rPr lang="en-US" b="1" i="1" dirty="0" smtClean="0"/>
              <a:t> [1908] 1 KB 729, </a:t>
            </a:r>
            <a:r>
              <a:rPr lang="en-US" dirty="0" smtClean="0"/>
              <a:t>the courts in the two cases have held that a promise for marriage made by a man who to the knowledge of the </a:t>
            </a:r>
            <a:r>
              <a:rPr lang="en-US" dirty="0" err="1" smtClean="0"/>
              <a:t>promisee</a:t>
            </a:r>
            <a:r>
              <a:rPr lang="en-US" dirty="0" smtClean="0"/>
              <a:t> was at the time married to another woman was void on grounds of public policy and that it could not be enforced after the death of his wife.</a:t>
            </a:r>
            <a:endParaRPr lang="en-US" dirty="0"/>
          </a:p>
        </p:txBody>
      </p:sp>
    </p:spTree>
    <p:extLst>
      <p:ext uri="{BB962C8B-B14F-4D97-AF65-F5344CB8AC3E}">
        <p14:creationId xmlns:p14="http://schemas.microsoft.com/office/powerpoint/2010/main" val="3804041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CONSTRAINTS IN TRADE</a:t>
            </a:r>
            <a:endParaRPr lang="en-US" dirty="0"/>
          </a:p>
        </p:txBody>
      </p:sp>
      <p:sp>
        <p:nvSpPr>
          <p:cNvPr id="3" name="Content Placeholder 2"/>
          <p:cNvSpPr>
            <a:spLocks noGrp="1"/>
          </p:cNvSpPr>
          <p:nvPr>
            <p:ph idx="1"/>
          </p:nvPr>
        </p:nvSpPr>
        <p:spPr/>
        <p:txBody>
          <a:bodyPr>
            <a:normAutofit lnSpcReduction="10000"/>
          </a:bodyPr>
          <a:lstStyle/>
          <a:p>
            <a:r>
              <a:rPr lang="en-US" dirty="0" smtClean="0"/>
              <a:t>A contract in restraint of trade is one by which a party restricts his future liberty to carry on his trade, business or profession in such a manner and with such persons as he chooses.</a:t>
            </a:r>
          </a:p>
          <a:p>
            <a:r>
              <a:rPr lang="en-US" dirty="0" smtClean="0"/>
              <a:t>A contract of this class is prima facie void but it becomes binding upon proof that the restriction is justifiable in the circumstances as being reasonable from the point of view of the parties themselves and also of the community.</a:t>
            </a:r>
            <a:endParaRPr lang="en-US" dirty="0"/>
          </a:p>
        </p:txBody>
      </p:sp>
    </p:spTree>
    <p:extLst>
      <p:ext uri="{BB962C8B-B14F-4D97-AF65-F5344CB8AC3E}">
        <p14:creationId xmlns:p14="http://schemas.microsoft.com/office/powerpoint/2010/main" val="2902634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Such has long been the legal effect of two familiar types of contract.</a:t>
            </a:r>
          </a:p>
          <a:p>
            <a:r>
              <a:rPr lang="en-US" dirty="0" smtClean="0"/>
              <a:t>The first is one by which an employee agrees that after leaving his present employment, he will no compete against his employer, either by setting up business on his own account or by entering the service of a rival trader.</a:t>
            </a:r>
          </a:p>
          <a:p>
            <a:r>
              <a:rPr lang="en-US" dirty="0" smtClean="0"/>
              <a:t>The second is an agreement by the vendor of the goodwill of a business not to carry on a similar business in competition with the purchaser.</a:t>
            </a:r>
            <a:endParaRPr lang="en-US" dirty="0"/>
          </a:p>
        </p:txBody>
      </p:sp>
    </p:spTree>
    <p:extLst>
      <p:ext uri="{BB962C8B-B14F-4D97-AF65-F5344CB8AC3E}">
        <p14:creationId xmlns:p14="http://schemas.microsoft.com/office/powerpoint/2010/main" val="320033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RESTRAINTS ACCEPTED BY EMPLOYEES</a:t>
            </a:r>
            <a:endParaRPr lang="en-US" dirty="0"/>
          </a:p>
        </p:txBody>
      </p:sp>
      <p:sp>
        <p:nvSpPr>
          <p:cNvPr id="3" name="Content Placeholder 2"/>
          <p:cNvSpPr>
            <a:spLocks noGrp="1"/>
          </p:cNvSpPr>
          <p:nvPr>
            <p:ph idx="1"/>
          </p:nvPr>
        </p:nvSpPr>
        <p:spPr/>
        <p:txBody>
          <a:bodyPr/>
          <a:lstStyle/>
          <a:p>
            <a:r>
              <a:rPr lang="en-US" dirty="0" smtClean="0"/>
              <a:t>A restraint imposed upon a servant is never reasonable unless there is some propriety interest owned by the master which requires protection.</a:t>
            </a:r>
          </a:p>
          <a:p>
            <a:r>
              <a:rPr lang="en-US" dirty="0" smtClean="0"/>
              <a:t>A restraint against competition is justifiable if its objects is to prevent the exploitation of trade secrets learned by the servant in the course of his employment. </a:t>
            </a:r>
            <a:endParaRPr lang="en-US" dirty="0"/>
          </a:p>
        </p:txBody>
      </p:sp>
    </p:spTree>
    <p:extLst>
      <p:ext uri="{BB962C8B-B14F-4D97-AF65-F5344CB8AC3E}">
        <p14:creationId xmlns:p14="http://schemas.microsoft.com/office/powerpoint/2010/main" val="2245515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 case of </a:t>
            </a:r>
            <a:r>
              <a:rPr lang="en-US" b="1" i="1" dirty="0" smtClean="0"/>
              <a:t>Forster &amp; Sons v </a:t>
            </a:r>
            <a:r>
              <a:rPr lang="en-US" b="1" i="1" dirty="0" err="1" smtClean="0"/>
              <a:t>Suggett</a:t>
            </a:r>
            <a:r>
              <a:rPr lang="en-US" b="1" i="1" dirty="0" smtClean="0"/>
              <a:t> (1918) 35 TLR 87,</a:t>
            </a:r>
            <a:r>
              <a:rPr lang="en-US" dirty="0" smtClean="0"/>
              <a:t> the works manager of the plaintiffs, who were chiefly engaged in making glass and glass bottles was instructed in certain confidential methods concerning the correct mixture of gas and air in the furnaces. He agreed that during the five years following the determination of his employment he would not carry on in the UK or be interested in glass bottle manufacture or any other business connected with glass making as conducted by the plaintiff. It was held that the plaintiffs were entitled to protection in this respect and that the restraint was reasonable.</a:t>
            </a:r>
            <a:endParaRPr lang="en-US" dirty="0"/>
          </a:p>
        </p:txBody>
      </p:sp>
    </p:spTree>
    <p:extLst>
      <p:ext uri="{BB962C8B-B14F-4D97-AF65-F5344CB8AC3E}">
        <p14:creationId xmlns:p14="http://schemas.microsoft.com/office/powerpoint/2010/main" val="424173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However, in the case of </a:t>
            </a:r>
            <a:r>
              <a:rPr lang="en-US" b="1" i="1" dirty="0" smtClean="0"/>
              <a:t>Herbert Morris ltd v </a:t>
            </a:r>
            <a:r>
              <a:rPr lang="en-US" b="1" i="1" dirty="0" err="1" smtClean="0"/>
              <a:t>Saxelby</a:t>
            </a:r>
            <a:r>
              <a:rPr lang="en-US" b="1" i="1" dirty="0" smtClean="0"/>
              <a:t> [1916] 1 AC 688, </a:t>
            </a:r>
            <a:r>
              <a:rPr lang="en-US" dirty="0" smtClean="0"/>
              <a:t>the so called secret was nothing more than a special method of organisation adopted in the business, or if only part of the secret is known to the servant so that its successful exploitation by him is impossible, there can be no valid restraint.</a:t>
            </a:r>
            <a:endParaRPr lang="en-US" dirty="0"/>
          </a:p>
        </p:txBody>
      </p:sp>
    </p:spTree>
    <p:extLst>
      <p:ext uri="{BB962C8B-B14F-4D97-AF65-F5344CB8AC3E}">
        <p14:creationId xmlns:p14="http://schemas.microsoft.com/office/powerpoint/2010/main" val="4146046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Lord Parker stated that before any restraint is justifiable, the servant must be one who will acquire not merely knowledge of customers but in addition influence over them.</a:t>
            </a:r>
          </a:p>
          <a:p>
            <a:r>
              <a:rPr lang="en-US" dirty="0" smtClean="0"/>
              <a:t>A restraint is not valid unless the nature of the employment is such that customers will either learn to rely upon the skill or judgement of the servant or will directly and personally to the virtual exclusion of the master with the result that he will probably gain their custom if he set up business on his own account.</a:t>
            </a:r>
            <a:endParaRPr lang="en-US" dirty="0"/>
          </a:p>
        </p:txBody>
      </p:sp>
    </p:spTree>
    <p:extLst>
      <p:ext uri="{BB962C8B-B14F-4D97-AF65-F5344CB8AC3E}">
        <p14:creationId xmlns:p14="http://schemas.microsoft.com/office/powerpoint/2010/main" val="75968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VOID CONTRACTS</a:t>
            </a:r>
            <a:endParaRPr lang="en-US" dirty="0"/>
          </a:p>
        </p:txBody>
      </p:sp>
      <p:sp>
        <p:nvSpPr>
          <p:cNvPr id="3" name="Content Placeholder 2"/>
          <p:cNvSpPr>
            <a:spLocks noGrp="1"/>
          </p:cNvSpPr>
          <p:nvPr>
            <p:ph idx="1"/>
          </p:nvPr>
        </p:nvSpPr>
        <p:spPr/>
        <p:txBody>
          <a:bodyPr/>
          <a:lstStyle/>
          <a:p>
            <a:r>
              <a:rPr lang="en-US" dirty="0" smtClean="0"/>
              <a:t>There are three (3) types of contract which though they offend public policy are treated by the courts not as illegal but as void and these are as follows:</a:t>
            </a:r>
          </a:p>
          <a:p>
            <a:pPr marL="514350" indent="-514350">
              <a:buAutoNum type="alphaLcPeriod"/>
            </a:pPr>
            <a:r>
              <a:rPr lang="en-US" dirty="0" smtClean="0"/>
              <a:t>Contracts to oust jurisdiction of the courts</a:t>
            </a:r>
          </a:p>
          <a:p>
            <a:pPr marL="514350" indent="-514350">
              <a:buAutoNum type="alphaLcPeriod"/>
            </a:pPr>
            <a:r>
              <a:rPr lang="en-US" dirty="0" smtClean="0"/>
              <a:t>Contracts in restraint of trade</a:t>
            </a:r>
          </a:p>
          <a:p>
            <a:pPr marL="514350" indent="-514350">
              <a:buAutoNum type="alphaLcPeriod"/>
            </a:pPr>
            <a:r>
              <a:rPr lang="en-US" dirty="0" smtClean="0"/>
              <a:t>Agreements prejudicial to the state of marriage</a:t>
            </a:r>
            <a:endParaRPr lang="en-US" dirty="0"/>
          </a:p>
        </p:txBody>
      </p:sp>
    </p:spTree>
    <p:extLst>
      <p:ext uri="{BB962C8B-B14F-4D97-AF65-F5344CB8AC3E}">
        <p14:creationId xmlns:p14="http://schemas.microsoft.com/office/powerpoint/2010/main" val="2015028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RESTRAINTS ACCEPTED BY THE VENDOR OF BUSINESS</a:t>
            </a:r>
            <a:endParaRPr lang="en-US" dirty="0"/>
          </a:p>
        </p:txBody>
      </p:sp>
      <p:sp>
        <p:nvSpPr>
          <p:cNvPr id="3" name="Content Placeholder 2"/>
          <p:cNvSpPr>
            <a:spLocks noGrp="1"/>
          </p:cNvSpPr>
          <p:nvPr>
            <p:ph idx="1"/>
          </p:nvPr>
        </p:nvSpPr>
        <p:spPr/>
        <p:txBody>
          <a:bodyPr/>
          <a:lstStyle/>
          <a:p>
            <a:r>
              <a:rPr lang="en-US" dirty="0" smtClean="0"/>
              <a:t>In order for restraint accepted by the vendor of business to be enforced, it must be connected with some proprietary interest in need of protection.</a:t>
            </a:r>
          </a:p>
          <a:p>
            <a:r>
              <a:rPr lang="en-US" dirty="0" smtClean="0"/>
              <a:t>This requirement has two repercussions.</a:t>
            </a:r>
          </a:p>
          <a:p>
            <a:r>
              <a:rPr lang="en-US" dirty="0" smtClean="0"/>
              <a:t>The first is that there must be a genuine, not merely a colourable sale of business by the covenantor to the convenantee.</a:t>
            </a:r>
            <a:endParaRPr lang="en-US" dirty="0"/>
          </a:p>
        </p:txBody>
      </p:sp>
    </p:spTree>
    <p:extLst>
      <p:ext uri="{BB962C8B-B14F-4D97-AF65-F5344CB8AC3E}">
        <p14:creationId xmlns:p14="http://schemas.microsoft.com/office/powerpoint/2010/main" val="3316874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the case of </a:t>
            </a:r>
            <a:r>
              <a:rPr lang="en-US" b="1" i="1" dirty="0" smtClean="0"/>
              <a:t>Vancouver Malt and Sake Brewing Co Ltd v Vancouver Breweries Ltd [1934] AC 181,</a:t>
            </a:r>
            <a:r>
              <a:rPr lang="en-US" dirty="0" smtClean="0"/>
              <a:t>the appellants held a brewer’s licence in respect of their premises under which they were at liberty to brew beer. In fact they brewed only sake, a concoction must appreciated by Japanese. The respondents held a similar licence and did in fact brew beer. The appellants purported to sell the goodwill of their brewer’s licence except so far as sake was concerned and agreed not to manufacture beer for fifteen years. The contract was void because the appellants were not in fact brewers of beer and the contract transferred to the respondents no proprietary interests in respect of which restraint was justifiable.</a:t>
            </a:r>
            <a:endParaRPr lang="en-US" dirty="0"/>
          </a:p>
        </p:txBody>
      </p:sp>
    </p:spTree>
    <p:extLst>
      <p:ext uri="{BB962C8B-B14F-4D97-AF65-F5344CB8AC3E}">
        <p14:creationId xmlns:p14="http://schemas.microsoft.com/office/powerpoint/2010/main" val="3069806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Secondly, it is only the actual business sold by the covenantor that is entitled to protection.</a:t>
            </a:r>
          </a:p>
          <a:p>
            <a:r>
              <a:rPr lang="en-US" dirty="0" smtClean="0"/>
              <a:t>In </a:t>
            </a:r>
            <a:r>
              <a:rPr lang="en-US" b="1" i="1" dirty="0" smtClean="0"/>
              <a:t>British Reinforced Concrete Engineering Co Ltd v </a:t>
            </a:r>
            <a:r>
              <a:rPr lang="en-US" b="1" i="1" dirty="0" err="1" smtClean="0"/>
              <a:t>Schelff</a:t>
            </a:r>
            <a:r>
              <a:rPr lang="en-US" b="1" i="1" dirty="0" smtClean="0"/>
              <a:t> [1921] 2 </a:t>
            </a:r>
            <a:r>
              <a:rPr lang="en-US" b="1" i="1" dirty="0" err="1" smtClean="0"/>
              <a:t>Ch</a:t>
            </a:r>
            <a:r>
              <a:rPr lang="en-US" b="1" i="1" dirty="0" smtClean="0"/>
              <a:t> 563, </a:t>
            </a:r>
            <a:r>
              <a:rPr lang="en-US" dirty="0" smtClean="0"/>
              <a:t>the plaintiff carried on a large business for the manufacture and sale of ‘BRC’ road reinforcement; the defendants carried on a small business for the sale of ‘Loop’ road reinforcements. The defendant sold his business to the plaintiffs and agreed not to compete with them in the manufacture or sale of road reinforcements. The covenant was void, all that the defendant transferred was the business of selling the reinforcement called ‘Loop.’</a:t>
            </a:r>
            <a:endParaRPr lang="en-US" b="1" i="1" dirty="0" smtClean="0"/>
          </a:p>
        </p:txBody>
      </p:sp>
    </p:spTree>
    <p:extLst>
      <p:ext uri="{BB962C8B-B14F-4D97-AF65-F5344CB8AC3E}">
        <p14:creationId xmlns:p14="http://schemas.microsoft.com/office/powerpoint/2010/main" val="1896545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RESTRICTIONS ACCEPTED BY DISTRIBUTORS OF MERCHANDISE</a:t>
            </a:r>
            <a:endParaRPr lang="en-US" dirty="0"/>
          </a:p>
        </p:txBody>
      </p:sp>
      <p:sp>
        <p:nvSpPr>
          <p:cNvPr id="3" name="Content Placeholder 2"/>
          <p:cNvSpPr>
            <a:spLocks noGrp="1"/>
          </p:cNvSpPr>
          <p:nvPr>
            <p:ph idx="1"/>
          </p:nvPr>
        </p:nvSpPr>
        <p:spPr/>
        <p:txBody>
          <a:bodyPr>
            <a:normAutofit/>
          </a:bodyPr>
          <a:lstStyle/>
          <a:p>
            <a:r>
              <a:rPr lang="en-US" dirty="0" smtClean="0"/>
              <a:t>The Competition and Fair Trading Act Cap 417 of the Laws of Zambia under section 7 (1) provides that, “Any category of agreements, decisions and concerted practices which have as their object the prevention, restriction or distortion of competition to an appreciable extent in Zambia or in any substantial part of it are declared anti-competitive trade practices and are hereby prohibited.” </a:t>
            </a:r>
            <a:endParaRPr lang="en-US" dirty="0"/>
          </a:p>
        </p:txBody>
      </p:sp>
    </p:spTree>
    <p:extLst>
      <p:ext uri="{BB962C8B-B14F-4D97-AF65-F5344CB8AC3E}">
        <p14:creationId xmlns:p14="http://schemas.microsoft.com/office/powerpoint/2010/main" val="496720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the case of </a:t>
            </a:r>
            <a:r>
              <a:rPr lang="en-US" b="1" i="1" dirty="0" smtClean="0"/>
              <a:t>Esso Petroleum Co Ltd v Harper’s Garage (</a:t>
            </a:r>
            <a:r>
              <a:rPr lang="en-US" b="1" i="1" dirty="0" err="1" smtClean="0"/>
              <a:t>Stourport</a:t>
            </a:r>
            <a:r>
              <a:rPr lang="en-US" b="1" i="1" dirty="0" smtClean="0"/>
              <a:t>) Ltd [1968] AC 269, </a:t>
            </a:r>
            <a:r>
              <a:rPr lang="en-US" dirty="0" smtClean="0"/>
              <a:t>the defendant owned 2 garages. He entered into </a:t>
            </a:r>
            <a:r>
              <a:rPr lang="en-US" dirty="0" err="1" smtClean="0"/>
              <a:t>solus</a:t>
            </a:r>
            <a:r>
              <a:rPr lang="en-US" dirty="0" smtClean="0"/>
              <a:t> agreement with regard to the 2garages. One for four and a half years and the other for twenty one years. The court held that a term for restraint of trade will not be enforced unless it is reasonable and in the instance case, the four and a half years was reasonable therefore valid but the twenty one was unreasonable therefore void. </a:t>
            </a:r>
            <a:endParaRPr lang="en-US" dirty="0"/>
          </a:p>
        </p:txBody>
      </p:sp>
    </p:spTree>
    <p:extLst>
      <p:ext uri="{BB962C8B-B14F-4D97-AF65-F5344CB8AC3E}">
        <p14:creationId xmlns:p14="http://schemas.microsoft.com/office/powerpoint/2010/main" val="3893081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CONSEQUENCES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a:t>
            </a:r>
            <a:r>
              <a:rPr lang="en-US" dirty="0"/>
              <a:t>M</a:t>
            </a:r>
            <a:r>
              <a:rPr lang="en-US" dirty="0" smtClean="0"/>
              <a:t>oney paid or property transferred by one party to the other is recoverable.</a:t>
            </a:r>
          </a:p>
          <a:p>
            <a:r>
              <a:rPr lang="en-US" dirty="0" smtClean="0"/>
              <a:t>In the case of </a:t>
            </a:r>
            <a:r>
              <a:rPr lang="en-US" b="1" i="1" dirty="0" smtClean="0"/>
              <a:t>Hermann v Charlesworth [1905] 2 KB 123,</a:t>
            </a:r>
            <a:r>
              <a:rPr lang="en-US" dirty="0" smtClean="0"/>
              <a:t> Charlesworth agreed that he would introduce gentlemen to Miss Hermann with a view to marriage in consideration of an immediate payment of 52 pounds and a payment of 250 pounds on the day of the marriage. He introduced her to several men but the efforts were fruitless. Miss Hermann sued for the return of the money and her claim was successful. Her right at common law rested on the principle that money deposited to abide the result of an event is recoverable if the event does not happen.</a:t>
            </a:r>
            <a:endParaRPr lang="en-US" dirty="0"/>
          </a:p>
        </p:txBody>
      </p:sp>
    </p:spTree>
    <p:extLst>
      <p:ext uri="{BB962C8B-B14F-4D97-AF65-F5344CB8AC3E}">
        <p14:creationId xmlns:p14="http://schemas.microsoft.com/office/powerpoint/2010/main" val="2692951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t>B. Subsequent transactions are not necessarily void.</a:t>
            </a:r>
          </a:p>
          <a:p>
            <a:r>
              <a:rPr lang="en-US" dirty="0" smtClean="0"/>
              <a:t>At common law, when an illegal contract formed, any transaction which springs from it is void but void contracts are not illegal nor void in </a:t>
            </a:r>
            <a:r>
              <a:rPr lang="en-US" dirty="0" err="1" smtClean="0"/>
              <a:t>toto</a:t>
            </a:r>
            <a:r>
              <a:rPr lang="en-US" dirty="0" smtClean="0"/>
              <a:t>.</a:t>
            </a:r>
          </a:p>
          <a:p>
            <a:r>
              <a:rPr lang="en-US" dirty="0" smtClean="0"/>
              <a:t>It follows that subsequent contracts are void only so far as they are related to that part of the original contract that is itself void.</a:t>
            </a:r>
            <a:endParaRPr lang="en-US" dirty="0"/>
          </a:p>
        </p:txBody>
      </p:sp>
    </p:spTree>
    <p:extLst>
      <p:ext uri="{BB962C8B-B14F-4D97-AF65-F5344CB8AC3E}">
        <p14:creationId xmlns:p14="http://schemas.microsoft.com/office/powerpoint/2010/main" val="480331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C.. Lawful promises may be severable and enforceable.</a:t>
            </a:r>
          </a:p>
          <a:p>
            <a:r>
              <a:rPr lang="en-US" dirty="0" smtClean="0"/>
              <a:t>Severance means the rejection from a contract of objectionable promises or the objectionable elements of a particular promise and the retention of those promises or of those parts of a particular promise that is valid.</a:t>
            </a:r>
          </a:p>
          <a:p>
            <a:r>
              <a:rPr lang="en-US" dirty="0" smtClean="0"/>
              <a:t>Severance may be allowed if the contract is one that is void at common law on the ground of public policy or void by statute provided that in the latter case the statute when properly construed admits the possibility.</a:t>
            </a:r>
            <a:endParaRPr lang="en-US" dirty="0"/>
          </a:p>
        </p:txBody>
      </p:sp>
    </p:spTree>
    <p:extLst>
      <p:ext uri="{BB962C8B-B14F-4D97-AF65-F5344CB8AC3E}">
        <p14:creationId xmlns:p14="http://schemas.microsoft.com/office/powerpoint/2010/main" val="3624907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This doctrine of severability is used with two meanings serving two purposes.</a:t>
            </a:r>
          </a:p>
          <a:p>
            <a:r>
              <a:rPr lang="en-US" dirty="0" smtClean="0"/>
              <a:t>The first is that it may be invoked to cut out altogether an objectionable promise from a contract leaving the rest of the contract valid and enforceable.</a:t>
            </a:r>
          </a:p>
          <a:p>
            <a:r>
              <a:rPr lang="en-US" dirty="0" smtClean="0"/>
              <a:t>For instance, where a promise is void as being designed to oust the jurisdiction of the court, in such a case the offending promise is eliminated from the contract.</a:t>
            </a:r>
          </a:p>
        </p:txBody>
      </p:sp>
    </p:spTree>
    <p:extLst>
      <p:ext uri="{BB962C8B-B14F-4D97-AF65-F5344CB8AC3E}">
        <p14:creationId xmlns:p14="http://schemas.microsoft.com/office/powerpoint/2010/main" val="2199070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In the case of </a:t>
            </a:r>
            <a:r>
              <a:rPr lang="en-US" b="1" i="1" dirty="0" err="1" smtClean="0"/>
              <a:t>Goodinson</a:t>
            </a:r>
            <a:r>
              <a:rPr lang="en-US" b="1" i="1" dirty="0" smtClean="0"/>
              <a:t> v </a:t>
            </a:r>
            <a:r>
              <a:rPr lang="en-US" b="1" i="1" dirty="0" err="1" smtClean="0"/>
              <a:t>Goodinson</a:t>
            </a:r>
            <a:r>
              <a:rPr lang="en-US" b="1" i="1" dirty="0" smtClean="0"/>
              <a:t> [1954] 2 QB 118,</a:t>
            </a:r>
            <a:r>
              <a:rPr lang="en-US" dirty="0" smtClean="0"/>
              <a:t> a contract was made between husband and wife who had separated that the husband would pay his wife a weekly sum by way of maintenance in consideration that she would indemnify him against all debts incurred by her, would not pledge his credit and would not take any matrimonial proceedings against him in respect of maintenance. The last promise was held by court to be void since its objects were to oust the jurisdiction of the court but this did not vitiate the rest of the contract as this was not the main consideration furnished by the wife. She had also promised to indemnify her husband against her debts and not to pledge his credit. Therefore with the exception of the objectionable promise, the contract stood and the wife was entitled to recover arrears of maintenance.</a:t>
            </a:r>
            <a:endParaRPr lang="en-US" dirty="0"/>
          </a:p>
        </p:txBody>
      </p:sp>
    </p:spTree>
    <p:extLst>
      <p:ext uri="{BB962C8B-B14F-4D97-AF65-F5344CB8AC3E}">
        <p14:creationId xmlns:p14="http://schemas.microsoft.com/office/powerpoint/2010/main" val="2808208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CONTRACTS TO OUST JURISDICTION OF THE COURTS</a:t>
            </a:r>
            <a:endParaRPr lang="en-US" dirty="0"/>
          </a:p>
        </p:txBody>
      </p:sp>
      <p:sp>
        <p:nvSpPr>
          <p:cNvPr id="3" name="Content Placeholder 2"/>
          <p:cNvSpPr>
            <a:spLocks noGrp="1"/>
          </p:cNvSpPr>
          <p:nvPr>
            <p:ph idx="1"/>
          </p:nvPr>
        </p:nvSpPr>
        <p:spPr/>
        <p:txBody>
          <a:bodyPr>
            <a:normAutofit fontScale="92500"/>
          </a:bodyPr>
          <a:lstStyle/>
          <a:p>
            <a:r>
              <a:rPr lang="en-US" dirty="0" smtClean="0"/>
              <a:t>It has long been established that a contract which purports to destroy the right of one or both parties to submit questions of law to the courts is contrary to public policy and is </a:t>
            </a:r>
            <a:r>
              <a:rPr lang="en-US" i="1" dirty="0" smtClean="0"/>
              <a:t>pro </a:t>
            </a:r>
            <a:r>
              <a:rPr lang="en-US" i="1" dirty="0" err="1" smtClean="0"/>
              <a:t>tanto</a:t>
            </a:r>
            <a:r>
              <a:rPr lang="en-US" i="1" dirty="0" smtClean="0"/>
              <a:t> </a:t>
            </a:r>
            <a:r>
              <a:rPr lang="en-US" dirty="0" smtClean="0"/>
              <a:t>void.</a:t>
            </a:r>
          </a:p>
          <a:p>
            <a:r>
              <a:rPr lang="en-US" dirty="0" smtClean="0"/>
              <a:t>In the case of </a:t>
            </a:r>
            <a:r>
              <a:rPr lang="en-US" b="1" i="1" dirty="0" smtClean="0"/>
              <a:t>Thompson v Charnock (1799) 8 Term Rep 139,</a:t>
            </a:r>
            <a:r>
              <a:rPr lang="en-US" dirty="0" smtClean="0"/>
              <a:t> it was stated that “An agreement to oust the jurisdiction of the courts must be distinguished from the case where the parties do not intend that their legal relations shall be</a:t>
            </a:r>
            <a:endParaRPr lang="en-US" dirty="0"/>
          </a:p>
        </p:txBody>
      </p:sp>
    </p:spTree>
    <p:extLst>
      <p:ext uri="{BB962C8B-B14F-4D97-AF65-F5344CB8AC3E}">
        <p14:creationId xmlns:p14="http://schemas.microsoft.com/office/powerpoint/2010/main" val="2429070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second is that severance may operate to cut down an objectionable promise in extent but not to cut it out of the contract altogether</a:t>
            </a:r>
          </a:p>
          <a:p>
            <a:r>
              <a:rPr lang="en-US" dirty="0" smtClean="0"/>
              <a:t>For instance where an agreement in restraint of trade which is void is unreasonably wide is converted into a valid promise by the elimination of its unreasonable features.</a:t>
            </a:r>
          </a:p>
          <a:p>
            <a:endParaRPr lang="en-US" dirty="0"/>
          </a:p>
        </p:txBody>
      </p:sp>
    </p:spTree>
    <p:extLst>
      <p:ext uri="{BB962C8B-B14F-4D97-AF65-F5344CB8AC3E}">
        <p14:creationId xmlns:p14="http://schemas.microsoft.com/office/powerpoint/2010/main" val="991921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In the case </a:t>
            </a:r>
            <a:r>
              <a:rPr lang="en-US" b="1" i="1" dirty="0" err="1"/>
              <a:t>Goldsoll</a:t>
            </a:r>
            <a:r>
              <a:rPr lang="en-US" b="1" i="1" dirty="0"/>
              <a:t> v Goldman [1915] 1 </a:t>
            </a:r>
            <a:r>
              <a:rPr lang="en-US" b="1" i="1" dirty="0" err="1"/>
              <a:t>Ch</a:t>
            </a:r>
            <a:r>
              <a:rPr lang="en-US" b="1" i="1" dirty="0"/>
              <a:t> </a:t>
            </a:r>
            <a:r>
              <a:rPr lang="en-US" b="1" i="1" dirty="0" smtClean="0"/>
              <a:t>292, </a:t>
            </a:r>
            <a:r>
              <a:rPr lang="en-US" dirty="0" smtClean="0"/>
              <a:t>the defendant carried on business in London for the sale of imitation jewellery. He later sold his business to the plaintiff and agreed that for 2 years he would not deal in real or imitation jewellery in any part of UK, France USA, Russia Spain Berlin or Vienna. The court held that the contract could be severed in two respects: the first the area outside UK was to be removed and secondly the prohibition against dealing in real jewellery was to be removed.</a:t>
            </a:r>
            <a:endParaRPr lang="en-US" dirty="0"/>
          </a:p>
        </p:txBody>
      </p:sp>
    </p:spTree>
    <p:extLst>
      <p:ext uri="{BB962C8B-B14F-4D97-AF65-F5344CB8AC3E}">
        <p14:creationId xmlns:p14="http://schemas.microsoft.com/office/powerpoint/2010/main" val="327976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“affected by their agreement. Parties are at liberty to declare that they do not wish to make a legally binding contract, but only a ‘gentleman’s agreement’. But having decided to make and having in fact made a binding contract, they </a:t>
            </a:r>
            <a:r>
              <a:rPr lang="en-US" smtClean="0"/>
              <a:t>are not allowed </a:t>
            </a:r>
            <a:r>
              <a:rPr lang="en-US" dirty="0" smtClean="0"/>
              <a:t>to exclude it from the supervision of the courts.”</a:t>
            </a:r>
            <a:endParaRPr lang="en-US" dirty="0"/>
          </a:p>
        </p:txBody>
      </p:sp>
    </p:spTree>
    <p:extLst>
      <p:ext uri="{BB962C8B-B14F-4D97-AF65-F5344CB8AC3E}">
        <p14:creationId xmlns:p14="http://schemas.microsoft.com/office/powerpoint/2010/main" val="1096078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Speaking of the common practice of referring disputes to domestic tribunals Lord Denning said in the case of </a:t>
            </a:r>
            <a:r>
              <a:rPr lang="en-US" b="1" i="1" dirty="0" smtClean="0"/>
              <a:t>Lee v Showmen’s Guild of Great Britain [1952] 2 QB 329</a:t>
            </a:r>
            <a:r>
              <a:rPr lang="en-US" dirty="0" smtClean="0"/>
              <a:t>:</a:t>
            </a:r>
          </a:p>
          <a:p>
            <a:r>
              <a:rPr lang="en-US" dirty="0" smtClean="0"/>
              <a:t>“Parties cannot by contract oust the ordinary courts from their jurisdiction… they can, of course agree to leave questions of law as well as questions of fact to the decision of the domestic tribunal. They can indeed make the tribunal the final arbiter on questions of fact, but they cannot make it the final arbiter on questions of law. They cannot prevent its decisions being examined by the courts. If parties should seek by agreement to take the law out of the hands of the courts and put it into the hands of a private tribunal without any recourse at all to the courts in case of error of law, then the agreement is to that extent contrary to public policy and void.”</a:t>
            </a:r>
            <a:endParaRPr lang="en-US" dirty="0"/>
          </a:p>
        </p:txBody>
      </p:sp>
    </p:spTree>
    <p:extLst>
      <p:ext uri="{BB962C8B-B14F-4D97-AF65-F5344CB8AC3E}">
        <p14:creationId xmlns:p14="http://schemas.microsoft.com/office/powerpoint/2010/main" val="14601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b="1" i="1" dirty="0" smtClean="0"/>
              <a:t>Baker v Jones [1954] 2 All ER 553,</a:t>
            </a:r>
            <a:r>
              <a:rPr lang="en-US" dirty="0" smtClean="0"/>
              <a:t> this case involved an association formed to promote the sport of weightlifting in the UK and control of its affairs was vested in a central council. It was provided that this council should be the sole interpreter of the rules of the association and that its decisions should in all cases and in all circumstances be final. The court held that to give the council the sole right of interpretation was void and that the court had jurisdiction to consider whether the interpretation adopted by the council in a given case was correct in law.</a:t>
            </a:r>
            <a:endParaRPr lang="en-US" b="1" i="1" dirty="0"/>
          </a:p>
        </p:txBody>
      </p:sp>
    </p:spTree>
    <p:extLst>
      <p:ext uri="{BB962C8B-B14F-4D97-AF65-F5344CB8AC3E}">
        <p14:creationId xmlns:p14="http://schemas.microsoft.com/office/powerpoint/2010/main" val="2394883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should be observed that an arbitration agreement by which contracting parties provide that before legal proceedings are taken, questions of law and fact shall be decided by a private tribunal is not per se a contract to oust the jurisdiction of the courts but is valid and enforceable.</a:t>
            </a:r>
          </a:p>
          <a:p>
            <a:r>
              <a:rPr lang="en-US" dirty="0" smtClean="0"/>
              <a:t>If in breach of its terms one of the parties commences legal proceedings against the other party, the latter may apply to the court for an order staying those proceedings.</a:t>
            </a:r>
            <a:endParaRPr lang="en-US" dirty="0"/>
          </a:p>
        </p:txBody>
      </p:sp>
    </p:spTree>
    <p:extLst>
      <p:ext uri="{BB962C8B-B14F-4D97-AF65-F5344CB8AC3E}">
        <p14:creationId xmlns:p14="http://schemas.microsoft.com/office/powerpoint/2010/main" val="89270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 case of </a:t>
            </a:r>
            <a:r>
              <a:rPr lang="en-US" b="1" i="1" dirty="0" smtClean="0"/>
              <a:t>Scott v Avery (1856) 5 HL </a:t>
            </a:r>
            <a:r>
              <a:rPr lang="en-US" b="1" i="1" dirty="0" err="1" smtClean="0"/>
              <a:t>Cas</a:t>
            </a:r>
            <a:r>
              <a:rPr lang="en-US" b="1" i="1" dirty="0" smtClean="0"/>
              <a:t> 811,</a:t>
            </a:r>
            <a:r>
              <a:rPr lang="en-US" dirty="0" smtClean="0"/>
              <a:t> the House of Lords held that though it is lawful to make the award of the arbitrator on a question of law a condition precedent to the institution of legal proceedings, it is contrary to public policy to agree that the submission of such question to the court shall be prohibited.</a:t>
            </a:r>
            <a:endParaRPr lang="en-US" dirty="0"/>
          </a:p>
        </p:txBody>
      </p:sp>
    </p:spTree>
    <p:extLst>
      <p:ext uri="{BB962C8B-B14F-4D97-AF65-F5344CB8AC3E}">
        <p14:creationId xmlns:p14="http://schemas.microsoft.com/office/powerpoint/2010/main" val="2665380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AGREEMENTS PREJUDICIAL TO THE STATUS OF MARRIAGE</a:t>
            </a:r>
            <a:endParaRPr lang="en-US" dirty="0"/>
          </a:p>
        </p:txBody>
      </p:sp>
      <p:sp>
        <p:nvSpPr>
          <p:cNvPr id="3" name="Content Placeholder 2"/>
          <p:cNvSpPr>
            <a:spLocks noGrp="1"/>
          </p:cNvSpPr>
          <p:nvPr>
            <p:ph idx="1"/>
          </p:nvPr>
        </p:nvSpPr>
        <p:spPr/>
        <p:txBody>
          <a:bodyPr>
            <a:normAutofit lnSpcReduction="10000"/>
          </a:bodyPr>
          <a:lstStyle/>
          <a:p>
            <a:r>
              <a:rPr lang="en-US" dirty="0" smtClean="0"/>
              <a:t>The general view of English law is that any contract is void which unduly restricts or hampers freedom of persons to marry whom they will or which after marriage tends to encourage in one or both of the parties an immoral mode of life incompatible with their mutual obligations.</a:t>
            </a:r>
          </a:p>
          <a:p>
            <a:r>
              <a:rPr lang="en-US" dirty="0" smtClean="0"/>
              <a:t>There are three (3) such types of agreements that may arise.</a:t>
            </a:r>
            <a:endParaRPr lang="en-US" dirty="0"/>
          </a:p>
        </p:txBody>
      </p:sp>
    </p:spTree>
    <p:extLst>
      <p:ext uri="{BB962C8B-B14F-4D97-AF65-F5344CB8AC3E}">
        <p14:creationId xmlns:p14="http://schemas.microsoft.com/office/powerpoint/2010/main" val="2548869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1256</TotalTime>
  <Words>2701</Words>
  <Application>Microsoft Office PowerPoint</Application>
  <PresentationFormat>On-screen Show (4:3)</PresentationFormat>
  <Paragraphs>84</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VOID AND ILLEGAL CONTRACTS</vt:lpstr>
      <vt:lpstr>VOID CONTRACTS</vt:lpstr>
      <vt:lpstr>CONTRACTS TO OUST JURISDICTION OF THE COURTS</vt:lpstr>
      <vt:lpstr>Cont’d</vt:lpstr>
      <vt:lpstr>Cont’d</vt:lpstr>
      <vt:lpstr>Cont’d</vt:lpstr>
      <vt:lpstr>Cont’d</vt:lpstr>
      <vt:lpstr>Cont’d</vt:lpstr>
      <vt:lpstr>AGREEMENTS PREJUDICIAL TO THE STATUS OF MARRIAGE</vt:lpstr>
      <vt:lpstr>Cont’d</vt:lpstr>
      <vt:lpstr>Cont’d</vt:lpstr>
      <vt:lpstr>Cont’d</vt:lpstr>
      <vt:lpstr>Cont’d</vt:lpstr>
      <vt:lpstr>CONSTRAINTS IN TRADE</vt:lpstr>
      <vt:lpstr>Cont’d</vt:lpstr>
      <vt:lpstr>RESTRAINTS ACCEPTED BY EMPLOYEES</vt:lpstr>
      <vt:lpstr>Cont’d</vt:lpstr>
      <vt:lpstr>Cont’d</vt:lpstr>
      <vt:lpstr>Cont’d</vt:lpstr>
      <vt:lpstr>RESTRAINTS ACCEPTED BY THE VENDOR OF BUSINESS</vt:lpstr>
      <vt:lpstr>Cont’d</vt:lpstr>
      <vt:lpstr>Cont’d</vt:lpstr>
      <vt:lpstr>RESTRICTIONS ACCEPTED BY DISTRIBUTORS OF MERCHANDISE</vt:lpstr>
      <vt:lpstr>PowerPoint Presentation</vt:lpstr>
      <vt:lpstr>LEGAL CONSEQUENCES</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Chenela</dc:creator>
  <cp:lastModifiedBy>LENOVO</cp:lastModifiedBy>
  <cp:revision>34</cp:revision>
  <dcterms:created xsi:type="dcterms:W3CDTF">2019-09-16T06:24:22Z</dcterms:created>
  <dcterms:modified xsi:type="dcterms:W3CDTF">2021-04-13T13:46:06Z</dcterms:modified>
</cp:coreProperties>
</file>