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96" r:id="rId19"/>
    <p:sldId id="297" r:id="rId20"/>
    <p:sldId id="298"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8" r:id="rId35"/>
    <p:sldId id="289" r:id="rId36"/>
    <p:sldId id="290" r:id="rId37"/>
    <p:sldId id="291" r:id="rId38"/>
    <p:sldId id="292" r:id="rId39"/>
    <p:sldId id="293" r:id="rId40"/>
    <p:sldId id="294" r:id="rId41"/>
    <p:sldId id="295"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2F76EF-6229-4349-9733-42DA5D3FDA49}"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430622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F76EF-6229-4349-9733-42DA5D3FDA49}"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3397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F76EF-6229-4349-9733-42DA5D3FDA49}"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3948081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2F76EF-6229-4349-9733-42DA5D3FDA49}"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1624641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2F76EF-6229-4349-9733-42DA5D3FDA49}" type="datetimeFigureOut">
              <a:rPr lang="en-US" smtClean="0"/>
              <a:t>2/14/2022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1028239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2F76EF-6229-4349-9733-42DA5D3FDA49}"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4201364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2F76EF-6229-4349-9733-42DA5D3FDA49}" type="datetimeFigureOut">
              <a:rPr lang="en-US" smtClean="0"/>
              <a:t>2/14/2022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4208380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2F76EF-6229-4349-9733-42DA5D3FDA49}" type="datetimeFigureOut">
              <a:rPr lang="en-US" smtClean="0"/>
              <a:t>2/14/2022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23673118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2F76EF-6229-4349-9733-42DA5D3FDA49}" type="datetimeFigureOut">
              <a:rPr lang="en-US" smtClean="0"/>
              <a:t>2/14/2022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3749480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F76EF-6229-4349-9733-42DA5D3FDA49}"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1676100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2F76EF-6229-4349-9733-42DA5D3FDA49}" type="datetimeFigureOut">
              <a:rPr lang="en-US" smtClean="0"/>
              <a:t>2/14/2022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AEAEF-097A-4578-8529-C43A08F7111C}" type="slidenum">
              <a:rPr lang="en-US" smtClean="0"/>
              <a:t>‹#›</a:t>
            </a:fld>
            <a:endParaRPr lang="en-US"/>
          </a:p>
        </p:txBody>
      </p:sp>
    </p:spTree>
    <p:extLst>
      <p:ext uri="{BB962C8B-B14F-4D97-AF65-F5344CB8AC3E}">
        <p14:creationId xmlns:p14="http://schemas.microsoft.com/office/powerpoint/2010/main" val="1189314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2F76EF-6229-4349-9733-42DA5D3FDA49}" type="datetimeFigureOut">
              <a:rPr lang="en-US" smtClean="0"/>
              <a:t>2/14/2022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AEAEF-097A-4578-8529-C43A08F7111C}" type="slidenum">
              <a:rPr lang="en-US" smtClean="0"/>
              <a:t>‹#›</a:t>
            </a:fld>
            <a:endParaRPr lang="en-US"/>
          </a:p>
        </p:txBody>
      </p:sp>
    </p:spTree>
    <p:extLst>
      <p:ext uri="{BB962C8B-B14F-4D97-AF65-F5344CB8AC3E}">
        <p14:creationId xmlns:p14="http://schemas.microsoft.com/office/powerpoint/2010/main" val="1973789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MISREPRESENTATION</a:t>
            </a:r>
            <a:endParaRPr lang="en-US" dirty="0"/>
          </a:p>
        </p:txBody>
      </p:sp>
      <p:sp>
        <p:nvSpPr>
          <p:cNvPr id="3" name="Subtitle 2"/>
          <p:cNvSpPr>
            <a:spLocks noGrp="1"/>
          </p:cNvSpPr>
          <p:nvPr>
            <p:ph type="subTitle" idx="1"/>
          </p:nvPr>
        </p:nvSpPr>
        <p:spPr/>
        <p:txBody>
          <a:bodyPr/>
          <a:lstStyle/>
          <a:p>
            <a:r>
              <a:rPr lang="en-US" dirty="0" smtClean="0"/>
              <a:t>BY</a:t>
            </a:r>
          </a:p>
          <a:p>
            <a:r>
              <a:rPr lang="en-US" dirty="0" smtClean="0"/>
              <a:t>MRS SIMBOTWE</a:t>
            </a:r>
          </a:p>
        </p:txBody>
      </p:sp>
    </p:spTree>
    <p:extLst>
      <p:ext uri="{BB962C8B-B14F-4D97-AF65-F5344CB8AC3E}">
        <p14:creationId xmlns:p14="http://schemas.microsoft.com/office/powerpoint/2010/main" val="21380699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STATEMENT OF INTENTION</a:t>
            </a:r>
            <a:endParaRPr lang="en-US" dirty="0"/>
          </a:p>
        </p:txBody>
      </p:sp>
      <p:sp>
        <p:nvSpPr>
          <p:cNvPr id="3" name="Content Placeholder 2"/>
          <p:cNvSpPr>
            <a:spLocks noGrp="1"/>
          </p:cNvSpPr>
          <p:nvPr>
            <p:ph idx="1"/>
          </p:nvPr>
        </p:nvSpPr>
        <p:spPr/>
        <p:txBody>
          <a:bodyPr>
            <a:normAutofit lnSpcReduction="10000"/>
          </a:bodyPr>
          <a:lstStyle/>
          <a:p>
            <a:r>
              <a:rPr lang="en-US" dirty="0" smtClean="0"/>
              <a:t>This is not a statement of fact nor is a promise a statement of fact.</a:t>
            </a:r>
          </a:p>
          <a:p>
            <a:r>
              <a:rPr lang="en-US" dirty="0" smtClean="0"/>
              <a:t>A person who fails to carry out his stated intention does not thereby make a misrepresentation.</a:t>
            </a:r>
          </a:p>
          <a:p>
            <a:r>
              <a:rPr lang="en-US" dirty="0" smtClean="0"/>
              <a:t>But a person who misrepresents his present intention does make a false statement of fact because the state of his intention is a matter of fact.</a:t>
            </a:r>
            <a:endParaRPr lang="en-US" dirty="0"/>
          </a:p>
        </p:txBody>
      </p:sp>
    </p:spTree>
    <p:extLst>
      <p:ext uri="{BB962C8B-B14F-4D97-AF65-F5344CB8AC3E}">
        <p14:creationId xmlns:p14="http://schemas.microsoft.com/office/powerpoint/2010/main" val="1932322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lstStyle/>
          <a:p>
            <a:r>
              <a:rPr lang="en-US" dirty="0" smtClean="0"/>
              <a:t>In </a:t>
            </a:r>
            <a:r>
              <a:rPr lang="en-US" b="1" i="1" dirty="0" err="1" smtClean="0"/>
              <a:t>Edgington</a:t>
            </a:r>
            <a:r>
              <a:rPr lang="en-US" b="1" i="1" dirty="0" smtClean="0"/>
              <a:t> v Fitzmaurice (1885) 29 </a:t>
            </a:r>
            <a:r>
              <a:rPr lang="en-US" b="1" i="1" dirty="0" err="1" smtClean="0"/>
              <a:t>Ch</a:t>
            </a:r>
            <a:r>
              <a:rPr lang="en-US" b="1" i="1" dirty="0" smtClean="0"/>
              <a:t> D 459,</a:t>
            </a:r>
            <a:r>
              <a:rPr lang="en-US" dirty="0" smtClean="0"/>
              <a:t> Directors of a company invited the public to subscribe for debentures on the basis that the money so raised would be used to expand the business. In fact, the real purpose in raising the money was to pay off company debts. It was held that the directors were guilty of misrepresentation because they had misrepresented their actual intention.</a:t>
            </a:r>
            <a:endParaRPr lang="en-US" dirty="0"/>
          </a:p>
        </p:txBody>
      </p:sp>
    </p:spTree>
    <p:extLst>
      <p:ext uri="{BB962C8B-B14F-4D97-AF65-F5344CB8AC3E}">
        <p14:creationId xmlns:p14="http://schemas.microsoft.com/office/powerpoint/2010/main" val="30396158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ADDRESSED TO THE PARTY MISLED</a:t>
            </a:r>
            <a:endParaRPr lang="en-US" dirty="0"/>
          </a:p>
        </p:txBody>
      </p:sp>
      <p:sp>
        <p:nvSpPr>
          <p:cNvPr id="3" name="Content Placeholder 2"/>
          <p:cNvSpPr>
            <a:spLocks noGrp="1"/>
          </p:cNvSpPr>
          <p:nvPr>
            <p:ph idx="1"/>
          </p:nvPr>
        </p:nvSpPr>
        <p:spPr/>
        <p:txBody>
          <a:bodyPr>
            <a:normAutofit fontScale="92500"/>
          </a:bodyPr>
          <a:lstStyle/>
          <a:p>
            <a:r>
              <a:rPr lang="en-US" dirty="0" smtClean="0"/>
              <a:t>The representation must be addressed to the party misled. This can happen in two ways.</a:t>
            </a:r>
          </a:p>
          <a:p>
            <a:r>
              <a:rPr lang="en-US" dirty="0" smtClean="0"/>
              <a:t>The first and most obvious method is by the direct communication of the misrepresentation to the claimant by the representor.</a:t>
            </a:r>
          </a:p>
          <a:p>
            <a:r>
              <a:rPr lang="en-US" dirty="0" smtClean="0"/>
              <a:t>Secondly the representation may be addressed by the representor to a third party with the intention that it be passed on to the claimant.</a:t>
            </a:r>
            <a:endParaRPr lang="en-US" dirty="0"/>
          </a:p>
        </p:txBody>
      </p:sp>
    </p:spTree>
    <p:extLst>
      <p:ext uri="{BB962C8B-B14F-4D97-AF65-F5344CB8AC3E}">
        <p14:creationId xmlns:p14="http://schemas.microsoft.com/office/powerpoint/2010/main" val="34188963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In </a:t>
            </a:r>
            <a:r>
              <a:rPr lang="en-US" b="1" i="1" dirty="0" smtClean="0"/>
              <a:t>Commercial Banking Co of Sydney v R H Brown &amp; Co [1972] 2 Lloyd’s Rep 360,</a:t>
            </a:r>
            <a:r>
              <a:rPr lang="en-US" dirty="0" smtClean="0"/>
              <a:t> the defendant bank misrepresented to the claimant’s bank the financial standing of one of the claimant’s customers. The claimant’s bank communicated the information to the claimants, who acted on it to their detriment. It was held that the defendants were liable to the claimants because they knew that the claimant’s bank did not want the information for their own purposes and that it was to be passed on to a customer who was proposing to deal with a client of the defendant bank.</a:t>
            </a:r>
            <a:endParaRPr lang="en-US" dirty="0"/>
          </a:p>
        </p:txBody>
      </p:sp>
    </p:spTree>
    <p:extLst>
      <p:ext uri="{BB962C8B-B14F-4D97-AF65-F5344CB8AC3E}">
        <p14:creationId xmlns:p14="http://schemas.microsoft.com/office/powerpoint/2010/main" val="2100143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INDUCEMENT</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representation must be an inducement to entry into the contract and possibly it must also be a material misrepresentation.</a:t>
            </a:r>
          </a:p>
          <a:p>
            <a:r>
              <a:rPr lang="en-US" dirty="0" smtClean="0"/>
              <a:t>The misrepresentation must be material, that is to say it would have induced the reasonable person to enter into the contract.</a:t>
            </a:r>
          </a:p>
          <a:p>
            <a:r>
              <a:rPr lang="en-US" dirty="0" smtClean="0"/>
              <a:t>In </a:t>
            </a:r>
            <a:r>
              <a:rPr lang="en-US" b="1" i="1" dirty="0" smtClean="0"/>
              <a:t>Museprime Properties v </a:t>
            </a:r>
            <a:r>
              <a:rPr lang="en-US" b="1" i="1" dirty="0" err="1" smtClean="0"/>
              <a:t>Adhill</a:t>
            </a:r>
            <a:r>
              <a:rPr lang="en-US" b="1" i="1" dirty="0" smtClean="0"/>
              <a:t> Properties [1990] 36 EG 114,</a:t>
            </a:r>
            <a:r>
              <a:rPr lang="en-US" dirty="0" smtClean="0"/>
              <a:t> in this case the judge took the view that any misrepresentation which induces a person to enter into a contract should be a ground for rescission of that contract. If the misrepresentation would have induced a reasonable person to enter into a contract then the court will presume that the representee was so induced and the onus will be on the representor to show that the representee did not rely on the misrepresentation either wholly or in part.</a:t>
            </a:r>
          </a:p>
          <a:p>
            <a:r>
              <a:rPr lang="en-US" dirty="0" smtClean="0"/>
              <a:t>See </a:t>
            </a:r>
            <a:r>
              <a:rPr lang="en-ZA" b="1" dirty="0"/>
              <a:t>Nyimba Investments Ltd v Nico Insurance Zambia Ltd selected judgement 12 of 2017 </a:t>
            </a:r>
            <a:endParaRPr lang="en-US" dirty="0"/>
          </a:p>
        </p:txBody>
      </p:sp>
    </p:spTree>
    <p:extLst>
      <p:ext uri="{BB962C8B-B14F-4D97-AF65-F5344CB8AC3E}">
        <p14:creationId xmlns:p14="http://schemas.microsoft.com/office/powerpoint/2010/main" val="4285080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If however the misrepresentation would not have induced a reasonable person to contract, the onus will be on the misrepresentee to show that the misrepresentation induced him to act as he did.</a:t>
            </a:r>
          </a:p>
          <a:p>
            <a:r>
              <a:rPr lang="en-US" dirty="0" smtClean="0"/>
              <a:t>The second element with regard to inducement is reliance.</a:t>
            </a:r>
          </a:p>
          <a:p>
            <a:r>
              <a:rPr lang="en-US" dirty="0" smtClean="0"/>
              <a:t>The representee must also have relied on the statement.</a:t>
            </a:r>
          </a:p>
          <a:p>
            <a:r>
              <a:rPr lang="en-US" dirty="0" smtClean="0"/>
              <a:t>See </a:t>
            </a:r>
            <a:r>
              <a:rPr lang="en-US" b="1" dirty="0"/>
              <a:t>Thomas Sinkala v Engen petroleum Zambia Ltd CAZ Appeal </a:t>
            </a:r>
            <a:r>
              <a:rPr lang="en-US" b="1" dirty="0" smtClean="0"/>
              <a:t>208/2019, </a:t>
            </a:r>
            <a:r>
              <a:rPr lang="en-US" dirty="0" smtClean="0"/>
              <a:t>where the Court stated that for an action for misrepresentation to succeed, a party must show that a representation was made by another to them either orally, in writing or by conduct which is relied upon to their detriment.</a:t>
            </a:r>
            <a:endParaRPr lang="en-US" dirty="0"/>
          </a:p>
        </p:txBody>
      </p:sp>
    </p:spTree>
    <p:extLst>
      <p:ext uri="{BB962C8B-B14F-4D97-AF65-F5344CB8AC3E}">
        <p14:creationId xmlns:p14="http://schemas.microsoft.com/office/powerpoint/2010/main" val="188257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Con‘t’d</a:t>
            </a:r>
            <a:endParaRPr lang="en-US" dirty="0"/>
          </a:p>
        </p:txBody>
      </p:sp>
      <p:sp>
        <p:nvSpPr>
          <p:cNvPr id="3" name="Content Placeholder 2"/>
          <p:cNvSpPr>
            <a:spLocks noGrp="1"/>
          </p:cNvSpPr>
          <p:nvPr>
            <p:ph idx="1"/>
          </p:nvPr>
        </p:nvSpPr>
        <p:spPr/>
        <p:txBody>
          <a:bodyPr>
            <a:normAutofit fontScale="92500"/>
          </a:bodyPr>
          <a:lstStyle/>
          <a:p>
            <a:r>
              <a:rPr lang="en-US" dirty="0" smtClean="0"/>
              <a:t>There is no reliance if the representee was not even aware of the misrepresentation.</a:t>
            </a:r>
          </a:p>
          <a:p>
            <a:r>
              <a:rPr lang="en-US" dirty="0" smtClean="0"/>
              <a:t>In </a:t>
            </a:r>
            <a:r>
              <a:rPr lang="en-US" b="1" i="1" dirty="0" smtClean="0"/>
              <a:t>Horsfall v Thomas [1862] 1 H &amp; C 90,</a:t>
            </a:r>
            <a:r>
              <a:rPr lang="en-US" dirty="0" smtClean="0"/>
              <a:t> the buyer of a defective gun had not examined it before buying it. The court held that the concealment of defect in the gun did not affect his decision to purchase  since he was unaware of the misrepresentation. Therefore he could not have been induced into the contract by it.</a:t>
            </a:r>
            <a:endParaRPr lang="en-US" dirty="0"/>
          </a:p>
        </p:txBody>
      </p:sp>
    </p:spTree>
    <p:extLst>
      <p:ext uri="{BB962C8B-B14F-4D97-AF65-F5344CB8AC3E}">
        <p14:creationId xmlns:p14="http://schemas.microsoft.com/office/powerpoint/2010/main" val="2302692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Similarly in </a:t>
            </a:r>
            <a:r>
              <a:rPr lang="en-US" b="1" i="1" dirty="0" smtClean="0"/>
              <a:t>Attwood v Small (1838) 6 CI &amp; F 232,</a:t>
            </a:r>
            <a:r>
              <a:rPr lang="en-US" dirty="0" smtClean="0"/>
              <a:t> the seller of a mine exaggerated statements as to its earning capacity to its would be purchasers. The purchasers relying on their own acumen had these statements checked by their own experts who erroneously reported them as correct. The plaintiffs found the defendant’s statement to be inaccurate 6 months after the sale had been completed. The sought to rescind the contract on grounds of misrepresentation but he house of Lords held that there had been no misrepresentation owing to the fact that the purchaser did not rely on the representations made.</a:t>
            </a:r>
            <a:endParaRPr lang="en-US" dirty="0"/>
          </a:p>
        </p:txBody>
      </p:sp>
    </p:spTree>
    <p:extLst>
      <p:ext uri="{BB962C8B-B14F-4D97-AF65-F5344CB8AC3E}">
        <p14:creationId xmlns:p14="http://schemas.microsoft.com/office/powerpoint/2010/main" val="2992725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SILENCE</a:t>
            </a:r>
            <a:endParaRPr lang="en-US" dirty="0"/>
          </a:p>
        </p:txBody>
      </p:sp>
      <p:sp>
        <p:nvSpPr>
          <p:cNvPr id="3" name="Content Placeholder 2"/>
          <p:cNvSpPr>
            <a:spLocks noGrp="1"/>
          </p:cNvSpPr>
          <p:nvPr>
            <p:ph idx="1"/>
          </p:nvPr>
        </p:nvSpPr>
        <p:spPr/>
        <p:txBody>
          <a:bodyPr>
            <a:normAutofit fontScale="85000" lnSpcReduction="10000"/>
          </a:bodyPr>
          <a:lstStyle/>
          <a:p>
            <a:pPr algn="just">
              <a:defRPr/>
            </a:pPr>
            <a:r>
              <a:rPr lang="en-ZA" b="1" dirty="0"/>
              <a:t>Silence will generally not amount to a misrepresentation</a:t>
            </a:r>
            <a:r>
              <a:rPr lang="en-ZA" dirty="0"/>
              <a:t> since no statement has been made. </a:t>
            </a:r>
            <a:endParaRPr lang="en-ZA" dirty="0" smtClean="0"/>
          </a:p>
          <a:p>
            <a:pPr algn="just">
              <a:defRPr/>
            </a:pPr>
            <a:r>
              <a:rPr lang="en-ZA" dirty="0" smtClean="0"/>
              <a:t>In </a:t>
            </a:r>
            <a:r>
              <a:rPr lang="en-ZA" b="1" i="1" dirty="0" smtClean="0"/>
              <a:t>Smith v Hughes (1871) LR 6 QB 597, </a:t>
            </a:r>
            <a:r>
              <a:rPr lang="en-ZA" dirty="0" smtClean="0"/>
              <a:t>the plaintiff offered to sell oats to the defendant and the defendant agreed to the whole quantity. However the </a:t>
            </a:r>
            <a:r>
              <a:rPr lang="en-ZA" dirty="0" err="1" smtClean="0"/>
              <a:t>plainitff</a:t>
            </a:r>
            <a:r>
              <a:rPr lang="en-ZA" dirty="0" smtClean="0"/>
              <a:t> </a:t>
            </a:r>
            <a:r>
              <a:rPr lang="en-ZA" dirty="0" err="1" smtClean="0"/>
              <a:t>delievered</a:t>
            </a:r>
            <a:r>
              <a:rPr lang="en-ZA" dirty="0" smtClean="0"/>
              <a:t> new oats whereas the defendant contracted for old oats as new oats were of no use to him. The plaintiff refused to take them back and sued for the price. The court held that the action based on misrepresentation had to fail because you cannot have silence as misrepresentation.</a:t>
            </a:r>
            <a:endParaRPr lang="en-US" dirty="0"/>
          </a:p>
        </p:txBody>
      </p:sp>
    </p:spTree>
    <p:extLst>
      <p:ext uri="{BB962C8B-B14F-4D97-AF65-F5344CB8AC3E}">
        <p14:creationId xmlns:p14="http://schemas.microsoft.com/office/powerpoint/2010/main" val="482959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algn="just">
              <a:defRPr/>
            </a:pPr>
            <a:r>
              <a:rPr lang="en-ZA" dirty="0"/>
              <a:t>However, silence would in the following circumstances amount to misrepresentation: </a:t>
            </a:r>
            <a:endParaRPr lang="en-US" dirty="0"/>
          </a:p>
          <a:p>
            <a:pPr algn="just">
              <a:defRPr/>
            </a:pPr>
            <a:r>
              <a:rPr lang="en-ZA" b="1" dirty="0"/>
              <a:t>(</a:t>
            </a:r>
            <a:r>
              <a:rPr lang="en-ZA" b="1" dirty="0" err="1"/>
              <a:t>i</a:t>
            </a:r>
            <a:r>
              <a:rPr lang="en-ZA" b="1" dirty="0"/>
              <a:t>) </a:t>
            </a:r>
            <a:r>
              <a:rPr lang="en-ZA" dirty="0"/>
              <a:t>When a statement made in the course of negotiations subsequently becomes false and is not corrected</a:t>
            </a:r>
            <a:r>
              <a:rPr lang="en-ZA" dirty="0" smtClean="0"/>
              <a:t>.</a:t>
            </a:r>
          </a:p>
          <a:p>
            <a:pPr algn="just">
              <a:defRPr/>
            </a:pPr>
            <a:r>
              <a:rPr lang="en-ZA" dirty="0" smtClean="0"/>
              <a:t>In </a:t>
            </a:r>
            <a:r>
              <a:rPr lang="en-ZA" b="1" i="1" dirty="0" smtClean="0"/>
              <a:t>With v </a:t>
            </a:r>
            <a:r>
              <a:rPr lang="en-ZA" b="1" i="1" dirty="0" err="1" smtClean="0"/>
              <a:t>O’Flanagan</a:t>
            </a:r>
            <a:r>
              <a:rPr lang="en-ZA" b="1" i="1" dirty="0" smtClean="0"/>
              <a:t> [1936] </a:t>
            </a:r>
            <a:r>
              <a:rPr lang="en-ZA" b="1" i="1" dirty="0" err="1" smtClean="0"/>
              <a:t>Ch</a:t>
            </a:r>
            <a:r>
              <a:rPr lang="en-ZA" b="1" i="1" dirty="0" smtClean="0"/>
              <a:t> 575, </a:t>
            </a:r>
            <a:r>
              <a:rPr lang="en-ZA" dirty="0" smtClean="0"/>
              <a:t>it was established that where a statement was true but later due to change of circumstances becomes </a:t>
            </a:r>
            <a:r>
              <a:rPr lang="en-ZA" dirty="0" err="1" smtClean="0"/>
              <a:t>flase</a:t>
            </a:r>
            <a:r>
              <a:rPr lang="en-ZA" dirty="0" smtClean="0"/>
              <a:t>, a party has a duty to disclose the truth.</a:t>
            </a:r>
            <a:endParaRPr lang="en-US" dirty="0"/>
          </a:p>
          <a:p>
            <a:pPr algn="just">
              <a:defRPr/>
            </a:pPr>
            <a:r>
              <a:rPr lang="en-ZA" b="1" dirty="0" smtClean="0"/>
              <a:t>.</a:t>
            </a:r>
            <a:endParaRPr lang="en-US" b="1" dirty="0"/>
          </a:p>
          <a:p>
            <a:endParaRPr lang="en-US" dirty="0"/>
          </a:p>
        </p:txBody>
      </p:sp>
    </p:spTree>
    <p:extLst>
      <p:ext uri="{BB962C8B-B14F-4D97-AF65-F5344CB8AC3E}">
        <p14:creationId xmlns:p14="http://schemas.microsoft.com/office/powerpoint/2010/main" val="750032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fundamental distinction must be drawn between a promise and a representation.</a:t>
            </a:r>
          </a:p>
          <a:p>
            <a:r>
              <a:rPr lang="en-US" dirty="0" smtClean="0"/>
              <a:t>A promise is a statement by which the maker of the statement accepts or appears to accept an obligation to do or not to do something.</a:t>
            </a:r>
          </a:p>
          <a:p>
            <a:r>
              <a:rPr lang="en-US" dirty="0" smtClean="0"/>
              <a:t>A representation on the other hand is a statement which simply asserts the truth of a given state of facts.</a:t>
            </a:r>
          </a:p>
          <a:p>
            <a:r>
              <a:rPr lang="en-US" dirty="0" smtClean="0"/>
              <a:t>See the case of </a:t>
            </a:r>
            <a:r>
              <a:rPr lang="en-US" b="1" dirty="0" smtClean="0"/>
              <a:t>Thomas Sinkala v Engen petroleum Zambia Ltd CAZ Appeal 208/2019 </a:t>
            </a:r>
            <a:r>
              <a:rPr lang="en-US" dirty="0" smtClean="0"/>
              <a:t>where the court defined a representation as a statement made by the representor to the representee and relating to way of affirmation, denial description or otherwise to a matter of fact. The statement may be oral or in writing or arise by implication from words or conduct.</a:t>
            </a:r>
            <a:endParaRPr lang="en-US" dirty="0"/>
          </a:p>
        </p:txBody>
      </p:sp>
    </p:spTree>
    <p:extLst>
      <p:ext uri="{BB962C8B-B14F-4D97-AF65-F5344CB8AC3E}">
        <p14:creationId xmlns:p14="http://schemas.microsoft.com/office/powerpoint/2010/main" val="34127690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pPr marL="0" indent="0">
              <a:buNone/>
            </a:pPr>
            <a:r>
              <a:rPr lang="en-ZA" dirty="0" smtClean="0"/>
              <a:t>(ii) </a:t>
            </a:r>
            <a:r>
              <a:rPr lang="en-ZA" b="1" dirty="0" smtClean="0"/>
              <a:t>Half truths</a:t>
            </a:r>
            <a:r>
              <a:rPr lang="en-ZA" dirty="0" smtClean="0"/>
              <a:t>. The representor must not misleadingly tell only part of the truth. A statement that does not convey the whole truth may be regarded as a misrepresentation. See </a:t>
            </a:r>
            <a:r>
              <a:rPr lang="en-ZA" b="1" dirty="0" err="1" smtClean="0"/>
              <a:t>Dimmock</a:t>
            </a:r>
            <a:r>
              <a:rPr lang="en-ZA" b="1" dirty="0" smtClean="0"/>
              <a:t> v </a:t>
            </a:r>
            <a:r>
              <a:rPr lang="en-ZA" b="1" dirty="0" err="1" smtClean="0"/>
              <a:t>Hallet</a:t>
            </a:r>
            <a:r>
              <a:rPr lang="en-ZA" b="1" dirty="0" smtClean="0"/>
              <a:t> (1866-67) LR 2 </a:t>
            </a:r>
            <a:r>
              <a:rPr lang="en-ZA" b="1" dirty="0" err="1" smtClean="0"/>
              <a:t>Ch</a:t>
            </a:r>
            <a:r>
              <a:rPr lang="en-ZA" b="1" dirty="0" smtClean="0"/>
              <a:t> App 21</a:t>
            </a:r>
          </a:p>
          <a:p>
            <a:pPr marL="0" indent="0">
              <a:buNone/>
            </a:pPr>
            <a:r>
              <a:rPr lang="en-ZA" dirty="0" smtClean="0"/>
              <a:t>(iii) </a:t>
            </a:r>
            <a:r>
              <a:rPr lang="en-ZA" b="1" dirty="0" smtClean="0"/>
              <a:t>Contracts </a:t>
            </a:r>
            <a:r>
              <a:rPr lang="en-ZA" b="1" dirty="0" err="1" smtClean="0"/>
              <a:t>uberrimae</a:t>
            </a:r>
            <a:r>
              <a:rPr lang="en-ZA" b="1" dirty="0" smtClean="0"/>
              <a:t> </a:t>
            </a:r>
            <a:r>
              <a:rPr lang="en-ZA" b="1" dirty="0" err="1" smtClean="0"/>
              <a:t>Fidei</a:t>
            </a:r>
            <a:r>
              <a:rPr lang="en-ZA" b="1" dirty="0" smtClean="0"/>
              <a:t>- </a:t>
            </a:r>
            <a:r>
              <a:rPr lang="en-ZA" dirty="0" smtClean="0"/>
              <a:t>Contracts of utmost good faith impose a duty of disclosure of all material facts where one party is in a very strong position to know the truth. </a:t>
            </a:r>
            <a:r>
              <a:rPr lang="en-ZA" dirty="0"/>
              <a:t> </a:t>
            </a:r>
            <a:r>
              <a:rPr lang="en-ZA" dirty="0" smtClean="0"/>
              <a:t>A material fact is one which would influence a reasonable person in making the contract and if a party fails to disclose this then the contract may be avoided.</a:t>
            </a:r>
          </a:p>
          <a:p>
            <a:pPr marL="0" indent="0">
              <a:buNone/>
            </a:pPr>
            <a:r>
              <a:rPr lang="en-ZA" dirty="0" smtClean="0"/>
              <a:t>See the case of </a:t>
            </a:r>
            <a:r>
              <a:rPr lang="en-ZA" b="1" dirty="0" smtClean="0"/>
              <a:t>Nyimba Investments Ltd v Nico Insurance Zambia Ltd selected judgement 12 of 2017 </a:t>
            </a:r>
            <a:r>
              <a:rPr lang="en-ZA" dirty="0" smtClean="0"/>
              <a:t>where the Supreme court provided that the duty of utmost good faith entails that “each party to the contract should not only disclose all the relevant information truthfully but should also refrain from misleading the other party to the contract.”</a:t>
            </a:r>
          </a:p>
          <a:p>
            <a:pPr marL="0" indent="0">
              <a:buNone/>
            </a:pPr>
            <a:r>
              <a:rPr lang="en-ZA" dirty="0" smtClean="0"/>
              <a:t>See also </a:t>
            </a:r>
            <a:r>
              <a:rPr lang="en-ZA" b="1" dirty="0" smtClean="0"/>
              <a:t>Hilton v Barker Booth and Eastwood [2002] EWCA </a:t>
            </a:r>
            <a:r>
              <a:rPr lang="en-ZA" b="1" dirty="0" err="1" smtClean="0"/>
              <a:t>Civ</a:t>
            </a:r>
            <a:r>
              <a:rPr lang="en-ZA" b="1" dirty="0" smtClean="0"/>
              <a:t> 723</a:t>
            </a:r>
          </a:p>
          <a:p>
            <a:pPr marL="0" indent="0">
              <a:buNone/>
            </a:pPr>
            <a:r>
              <a:rPr lang="en-ZA" b="1" dirty="0" smtClean="0"/>
              <a:t>Tate v Williamson (1886) LR 2 </a:t>
            </a:r>
            <a:r>
              <a:rPr lang="en-ZA" b="1" dirty="0" err="1" smtClean="0"/>
              <a:t>Ch</a:t>
            </a:r>
            <a:r>
              <a:rPr lang="en-ZA" b="1" dirty="0" smtClean="0"/>
              <a:t> App 55</a:t>
            </a:r>
            <a:endParaRPr lang="en-US" b="1" dirty="0"/>
          </a:p>
        </p:txBody>
      </p:sp>
    </p:spTree>
    <p:extLst>
      <p:ext uri="{BB962C8B-B14F-4D97-AF65-F5344CB8AC3E}">
        <p14:creationId xmlns:p14="http://schemas.microsoft.com/office/powerpoint/2010/main" val="4194870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MISREPRESENTATION</a:t>
            </a:r>
            <a:endParaRPr lang="en-US" dirty="0"/>
          </a:p>
        </p:txBody>
      </p:sp>
      <p:sp>
        <p:nvSpPr>
          <p:cNvPr id="3" name="Content Placeholder 2"/>
          <p:cNvSpPr>
            <a:spLocks noGrp="1"/>
          </p:cNvSpPr>
          <p:nvPr>
            <p:ph idx="1"/>
          </p:nvPr>
        </p:nvSpPr>
        <p:spPr/>
        <p:txBody>
          <a:bodyPr>
            <a:normAutofit fontScale="70000" lnSpcReduction="20000"/>
          </a:bodyPr>
          <a:lstStyle/>
          <a:p>
            <a:pPr marL="514350" indent="-514350">
              <a:buAutoNum type="alphaUcPeriod"/>
            </a:pPr>
            <a:r>
              <a:rPr lang="en-US" b="1" dirty="0" smtClean="0"/>
              <a:t>FRAUDULENT</a:t>
            </a:r>
          </a:p>
          <a:p>
            <a:r>
              <a:rPr lang="en-US" dirty="0" smtClean="0"/>
              <a:t>Lord </a:t>
            </a:r>
            <a:r>
              <a:rPr lang="en-US" dirty="0" err="1" smtClean="0"/>
              <a:t>Herschell</a:t>
            </a:r>
            <a:r>
              <a:rPr lang="en-US" dirty="0" smtClean="0"/>
              <a:t> in </a:t>
            </a:r>
            <a:r>
              <a:rPr lang="en-US" b="1" i="1" dirty="0" smtClean="0"/>
              <a:t>Derry v Peek (1889) 14 App </a:t>
            </a:r>
            <a:r>
              <a:rPr lang="en-US" b="1" i="1" dirty="0" err="1" smtClean="0"/>
              <a:t>Cas</a:t>
            </a:r>
            <a:r>
              <a:rPr lang="en-US" b="1" i="1" dirty="0" smtClean="0"/>
              <a:t> 337,</a:t>
            </a:r>
            <a:r>
              <a:rPr lang="en-US" dirty="0" smtClean="0"/>
              <a:t> defined fraudulent misrepresentation as a false statement that is made (</a:t>
            </a:r>
            <a:r>
              <a:rPr lang="en-US" dirty="0" err="1" smtClean="0"/>
              <a:t>i</a:t>
            </a:r>
            <a:r>
              <a:rPr lang="en-US" dirty="0" smtClean="0"/>
              <a:t>) knowingly or (ii) without belief in its truth or (iii) recklessly, careless as to whether it be true or false.</a:t>
            </a:r>
          </a:p>
          <a:p>
            <a:r>
              <a:rPr lang="en-US" dirty="0" smtClean="0"/>
              <a:t>See Febian Musialela v Evans Chipman [2011] ZR (2) 472 a fraudulent misrepresentation was defined as a false statement that is known to be false or is made necessarily without knowing or caring whether it is true or false and that it is intended to induce a party to detrimentally rely on it.</a:t>
            </a:r>
          </a:p>
          <a:p>
            <a:r>
              <a:rPr lang="en-US" dirty="0" smtClean="0"/>
              <a:t>See also MTN Zambia Ltd v Olympic Milling Co Ltd (2011) ZR (1) 257</a:t>
            </a:r>
          </a:p>
          <a:p>
            <a:r>
              <a:rPr lang="en-US" dirty="0" smtClean="0"/>
              <a:t>Therefore if someone makes a statement which they honestly believed to be true, then it cannot be fraudulent.</a:t>
            </a:r>
            <a:endParaRPr lang="en-US" dirty="0"/>
          </a:p>
        </p:txBody>
      </p:sp>
    </p:spTree>
    <p:extLst>
      <p:ext uri="{BB962C8B-B14F-4D97-AF65-F5344CB8AC3E}">
        <p14:creationId xmlns:p14="http://schemas.microsoft.com/office/powerpoint/2010/main" val="27190795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Derry v Peek,</a:t>
            </a:r>
            <a:r>
              <a:rPr lang="en-US" dirty="0"/>
              <a:t> </a:t>
            </a:r>
            <a:r>
              <a:rPr lang="en-US" dirty="0" smtClean="0"/>
              <a:t>a company had applied for a special Act of parliament authorising it to rum trams by steam power. The Act was passed and the directors believing that consent would be granted in due course issued a prospectus claiming they had the right to use steam power. As a result the plaintiff bought shares in the company but the Board of Trade did not grant their consent and the company was wound up. The house of Lords held that fraud was established where the defendant knowingly makes a statement without believing in its truth or is reckless as to whether the statement is true or false. The defendants were not fraudulent in this case although they had made a careless statement they had honestly believed in its truth.</a:t>
            </a:r>
            <a:endParaRPr lang="en-US" dirty="0"/>
          </a:p>
        </p:txBody>
      </p:sp>
    </p:spTree>
    <p:extLst>
      <p:ext uri="{BB962C8B-B14F-4D97-AF65-F5344CB8AC3E}">
        <p14:creationId xmlns:p14="http://schemas.microsoft.com/office/powerpoint/2010/main" val="481192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NEGLIGENT MISREPRESENTATION</a:t>
            </a:r>
            <a:endParaRPr lang="en-US" dirty="0"/>
          </a:p>
        </p:txBody>
      </p:sp>
      <p:sp>
        <p:nvSpPr>
          <p:cNvPr id="3" name="Content Placeholder 2"/>
          <p:cNvSpPr>
            <a:spLocks noGrp="1"/>
          </p:cNvSpPr>
          <p:nvPr>
            <p:ph idx="1"/>
          </p:nvPr>
        </p:nvSpPr>
        <p:spPr/>
        <p:txBody>
          <a:bodyPr>
            <a:normAutofit fontScale="92500"/>
          </a:bodyPr>
          <a:lstStyle/>
          <a:p>
            <a:r>
              <a:rPr lang="en-US" dirty="0" smtClean="0"/>
              <a:t>Negligent misrepresentation is a false statement made by a person who has no reasonable grounds for believing that the statement is true.</a:t>
            </a:r>
          </a:p>
          <a:p>
            <a:r>
              <a:rPr lang="en-US" dirty="0" smtClean="0"/>
              <a:t>See </a:t>
            </a:r>
            <a:r>
              <a:rPr lang="en-US" b="1" dirty="0" smtClean="0"/>
              <a:t>Hedley Byrne &amp; Co Ltd v Heller &amp; Partners Ltd [1964] AC 465 (HL)</a:t>
            </a:r>
          </a:p>
          <a:p>
            <a:r>
              <a:rPr lang="en-US" dirty="0" smtClean="0"/>
              <a:t>The first factor upon which liability for negligent statements depends upon is the existence of a ‘special relationship’ between the plaintiff and the defendant.</a:t>
            </a:r>
            <a:endParaRPr lang="en-US" dirty="0"/>
          </a:p>
        </p:txBody>
      </p:sp>
    </p:spTree>
    <p:extLst>
      <p:ext uri="{BB962C8B-B14F-4D97-AF65-F5344CB8AC3E}">
        <p14:creationId xmlns:p14="http://schemas.microsoft.com/office/powerpoint/2010/main" val="1410364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a:t>
            </a:r>
            <a:r>
              <a:rPr lang="en-US" b="1" i="1" dirty="0" smtClean="0"/>
              <a:t>Esso Petroleum v </a:t>
            </a:r>
            <a:r>
              <a:rPr lang="en-US" b="1" i="1" dirty="0" err="1" smtClean="0"/>
              <a:t>Mardon</a:t>
            </a:r>
            <a:r>
              <a:rPr lang="en-US" b="1" i="1" dirty="0" smtClean="0"/>
              <a:t>,</a:t>
            </a:r>
            <a:r>
              <a:rPr lang="en-US" dirty="0" smtClean="0"/>
              <a:t> the court held for the defendant and in making its statements about the station’s prospectus during the pre-contractual negotiations, the plaintiff owed the defendant a duty of care since they had a financial interest in the advice they were giving and knew that the defendant was relying on their knowledge and expertise.</a:t>
            </a:r>
            <a:endParaRPr lang="en-US" dirty="0"/>
          </a:p>
        </p:txBody>
      </p:sp>
    </p:spTree>
    <p:extLst>
      <p:ext uri="{BB962C8B-B14F-4D97-AF65-F5344CB8AC3E}">
        <p14:creationId xmlns:p14="http://schemas.microsoft.com/office/powerpoint/2010/main" val="228523867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The second factor is the purpose for which the statement was made. Where the representor makes the statement with the intention that the representee rely upon it, then liability is likely to be imposed.</a:t>
            </a:r>
          </a:p>
          <a:p>
            <a:r>
              <a:rPr lang="en-US" dirty="0" smtClean="0"/>
              <a:t>The third factor is that it must be reasonable for the representee to rely upon the representor’s statement.</a:t>
            </a:r>
          </a:p>
          <a:p>
            <a:r>
              <a:rPr lang="en-US" dirty="0" smtClean="0"/>
              <a:t>Where the statement is made on a social occasion, the representee will generally find it difficult to persuade a court to conclude that it was reasonable to rely on the statement. But where the statement is made in a commercial context, the court will generally be much readier to infer that it was reasonable to rely upon the statement.</a:t>
            </a:r>
            <a:endParaRPr lang="en-US" dirty="0"/>
          </a:p>
        </p:txBody>
      </p:sp>
    </p:spTree>
    <p:extLst>
      <p:ext uri="{BB962C8B-B14F-4D97-AF65-F5344CB8AC3E}">
        <p14:creationId xmlns:p14="http://schemas.microsoft.com/office/powerpoint/2010/main" val="1302328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NEGLIGENT MISREPRESENTATION UNDER STATUTE</a:t>
            </a:r>
            <a:endParaRPr lang="en-US" dirty="0"/>
          </a:p>
        </p:txBody>
      </p:sp>
      <p:sp>
        <p:nvSpPr>
          <p:cNvPr id="3" name="Content Placeholder 2"/>
          <p:cNvSpPr>
            <a:spLocks noGrp="1"/>
          </p:cNvSpPr>
          <p:nvPr>
            <p:ph idx="1"/>
          </p:nvPr>
        </p:nvSpPr>
        <p:spPr/>
        <p:txBody>
          <a:bodyPr>
            <a:normAutofit fontScale="85000" lnSpcReduction="20000"/>
          </a:bodyPr>
          <a:lstStyle/>
          <a:p>
            <a:r>
              <a:rPr lang="en-US" b="1" dirty="0" smtClean="0"/>
              <a:t>READ Section 3 (1) of the Misrepresentation Act Cap 69 of the Laws of Zambia.</a:t>
            </a:r>
          </a:p>
          <a:p>
            <a:r>
              <a:rPr lang="en-US" dirty="0" smtClean="0"/>
              <a:t>The general effect of the section is that where a misrepresentation has been made by one contracting party to another, the party making the misrepresentation is liable to the other in damages unless he can prove that he had reasonable grounds to believe and did believe up to that time that the contract was made that this statement was true.</a:t>
            </a:r>
          </a:p>
          <a:p>
            <a:r>
              <a:rPr lang="en-US" b="1" dirty="0" smtClean="0"/>
              <a:t>INNOCENT MISREPRESENTATION- </a:t>
            </a:r>
            <a:r>
              <a:rPr lang="en-US" dirty="0" smtClean="0"/>
              <a:t>this is misrepresentation which is neither fraudulent nor negligent.</a:t>
            </a:r>
            <a:endParaRPr lang="en-US" dirty="0"/>
          </a:p>
        </p:txBody>
      </p:sp>
    </p:spTree>
    <p:extLst>
      <p:ext uri="{BB962C8B-B14F-4D97-AF65-F5344CB8AC3E}">
        <p14:creationId xmlns:p14="http://schemas.microsoft.com/office/powerpoint/2010/main" val="12886451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REMEDIES FOR MISREPRESENTATION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is a fundamental principle that the effect of a misrepresentation is to make a contract voidable and not void.</a:t>
            </a:r>
          </a:p>
          <a:p>
            <a:r>
              <a:rPr lang="en-US" dirty="0" smtClean="0"/>
              <a:t>This means the contract is valid unless and until it is set aside by the representee.</a:t>
            </a:r>
          </a:p>
          <a:p>
            <a:r>
              <a:rPr lang="en-US" dirty="0" smtClean="0"/>
              <a:t>The representee may elect to affirm or to rescind the contract.</a:t>
            </a:r>
          </a:p>
          <a:p>
            <a:r>
              <a:rPr lang="en-US" dirty="0" smtClean="0"/>
              <a:t>A contract is affirmed if the representee declares his intention to proceed with the contract or does some act form which such an intention may be reasonably inferred.</a:t>
            </a:r>
            <a:endParaRPr lang="en-US" dirty="0"/>
          </a:p>
        </p:txBody>
      </p:sp>
    </p:spTree>
    <p:extLst>
      <p:ext uri="{BB962C8B-B14F-4D97-AF65-F5344CB8AC3E}">
        <p14:creationId xmlns:p14="http://schemas.microsoft.com/office/powerpoint/2010/main" val="29593163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A contract is rescinded if the representee makes it clear that he refuses to be bound by its provision. The effect then is that the contract is terminated ab initio as if it had never existed.</a:t>
            </a:r>
          </a:p>
          <a:p>
            <a:r>
              <a:rPr lang="en-US" dirty="0" smtClean="0"/>
              <a:t>An election once it is unequivocally made whether in favour of affirmation or of rescission is determined forever and it cannot be revived.</a:t>
            </a:r>
            <a:endParaRPr lang="en-US" dirty="0"/>
          </a:p>
        </p:txBody>
      </p:sp>
    </p:spTree>
    <p:extLst>
      <p:ext uri="{BB962C8B-B14F-4D97-AF65-F5344CB8AC3E}">
        <p14:creationId xmlns:p14="http://schemas.microsoft.com/office/powerpoint/2010/main" val="38819152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a:xfrm>
            <a:off x="457200" y="762000"/>
            <a:ext cx="8229600" cy="5364163"/>
          </a:xfrm>
        </p:spPr>
        <p:txBody>
          <a:bodyPr>
            <a:normAutofit fontScale="85000" lnSpcReduction="20000"/>
          </a:bodyPr>
          <a:lstStyle/>
          <a:p>
            <a:r>
              <a:rPr lang="en-US" dirty="0" smtClean="0"/>
              <a:t>If the representee elects to rescind the contract, the general rule is that within a reasonable time, he must communicate his decision to the representor for the latter is entitled to treat the contractual nexus as continuing until he is informed of its termination.</a:t>
            </a:r>
          </a:p>
          <a:p>
            <a:r>
              <a:rPr lang="en-US" dirty="0" smtClean="0"/>
              <a:t>The general rule is subject to 2 exceptions.</a:t>
            </a:r>
          </a:p>
          <a:p>
            <a:r>
              <a:rPr lang="en-US" dirty="0" smtClean="0"/>
              <a:t>The first is if the result of the misrepresentation is that possession of the property is delivered to the representor, the taking back of the property by the representee is itself communication of the rescission.</a:t>
            </a:r>
          </a:p>
          <a:p>
            <a:r>
              <a:rPr lang="en-US" dirty="0" smtClean="0"/>
              <a:t>Secondly if the representor disappears so effectively that it is impossible to find him, the requirement of communication will be satisfied if the representee records his intention to rescind the contract by some overt act that is reasonable in the circumstances.</a:t>
            </a:r>
            <a:endParaRPr lang="en-US" dirty="0"/>
          </a:p>
        </p:txBody>
      </p:sp>
    </p:spTree>
    <p:extLst>
      <p:ext uri="{BB962C8B-B14F-4D97-AF65-F5344CB8AC3E}">
        <p14:creationId xmlns:p14="http://schemas.microsoft.com/office/powerpoint/2010/main" val="1673322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Kleinwort Benson Ltd v Malaysia Mining Corp </a:t>
            </a:r>
            <a:r>
              <a:rPr lang="en-US" b="1" i="1" dirty="0" err="1" smtClean="0"/>
              <a:t>Berhad</a:t>
            </a:r>
            <a:r>
              <a:rPr lang="en-US" b="1" i="1" dirty="0" smtClean="0"/>
              <a:t> (1989) 1 WLR 379,</a:t>
            </a:r>
            <a:r>
              <a:rPr lang="en-US" dirty="0" smtClean="0"/>
              <a:t>the claimant agreed to make available to a subsidiary company of the defendant a £10 million credit facility. The defendant refused to act as guarantors but they gave to the claimants a letter of comfort which stated that “it is our policy to ensure that the business of the (subsidiary company) is at all times in a position to meet its liabilities to you under the above arrangements.” The subsidiary ceased to trade after the collapse of the tin market and where indebted to the claimant. The defendant refused to honour their undertaking and the court held that the letter of comfort did not amount to a contractual promise. It was simply a representation of fact of the defendant’s policy at the time the statement was made.</a:t>
            </a:r>
            <a:endParaRPr lang="en-US" dirty="0"/>
          </a:p>
        </p:txBody>
      </p:sp>
    </p:spTree>
    <p:extLst>
      <p:ext uri="{BB962C8B-B14F-4D97-AF65-F5344CB8AC3E}">
        <p14:creationId xmlns:p14="http://schemas.microsoft.com/office/powerpoint/2010/main" val="20851769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smtClean="0"/>
              <a:t>In </a:t>
            </a:r>
            <a:r>
              <a:rPr lang="en-US" b="1" i="1" dirty="0" smtClean="0"/>
              <a:t>Car and Universal Finance Co Ltd v Caldwell [1965] 1 QB 525,</a:t>
            </a:r>
            <a:r>
              <a:rPr lang="en-US" dirty="0" smtClean="0"/>
              <a:t> the defendant sold and delivered a car to X in return for a cheque that was dishonoured by which time both the car and X had disappeared. They immediately notified the police and the Automobile Association and requested them to find the car. While the search was proceeding X sold the car to M ltd motor dealers who had notice of X’s defective title and the sold the car to the </a:t>
            </a:r>
            <a:r>
              <a:rPr lang="en-US" dirty="0" err="1" smtClean="0"/>
              <a:t>plainitffs</a:t>
            </a:r>
            <a:r>
              <a:rPr lang="en-US" dirty="0" smtClean="0"/>
              <a:t> who bought on good </a:t>
            </a:r>
            <a:r>
              <a:rPr lang="en-US" dirty="0" err="1" smtClean="0"/>
              <a:t>faoth</a:t>
            </a:r>
            <a:r>
              <a:rPr lang="en-US" dirty="0" smtClean="0"/>
              <a:t>. It was held that the defendant by setting the police and Association in motion had sufficiently shown his intention to rescind the contract and thus ownership reverted to him and therefore the later sale by M ltd vested no title in the plaintiff the innocent purchaser.</a:t>
            </a:r>
            <a:endParaRPr lang="en-US" dirty="0"/>
          </a:p>
        </p:txBody>
      </p:sp>
    </p:spTree>
    <p:extLst>
      <p:ext uri="{BB962C8B-B14F-4D97-AF65-F5344CB8AC3E}">
        <p14:creationId xmlns:p14="http://schemas.microsoft.com/office/powerpoint/2010/main" val="28682787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t>There are however certain limits to the right to rescind.</a:t>
            </a:r>
          </a:p>
          <a:p>
            <a:r>
              <a:rPr lang="en-US" dirty="0" smtClean="0"/>
              <a:t>The right to rescind is lost by affirmation of the contract by the claimant after he has discovered the truth.</a:t>
            </a:r>
          </a:p>
          <a:p>
            <a:r>
              <a:rPr lang="en-US" dirty="0" smtClean="0"/>
              <a:t>In </a:t>
            </a:r>
            <a:r>
              <a:rPr lang="en-US" b="1" i="1" dirty="0" smtClean="0"/>
              <a:t>Long v Lloyd [1958] 1 WLR 753</a:t>
            </a:r>
            <a:r>
              <a:rPr lang="en-US" dirty="0" smtClean="0"/>
              <a:t>, the court held that the plaintiff was not entitled to rescind his contract because he accepted the lorry as it was before he purported to rescind .</a:t>
            </a:r>
            <a:endParaRPr lang="en-US" dirty="0"/>
          </a:p>
        </p:txBody>
      </p:sp>
    </p:spTree>
    <p:extLst>
      <p:ext uri="{BB962C8B-B14F-4D97-AF65-F5344CB8AC3E}">
        <p14:creationId xmlns:p14="http://schemas.microsoft.com/office/powerpoint/2010/main" val="31711636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 second is by lapse of time.</a:t>
            </a:r>
          </a:p>
          <a:p>
            <a:r>
              <a:rPr lang="en-US" dirty="0" smtClean="0"/>
              <a:t>If a reasonable time frame has elapsed and the injured party still has not taken an action to rescind the contract, then that right will be lost.</a:t>
            </a:r>
          </a:p>
          <a:p>
            <a:r>
              <a:rPr lang="en-US" dirty="0" smtClean="0"/>
              <a:t>In instances of fraudulent misrepresentation, time starts running when the fraud is discovered.</a:t>
            </a:r>
          </a:p>
          <a:p>
            <a:r>
              <a:rPr lang="en-US" dirty="0" smtClean="0"/>
              <a:t>In instances of non fraudulent misrepresentation, time starts running after the date of the contract and not from the date the representee had discovered the misrepresentation.</a:t>
            </a:r>
            <a:endParaRPr lang="en-US" dirty="0"/>
          </a:p>
        </p:txBody>
      </p:sp>
    </p:spTree>
    <p:extLst>
      <p:ext uri="{BB962C8B-B14F-4D97-AF65-F5344CB8AC3E}">
        <p14:creationId xmlns:p14="http://schemas.microsoft.com/office/powerpoint/2010/main" val="24167341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i="1" dirty="0" smtClean="0"/>
              <a:t>Leaf v International Galleries [1950] 2 KB 86,</a:t>
            </a:r>
            <a:r>
              <a:rPr lang="en-US" dirty="0" smtClean="0"/>
              <a:t> the plaintiff purchased a picture from the defendant which the latter incorrectly represented to have been painted by J Constable when it had not. He did not discover this until 5 years later and claimed rescission immediately. The court of Appeal held that the plaintiff has lost his right to rescission after such a long period of time. The only remedy available was damages only.</a:t>
            </a:r>
            <a:endParaRPr lang="en-US" b="1" i="1" dirty="0"/>
          </a:p>
        </p:txBody>
      </p:sp>
    </p:spTree>
    <p:extLst>
      <p:ext uri="{BB962C8B-B14F-4D97-AF65-F5344CB8AC3E}">
        <p14:creationId xmlns:p14="http://schemas.microsoft.com/office/powerpoint/2010/main" val="380162601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The third is restitution in </a:t>
            </a:r>
            <a:r>
              <a:rPr lang="en-US" dirty="0" err="1" smtClean="0"/>
              <a:t>integrum</a:t>
            </a:r>
            <a:r>
              <a:rPr lang="en-US" dirty="0" smtClean="0"/>
              <a:t> impossible.</a:t>
            </a:r>
          </a:p>
          <a:p>
            <a:r>
              <a:rPr lang="en-US" dirty="0" smtClean="0"/>
              <a:t>If the parties cannot be restored to their original position then the injures party will lose his right to rescind.</a:t>
            </a:r>
          </a:p>
          <a:p>
            <a:r>
              <a:rPr lang="en-US" dirty="0" smtClean="0"/>
              <a:t>In </a:t>
            </a:r>
            <a:r>
              <a:rPr lang="en-US" b="1" i="1" dirty="0" err="1" smtClean="0"/>
              <a:t>Vigers</a:t>
            </a:r>
            <a:r>
              <a:rPr lang="en-US" b="1" i="1" dirty="0" smtClean="0"/>
              <a:t> v Pike (1842) 8 CI &amp; F 562,</a:t>
            </a:r>
            <a:r>
              <a:rPr lang="en-US" dirty="0" smtClean="0"/>
              <a:t> the representee could not rescind a lease of a mine which had been entered into as a result of a misrepresentation. This was owing to the fact that there had been considerable extraction of minerals since the contract had been entered into.</a:t>
            </a:r>
            <a:endParaRPr lang="en-US" dirty="0"/>
          </a:p>
        </p:txBody>
      </p:sp>
    </p:spTree>
    <p:extLst>
      <p:ext uri="{BB962C8B-B14F-4D97-AF65-F5344CB8AC3E}">
        <p14:creationId xmlns:p14="http://schemas.microsoft.com/office/powerpoint/2010/main" val="2323309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If substantial restoration is possible then the remedy is still available.</a:t>
            </a:r>
          </a:p>
          <a:p>
            <a:r>
              <a:rPr lang="en-US" dirty="0" smtClean="0"/>
              <a:t>Precise restoration is not required.</a:t>
            </a:r>
          </a:p>
          <a:p>
            <a:r>
              <a:rPr lang="en-US" dirty="0" smtClean="0"/>
              <a:t>In </a:t>
            </a:r>
            <a:r>
              <a:rPr lang="en-US" b="1" i="1" dirty="0" smtClean="0"/>
              <a:t>Armstrong v Jackson,</a:t>
            </a:r>
            <a:r>
              <a:rPr lang="en-US" dirty="0" smtClean="0"/>
              <a:t> a stock broker was instructed by a client to buy 600 shares in a certain company. The stock broker did not buy the shares from the open market but instead sold his own 600 shares in the company. The court held that the client could rescind on account of the brokers breach of duty. He still had the identical shares and was able to return them together with the dividends he had received.</a:t>
            </a:r>
            <a:endParaRPr lang="en-US" dirty="0"/>
          </a:p>
        </p:txBody>
      </p:sp>
    </p:spTree>
    <p:extLst>
      <p:ext uri="{BB962C8B-B14F-4D97-AF65-F5344CB8AC3E}">
        <p14:creationId xmlns:p14="http://schemas.microsoft.com/office/powerpoint/2010/main" val="815524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INDEMNITY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courts may also order indemnity which is a payment of money to the representee by the misrepresentor for the expenses necessarily accrued in complying with the terms of the contract.</a:t>
            </a:r>
          </a:p>
          <a:p>
            <a:r>
              <a:rPr lang="en-US" dirty="0" smtClean="0"/>
              <a:t>In </a:t>
            </a:r>
            <a:r>
              <a:rPr lang="en-US" b="1" i="1" dirty="0" smtClean="0"/>
              <a:t>Whittington v Seale-Hayne (1900) 82 LT 49,</a:t>
            </a:r>
            <a:r>
              <a:rPr lang="en-US" dirty="0" smtClean="0"/>
              <a:t> the plaintiffs who were breeders of prize poultry were induced to take a lease of certain property belonging to the defendants by an oral representation that the premises were in a sanitary condition. The representation was not contained in the lease and was not a term of the contract. As it turned out, the water supply was in fact poisoned and the manager fell ill and the stock died. The contract was rescinded and the court further held that the plaintiff could recover the rents, rates and repairs but nothing more.</a:t>
            </a:r>
            <a:endParaRPr lang="en-US" dirty="0"/>
          </a:p>
        </p:txBody>
      </p:sp>
    </p:spTree>
    <p:extLst>
      <p:ext uri="{BB962C8B-B14F-4D97-AF65-F5344CB8AC3E}">
        <p14:creationId xmlns:p14="http://schemas.microsoft.com/office/powerpoint/2010/main" val="219385467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DAMAGES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contractual claim for damages does not lie for misrepresentation unless the misrepresentation has been subsequently incorporated into the contract as a term in which case damages can be claimed for the breach of contract.</a:t>
            </a:r>
          </a:p>
          <a:p>
            <a:r>
              <a:rPr lang="en-US" dirty="0" smtClean="0"/>
              <a:t>Damages may be recoverable in tort where the misrepresentation was made fraudulently or negligently.</a:t>
            </a:r>
          </a:p>
          <a:p>
            <a:r>
              <a:rPr lang="en-US" dirty="0" smtClean="0"/>
              <a:t>Section 3 (1) and (2) of the Act also makes provision for the recovery of damages for misrepresentation.</a:t>
            </a:r>
            <a:endParaRPr lang="en-US" dirty="0"/>
          </a:p>
        </p:txBody>
      </p:sp>
    </p:spTree>
    <p:extLst>
      <p:ext uri="{BB962C8B-B14F-4D97-AF65-F5344CB8AC3E}">
        <p14:creationId xmlns:p14="http://schemas.microsoft.com/office/powerpoint/2010/main" val="10971615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DAMAGES FOR FRAUDULENT MISREPRESENTATION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Damages may be recovered in the tort of deceit.</a:t>
            </a:r>
          </a:p>
          <a:p>
            <a:r>
              <a:rPr lang="en-US" dirty="0" smtClean="0"/>
              <a:t>The aim is to put the claimant in the position which he would have been in had the tort not been committed.</a:t>
            </a:r>
          </a:p>
          <a:p>
            <a:r>
              <a:rPr lang="en-US" dirty="0" smtClean="0"/>
              <a:t>In </a:t>
            </a:r>
            <a:r>
              <a:rPr lang="en-US" b="1" i="1" dirty="0" smtClean="0"/>
              <a:t>Doyle v </a:t>
            </a:r>
            <a:r>
              <a:rPr lang="en-US" b="1" i="1" dirty="0" err="1" smtClean="0"/>
              <a:t>Olby</a:t>
            </a:r>
            <a:r>
              <a:rPr lang="en-US" b="1" i="1" dirty="0" smtClean="0"/>
              <a:t> (Ironmongers) Ltd [1969] 2 QB 158,</a:t>
            </a:r>
            <a:r>
              <a:rPr lang="en-US" dirty="0" smtClean="0"/>
              <a:t> it was stated that damages in contract are limited to what may reasonably be supposed to have been in the contemplation of the parties. In fraud, they are not so limited. The defendant is bound to make reparation for all the actual damage directly flowing from the fraudulent inducement. The person who has been defrauded is entitled to say; “I would not have entered into this bargain at all but for your representation. Owing to your fraud, I have not only lost all the money I paid to you but what is more, I have been put to a large amount of extra damages.”</a:t>
            </a:r>
            <a:endParaRPr lang="en-US" dirty="0"/>
          </a:p>
        </p:txBody>
      </p:sp>
    </p:spTree>
    <p:extLst>
      <p:ext uri="{BB962C8B-B14F-4D97-AF65-F5344CB8AC3E}">
        <p14:creationId xmlns:p14="http://schemas.microsoft.com/office/powerpoint/2010/main" val="148454429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All such damages can be recovered and it does not lie in the mouth of the fraudulent person to say that they could not reasonably have been foreseen.</a:t>
            </a:r>
          </a:p>
          <a:p>
            <a:r>
              <a:rPr lang="en-US" dirty="0" smtClean="0"/>
              <a:t>Damages may include costs for lost opportunities.</a:t>
            </a:r>
          </a:p>
          <a:p>
            <a:r>
              <a:rPr lang="en-US" dirty="0" smtClean="0"/>
              <a:t>However the claimant is not entitled to damages in stances where she discovered the misrepresentation and had an opportunity to avoid further losses.</a:t>
            </a:r>
            <a:endParaRPr lang="en-US" dirty="0"/>
          </a:p>
        </p:txBody>
      </p:sp>
    </p:spTree>
    <p:extLst>
      <p:ext uri="{BB962C8B-B14F-4D97-AF65-F5344CB8AC3E}">
        <p14:creationId xmlns:p14="http://schemas.microsoft.com/office/powerpoint/2010/main" val="17391139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Thus a promise and a representation are functionally different and have different legal consequences.</a:t>
            </a:r>
          </a:p>
          <a:p>
            <a:r>
              <a:rPr lang="en-US" dirty="0" smtClean="0"/>
              <a:t>A representation is a statement of fact which induces the other party to enter into a contract or otherwise act to his detriment.</a:t>
            </a:r>
          </a:p>
          <a:p>
            <a:r>
              <a:rPr lang="en-US" dirty="0" smtClean="0"/>
              <a:t>The representor does not promise anything, he simply asserts the truth of his statement and invites reliance upon it. Thus if the statement is false then it is a misrepresentation and the most appropriate remedy is to put the other party in the position which he would have been in had he not acted upon the misrepresentation to his detriment.</a:t>
            </a:r>
            <a:endParaRPr lang="en-US" dirty="0"/>
          </a:p>
        </p:txBody>
      </p:sp>
    </p:spTree>
    <p:extLst>
      <p:ext uri="{BB962C8B-B14F-4D97-AF65-F5344CB8AC3E}">
        <p14:creationId xmlns:p14="http://schemas.microsoft.com/office/powerpoint/2010/main" val="22681956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NEGLIGENT MISREPRESENTATION</a:t>
            </a:r>
            <a:endParaRPr lang="en-US" dirty="0"/>
          </a:p>
        </p:txBody>
      </p:sp>
      <p:sp>
        <p:nvSpPr>
          <p:cNvPr id="3" name="Content Placeholder 2"/>
          <p:cNvSpPr>
            <a:spLocks noGrp="1"/>
          </p:cNvSpPr>
          <p:nvPr>
            <p:ph idx="1"/>
          </p:nvPr>
        </p:nvSpPr>
        <p:spPr/>
        <p:txBody>
          <a:bodyPr/>
          <a:lstStyle/>
          <a:p>
            <a:r>
              <a:rPr lang="en-US" dirty="0" smtClean="0"/>
              <a:t>The injured party may claim damages for negligent misrepresentation at common law. However he may only recover for losses that are reasonably foreseeable.</a:t>
            </a:r>
          </a:p>
          <a:p>
            <a:r>
              <a:rPr lang="en-US" b="1" dirty="0" smtClean="0"/>
              <a:t>READ SEC 3 (1) of cap 69 of the Laws of Zambia</a:t>
            </a:r>
            <a:endParaRPr lang="en-US" b="1" dirty="0"/>
          </a:p>
        </p:txBody>
      </p:sp>
    </p:spTree>
    <p:extLst>
      <p:ext uri="{BB962C8B-B14F-4D97-AF65-F5344CB8AC3E}">
        <p14:creationId xmlns:p14="http://schemas.microsoft.com/office/powerpoint/2010/main" val="37045993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Wholly innocent misrepresentation is found under Section 3 (2) of Cap 69.</a:t>
            </a:r>
          </a:p>
          <a:p>
            <a:r>
              <a:rPr lang="en-US" dirty="0" smtClean="0"/>
              <a:t>Excluding liability is under Section 4 of cap 69.</a:t>
            </a:r>
            <a:endParaRPr lang="en-US" dirty="0"/>
          </a:p>
        </p:txBody>
      </p:sp>
    </p:spTree>
    <p:extLst>
      <p:ext uri="{BB962C8B-B14F-4D97-AF65-F5344CB8AC3E}">
        <p14:creationId xmlns:p14="http://schemas.microsoft.com/office/powerpoint/2010/main" val="2114558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MISREPRESENTATION?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It is an unambiguous false statement of fact or law addressed to the party misled which is material and induces the other party to enter the contract.</a:t>
            </a:r>
          </a:p>
          <a:p>
            <a:r>
              <a:rPr lang="en-US" dirty="0" smtClean="0"/>
              <a:t>The definition can be broken down into 3 distinct elements:</a:t>
            </a:r>
          </a:p>
          <a:p>
            <a:r>
              <a:rPr lang="en-US" dirty="0" smtClean="0"/>
              <a:t>A. the representation must be an unambiguous false statement of fact or law.</a:t>
            </a:r>
          </a:p>
          <a:p>
            <a:r>
              <a:rPr lang="en-US" dirty="0" smtClean="0"/>
              <a:t>B. Addressed to the party misled</a:t>
            </a:r>
          </a:p>
          <a:p>
            <a:r>
              <a:rPr lang="en-US" dirty="0" smtClean="0"/>
              <a:t>C. </a:t>
            </a:r>
            <a:r>
              <a:rPr lang="en-US" dirty="0"/>
              <a:t>I</a:t>
            </a:r>
            <a:r>
              <a:rPr lang="en-US" dirty="0" smtClean="0"/>
              <a:t>nducement </a:t>
            </a:r>
            <a:endParaRPr lang="en-US" dirty="0"/>
          </a:p>
        </p:txBody>
      </p:sp>
    </p:spTree>
    <p:extLst>
      <p:ext uri="{BB962C8B-B14F-4D97-AF65-F5344CB8AC3E}">
        <p14:creationId xmlns:p14="http://schemas.microsoft.com/office/powerpoint/2010/main" val="13846977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MUST BE A FALSE STATEMENT</a:t>
            </a:r>
            <a:endParaRPr lang="en-US" dirty="0"/>
          </a:p>
        </p:txBody>
      </p:sp>
      <p:sp>
        <p:nvSpPr>
          <p:cNvPr id="3" name="Content Placeholder 2"/>
          <p:cNvSpPr>
            <a:spLocks noGrp="1"/>
          </p:cNvSpPr>
          <p:nvPr>
            <p:ph idx="1"/>
          </p:nvPr>
        </p:nvSpPr>
        <p:spPr/>
        <p:txBody>
          <a:bodyPr>
            <a:normAutofit lnSpcReduction="10000"/>
          </a:bodyPr>
          <a:lstStyle/>
          <a:p>
            <a:r>
              <a:rPr lang="en-US" dirty="0" smtClean="0"/>
              <a:t>The statement of fact must be of existing facts.</a:t>
            </a:r>
          </a:p>
          <a:p>
            <a:r>
              <a:rPr lang="en-US" dirty="0" smtClean="0"/>
              <a:t>The following three categories of statements have been held not to constitute statements of existing fact and therefore cannot amount to an actionable misrepresentation.</a:t>
            </a:r>
          </a:p>
          <a:p>
            <a:pPr marL="514350" indent="-514350">
              <a:buAutoNum type="alphaLcPeriod"/>
            </a:pPr>
            <a:r>
              <a:rPr lang="en-US" dirty="0" smtClean="0"/>
              <a:t>Mere puff</a:t>
            </a:r>
          </a:p>
          <a:p>
            <a:pPr marL="514350" indent="-514350">
              <a:buAutoNum type="alphaLcPeriod"/>
            </a:pPr>
            <a:r>
              <a:rPr lang="en-US" dirty="0" smtClean="0"/>
              <a:t>Statement of opinion</a:t>
            </a:r>
          </a:p>
          <a:p>
            <a:pPr marL="514350" indent="-514350">
              <a:buAutoNum type="alphaLcPeriod"/>
            </a:pPr>
            <a:r>
              <a:rPr lang="en-US" dirty="0" smtClean="0"/>
              <a:t>Statement of intention </a:t>
            </a:r>
            <a:endParaRPr lang="en-US" dirty="0"/>
          </a:p>
        </p:txBody>
      </p:sp>
    </p:spTree>
    <p:extLst>
      <p:ext uri="{BB962C8B-B14F-4D97-AF65-F5344CB8AC3E}">
        <p14:creationId xmlns:p14="http://schemas.microsoft.com/office/powerpoint/2010/main" val="13828543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MERE PUFF</a:t>
            </a:r>
            <a:endParaRPr lang="en-US" dirty="0"/>
          </a:p>
        </p:txBody>
      </p:sp>
      <p:sp>
        <p:nvSpPr>
          <p:cNvPr id="3" name="Content Placeholder 2"/>
          <p:cNvSpPr>
            <a:spLocks noGrp="1"/>
          </p:cNvSpPr>
          <p:nvPr>
            <p:ph idx="1"/>
          </p:nvPr>
        </p:nvSpPr>
        <p:spPr/>
        <p:txBody>
          <a:bodyPr/>
          <a:lstStyle/>
          <a:p>
            <a:r>
              <a:rPr lang="en-US" dirty="0" smtClean="0"/>
              <a:t>In </a:t>
            </a:r>
            <a:r>
              <a:rPr lang="en-US" b="1" i="1" dirty="0" err="1" smtClean="0"/>
              <a:t>Dimmock</a:t>
            </a:r>
            <a:r>
              <a:rPr lang="en-US" b="1" i="1" dirty="0" smtClean="0"/>
              <a:t> v </a:t>
            </a:r>
            <a:r>
              <a:rPr lang="en-US" b="1" i="1" dirty="0" err="1" smtClean="0"/>
              <a:t>Hallet</a:t>
            </a:r>
            <a:r>
              <a:rPr lang="en-US" b="1" i="1" dirty="0" smtClean="0"/>
              <a:t> (1866) LR 2 </a:t>
            </a:r>
            <a:r>
              <a:rPr lang="en-US" b="1" i="1" dirty="0" err="1" smtClean="0"/>
              <a:t>Ch</a:t>
            </a:r>
            <a:r>
              <a:rPr lang="en-US" b="1" i="1" dirty="0" smtClean="0"/>
              <a:t> App 21,</a:t>
            </a:r>
            <a:r>
              <a:rPr lang="en-US" dirty="0" smtClean="0"/>
              <a:t> Turner LJ said that a representation that land was fertile and improvable would not except in an extreme case be considered such a misrepresentation as to entitle the innocent party to rescind the contract. But there are limits to this principle. The more specific the statement, the less likely it is to be treated as a mere puff.</a:t>
            </a:r>
            <a:endParaRPr lang="en-US" dirty="0"/>
          </a:p>
        </p:txBody>
      </p:sp>
    </p:spTree>
    <p:extLst>
      <p:ext uri="{BB962C8B-B14F-4D97-AF65-F5344CB8AC3E}">
        <p14:creationId xmlns:p14="http://schemas.microsoft.com/office/powerpoint/2010/main" val="46648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 STATEMENT OF OPINION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false statement of opinion does not generally constitute a misrepresentation. </a:t>
            </a:r>
          </a:p>
          <a:p>
            <a:r>
              <a:rPr lang="en-US" dirty="0" smtClean="0"/>
              <a:t>In </a:t>
            </a:r>
            <a:r>
              <a:rPr lang="en-US" b="1" i="1" dirty="0" err="1" smtClean="0"/>
              <a:t>Bisset</a:t>
            </a:r>
            <a:r>
              <a:rPr lang="en-US" b="1" i="1" dirty="0" smtClean="0"/>
              <a:t> v Wilkinson [1927] AC 177,</a:t>
            </a:r>
            <a:r>
              <a:rPr lang="en-US" dirty="0" smtClean="0"/>
              <a:t>a vendor of a farm which had not been used for sheep farming before represented to a prospective purchaser that in his judgement, the land could carry 2000 sheep when in fact not. The purchaser sought to set aside the contract for misrepresentation but he was unable to do so because the vendors statement was not a false statement of fact but a statement of opinion which he honestly held.</a:t>
            </a:r>
            <a:endParaRPr lang="en-US" dirty="0"/>
          </a:p>
        </p:txBody>
      </p:sp>
    </p:spTree>
    <p:extLst>
      <p:ext uri="{BB962C8B-B14F-4D97-AF65-F5344CB8AC3E}">
        <p14:creationId xmlns:p14="http://schemas.microsoft.com/office/powerpoint/2010/main" val="4158911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above case can be distinguished from </a:t>
            </a:r>
            <a:r>
              <a:rPr lang="en-US" b="1" i="1" dirty="0" smtClean="0"/>
              <a:t>Esso Petroleum Ltd v </a:t>
            </a:r>
            <a:r>
              <a:rPr lang="en-US" b="1" i="1" dirty="0" err="1" smtClean="0"/>
              <a:t>Mardon</a:t>
            </a:r>
            <a:r>
              <a:rPr lang="en-US" b="1" i="1" dirty="0" smtClean="0"/>
              <a:t> [1976] QB 801,</a:t>
            </a:r>
            <a:r>
              <a:rPr lang="en-US" dirty="0" smtClean="0"/>
              <a:t> Esso represented to the defendant a prospective tenant of a petrol filling station which was in the process of construction likely to reach 200,000 gallons per year. However the local authority refused planning permission for the petrol pumps in front. Esso through their experienced officials assured the defendant that this change would not affect the projected through put of petrol. The defendant ended up incurring losses in operating the station and Esso sought to repossess the station and recover money owed. It was held that Esso had not exercised reasonable care and skill in their forecast of through put and as such were liable to the defendant in damages.</a:t>
            </a:r>
            <a:endParaRPr lang="en-US" dirty="0"/>
          </a:p>
        </p:txBody>
      </p:sp>
    </p:spTree>
    <p:extLst>
      <p:ext uri="{BB962C8B-B14F-4D97-AF65-F5344CB8AC3E}">
        <p14:creationId xmlns:p14="http://schemas.microsoft.com/office/powerpoint/2010/main" val="782622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574</TotalTime>
  <Words>3931</Words>
  <Application>Microsoft Office PowerPoint</Application>
  <PresentationFormat>On-screen Show (4:3)</PresentationFormat>
  <Paragraphs>134</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Office Theme</vt:lpstr>
      <vt:lpstr>MISREPRESENTATION</vt:lpstr>
      <vt:lpstr>INTRODUCTION</vt:lpstr>
      <vt:lpstr>PowerPoint Presentation</vt:lpstr>
      <vt:lpstr>PowerPoint Presentation</vt:lpstr>
      <vt:lpstr>WHAT IS A MISREPRESENTATION?</vt:lpstr>
      <vt:lpstr>IT MUST BE A FALSE STATEMENT</vt:lpstr>
      <vt:lpstr>A. MERE PUFF</vt:lpstr>
      <vt:lpstr>B. STATEMENT OF OPINION</vt:lpstr>
      <vt:lpstr>Cont’d</vt:lpstr>
      <vt:lpstr>C. STATEMENT OF INTENTION</vt:lpstr>
      <vt:lpstr>Cont’d</vt:lpstr>
      <vt:lpstr>ADDRESSED TO THE PARTY MISLED</vt:lpstr>
      <vt:lpstr>PowerPoint Presentation</vt:lpstr>
      <vt:lpstr>INDUCEMENT</vt:lpstr>
      <vt:lpstr>Cont’d</vt:lpstr>
      <vt:lpstr>Con‘t’d</vt:lpstr>
      <vt:lpstr>Cont’d</vt:lpstr>
      <vt:lpstr>SILENCE</vt:lpstr>
      <vt:lpstr>PowerPoint Presentation</vt:lpstr>
      <vt:lpstr>PowerPoint Presentation</vt:lpstr>
      <vt:lpstr>TYPES OF MISREPRESENTATION</vt:lpstr>
      <vt:lpstr>PowerPoint Presentation</vt:lpstr>
      <vt:lpstr>NEGLIGENT MISREPRESENTATION</vt:lpstr>
      <vt:lpstr>PowerPoint Presentation</vt:lpstr>
      <vt:lpstr>PowerPoint Presentation</vt:lpstr>
      <vt:lpstr>NEGLIGENT MISREPRESENTATION UNDER STATUTE</vt:lpstr>
      <vt:lpstr>REMEDIES FOR MISREPRESENTATION</vt:lpstr>
      <vt:lpstr>PowerPoint Presentation</vt:lpstr>
      <vt:lpstr>                                      </vt:lpstr>
      <vt:lpstr>PowerPoint Presentation</vt:lpstr>
      <vt:lpstr>PowerPoint Presentation</vt:lpstr>
      <vt:lpstr>PowerPoint Presentation</vt:lpstr>
      <vt:lpstr>PowerPoint Presentation</vt:lpstr>
      <vt:lpstr>PowerPoint Presentation</vt:lpstr>
      <vt:lpstr>PowerPoint Presentation</vt:lpstr>
      <vt:lpstr>INDEMNITY</vt:lpstr>
      <vt:lpstr>DAMAGES</vt:lpstr>
      <vt:lpstr>DAMAGES FOR FRAUDULENT MISREPRESENTATION</vt:lpstr>
      <vt:lpstr>PowerPoint Presentation</vt:lpstr>
      <vt:lpstr>NEGLIGENT MISREPRESENTATION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MISREPRESENTATION</dc:title>
  <dc:creator>Chenela</dc:creator>
  <cp:lastModifiedBy>Chenela</cp:lastModifiedBy>
  <cp:revision>68</cp:revision>
  <dcterms:created xsi:type="dcterms:W3CDTF">2019-09-27T09:34:59Z</dcterms:created>
  <dcterms:modified xsi:type="dcterms:W3CDTF">2022-02-14T13:27:15Z</dcterms:modified>
</cp:coreProperties>
</file>