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A6A8A5C-ECA9-4518-8C51-9165685A1E9C}" type="datetimeFigureOut">
              <a:rPr lang="en-US" smtClean="0"/>
              <a:t>4/13/2021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481463-97BB-4464-BE7B-00229A2FB4D1}" type="slidenum">
              <a:rPr lang="en-US" smtClean="0"/>
              <a:t>‹#›</a:t>
            </a:fld>
            <a:endParaRPr lang="en-US"/>
          </a:p>
        </p:txBody>
      </p:sp>
    </p:spTree>
    <p:extLst>
      <p:ext uri="{BB962C8B-B14F-4D97-AF65-F5344CB8AC3E}">
        <p14:creationId xmlns:p14="http://schemas.microsoft.com/office/powerpoint/2010/main" val="1499427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A6A8A5C-ECA9-4518-8C51-9165685A1E9C}" type="datetimeFigureOut">
              <a:rPr lang="en-US" smtClean="0"/>
              <a:t>4/13/2021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481463-97BB-4464-BE7B-00229A2FB4D1}" type="slidenum">
              <a:rPr lang="en-US" smtClean="0"/>
              <a:t>‹#›</a:t>
            </a:fld>
            <a:endParaRPr lang="en-US"/>
          </a:p>
        </p:txBody>
      </p:sp>
    </p:spTree>
    <p:extLst>
      <p:ext uri="{BB962C8B-B14F-4D97-AF65-F5344CB8AC3E}">
        <p14:creationId xmlns:p14="http://schemas.microsoft.com/office/powerpoint/2010/main" val="33846646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A6A8A5C-ECA9-4518-8C51-9165685A1E9C}" type="datetimeFigureOut">
              <a:rPr lang="en-US" smtClean="0"/>
              <a:t>4/13/2021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481463-97BB-4464-BE7B-00229A2FB4D1}" type="slidenum">
              <a:rPr lang="en-US" smtClean="0"/>
              <a:t>‹#›</a:t>
            </a:fld>
            <a:endParaRPr lang="en-US"/>
          </a:p>
        </p:txBody>
      </p:sp>
    </p:spTree>
    <p:extLst>
      <p:ext uri="{BB962C8B-B14F-4D97-AF65-F5344CB8AC3E}">
        <p14:creationId xmlns:p14="http://schemas.microsoft.com/office/powerpoint/2010/main" val="3436629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A6A8A5C-ECA9-4518-8C51-9165685A1E9C}" type="datetimeFigureOut">
              <a:rPr lang="en-US" smtClean="0"/>
              <a:t>4/13/2021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481463-97BB-4464-BE7B-00229A2FB4D1}" type="slidenum">
              <a:rPr lang="en-US" smtClean="0"/>
              <a:t>‹#›</a:t>
            </a:fld>
            <a:endParaRPr lang="en-US"/>
          </a:p>
        </p:txBody>
      </p:sp>
    </p:spTree>
    <p:extLst>
      <p:ext uri="{BB962C8B-B14F-4D97-AF65-F5344CB8AC3E}">
        <p14:creationId xmlns:p14="http://schemas.microsoft.com/office/powerpoint/2010/main" val="28495412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A6A8A5C-ECA9-4518-8C51-9165685A1E9C}" type="datetimeFigureOut">
              <a:rPr lang="en-US" smtClean="0"/>
              <a:t>4/13/2021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481463-97BB-4464-BE7B-00229A2FB4D1}" type="slidenum">
              <a:rPr lang="en-US" smtClean="0"/>
              <a:t>‹#›</a:t>
            </a:fld>
            <a:endParaRPr lang="en-US"/>
          </a:p>
        </p:txBody>
      </p:sp>
    </p:spTree>
    <p:extLst>
      <p:ext uri="{BB962C8B-B14F-4D97-AF65-F5344CB8AC3E}">
        <p14:creationId xmlns:p14="http://schemas.microsoft.com/office/powerpoint/2010/main" val="12606829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A6A8A5C-ECA9-4518-8C51-9165685A1E9C}" type="datetimeFigureOut">
              <a:rPr lang="en-US" smtClean="0"/>
              <a:t>4/13/2021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481463-97BB-4464-BE7B-00229A2FB4D1}" type="slidenum">
              <a:rPr lang="en-US" smtClean="0"/>
              <a:t>‹#›</a:t>
            </a:fld>
            <a:endParaRPr lang="en-US"/>
          </a:p>
        </p:txBody>
      </p:sp>
    </p:spTree>
    <p:extLst>
      <p:ext uri="{BB962C8B-B14F-4D97-AF65-F5344CB8AC3E}">
        <p14:creationId xmlns:p14="http://schemas.microsoft.com/office/powerpoint/2010/main" val="30962153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A6A8A5C-ECA9-4518-8C51-9165685A1E9C}" type="datetimeFigureOut">
              <a:rPr lang="en-US" smtClean="0"/>
              <a:t>4/13/2021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3481463-97BB-4464-BE7B-00229A2FB4D1}" type="slidenum">
              <a:rPr lang="en-US" smtClean="0"/>
              <a:t>‹#›</a:t>
            </a:fld>
            <a:endParaRPr lang="en-US"/>
          </a:p>
        </p:txBody>
      </p:sp>
    </p:spTree>
    <p:extLst>
      <p:ext uri="{BB962C8B-B14F-4D97-AF65-F5344CB8AC3E}">
        <p14:creationId xmlns:p14="http://schemas.microsoft.com/office/powerpoint/2010/main" val="35786452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A6A8A5C-ECA9-4518-8C51-9165685A1E9C}" type="datetimeFigureOut">
              <a:rPr lang="en-US" smtClean="0"/>
              <a:t>4/13/2021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3481463-97BB-4464-BE7B-00229A2FB4D1}" type="slidenum">
              <a:rPr lang="en-US" smtClean="0"/>
              <a:t>‹#›</a:t>
            </a:fld>
            <a:endParaRPr lang="en-US"/>
          </a:p>
        </p:txBody>
      </p:sp>
    </p:spTree>
    <p:extLst>
      <p:ext uri="{BB962C8B-B14F-4D97-AF65-F5344CB8AC3E}">
        <p14:creationId xmlns:p14="http://schemas.microsoft.com/office/powerpoint/2010/main" val="26008644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6A8A5C-ECA9-4518-8C51-9165685A1E9C}" type="datetimeFigureOut">
              <a:rPr lang="en-US" smtClean="0"/>
              <a:t>4/13/2021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3481463-97BB-4464-BE7B-00229A2FB4D1}" type="slidenum">
              <a:rPr lang="en-US" smtClean="0"/>
              <a:t>‹#›</a:t>
            </a:fld>
            <a:endParaRPr lang="en-US"/>
          </a:p>
        </p:txBody>
      </p:sp>
    </p:spTree>
    <p:extLst>
      <p:ext uri="{BB962C8B-B14F-4D97-AF65-F5344CB8AC3E}">
        <p14:creationId xmlns:p14="http://schemas.microsoft.com/office/powerpoint/2010/main" val="14155118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A6A8A5C-ECA9-4518-8C51-9165685A1E9C}" type="datetimeFigureOut">
              <a:rPr lang="en-US" smtClean="0"/>
              <a:t>4/13/2021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481463-97BB-4464-BE7B-00229A2FB4D1}" type="slidenum">
              <a:rPr lang="en-US" smtClean="0"/>
              <a:t>‹#›</a:t>
            </a:fld>
            <a:endParaRPr lang="en-US"/>
          </a:p>
        </p:txBody>
      </p:sp>
    </p:spTree>
    <p:extLst>
      <p:ext uri="{BB962C8B-B14F-4D97-AF65-F5344CB8AC3E}">
        <p14:creationId xmlns:p14="http://schemas.microsoft.com/office/powerpoint/2010/main" val="34132172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A6A8A5C-ECA9-4518-8C51-9165685A1E9C}" type="datetimeFigureOut">
              <a:rPr lang="en-US" smtClean="0"/>
              <a:t>4/13/2021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481463-97BB-4464-BE7B-00229A2FB4D1}" type="slidenum">
              <a:rPr lang="en-US" smtClean="0"/>
              <a:t>‹#›</a:t>
            </a:fld>
            <a:endParaRPr lang="en-US"/>
          </a:p>
        </p:txBody>
      </p:sp>
    </p:spTree>
    <p:extLst>
      <p:ext uri="{BB962C8B-B14F-4D97-AF65-F5344CB8AC3E}">
        <p14:creationId xmlns:p14="http://schemas.microsoft.com/office/powerpoint/2010/main" val="9421032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6A8A5C-ECA9-4518-8C51-9165685A1E9C}" type="datetimeFigureOut">
              <a:rPr lang="en-US" smtClean="0"/>
              <a:t>4/13/2021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481463-97BB-4464-BE7B-00229A2FB4D1}" type="slidenum">
              <a:rPr lang="en-US" smtClean="0"/>
              <a:t>‹#›</a:t>
            </a:fld>
            <a:endParaRPr lang="en-US"/>
          </a:p>
        </p:txBody>
      </p:sp>
    </p:spTree>
    <p:extLst>
      <p:ext uri="{BB962C8B-B14F-4D97-AF65-F5344CB8AC3E}">
        <p14:creationId xmlns:p14="http://schemas.microsoft.com/office/powerpoint/2010/main" val="28018112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MISTAKE</a:t>
            </a:r>
            <a:endParaRPr lang="en-US" dirty="0"/>
          </a:p>
        </p:txBody>
      </p:sp>
      <p:sp>
        <p:nvSpPr>
          <p:cNvPr id="3" name="Subtitle 2"/>
          <p:cNvSpPr>
            <a:spLocks noGrp="1"/>
          </p:cNvSpPr>
          <p:nvPr>
            <p:ph type="subTitle" idx="1"/>
          </p:nvPr>
        </p:nvSpPr>
        <p:spPr/>
        <p:txBody>
          <a:bodyPr/>
          <a:lstStyle/>
          <a:p>
            <a:r>
              <a:rPr lang="en-US" dirty="0" smtClean="0"/>
              <a:t>BY</a:t>
            </a:r>
          </a:p>
          <a:p>
            <a:r>
              <a:rPr lang="en-US" dirty="0" smtClean="0"/>
              <a:t>MRS SIMBOTWE</a:t>
            </a:r>
            <a:endParaRPr lang="en-US" dirty="0"/>
          </a:p>
        </p:txBody>
      </p:sp>
    </p:spTree>
    <p:extLst>
      <p:ext uri="{BB962C8B-B14F-4D97-AF65-F5344CB8AC3E}">
        <p14:creationId xmlns:p14="http://schemas.microsoft.com/office/powerpoint/2010/main" val="1325472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lstStyle/>
          <a:p>
            <a:r>
              <a:rPr lang="en-US" dirty="0" smtClean="0"/>
              <a:t>In these cases, the true analysis is that there is a contract but one party is not able to supply the very thing whether goods or services that the other party contracted to take and therefore the contract is unenforceable by the one if executory, while if executed, the other can recover back money paid on the ground of failure of consideration. (As per Lord Atkins in </a:t>
            </a:r>
            <a:r>
              <a:rPr lang="en-US" b="1" i="1" dirty="0" smtClean="0"/>
              <a:t>Bell v Lever Bros</a:t>
            </a:r>
            <a:r>
              <a:rPr lang="en-US" dirty="0" smtClean="0"/>
              <a:t>)</a:t>
            </a:r>
            <a:endParaRPr lang="en-US" dirty="0"/>
          </a:p>
        </p:txBody>
      </p:sp>
    </p:spTree>
    <p:extLst>
      <p:ext uri="{BB962C8B-B14F-4D97-AF65-F5344CB8AC3E}">
        <p14:creationId xmlns:p14="http://schemas.microsoft.com/office/powerpoint/2010/main" val="12947478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The decision in</a:t>
            </a:r>
            <a:r>
              <a:rPr lang="en-US" b="1" i="1" dirty="0" smtClean="0"/>
              <a:t> Bell v Lever Bros </a:t>
            </a:r>
            <a:r>
              <a:rPr lang="en-US" dirty="0" smtClean="0"/>
              <a:t>has been fortified by other decisions such as </a:t>
            </a:r>
            <a:r>
              <a:rPr lang="en-US" b="1" i="1" dirty="0" err="1" smtClean="0"/>
              <a:t>Solle</a:t>
            </a:r>
            <a:r>
              <a:rPr lang="en-US" b="1" i="1" dirty="0" smtClean="0"/>
              <a:t> v Butcher [1950] 1 KB 671 </a:t>
            </a:r>
            <a:r>
              <a:rPr lang="en-US" dirty="0" smtClean="0"/>
              <a:t>and </a:t>
            </a:r>
            <a:r>
              <a:rPr lang="en-US" b="1" i="1" dirty="0" smtClean="0"/>
              <a:t>Leaf v International Galleries [1950] 2 KB 86.</a:t>
            </a:r>
          </a:p>
          <a:p>
            <a:r>
              <a:rPr lang="en-US" dirty="0" smtClean="0"/>
              <a:t>In the former case, A had agreed to let her flat to X at a yearly rental of 250 pounds. Both parties acted upon the assumption that the flat having been so drastically reconstructed as to be virtually a new flat was no longer controlled by the Rent Restriction Act. They were mistaken in this respect and the maximum rent payable was 140 pounds. It was held that the contract was void an initio.</a:t>
            </a:r>
            <a:endParaRPr lang="en-US" dirty="0"/>
          </a:p>
        </p:txBody>
      </p:sp>
    </p:spTree>
    <p:extLst>
      <p:ext uri="{BB962C8B-B14F-4D97-AF65-F5344CB8AC3E}">
        <p14:creationId xmlns:p14="http://schemas.microsoft.com/office/powerpoint/2010/main" val="30126977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r>
              <a:rPr lang="en-US" dirty="0" smtClean="0"/>
              <a:t>In the latter case, the plaintiff bought from the defendants a picture which they both mistakenly believed had been painted by Constable. Thus the picture without this quality was essentially different from what the parties believed it to be. The plaintiff rested his claim for recovery upon misrepresentation and not upon mistake and the court held that it could not have been based upon mistake. The mistake though ‘one sense essential or fundamental,’ did not avoid the contract. This is because the parties were agreed on the same terms on the subject matter (a specific picture- Salisbury Cathedral) and that is sufficient to make a contract.</a:t>
            </a:r>
            <a:endParaRPr lang="en-US" dirty="0"/>
          </a:p>
        </p:txBody>
      </p:sp>
    </p:spTree>
    <p:extLst>
      <p:ext uri="{BB962C8B-B14F-4D97-AF65-F5344CB8AC3E}">
        <p14:creationId xmlns:p14="http://schemas.microsoft.com/office/powerpoint/2010/main" val="30460922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 UNILATERAL MISTAKE</a:t>
            </a:r>
            <a:endParaRPr lang="en-US" dirty="0"/>
          </a:p>
        </p:txBody>
      </p:sp>
      <p:sp>
        <p:nvSpPr>
          <p:cNvPr id="3" name="Content Placeholder 2"/>
          <p:cNvSpPr>
            <a:spLocks noGrp="1"/>
          </p:cNvSpPr>
          <p:nvPr>
            <p:ph idx="1"/>
          </p:nvPr>
        </p:nvSpPr>
        <p:spPr/>
        <p:txBody>
          <a:bodyPr>
            <a:normAutofit fontScale="92500"/>
          </a:bodyPr>
          <a:lstStyle/>
          <a:p>
            <a:r>
              <a:rPr lang="en-US" dirty="0" smtClean="0"/>
              <a:t>This occurs where only one party is mistaken about the subject matter and the other party is aware of this mistake or should have, given the circumstances, been aware of this mistake.</a:t>
            </a:r>
          </a:p>
          <a:p>
            <a:r>
              <a:rPr lang="en-US" dirty="0" smtClean="0"/>
              <a:t>The parties cannot be said to be in agreement in such circumstances.</a:t>
            </a:r>
          </a:p>
          <a:p>
            <a:r>
              <a:rPr lang="en-US" dirty="0" smtClean="0"/>
              <a:t>There are two types of unilateral mistakes namely, mistake as to terms of the contract and mistake as to identity.</a:t>
            </a:r>
            <a:endParaRPr lang="en-US" dirty="0"/>
          </a:p>
        </p:txBody>
      </p:sp>
    </p:spTree>
    <p:extLst>
      <p:ext uri="{BB962C8B-B14F-4D97-AF65-F5344CB8AC3E}">
        <p14:creationId xmlns:p14="http://schemas.microsoft.com/office/powerpoint/2010/main" val="41405364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1. MISTAKE AS TO THE TERMS OF THE CONTRACT</a:t>
            </a:r>
            <a:endParaRPr lang="en-US" dirty="0"/>
          </a:p>
        </p:txBody>
      </p:sp>
      <p:sp>
        <p:nvSpPr>
          <p:cNvPr id="3" name="Content Placeholder 2"/>
          <p:cNvSpPr>
            <a:spLocks noGrp="1"/>
          </p:cNvSpPr>
          <p:nvPr>
            <p:ph idx="1"/>
          </p:nvPr>
        </p:nvSpPr>
        <p:spPr/>
        <p:txBody>
          <a:bodyPr/>
          <a:lstStyle/>
          <a:p>
            <a:r>
              <a:rPr lang="en-US" dirty="0" smtClean="0"/>
              <a:t>Where one party is mistaken as to the nature of the contract and the other party is aware of the mistake or the circumstances are such that he may be taken to be aware of it, the contract is void.</a:t>
            </a:r>
          </a:p>
          <a:p>
            <a:r>
              <a:rPr lang="en-US" dirty="0" smtClean="0"/>
              <a:t>If there is a unilateral mistake, the party may either rescind the contract or refuse specific performance.</a:t>
            </a:r>
            <a:endParaRPr lang="en-US" dirty="0"/>
          </a:p>
        </p:txBody>
      </p:sp>
    </p:spTree>
    <p:extLst>
      <p:ext uri="{BB962C8B-B14F-4D97-AF65-F5344CB8AC3E}">
        <p14:creationId xmlns:p14="http://schemas.microsoft.com/office/powerpoint/2010/main" val="42372165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709"/>
            <a:ext cx="8229600" cy="868362"/>
          </a:xfrm>
        </p:spPr>
        <p:txBody>
          <a:bodyPr/>
          <a:lstStyle/>
          <a:p>
            <a:r>
              <a:rPr lang="en-US" dirty="0" smtClean="0"/>
              <a:t>Cont’d</a:t>
            </a:r>
            <a:endParaRPr lang="en-US" dirty="0"/>
          </a:p>
        </p:txBody>
      </p:sp>
      <p:sp>
        <p:nvSpPr>
          <p:cNvPr id="3" name="Content Placeholder 2"/>
          <p:cNvSpPr>
            <a:spLocks noGrp="1"/>
          </p:cNvSpPr>
          <p:nvPr>
            <p:ph idx="1"/>
          </p:nvPr>
        </p:nvSpPr>
        <p:spPr>
          <a:xfrm>
            <a:off x="457200" y="838200"/>
            <a:ext cx="8229600" cy="5287963"/>
          </a:xfrm>
        </p:spPr>
        <p:txBody>
          <a:bodyPr/>
          <a:lstStyle/>
          <a:p>
            <a:r>
              <a:rPr lang="en-US" dirty="0" smtClean="0"/>
              <a:t>In the case of </a:t>
            </a:r>
            <a:r>
              <a:rPr lang="en-US" b="1" i="1" dirty="0" smtClean="0"/>
              <a:t>Webster v Cecil (1861) 30 </a:t>
            </a:r>
            <a:r>
              <a:rPr lang="en-US" b="1" i="1" dirty="0" err="1" smtClean="0"/>
              <a:t>Beav</a:t>
            </a:r>
            <a:r>
              <a:rPr lang="en-US" b="1" i="1" dirty="0" smtClean="0"/>
              <a:t> 62,</a:t>
            </a:r>
            <a:r>
              <a:rPr lang="en-US" dirty="0" smtClean="0"/>
              <a:t> the defendant having previously refused an offer of 2,000 pounds to sell property to the plaintiff wrote a letter offering to sell it for 1,250 pounds as a result of a mistaken calculation. The plaintiff accepted the offer but the defendant refused to honour the promise. A decree of specific performance was denied.</a:t>
            </a:r>
            <a:endParaRPr lang="en-US" dirty="0"/>
          </a:p>
        </p:txBody>
      </p:sp>
    </p:spTree>
    <p:extLst>
      <p:ext uri="{BB962C8B-B14F-4D97-AF65-F5344CB8AC3E}">
        <p14:creationId xmlns:p14="http://schemas.microsoft.com/office/powerpoint/2010/main" val="15484631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r>
              <a:rPr lang="en-US" dirty="0" smtClean="0"/>
              <a:t>In order for mistake to be operative, it must be a mistake as to the terms of the contract itself.</a:t>
            </a:r>
          </a:p>
          <a:p>
            <a:r>
              <a:rPr lang="en-US" dirty="0" smtClean="0"/>
              <a:t>In </a:t>
            </a:r>
            <a:r>
              <a:rPr lang="en-US" b="1" i="1" dirty="0" smtClean="0"/>
              <a:t> </a:t>
            </a:r>
            <a:r>
              <a:rPr lang="en-US" b="1" i="1" dirty="0" err="1" smtClean="0"/>
              <a:t>Hartog</a:t>
            </a:r>
            <a:r>
              <a:rPr lang="en-US" b="1" i="1" dirty="0" smtClean="0"/>
              <a:t> v Colin &amp; Shields [1939] 3 All ER 566,</a:t>
            </a:r>
            <a:r>
              <a:rPr lang="en-US" dirty="0" smtClean="0"/>
              <a:t> the defendants contracted to sell to the plaintiff 30,000 hare skins at prices per pound. Preliminary negotiations and trade usage showed that the price was intended to be per piece. The price per piece was one third of that per pound and therefore the price stated was absurdly low. The plaintiff’s action for damages for breach of contract failed on the ground that the plaintiff could not have reasonably supposed that the offer contained the offerors’ real intention.</a:t>
            </a:r>
            <a:endParaRPr lang="en-US" dirty="0"/>
          </a:p>
        </p:txBody>
      </p:sp>
    </p:spTree>
    <p:extLst>
      <p:ext uri="{BB962C8B-B14F-4D97-AF65-F5344CB8AC3E}">
        <p14:creationId xmlns:p14="http://schemas.microsoft.com/office/powerpoint/2010/main" val="40629209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r>
              <a:rPr lang="en-US" dirty="0" smtClean="0"/>
              <a:t>What will not render the contract void for unilateral mistake is mere error of judgment as to the quality of the subject matter.</a:t>
            </a:r>
          </a:p>
          <a:p>
            <a:r>
              <a:rPr lang="en-US" dirty="0" smtClean="0"/>
              <a:t>In </a:t>
            </a:r>
            <a:r>
              <a:rPr lang="en-US" b="1" i="1" dirty="0" smtClean="0"/>
              <a:t>Smith v Hughes (1871) LR 6 QB 597,</a:t>
            </a:r>
            <a:r>
              <a:rPr lang="en-US" dirty="0" smtClean="0"/>
              <a:t> the plaintiff by way of sample offered to sale oats to the defendant. The defendant agreed to the whole quantity. However when the plaintiff delivered a portion of them, the defendant complained that the oats were new oats whereas he thought he contracted for old oats. The court held that the passive acquiescence of the seller in the self deception of the buyer did not in the absence of fraud or deceit on the part of the seller entitle the buyer to avoid the contract and a new trial was ordered.</a:t>
            </a:r>
            <a:endParaRPr lang="en-US" dirty="0"/>
          </a:p>
        </p:txBody>
      </p:sp>
    </p:spTree>
    <p:extLst>
      <p:ext uri="{BB962C8B-B14F-4D97-AF65-F5344CB8AC3E}">
        <p14:creationId xmlns:p14="http://schemas.microsoft.com/office/powerpoint/2010/main" val="9662806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 MISTAKE AS TO INDENTITY</a:t>
            </a:r>
            <a:endParaRPr lang="en-US" dirty="0"/>
          </a:p>
        </p:txBody>
      </p:sp>
      <p:sp>
        <p:nvSpPr>
          <p:cNvPr id="3" name="Content Placeholder 2"/>
          <p:cNvSpPr>
            <a:spLocks noGrp="1"/>
          </p:cNvSpPr>
          <p:nvPr>
            <p:ph idx="1"/>
          </p:nvPr>
        </p:nvSpPr>
        <p:spPr/>
        <p:txBody>
          <a:bodyPr/>
          <a:lstStyle/>
          <a:p>
            <a:r>
              <a:rPr lang="en-US" dirty="0" smtClean="0"/>
              <a:t>This is where one party makes a contract with a second party believing him or her to be someone else. </a:t>
            </a:r>
            <a:endParaRPr lang="en-US" dirty="0"/>
          </a:p>
          <a:p>
            <a:r>
              <a:rPr lang="en-US" dirty="0" smtClean="0"/>
              <a:t>In such instances, the law makes distinguishes between contracts where the parties are </a:t>
            </a:r>
            <a:r>
              <a:rPr lang="en-US" b="1" i="1" dirty="0" smtClean="0"/>
              <a:t>inter </a:t>
            </a:r>
            <a:r>
              <a:rPr lang="en-US" b="1" i="1" dirty="0" err="1" smtClean="0"/>
              <a:t>absentes</a:t>
            </a:r>
            <a:r>
              <a:rPr lang="en-US" b="1" i="1" dirty="0" smtClean="0"/>
              <a:t> </a:t>
            </a:r>
            <a:r>
              <a:rPr lang="en-US" dirty="0" smtClean="0"/>
              <a:t>(where the parties are absent) and where the parties are </a:t>
            </a:r>
            <a:r>
              <a:rPr lang="en-US" b="1" i="1" dirty="0" smtClean="0"/>
              <a:t>inter </a:t>
            </a:r>
            <a:r>
              <a:rPr lang="en-US" b="1" i="1" dirty="0" err="1" smtClean="0"/>
              <a:t>praesentes</a:t>
            </a:r>
            <a:r>
              <a:rPr lang="en-US" b="1" i="1" dirty="0" smtClean="0"/>
              <a:t> </a:t>
            </a:r>
            <a:r>
              <a:rPr lang="en-US" dirty="0" smtClean="0"/>
              <a:t>(where the parties are face to face)</a:t>
            </a:r>
            <a:endParaRPr lang="en-US" dirty="0"/>
          </a:p>
        </p:txBody>
      </p:sp>
    </p:spTree>
    <p:extLst>
      <p:ext uri="{BB962C8B-B14F-4D97-AF65-F5344CB8AC3E}">
        <p14:creationId xmlns:p14="http://schemas.microsoft.com/office/powerpoint/2010/main" val="26453771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CONTRACT MADE INTER ABSENTES</a:t>
            </a:r>
            <a:endParaRPr lang="en-US" dirty="0"/>
          </a:p>
        </p:txBody>
      </p:sp>
      <p:sp>
        <p:nvSpPr>
          <p:cNvPr id="3" name="Content Placeholder 2"/>
          <p:cNvSpPr>
            <a:spLocks noGrp="1"/>
          </p:cNvSpPr>
          <p:nvPr>
            <p:ph idx="1"/>
          </p:nvPr>
        </p:nvSpPr>
        <p:spPr/>
        <p:txBody>
          <a:bodyPr/>
          <a:lstStyle/>
          <a:p>
            <a:r>
              <a:rPr lang="en-US" dirty="0" smtClean="0"/>
              <a:t>The parties may make an agreement while they are not physically in each others presence.</a:t>
            </a:r>
          </a:p>
          <a:p>
            <a:r>
              <a:rPr lang="en-US" dirty="0" smtClean="0"/>
              <a:t>If one party is mistaken as to the identity of the person they are dealing with and it turns out that they intended on dealing with some identifiable third party then the contract will be void.</a:t>
            </a:r>
          </a:p>
        </p:txBody>
      </p:sp>
    </p:spTree>
    <p:extLst>
      <p:ext uri="{BB962C8B-B14F-4D97-AF65-F5344CB8AC3E}">
        <p14:creationId xmlns:p14="http://schemas.microsoft.com/office/powerpoint/2010/main" val="40379083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normAutofit lnSpcReduction="10000"/>
          </a:bodyPr>
          <a:lstStyle/>
          <a:p>
            <a:r>
              <a:rPr lang="en-US" dirty="0" smtClean="0"/>
              <a:t>Mistake arises when one or both of the parties to the contract erroneously believe that certain facts are true at the time that the parties are formulating the contract.</a:t>
            </a:r>
          </a:p>
          <a:p>
            <a:r>
              <a:rPr lang="en-US" dirty="0" smtClean="0"/>
              <a:t>Mistake has effects in common law and in equity.</a:t>
            </a:r>
          </a:p>
          <a:p>
            <a:r>
              <a:rPr lang="en-US" dirty="0" smtClean="0"/>
              <a:t>At common law, a contract is void ab initio and therefore no rights and obligations arise under it.</a:t>
            </a:r>
          </a:p>
          <a:p>
            <a:endParaRPr lang="en-US" dirty="0"/>
          </a:p>
        </p:txBody>
      </p:sp>
    </p:spTree>
    <p:extLst>
      <p:ext uri="{BB962C8B-B14F-4D97-AF65-F5344CB8AC3E}">
        <p14:creationId xmlns:p14="http://schemas.microsoft.com/office/powerpoint/2010/main" val="13972492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a:xfrm>
            <a:off x="457200" y="1219200"/>
            <a:ext cx="8229600" cy="4906963"/>
          </a:xfrm>
        </p:spPr>
        <p:txBody>
          <a:bodyPr>
            <a:normAutofit fontScale="85000" lnSpcReduction="10000"/>
          </a:bodyPr>
          <a:lstStyle/>
          <a:p>
            <a:r>
              <a:rPr lang="en-US" dirty="0" smtClean="0"/>
              <a:t>In</a:t>
            </a:r>
            <a:r>
              <a:rPr lang="en-US" b="1" i="1" dirty="0" smtClean="0"/>
              <a:t> Cundy v Lindsay (1878) 3 App </a:t>
            </a:r>
            <a:r>
              <a:rPr lang="en-US" b="1" i="1" dirty="0" err="1" smtClean="0"/>
              <a:t>Cas</a:t>
            </a:r>
            <a:r>
              <a:rPr lang="en-US" b="1" i="1" dirty="0" smtClean="0"/>
              <a:t> 459,</a:t>
            </a:r>
            <a:r>
              <a:rPr lang="en-US" dirty="0" smtClean="0"/>
              <a:t> a fraudster called </a:t>
            </a:r>
            <a:r>
              <a:rPr lang="en-US" dirty="0" err="1" smtClean="0"/>
              <a:t>Blenkarn</a:t>
            </a:r>
            <a:r>
              <a:rPr lang="en-US" dirty="0" smtClean="0"/>
              <a:t> writing from 37 Wood Street Cheapside ordered goods from Lindsay &amp; Co. he signed his name so that it appeared as ‘</a:t>
            </a:r>
            <a:r>
              <a:rPr lang="en-US" dirty="0" err="1" smtClean="0"/>
              <a:t>Blenkiron</a:t>
            </a:r>
            <a:r>
              <a:rPr lang="en-US" dirty="0" smtClean="0"/>
              <a:t> &amp; Co.’ A reputable firm known as W </a:t>
            </a:r>
            <a:r>
              <a:rPr lang="en-US" dirty="0" err="1" smtClean="0"/>
              <a:t>Blenkiron</a:t>
            </a:r>
            <a:r>
              <a:rPr lang="en-US" dirty="0" smtClean="0"/>
              <a:t> &amp; Co operated at 123 Wood street and was known to Lindsay. They did not ascertain the correct address and dispatched to </a:t>
            </a:r>
            <a:r>
              <a:rPr lang="en-US" dirty="0" err="1" smtClean="0"/>
              <a:t>Blenkarn</a:t>
            </a:r>
            <a:r>
              <a:rPr lang="en-US" dirty="0" smtClean="0"/>
              <a:t> who later sold the goods to a third party. The plaintiff brought an action in conversion and they succeeded. The House of Lords held that there was an operative mistake and no title has passed to the defendants because no intention to contract with </a:t>
            </a:r>
            <a:r>
              <a:rPr lang="en-US" dirty="0" err="1" smtClean="0"/>
              <a:t>Blenkarn</a:t>
            </a:r>
            <a:r>
              <a:rPr lang="en-US" dirty="0" smtClean="0"/>
              <a:t> existed.</a:t>
            </a:r>
            <a:endParaRPr lang="en-US" dirty="0"/>
          </a:p>
        </p:txBody>
      </p:sp>
    </p:spTree>
    <p:extLst>
      <p:ext uri="{BB962C8B-B14F-4D97-AF65-F5344CB8AC3E}">
        <p14:creationId xmlns:p14="http://schemas.microsoft.com/office/powerpoint/2010/main" val="32991328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a:xfrm>
            <a:off x="457200" y="1143000"/>
            <a:ext cx="8229600" cy="4983163"/>
          </a:xfrm>
        </p:spPr>
        <p:txBody>
          <a:bodyPr>
            <a:normAutofit fontScale="70000" lnSpcReduction="20000"/>
          </a:bodyPr>
          <a:lstStyle/>
          <a:p>
            <a:r>
              <a:rPr lang="en-US" dirty="0" smtClean="0"/>
              <a:t>If the innocent party believes that they are dealing with a reputable firm and not </a:t>
            </a:r>
            <a:r>
              <a:rPr lang="en-US" dirty="0" err="1" smtClean="0"/>
              <a:t>arogue</a:t>
            </a:r>
            <a:r>
              <a:rPr lang="en-US" dirty="0" smtClean="0"/>
              <a:t> then it would seem that the contract may be voidable for fraud but not void for mistake.</a:t>
            </a:r>
          </a:p>
          <a:p>
            <a:r>
              <a:rPr lang="en-US" dirty="0" smtClean="0"/>
              <a:t>In the case of </a:t>
            </a:r>
            <a:r>
              <a:rPr lang="en-US" b="1" i="1" dirty="0" smtClean="0"/>
              <a:t>King’s Norton Metal Co Ltd v </a:t>
            </a:r>
            <a:r>
              <a:rPr lang="en-US" b="1" i="1" dirty="0" err="1" smtClean="0"/>
              <a:t>Etridge</a:t>
            </a:r>
            <a:r>
              <a:rPr lang="en-US" b="1" i="1" dirty="0" smtClean="0"/>
              <a:t> Merrett Co Ltd (1897) TLR 98,</a:t>
            </a:r>
            <a:r>
              <a:rPr lang="en-US" dirty="0" smtClean="0"/>
              <a:t> it involved a fraudulent man called Wallis who, for purposes of fraud established a company known as “Hallam &amp; Co.” He had prepared headed paper which represented that the company had offices in various cities. Wallis ordered goods from the plaintiffs on this headed paper and paid them with a cheque signed Hallam &amp; Co. he made a second order on the same headed paper and these were delivered to. however., Wallis did not pay for these goods and then sold them to the defendants. The plaintiffs brought an action against the defendants claiming the value of the goods. This action failed because the contract although voidable for void was not void for mistake. In the courts view, the defendants had acquired good title and the contract had not yet been avoided.</a:t>
            </a:r>
            <a:endParaRPr lang="en-US" dirty="0"/>
          </a:p>
        </p:txBody>
      </p:sp>
    </p:spTree>
    <p:extLst>
      <p:ext uri="{BB962C8B-B14F-4D97-AF65-F5344CB8AC3E}">
        <p14:creationId xmlns:p14="http://schemas.microsoft.com/office/powerpoint/2010/main" val="423170027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CONTRACT MADE INTER PRAESENTES</a:t>
            </a:r>
            <a:endParaRPr lang="en-US" dirty="0"/>
          </a:p>
        </p:txBody>
      </p:sp>
      <p:sp>
        <p:nvSpPr>
          <p:cNvPr id="3" name="Content Placeholder 2"/>
          <p:cNvSpPr>
            <a:spLocks noGrp="1"/>
          </p:cNvSpPr>
          <p:nvPr>
            <p:ph idx="1"/>
          </p:nvPr>
        </p:nvSpPr>
        <p:spPr/>
        <p:txBody>
          <a:bodyPr/>
          <a:lstStyle/>
          <a:p>
            <a:r>
              <a:rPr lang="en-US" dirty="0" smtClean="0"/>
              <a:t>The general presumption if the parties are inter </a:t>
            </a:r>
            <a:r>
              <a:rPr lang="en-US" dirty="0" err="1" smtClean="0"/>
              <a:t>praesentes</a:t>
            </a:r>
            <a:r>
              <a:rPr lang="en-US" dirty="0" smtClean="0"/>
              <a:t> (face to face) is that the mistaken party intends on dealing with the person who is physically present and identifiable.</a:t>
            </a:r>
          </a:p>
          <a:p>
            <a:r>
              <a:rPr lang="en-US" dirty="0" smtClean="0"/>
              <a:t>For such mistake to be operative, the mistaken party will have to prove that:</a:t>
            </a:r>
          </a:p>
          <a:p>
            <a:pPr marL="0" indent="0">
              <a:buNone/>
            </a:pPr>
            <a:endParaRPr lang="en-US" dirty="0"/>
          </a:p>
        </p:txBody>
      </p:sp>
    </p:spTree>
    <p:extLst>
      <p:ext uri="{BB962C8B-B14F-4D97-AF65-F5344CB8AC3E}">
        <p14:creationId xmlns:p14="http://schemas.microsoft.com/office/powerpoint/2010/main" val="266988244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smtClean="0"/>
              <a:t>1. They intended on dealing with someone else</a:t>
            </a:r>
          </a:p>
          <a:p>
            <a:pPr marL="0" indent="0">
              <a:buNone/>
            </a:pPr>
            <a:r>
              <a:rPr lang="en-US" dirty="0" smtClean="0"/>
              <a:t>2. The party they actually dealt with was aware of this intention.</a:t>
            </a:r>
          </a:p>
          <a:p>
            <a:pPr marL="0" indent="0">
              <a:buNone/>
            </a:pPr>
            <a:r>
              <a:rPr lang="en-US" dirty="0" smtClean="0"/>
              <a:t>3. They regarded identity as a matter of crucial importance; and</a:t>
            </a:r>
          </a:p>
          <a:p>
            <a:pPr marL="0" indent="0">
              <a:buNone/>
            </a:pPr>
            <a:r>
              <a:rPr lang="en-US" dirty="0" smtClean="0"/>
              <a:t>4. They had taken reasonable steps to check the identity of the other person.</a:t>
            </a:r>
            <a:endParaRPr lang="en-US" dirty="0"/>
          </a:p>
        </p:txBody>
      </p:sp>
    </p:spTree>
    <p:extLst>
      <p:ext uri="{BB962C8B-B14F-4D97-AF65-F5344CB8AC3E}">
        <p14:creationId xmlns:p14="http://schemas.microsoft.com/office/powerpoint/2010/main" val="16529884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r>
              <a:rPr lang="en-US" dirty="0" smtClean="0"/>
              <a:t>In </a:t>
            </a:r>
            <a:r>
              <a:rPr lang="en-US" b="1" i="1" dirty="0" smtClean="0"/>
              <a:t>Phillips v Brooks [1919] 2 KB 243,</a:t>
            </a:r>
            <a:r>
              <a:rPr lang="en-US" dirty="0" smtClean="0"/>
              <a:t> the plaintiff was a jeweler who was suing the defendant pawn brokers either for the return of a ring or alternatively, its value and damages for its detention. The defendants had essentially bought the ring from a fraudster called North. He had purchased a ring and pearls from the plaintiff’s jeweler’s shop. He produced a cheque book and while signing represented that he was Sir George </a:t>
            </a:r>
            <a:r>
              <a:rPr lang="en-US" dirty="0" err="1" smtClean="0"/>
              <a:t>Bullough</a:t>
            </a:r>
            <a:r>
              <a:rPr lang="en-US" dirty="0" smtClean="0"/>
              <a:t>, who lived at St James’ Square London. The plaintiff checked the directory to confirm this and it was true. North took the ring but the cheque was dishonoured and he had sold the ring to the defendants without notice of the means through which he acquired it. The court held that the plaintiffs had intended to contract with North who was the person in the shop and therefore good title to the ring had passed on to the defendants when North sold it to them.</a:t>
            </a:r>
            <a:endParaRPr lang="en-US" dirty="0"/>
          </a:p>
        </p:txBody>
      </p:sp>
    </p:spTree>
    <p:extLst>
      <p:ext uri="{BB962C8B-B14F-4D97-AF65-F5344CB8AC3E}">
        <p14:creationId xmlns:p14="http://schemas.microsoft.com/office/powerpoint/2010/main" val="344674375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r>
              <a:rPr lang="en-US" dirty="0" smtClean="0"/>
              <a:t>This decision can be contrasted with</a:t>
            </a:r>
            <a:r>
              <a:rPr lang="en-US" b="1" i="1" dirty="0" smtClean="0"/>
              <a:t> Ingram v Little [1960] 3 All ER 332,</a:t>
            </a:r>
            <a:r>
              <a:rPr lang="en-US" dirty="0" smtClean="0"/>
              <a:t> where 3 plaintiffs jointly owned a car and advertised it for sale. A rogue who had introduced himself as Hutchinson offered to purchase the car. He offered to purchase by cheque but one of the plaintiffs refused to accept it. The rogue then claimed to be P.G.M. Hutchinson, a business man who lived at Stanstead house. One of the plaintiffs checked the telephone directory and the information matched. The plaintiffs then accepted the cheque and passed on the car. The cheque was dishonoured and the rogue had already sold the car to a third party. The plaintiff sued the defendant for the return of the car and damages </a:t>
            </a:r>
            <a:endParaRPr lang="en-US" dirty="0"/>
          </a:p>
        </p:txBody>
      </p:sp>
    </p:spTree>
    <p:extLst>
      <p:ext uri="{BB962C8B-B14F-4D97-AF65-F5344CB8AC3E}">
        <p14:creationId xmlns:p14="http://schemas.microsoft.com/office/powerpoint/2010/main" val="109540871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 court held that the contract was void and judgment was given for the plaintiffs. In the court of Appeal’s view, the offer was made to Hutchinson and not the rogue. Since the rogue was well aware of this, he was not capable of accepting this offer. As such there had been no contract of sale and the plaintiffs were entitled to recover the car or damages from the defendant.</a:t>
            </a:r>
            <a:endParaRPr lang="en-US" dirty="0"/>
          </a:p>
        </p:txBody>
      </p:sp>
    </p:spTree>
    <p:extLst>
      <p:ext uri="{BB962C8B-B14F-4D97-AF65-F5344CB8AC3E}">
        <p14:creationId xmlns:p14="http://schemas.microsoft.com/office/powerpoint/2010/main" val="255823323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In </a:t>
            </a:r>
            <a:r>
              <a:rPr lang="en-US" b="1" i="1" dirty="0" smtClean="0"/>
              <a:t>Lewis v Avery [1972] 1 QB 198, </a:t>
            </a:r>
            <a:r>
              <a:rPr lang="en-US" dirty="0" smtClean="0"/>
              <a:t>Lord Denning stated that “when a dealing is had between a seller like the [claimant] and a person who is actually there present before him, then the presumption in law is that there is a contract even though there is fraudulent impersonation by the buyer representing himself as a different man than he is. There is a contract made with the very person there, who is present in person….in this case [the claimant] mad a contract of sale with the very man, the rogue, who came to the flat. I say that he “made a contract” because in this regard we do not look into his intentions or into his mind to know what he was thinking or into the mind of the rogue. We look to the outward appearances.”</a:t>
            </a:r>
            <a:endParaRPr lang="en-US" dirty="0"/>
          </a:p>
        </p:txBody>
      </p:sp>
    </p:spTree>
    <p:extLst>
      <p:ext uri="{BB962C8B-B14F-4D97-AF65-F5344CB8AC3E}">
        <p14:creationId xmlns:p14="http://schemas.microsoft.com/office/powerpoint/2010/main" val="305668360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The exception to the rule in </a:t>
            </a:r>
            <a:r>
              <a:rPr lang="en-US" b="1" i="1" dirty="0" smtClean="0"/>
              <a:t>Lewis v Avery </a:t>
            </a:r>
            <a:r>
              <a:rPr lang="en-US" dirty="0" smtClean="0"/>
              <a:t>is if the party intended to contract only with the person so identified.</a:t>
            </a:r>
          </a:p>
          <a:p>
            <a:r>
              <a:rPr lang="en-US" dirty="0" smtClean="0"/>
              <a:t>Only in such an instance can the contract be rendered void.</a:t>
            </a:r>
          </a:p>
          <a:p>
            <a:r>
              <a:rPr lang="en-US" dirty="0" smtClean="0"/>
              <a:t>In </a:t>
            </a:r>
            <a:r>
              <a:rPr lang="en-US" b="1" i="1" dirty="0" smtClean="0"/>
              <a:t>Lake v Simmons [1927] AC 487, </a:t>
            </a:r>
            <a:r>
              <a:rPr lang="en-US" dirty="0" smtClean="0"/>
              <a:t>Viscount Haldane stated, “Ellison was mere intermediary, little more than a porter…..no doubt she got possession physically, but there was no mutual assent to any contract… the [claimant] thought he was dealing with a different person, the wife of Van der </a:t>
            </a:r>
            <a:r>
              <a:rPr lang="en-US" dirty="0" err="1" smtClean="0"/>
              <a:t>Borgh</a:t>
            </a:r>
            <a:r>
              <a:rPr lang="en-US" dirty="0" smtClean="0"/>
              <a:t> and it was on that footing alone that he parted with the goods. He never intended to contract with the woman in question…. It was only on the footing and in belief that she was </a:t>
            </a:r>
            <a:r>
              <a:rPr lang="en-US" dirty="0" err="1" smtClean="0"/>
              <a:t>Mrs</a:t>
            </a:r>
            <a:r>
              <a:rPr lang="en-US" dirty="0" smtClean="0"/>
              <a:t> Van der </a:t>
            </a:r>
            <a:r>
              <a:rPr lang="en-US" dirty="0" err="1" smtClean="0"/>
              <a:t>Borgh</a:t>
            </a:r>
            <a:r>
              <a:rPr lang="en-US" dirty="0" smtClean="0"/>
              <a:t> that he was willing to deal with her at all.”</a:t>
            </a:r>
            <a:endParaRPr lang="en-US" dirty="0"/>
          </a:p>
        </p:txBody>
      </p:sp>
    </p:spTree>
    <p:extLst>
      <p:ext uri="{BB962C8B-B14F-4D97-AF65-F5344CB8AC3E}">
        <p14:creationId xmlns:p14="http://schemas.microsoft.com/office/powerpoint/2010/main" val="404844982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MUTUAL MISTAKE</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A mutual mistake will occur where the parties are at cross purposes and each party is mistaken about the other’s intentions.</a:t>
            </a:r>
          </a:p>
          <a:p>
            <a:r>
              <a:rPr lang="en-US" dirty="0" smtClean="0"/>
              <a:t>As such the parties never reach an agreement owing to the fact that there is no offer and acceptance.</a:t>
            </a:r>
          </a:p>
          <a:p>
            <a:r>
              <a:rPr lang="en-US" dirty="0" smtClean="0"/>
              <a:t>Where the parties are at cross purposes, the courts will apply an objective test and consider what the “reasonable man” would take the agreement to mean.</a:t>
            </a:r>
            <a:endParaRPr lang="en-US" dirty="0"/>
          </a:p>
        </p:txBody>
      </p:sp>
    </p:spTree>
    <p:extLst>
      <p:ext uri="{BB962C8B-B14F-4D97-AF65-F5344CB8AC3E}">
        <p14:creationId xmlns:p14="http://schemas.microsoft.com/office/powerpoint/2010/main" val="3957744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lstStyle/>
          <a:p>
            <a:r>
              <a:rPr lang="en-US" dirty="0" smtClean="0"/>
              <a:t>In equity, the contract may be voidable which essentially means that rights and obligations will arise until the contract has been avoided.</a:t>
            </a:r>
          </a:p>
          <a:p>
            <a:r>
              <a:rPr lang="en-US" dirty="0" smtClean="0"/>
              <a:t>There are three forms of mistake:</a:t>
            </a:r>
          </a:p>
          <a:p>
            <a:pPr marL="514350" indent="-514350">
              <a:buFont typeface="+mj-lt"/>
              <a:buAutoNum type="arabicPeriod"/>
            </a:pPr>
            <a:r>
              <a:rPr lang="en-US" dirty="0" smtClean="0"/>
              <a:t>Common mistake</a:t>
            </a:r>
          </a:p>
          <a:p>
            <a:pPr marL="514350" indent="-514350">
              <a:buFont typeface="+mj-lt"/>
              <a:buAutoNum type="arabicPeriod"/>
            </a:pPr>
            <a:r>
              <a:rPr lang="en-US" dirty="0" smtClean="0"/>
              <a:t>Unilateral mistake</a:t>
            </a:r>
          </a:p>
          <a:p>
            <a:pPr marL="514350" indent="-514350">
              <a:buFont typeface="+mj-lt"/>
              <a:buAutoNum type="arabicPeriod"/>
            </a:pPr>
            <a:r>
              <a:rPr lang="en-US" dirty="0" smtClean="0"/>
              <a:t>Mutual mistake</a:t>
            </a:r>
            <a:endParaRPr lang="en-US" dirty="0"/>
          </a:p>
        </p:txBody>
      </p:sp>
    </p:spTree>
    <p:extLst>
      <p:ext uri="{BB962C8B-B14F-4D97-AF65-F5344CB8AC3E}">
        <p14:creationId xmlns:p14="http://schemas.microsoft.com/office/powerpoint/2010/main" val="250623880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lstStyle/>
          <a:p>
            <a:r>
              <a:rPr lang="en-US" dirty="0" smtClean="0"/>
              <a:t>If the conclusion is that the contract could only be understood in one sense then the parties will be bound by the contract as interpreted by this reasonable man test.</a:t>
            </a:r>
          </a:p>
          <a:p>
            <a:r>
              <a:rPr lang="en-US" dirty="0" smtClean="0"/>
              <a:t>If the transaction was unclear and ambiguous then there will be no agreement and the contract will be void.</a:t>
            </a:r>
            <a:endParaRPr lang="en-US" dirty="0"/>
          </a:p>
        </p:txBody>
      </p:sp>
    </p:spTree>
    <p:extLst>
      <p:ext uri="{BB962C8B-B14F-4D97-AF65-F5344CB8AC3E}">
        <p14:creationId xmlns:p14="http://schemas.microsoft.com/office/powerpoint/2010/main" val="273584247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In </a:t>
            </a:r>
            <a:r>
              <a:rPr lang="en-US" b="1" i="1" dirty="0" smtClean="0"/>
              <a:t>Wood v </a:t>
            </a:r>
            <a:r>
              <a:rPr lang="en-US" b="1" i="1" dirty="0" err="1" smtClean="0"/>
              <a:t>Scarth</a:t>
            </a:r>
            <a:r>
              <a:rPr lang="en-US" b="1" i="1" dirty="0" smtClean="0"/>
              <a:t> (1858) 1 F &amp; F 293,</a:t>
            </a:r>
            <a:r>
              <a:rPr lang="en-US" dirty="0" smtClean="0"/>
              <a:t> the plaintiff accepted an offer to rent a pub from the defendant at 63 pounds per annum after an interview with the defendant’s clerk. The only amount the plaintiff needed to pay was 63 pounds. It was the defendant’s intention however that a premium of 500 pounds be payable as well. The defendant’s clerk did not explain this to the plaintiff. The defendant refused to complete the transaction. Although the plaintiff’s action for specific performance failed; he was awarded damages.</a:t>
            </a:r>
            <a:endParaRPr lang="en-US" dirty="0"/>
          </a:p>
        </p:txBody>
      </p:sp>
    </p:spTree>
    <p:extLst>
      <p:ext uri="{BB962C8B-B14F-4D97-AF65-F5344CB8AC3E}">
        <p14:creationId xmlns:p14="http://schemas.microsoft.com/office/powerpoint/2010/main" val="17001335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r>
              <a:rPr lang="en-US" dirty="0" smtClean="0"/>
              <a:t>In </a:t>
            </a:r>
            <a:r>
              <a:rPr lang="en-US" b="1" i="1" dirty="0" smtClean="0"/>
              <a:t>Raffles v </a:t>
            </a:r>
            <a:r>
              <a:rPr lang="en-US" b="1" i="1" dirty="0" err="1" smtClean="0"/>
              <a:t>Wichelhaus</a:t>
            </a:r>
            <a:r>
              <a:rPr lang="en-US" b="1" i="1" dirty="0" smtClean="0"/>
              <a:t> (1864) 2 H &amp; C 906,</a:t>
            </a:r>
            <a:r>
              <a:rPr lang="en-US" dirty="0" smtClean="0"/>
              <a:t> the defendant had agreed to purchase some cotton from the plaintiff. It was due to arrive on a ship called the Peerless from Bombay. Two ships called peerless arrived, one in October and the other in December. The defendants thought that the cotton would arrive on the October ship whilst the plaintiffs intended for the cotton to arrive </a:t>
            </a:r>
            <a:r>
              <a:rPr lang="en-US" dirty="0"/>
              <a:t>o</a:t>
            </a:r>
            <a:r>
              <a:rPr lang="en-US" dirty="0" smtClean="0"/>
              <a:t>n the December ship. The defendant rejected the cotton when it arrived in December. The courts found that the defendants were not liable because there was nothing on the face of the contract to show that ‘peerless’ </a:t>
            </a:r>
            <a:r>
              <a:rPr lang="en-US" dirty="0" err="1" smtClean="0"/>
              <a:t>refered</a:t>
            </a:r>
            <a:r>
              <a:rPr lang="en-US" dirty="0" smtClean="0"/>
              <a:t> to either ship.</a:t>
            </a:r>
            <a:endParaRPr lang="en-US" dirty="0"/>
          </a:p>
        </p:txBody>
      </p:sp>
    </p:spTree>
    <p:extLst>
      <p:ext uri="{BB962C8B-B14F-4D97-AF65-F5344CB8AC3E}">
        <p14:creationId xmlns:p14="http://schemas.microsoft.com/office/powerpoint/2010/main" val="333044595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MISTAKE RELATING TO DOCUMENTS</a:t>
            </a:r>
            <a:endParaRPr lang="en-US" dirty="0"/>
          </a:p>
        </p:txBody>
      </p:sp>
      <p:sp>
        <p:nvSpPr>
          <p:cNvPr id="3" name="Content Placeholder 2"/>
          <p:cNvSpPr>
            <a:spLocks noGrp="1"/>
          </p:cNvSpPr>
          <p:nvPr>
            <p:ph idx="1"/>
          </p:nvPr>
        </p:nvSpPr>
        <p:spPr/>
        <p:txBody>
          <a:bodyPr>
            <a:normAutofit lnSpcReduction="10000"/>
          </a:bodyPr>
          <a:lstStyle/>
          <a:p>
            <a:r>
              <a:rPr lang="en-US" dirty="0" smtClean="0"/>
              <a:t>As a general rule, a person is bound once their signature is on a document.</a:t>
            </a:r>
          </a:p>
          <a:p>
            <a:r>
              <a:rPr lang="en-US" dirty="0" smtClean="0"/>
              <a:t>This is the case even where the party has not read or understood the document as was illustrated in the case of </a:t>
            </a:r>
            <a:r>
              <a:rPr lang="en-US" b="1" i="1" dirty="0" err="1" smtClean="0"/>
              <a:t>L’Estrange</a:t>
            </a:r>
            <a:r>
              <a:rPr lang="en-US" b="1" i="1" dirty="0" smtClean="0"/>
              <a:t> v </a:t>
            </a:r>
            <a:r>
              <a:rPr lang="en-US" b="1" i="1" dirty="0" err="1" smtClean="0"/>
              <a:t>Graucoub</a:t>
            </a:r>
            <a:r>
              <a:rPr lang="en-US" b="1" i="1" dirty="0" smtClean="0"/>
              <a:t> [1934] 2 KB 394.</a:t>
            </a:r>
          </a:p>
          <a:p>
            <a:r>
              <a:rPr lang="en-US" dirty="0" smtClean="0"/>
              <a:t>Where a person has been induced into signing a document by fraud or misrepresentation then the transaction will be voidable</a:t>
            </a:r>
            <a:endParaRPr lang="en-US" dirty="0"/>
          </a:p>
        </p:txBody>
      </p:sp>
    </p:spTree>
    <p:extLst>
      <p:ext uri="{BB962C8B-B14F-4D97-AF65-F5344CB8AC3E}">
        <p14:creationId xmlns:p14="http://schemas.microsoft.com/office/powerpoint/2010/main" val="39964251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normAutofit lnSpcReduction="10000"/>
          </a:bodyPr>
          <a:lstStyle/>
          <a:p>
            <a:r>
              <a:rPr lang="en-US" dirty="0" smtClean="0"/>
              <a:t>A party may also make a plea of </a:t>
            </a:r>
            <a:r>
              <a:rPr lang="en-US" i="1" dirty="0" smtClean="0"/>
              <a:t>non </a:t>
            </a:r>
            <a:r>
              <a:rPr lang="en-US" i="1" dirty="0" err="1" smtClean="0"/>
              <a:t>est</a:t>
            </a:r>
            <a:r>
              <a:rPr lang="en-US" i="1" dirty="0" smtClean="0"/>
              <a:t> factum (</a:t>
            </a:r>
            <a:r>
              <a:rPr lang="en-US" dirty="0" smtClean="0"/>
              <a:t>this is not my deed) </a:t>
            </a:r>
          </a:p>
          <a:p>
            <a:r>
              <a:rPr lang="en-US" dirty="0" smtClean="0"/>
              <a:t>This was originally used to protect the illiterate who might have been tricked into putting their mark on documents.</a:t>
            </a:r>
          </a:p>
          <a:p>
            <a:r>
              <a:rPr lang="en-US" dirty="0" smtClean="0"/>
              <a:t>The plea eventually became available to the literate who may have signed a document believing it to be something totally different to what it actually was.</a:t>
            </a:r>
            <a:endParaRPr lang="en-US" dirty="0"/>
          </a:p>
        </p:txBody>
      </p:sp>
    </p:spTree>
    <p:extLst>
      <p:ext uri="{BB962C8B-B14F-4D97-AF65-F5344CB8AC3E}">
        <p14:creationId xmlns:p14="http://schemas.microsoft.com/office/powerpoint/2010/main" val="60430373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In </a:t>
            </a:r>
            <a:r>
              <a:rPr lang="en-US" b="1" i="1" dirty="0" smtClean="0"/>
              <a:t>Foster v Mackinnon (1869) LR 4 CP 704, </a:t>
            </a:r>
            <a:r>
              <a:rPr lang="en-US" dirty="0" smtClean="0"/>
              <a:t>Byles J stated, “it seems plain on principle and on authority that if a blind man or a man who cannot read or who for some reason (not implying negligence) forbears to read, has a written contract falsely read over to him, the reader misreading it to such a degree that the written contract is of a nature altogether different from the contract pretended to be read from the paper which the blind or illiterate man afterwards signs; then at least if there be no negligence, the signature obtained is of no force and it is invalid not merely on the ground of fraud, where fraud exists but on ground that the mind of the signer did not accompany the signature; in other words he never intended to sign and therefore, in contemplation of law, never did sign the contract to which his name is appended. ”</a:t>
            </a:r>
            <a:endParaRPr lang="en-US" dirty="0"/>
          </a:p>
        </p:txBody>
      </p:sp>
    </p:spTree>
    <p:extLst>
      <p:ext uri="{BB962C8B-B14F-4D97-AF65-F5344CB8AC3E}">
        <p14:creationId xmlns:p14="http://schemas.microsoft.com/office/powerpoint/2010/main" val="355972759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Cont’d</a:t>
            </a:r>
            <a:endParaRPr lang="en-US"/>
          </a:p>
        </p:txBody>
      </p:sp>
      <p:sp>
        <p:nvSpPr>
          <p:cNvPr id="3" name="Content Placeholder 2"/>
          <p:cNvSpPr>
            <a:spLocks noGrp="1"/>
          </p:cNvSpPr>
          <p:nvPr>
            <p:ph idx="1"/>
          </p:nvPr>
        </p:nvSpPr>
        <p:spPr/>
        <p:txBody>
          <a:bodyPr>
            <a:normAutofit fontScale="77500" lnSpcReduction="20000"/>
          </a:bodyPr>
          <a:lstStyle/>
          <a:p>
            <a:r>
              <a:rPr lang="en-US" dirty="0" smtClean="0"/>
              <a:t>In the case of </a:t>
            </a:r>
            <a:r>
              <a:rPr lang="en-US" b="1" i="1" dirty="0" smtClean="0"/>
              <a:t>Saunders v Anglia Building Society (</a:t>
            </a:r>
            <a:r>
              <a:rPr lang="en-US" b="1" i="1" dirty="0" err="1" smtClean="0"/>
              <a:t>Gallie</a:t>
            </a:r>
            <a:r>
              <a:rPr lang="en-US" b="1" i="1" dirty="0" smtClean="0"/>
              <a:t> v Lee) [1970] 3 All ER 961,</a:t>
            </a:r>
            <a:r>
              <a:rPr lang="en-US" dirty="0" smtClean="0"/>
              <a:t> </a:t>
            </a:r>
            <a:r>
              <a:rPr lang="en-US" dirty="0" err="1" smtClean="0"/>
              <a:t>Mrs</a:t>
            </a:r>
            <a:r>
              <a:rPr lang="en-US" dirty="0" smtClean="0"/>
              <a:t> </a:t>
            </a:r>
            <a:r>
              <a:rPr lang="en-US" dirty="0" err="1" smtClean="0"/>
              <a:t>Gallie</a:t>
            </a:r>
            <a:r>
              <a:rPr lang="en-US" dirty="0" smtClean="0"/>
              <a:t> a 78 year old woman had signed a document which her nephew’s friend Lee told her was </a:t>
            </a:r>
            <a:r>
              <a:rPr lang="en-US" smtClean="0"/>
              <a:t>a deed </a:t>
            </a:r>
            <a:r>
              <a:rPr lang="en-US" dirty="0" smtClean="0"/>
              <a:t>gifting the house to her nephew. Her spectacles were broken so she did not read the document. It turned out to be a deed which assigned her leasehold to Lee. Lee then mortgage the property to the defendant and upon default an action was brought for possession. </a:t>
            </a:r>
            <a:r>
              <a:rPr lang="en-US" dirty="0" err="1" smtClean="0"/>
              <a:t>Mrs</a:t>
            </a:r>
            <a:r>
              <a:rPr lang="en-US" dirty="0" smtClean="0"/>
              <a:t> </a:t>
            </a:r>
            <a:r>
              <a:rPr lang="en-US" dirty="0" err="1" smtClean="0"/>
              <a:t>Gallie</a:t>
            </a:r>
            <a:r>
              <a:rPr lang="en-US" dirty="0" smtClean="0"/>
              <a:t> pleaded non </a:t>
            </a:r>
            <a:r>
              <a:rPr lang="en-US" dirty="0" err="1" smtClean="0"/>
              <a:t>est</a:t>
            </a:r>
            <a:r>
              <a:rPr lang="en-US" dirty="0" smtClean="0"/>
              <a:t> factum. The court found for the defendants and stated that a plea of non </a:t>
            </a:r>
            <a:r>
              <a:rPr lang="en-US" dirty="0" err="1" smtClean="0"/>
              <a:t>est</a:t>
            </a:r>
            <a:r>
              <a:rPr lang="en-US" dirty="0" smtClean="0"/>
              <a:t> factum can only rarely be established by a person of full capacity. The plea will not generally be available to a person who signed the document without first informing themselves of its meaning.</a:t>
            </a:r>
            <a:endParaRPr lang="en-US" dirty="0"/>
          </a:p>
        </p:txBody>
      </p:sp>
    </p:spTree>
    <p:extLst>
      <p:ext uri="{BB962C8B-B14F-4D97-AF65-F5344CB8AC3E}">
        <p14:creationId xmlns:p14="http://schemas.microsoft.com/office/powerpoint/2010/main" val="41026003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COMMON MISTAKE</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A common mistake will often arise where the parties have entered into an agreement but have made a mistake as to some fundamental fact concerning the contract.</a:t>
            </a:r>
          </a:p>
          <a:p>
            <a:r>
              <a:rPr lang="en-US" dirty="0" smtClean="0"/>
              <a:t>An example may be where the matter of the contract is no longer existent or never existed at all.</a:t>
            </a:r>
          </a:p>
          <a:p>
            <a:r>
              <a:rPr lang="en-US" dirty="0" smtClean="0"/>
              <a:t>This makes the transaction impossible to perform owing to the fact that the subject matter itself does not exist and it is for this reason that common mistake is also called “initial impossibility.”</a:t>
            </a:r>
          </a:p>
        </p:txBody>
      </p:sp>
    </p:spTree>
    <p:extLst>
      <p:ext uri="{BB962C8B-B14F-4D97-AF65-F5344CB8AC3E}">
        <p14:creationId xmlns:p14="http://schemas.microsoft.com/office/powerpoint/2010/main" val="38057535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COMMON MISTAKE</a:t>
            </a:r>
            <a:endParaRPr lang="en-US" dirty="0"/>
          </a:p>
        </p:txBody>
      </p:sp>
      <p:sp>
        <p:nvSpPr>
          <p:cNvPr id="3" name="Content Placeholder 2"/>
          <p:cNvSpPr>
            <a:spLocks noGrp="1"/>
          </p:cNvSpPr>
          <p:nvPr>
            <p:ph idx="1"/>
          </p:nvPr>
        </p:nvSpPr>
        <p:spPr/>
        <p:txBody>
          <a:bodyPr>
            <a:normAutofit fontScale="92500" lnSpcReduction="20000"/>
          </a:bodyPr>
          <a:lstStyle/>
          <a:p>
            <a:pPr marL="514350" indent="-514350">
              <a:buFont typeface="+mj-lt"/>
              <a:buAutoNum type="arabicPeriod"/>
            </a:pPr>
            <a:r>
              <a:rPr lang="en-US" dirty="0" smtClean="0"/>
              <a:t>RES EXTINCTA</a:t>
            </a:r>
          </a:p>
          <a:p>
            <a:r>
              <a:rPr lang="en-US" dirty="0" smtClean="0"/>
              <a:t>If unknown to the parties, the specific subject of the contract does not exist, then the contract will be void.</a:t>
            </a:r>
          </a:p>
          <a:p>
            <a:r>
              <a:rPr lang="en-US" dirty="0" smtClean="0"/>
              <a:t>In </a:t>
            </a:r>
            <a:r>
              <a:rPr lang="en-US" b="1" i="1" dirty="0" smtClean="0"/>
              <a:t>Griffith v </a:t>
            </a:r>
            <a:r>
              <a:rPr lang="en-US" b="1" i="1" dirty="0" err="1" smtClean="0"/>
              <a:t>Brymer</a:t>
            </a:r>
            <a:r>
              <a:rPr lang="en-US" b="1" i="1" dirty="0" smtClean="0"/>
              <a:t> (1903) 19 TLR 434,</a:t>
            </a:r>
            <a:r>
              <a:rPr lang="en-US" dirty="0" smtClean="0"/>
              <a:t> where the plaintiff had made an oral contract at 11am to rent a room so that he could view the coronation procession. Neither party was aware that the coronation had been postponed due to the king’s illness. The court held that the contract was void based on mistake as to the fact.</a:t>
            </a:r>
            <a:endParaRPr lang="en-US" dirty="0"/>
          </a:p>
        </p:txBody>
      </p:sp>
    </p:spTree>
    <p:extLst>
      <p:ext uri="{BB962C8B-B14F-4D97-AF65-F5344CB8AC3E}">
        <p14:creationId xmlns:p14="http://schemas.microsoft.com/office/powerpoint/2010/main" val="12430007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lstStyle/>
          <a:p>
            <a:r>
              <a:rPr lang="en-US" dirty="0" smtClean="0"/>
              <a:t>Similarly in </a:t>
            </a:r>
            <a:r>
              <a:rPr lang="en-US" b="1" i="1" dirty="0" smtClean="0"/>
              <a:t>Galloway v Galloway (1914) 30 TLR 531,</a:t>
            </a:r>
            <a:r>
              <a:rPr lang="en-US" dirty="0" smtClean="0"/>
              <a:t> the courts declared a deed of separation between a man and a woman null and void owing to the fact that it had been made under the mistaken assumption that the parties were married in the first place.</a:t>
            </a:r>
            <a:endParaRPr lang="en-US" dirty="0"/>
          </a:p>
        </p:txBody>
      </p:sp>
    </p:spTree>
    <p:extLst>
      <p:ext uri="{BB962C8B-B14F-4D97-AF65-F5344CB8AC3E}">
        <p14:creationId xmlns:p14="http://schemas.microsoft.com/office/powerpoint/2010/main" val="3503715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en-US" dirty="0" smtClean="0"/>
              <a:t>2. RES SUA</a:t>
            </a:r>
          </a:p>
          <a:p>
            <a:r>
              <a:rPr lang="en-US" dirty="0" smtClean="0"/>
              <a:t>When a person contracts to purchase something that already belongs to him, then the contract will be void.</a:t>
            </a:r>
          </a:p>
          <a:p>
            <a:r>
              <a:rPr lang="en-US" dirty="0" smtClean="0"/>
              <a:t>In </a:t>
            </a:r>
            <a:r>
              <a:rPr lang="en-US" b="1" i="1" dirty="0" smtClean="0"/>
              <a:t>Cooper v </a:t>
            </a:r>
            <a:r>
              <a:rPr lang="en-US" b="1" i="1" dirty="0" err="1" smtClean="0"/>
              <a:t>Phibbs</a:t>
            </a:r>
            <a:r>
              <a:rPr lang="en-US" b="1" i="1" dirty="0" smtClean="0"/>
              <a:t> (1867) LR 2HL 149,</a:t>
            </a:r>
            <a:r>
              <a:rPr lang="en-US" dirty="0" smtClean="0"/>
              <a:t> where Cooper had taken a lease from his uncle’s daughter, </a:t>
            </a:r>
            <a:r>
              <a:rPr lang="en-US" dirty="0" err="1" smtClean="0"/>
              <a:t>Phibbs</a:t>
            </a:r>
            <a:r>
              <a:rPr lang="en-US" dirty="0" smtClean="0"/>
              <a:t>, of a fishery which </a:t>
            </a:r>
            <a:r>
              <a:rPr lang="en-US" dirty="0" err="1" smtClean="0"/>
              <a:t>Phibbs</a:t>
            </a:r>
            <a:r>
              <a:rPr lang="en-US" dirty="0" smtClean="0"/>
              <a:t> had inherited from her father. However neither party was aware that Cooper already owned the fishery. The court held that the lease be set aside on the basis that there a common mistake.</a:t>
            </a:r>
            <a:endParaRPr lang="en-US" dirty="0"/>
          </a:p>
        </p:txBody>
      </p:sp>
    </p:spTree>
    <p:extLst>
      <p:ext uri="{BB962C8B-B14F-4D97-AF65-F5344CB8AC3E}">
        <p14:creationId xmlns:p14="http://schemas.microsoft.com/office/powerpoint/2010/main" val="9209793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normAutofit fontScale="92500"/>
          </a:bodyPr>
          <a:lstStyle/>
          <a:p>
            <a:pPr marL="0" indent="0">
              <a:buNone/>
            </a:pPr>
            <a:r>
              <a:rPr lang="en-US" dirty="0" smtClean="0"/>
              <a:t>3. MISTAKE AS TO QUALITY</a:t>
            </a:r>
          </a:p>
          <a:p>
            <a:r>
              <a:rPr lang="en-US" dirty="0" smtClean="0"/>
              <a:t>Mistake as to quality of the thing contracted raises difficult questions.</a:t>
            </a:r>
          </a:p>
          <a:p>
            <a:r>
              <a:rPr lang="en-US" dirty="0" smtClean="0"/>
              <a:t>In such a case, a mistake will not affect assent unless it is the mistake of both parties and is as to the existence of some quality which makes the thing without the quality essentially different from the thing as it was believed to be. </a:t>
            </a:r>
            <a:r>
              <a:rPr lang="en-US" b="1" i="1" dirty="0" smtClean="0"/>
              <a:t>(Bell v Lever Bros Ltd [1932] AC 161)</a:t>
            </a:r>
            <a:endParaRPr lang="en-US" b="1" i="1" dirty="0"/>
          </a:p>
        </p:txBody>
      </p:sp>
    </p:spTree>
    <p:extLst>
      <p:ext uri="{BB962C8B-B14F-4D97-AF65-F5344CB8AC3E}">
        <p14:creationId xmlns:p14="http://schemas.microsoft.com/office/powerpoint/2010/main" val="16177267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lstStyle/>
          <a:p>
            <a:r>
              <a:rPr lang="en-US" dirty="0" smtClean="0"/>
              <a:t>Of course, it may appear that the parties contracted that the article should possess the quality which one or the other or both mistakenly believed it to possess.</a:t>
            </a:r>
          </a:p>
          <a:p>
            <a:r>
              <a:rPr lang="en-US" dirty="0" smtClean="0"/>
              <a:t>But in such a case, there is a contract and the inquiry is a different one being whether the contract as to quality amounts to a condition or a warranty.</a:t>
            </a:r>
            <a:endParaRPr lang="en-US" dirty="0"/>
          </a:p>
        </p:txBody>
      </p:sp>
    </p:spTree>
    <p:extLst>
      <p:ext uri="{BB962C8B-B14F-4D97-AF65-F5344CB8AC3E}">
        <p14:creationId xmlns:p14="http://schemas.microsoft.com/office/powerpoint/2010/main" val="36914405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1276</TotalTime>
  <Words>3398</Words>
  <Application>Microsoft Office PowerPoint</Application>
  <PresentationFormat>On-screen Show (4:3)</PresentationFormat>
  <Paragraphs>102</Paragraphs>
  <Slides>36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36</vt:i4>
      </vt:variant>
    </vt:vector>
  </HeadingPairs>
  <TitlesOfParts>
    <vt:vector size="39" baseType="lpstr">
      <vt:lpstr>Arial</vt:lpstr>
      <vt:lpstr>Calibri</vt:lpstr>
      <vt:lpstr>Office Theme</vt:lpstr>
      <vt:lpstr>MISTAKE</vt:lpstr>
      <vt:lpstr>INTRODUCTION</vt:lpstr>
      <vt:lpstr>Cont’d</vt:lpstr>
      <vt:lpstr>1. COMMON MISTAKE</vt:lpstr>
      <vt:lpstr>TYPES OF COMMON MISTAKE</vt:lpstr>
      <vt:lpstr>Cont’d</vt:lpstr>
      <vt:lpstr>Cont’d</vt:lpstr>
      <vt:lpstr>Cont’d</vt:lpstr>
      <vt:lpstr>Cont’d</vt:lpstr>
      <vt:lpstr>Cont’d</vt:lpstr>
      <vt:lpstr>Cont’d</vt:lpstr>
      <vt:lpstr>PowerPoint Presentation</vt:lpstr>
      <vt:lpstr>2. UNILATERAL MISTAKE</vt:lpstr>
      <vt:lpstr>1. MISTAKE AS TO THE TERMS OF THE CONTRACT</vt:lpstr>
      <vt:lpstr>Cont’d</vt:lpstr>
      <vt:lpstr>PowerPoint Presentation</vt:lpstr>
      <vt:lpstr>PowerPoint Presentation</vt:lpstr>
      <vt:lpstr>2. MISTAKE AS TO INDENTITY</vt:lpstr>
      <vt:lpstr>CONTRACT MADE INTER ABSENTES</vt:lpstr>
      <vt:lpstr>Cont’d</vt:lpstr>
      <vt:lpstr>Cont’d</vt:lpstr>
      <vt:lpstr>CONTRACT MADE INTER PRAESENTES</vt:lpstr>
      <vt:lpstr>PowerPoint Presentation</vt:lpstr>
      <vt:lpstr>PowerPoint Presentation</vt:lpstr>
      <vt:lpstr>PowerPoint Presentation</vt:lpstr>
      <vt:lpstr>PowerPoint Presentation</vt:lpstr>
      <vt:lpstr>Cont’d</vt:lpstr>
      <vt:lpstr>Cont’d</vt:lpstr>
      <vt:lpstr>MUTUAL MISTAKE</vt:lpstr>
      <vt:lpstr>Cont’d</vt:lpstr>
      <vt:lpstr> </vt:lpstr>
      <vt:lpstr>PowerPoint Presentation</vt:lpstr>
      <vt:lpstr>MISTAKE RELATING TO DOCUMENTS</vt:lpstr>
      <vt:lpstr>Cont’d</vt:lpstr>
      <vt:lpstr>Cont’d</vt:lpstr>
      <vt:lpstr>Cont’d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MISTAKE</dc:title>
  <dc:creator>Chenela</dc:creator>
  <cp:lastModifiedBy>LENOVO</cp:lastModifiedBy>
  <cp:revision>33</cp:revision>
  <dcterms:created xsi:type="dcterms:W3CDTF">2019-08-30T07:03:28Z</dcterms:created>
  <dcterms:modified xsi:type="dcterms:W3CDTF">2021-04-13T13:46:33Z</dcterms:modified>
</cp:coreProperties>
</file>