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56" r:id="rId2"/>
    <p:sldId id="257" r:id="rId3"/>
    <p:sldId id="258" r:id="rId4"/>
    <p:sldId id="280" r:id="rId5"/>
    <p:sldId id="259" r:id="rId6"/>
    <p:sldId id="260" r:id="rId7"/>
    <p:sldId id="261" r:id="rId8"/>
    <p:sldId id="262" r:id="rId9"/>
    <p:sldId id="263" r:id="rId10"/>
    <p:sldId id="264" r:id="rId11"/>
    <p:sldId id="266" r:id="rId12"/>
    <p:sldId id="267" r:id="rId13"/>
    <p:sldId id="268" r:id="rId14"/>
    <p:sldId id="269" r:id="rId15"/>
    <p:sldId id="270" r:id="rId16"/>
    <p:sldId id="279" r:id="rId17"/>
    <p:sldId id="271" r:id="rId18"/>
    <p:sldId id="272" r:id="rId19"/>
    <p:sldId id="273" r:id="rId20"/>
    <p:sldId id="274" r:id="rId21"/>
    <p:sldId id="275" r:id="rId22"/>
    <p:sldId id="276" r:id="rId23"/>
    <p:sldId id="277" r:id="rId24"/>
    <p:sldId id="278" r:id="rId25"/>
  </p:sldIdLst>
  <p:sldSz cx="12192000" cy="6858000"/>
  <p:notesSz cx="7010400" cy="92964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5A93A74-AE8D-4844-A35A-54DCB2418E72}" type="datetimeFigureOut">
              <a:rPr lang="en-US" smtClean="0"/>
              <a:t>9/5/2022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588FFB3-0484-4704-87F3-FDAB7C89B168}" type="slidenum">
              <a:rPr lang="en-US" smtClean="0"/>
              <a:t>‹#›</a:t>
            </a:fld>
            <a:endParaRPr lang="en-US"/>
          </a:p>
        </p:txBody>
      </p:sp>
    </p:spTree>
    <p:extLst>
      <p:ext uri="{BB962C8B-B14F-4D97-AF65-F5344CB8AC3E}">
        <p14:creationId xmlns:p14="http://schemas.microsoft.com/office/powerpoint/2010/main" val="214991429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2FE16A-727B-4ABD-B150-BBC197BEE8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x-none"/>
          </a:p>
        </p:txBody>
      </p:sp>
      <p:sp>
        <p:nvSpPr>
          <p:cNvPr id="3" name="Subtitle 2">
            <a:extLst>
              <a:ext uri="{FF2B5EF4-FFF2-40B4-BE49-F238E27FC236}">
                <a16:creationId xmlns:a16="http://schemas.microsoft.com/office/drawing/2014/main" xmlns="" id="{ED70FD2E-6670-4988-B28F-04AE373AB7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x-none"/>
          </a:p>
        </p:txBody>
      </p:sp>
      <p:sp>
        <p:nvSpPr>
          <p:cNvPr id="4" name="Date Placeholder 3">
            <a:extLst>
              <a:ext uri="{FF2B5EF4-FFF2-40B4-BE49-F238E27FC236}">
                <a16:creationId xmlns:a16="http://schemas.microsoft.com/office/drawing/2014/main" xmlns="" id="{9F72864A-B4D4-41BF-84DC-73BC61E04336}"/>
              </a:ext>
            </a:extLst>
          </p:cNvPr>
          <p:cNvSpPr>
            <a:spLocks noGrp="1"/>
          </p:cNvSpPr>
          <p:nvPr>
            <p:ph type="dt" sz="half" idx="10"/>
          </p:nvPr>
        </p:nvSpPr>
        <p:spPr/>
        <p:txBody>
          <a:bodyPr/>
          <a:lstStyle/>
          <a:p>
            <a:fld id="{8BDC6DC0-A341-4874-B23E-34990A025A1F}" type="datetimeFigureOut">
              <a:rPr lang="x-none" smtClean="0"/>
              <a:t>9/5/2022</a:t>
            </a:fld>
            <a:endParaRPr lang="x-none"/>
          </a:p>
        </p:txBody>
      </p:sp>
      <p:sp>
        <p:nvSpPr>
          <p:cNvPr id="5" name="Footer Placeholder 4">
            <a:extLst>
              <a:ext uri="{FF2B5EF4-FFF2-40B4-BE49-F238E27FC236}">
                <a16:creationId xmlns:a16="http://schemas.microsoft.com/office/drawing/2014/main" xmlns="" id="{CB4008D3-F829-40EC-98E2-F83C93FF38AB}"/>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29C84BB7-B748-4E07-8E16-FBF8D75E3C76}"/>
              </a:ext>
            </a:extLst>
          </p:cNvPr>
          <p:cNvSpPr>
            <a:spLocks noGrp="1"/>
          </p:cNvSpPr>
          <p:nvPr>
            <p:ph type="sldNum" sz="quarter" idx="12"/>
          </p:nvPr>
        </p:nvSpPr>
        <p:spPr/>
        <p:txBody>
          <a:bodyPr/>
          <a:lstStyle/>
          <a:p>
            <a:fld id="{4612FA18-0D4A-492D-90A6-23A81082251B}" type="slidenum">
              <a:rPr lang="x-none" smtClean="0"/>
              <a:t>‹#›</a:t>
            </a:fld>
            <a:endParaRPr lang="x-none"/>
          </a:p>
        </p:txBody>
      </p:sp>
    </p:spTree>
    <p:extLst>
      <p:ext uri="{BB962C8B-B14F-4D97-AF65-F5344CB8AC3E}">
        <p14:creationId xmlns:p14="http://schemas.microsoft.com/office/powerpoint/2010/main" val="1941358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83DFD2-150D-461C-9DB0-296888584A2A}"/>
              </a:ext>
            </a:extLst>
          </p:cNvPr>
          <p:cNvSpPr>
            <a:spLocks noGrp="1"/>
          </p:cNvSpPr>
          <p:nvPr>
            <p:ph type="title"/>
          </p:nvPr>
        </p:nvSpPr>
        <p:spPr/>
        <p:txBody>
          <a:bodyPr/>
          <a:lstStyle/>
          <a:p>
            <a:r>
              <a:rPr lang="en-US"/>
              <a:t>Click to edit Master title style</a:t>
            </a:r>
            <a:endParaRPr lang="x-none"/>
          </a:p>
        </p:txBody>
      </p:sp>
      <p:sp>
        <p:nvSpPr>
          <p:cNvPr id="3" name="Vertical Text Placeholder 2">
            <a:extLst>
              <a:ext uri="{FF2B5EF4-FFF2-40B4-BE49-F238E27FC236}">
                <a16:creationId xmlns:a16="http://schemas.microsoft.com/office/drawing/2014/main" xmlns="" id="{990AF490-14AC-4CD5-A615-A4A5D35E53C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A3E74D3E-7C40-48D6-A6C4-B23D6AA4493C}"/>
              </a:ext>
            </a:extLst>
          </p:cNvPr>
          <p:cNvSpPr>
            <a:spLocks noGrp="1"/>
          </p:cNvSpPr>
          <p:nvPr>
            <p:ph type="dt" sz="half" idx="10"/>
          </p:nvPr>
        </p:nvSpPr>
        <p:spPr/>
        <p:txBody>
          <a:bodyPr/>
          <a:lstStyle/>
          <a:p>
            <a:fld id="{8BDC6DC0-A341-4874-B23E-34990A025A1F}" type="datetimeFigureOut">
              <a:rPr lang="x-none" smtClean="0"/>
              <a:t>9/5/2022</a:t>
            </a:fld>
            <a:endParaRPr lang="x-none"/>
          </a:p>
        </p:txBody>
      </p:sp>
      <p:sp>
        <p:nvSpPr>
          <p:cNvPr id="5" name="Footer Placeholder 4">
            <a:extLst>
              <a:ext uri="{FF2B5EF4-FFF2-40B4-BE49-F238E27FC236}">
                <a16:creationId xmlns:a16="http://schemas.microsoft.com/office/drawing/2014/main" xmlns="" id="{E21738E0-EDAF-4971-893D-4D21D2A91D58}"/>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9A0286A8-2C1A-4E41-B87E-0FB533B46CFF}"/>
              </a:ext>
            </a:extLst>
          </p:cNvPr>
          <p:cNvSpPr>
            <a:spLocks noGrp="1"/>
          </p:cNvSpPr>
          <p:nvPr>
            <p:ph type="sldNum" sz="quarter" idx="12"/>
          </p:nvPr>
        </p:nvSpPr>
        <p:spPr/>
        <p:txBody>
          <a:bodyPr/>
          <a:lstStyle/>
          <a:p>
            <a:fld id="{4612FA18-0D4A-492D-90A6-23A81082251B}" type="slidenum">
              <a:rPr lang="x-none" smtClean="0"/>
              <a:t>‹#›</a:t>
            </a:fld>
            <a:endParaRPr lang="x-none"/>
          </a:p>
        </p:txBody>
      </p:sp>
    </p:spTree>
    <p:extLst>
      <p:ext uri="{BB962C8B-B14F-4D97-AF65-F5344CB8AC3E}">
        <p14:creationId xmlns:p14="http://schemas.microsoft.com/office/powerpoint/2010/main" val="2814946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448B46E-A14F-4A79-B8AC-8B405B57D08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x-none"/>
          </a:p>
        </p:txBody>
      </p:sp>
      <p:sp>
        <p:nvSpPr>
          <p:cNvPr id="3" name="Vertical Text Placeholder 2">
            <a:extLst>
              <a:ext uri="{FF2B5EF4-FFF2-40B4-BE49-F238E27FC236}">
                <a16:creationId xmlns:a16="http://schemas.microsoft.com/office/drawing/2014/main" xmlns="" id="{9B684E39-3952-452E-965F-57093455815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F843D4FD-9617-49BA-AEEE-9741E9DD3A16}"/>
              </a:ext>
            </a:extLst>
          </p:cNvPr>
          <p:cNvSpPr>
            <a:spLocks noGrp="1"/>
          </p:cNvSpPr>
          <p:nvPr>
            <p:ph type="dt" sz="half" idx="10"/>
          </p:nvPr>
        </p:nvSpPr>
        <p:spPr/>
        <p:txBody>
          <a:bodyPr/>
          <a:lstStyle/>
          <a:p>
            <a:fld id="{8BDC6DC0-A341-4874-B23E-34990A025A1F}" type="datetimeFigureOut">
              <a:rPr lang="x-none" smtClean="0"/>
              <a:t>9/5/2022</a:t>
            </a:fld>
            <a:endParaRPr lang="x-none"/>
          </a:p>
        </p:txBody>
      </p:sp>
      <p:sp>
        <p:nvSpPr>
          <p:cNvPr id="5" name="Footer Placeholder 4">
            <a:extLst>
              <a:ext uri="{FF2B5EF4-FFF2-40B4-BE49-F238E27FC236}">
                <a16:creationId xmlns:a16="http://schemas.microsoft.com/office/drawing/2014/main" xmlns="" id="{9D56655F-DD8D-48B7-8989-804D14738450}"/>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40478DD2-DEF8-4C81-9841-70711A1DC07D}"/>
              </a:ext>
            </a:extLst>
          </p:cNvPr>
          <p:cNvSpPr>
            <a:spLocks noGrp="1"/>
          </p:cNvSpPr>
          <p:nvPr>
            <p:ph type="sldNum" sz="quarter" idx="12"/>
          </p:nvPr>
        </p:nvSpPr>
        <p:spPr/>
        <p:txBody>
          <a:bodyPr/>
          <a:lstStyle/>
          <a:p>
            <a:fld id="{4612FA18-0D4A-492D-90A6-23A81082251B}" type="slidenum">
              <a:rPr lang="x-none" smtClean="0"/>
              <a:t>‹#›</a:t>
            </a:fld>
            <a:endParaRPr lang="x-none"/>
          </a:p>
        </p:txBody>
      </p:sp>
    </p:spTree>
    <p:extLst>
      <p:ext uri="{BB962C8B-B14F-4D97-AF65-F5344CB8AC3E}">
        <p14:creationId xmlns:p14="http://schemas.microsoft.com/office/powerpoint/2010/main" val="1317954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5F005C-7217-490E-8A69-E608A53A3AAE}"/>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xmlns="" id="{B929F516-4D58-41B9-8C93-DADE705BAC8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C27DDE70-4B9A-49ED-8B40-A035B8AF7B3D}"/>
              </a:ext>
            </a:extLst>
          </p:cNvPr>
          <p:cNvSpPr>
            <a:spLocks noGrp="1"/>
          </p:cNvSpPr>
          <p:nvPr>
            <p:ph type="dt" sz="half" idx="10"/>
          </p:nvPr>
        </p:nvSpPr>
        <p:spPr/>
        <p:txBody>
          <a:bodyPr/>
          <a:lstStyle/>
          <a:p>
            <a:fld id="{8BDC6DC0-A341-4874-B23E-34990A025A1F}" type="datetimeFigureOut">
              <a:rPr lang="x-none" smtClean="0"/>
              <a:t>9/5/2022</a:t>
            </a:fld>
            <a:endParaRPr lang="x-none"/>
          </a:p>
        </p:txBody>
      </p:sp>
      <p:sp>
        <p:nvSpPr>
          <p:cNvPr id="5" name="Footer Placeholder 4">
            <a:extLst>
              <a:ext uri="{FF2B5EF4-FFF2-40B4-BE49-F238E27FC236}">
                <a16:creationId xmlns:a16="http://schemas.microsoft.com/office/drawing/2014/main" xmlns="" id="{AAD70972-F866-429E-BCD6-C1BCC0431588}"/>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B850D240-E13F-46EA-B844-954F416896A5}"/>
              </a:ext>
            </a:extLst>
          </p:cNvPr>
          <p:cNvSpPr>
            <a:spLocks noGrp="1"/>
          </p:cNvSpPr>
          <p:nvPr>
            <p:ph type="sldNum" sz="quarter" idx="12"/>
          </p:nvPr>
        </p:nvSpPr>
        <p:spPr/>
        <p:txBody>
          <a:bodyPr/>
          <a:lstStyle/>
          <a:p>
            <a:fld id="{4612FA18-0D4A-492D-90A6-23A81082251B}" type="slidenum">
              <a:rPr lang="x-none" smtClean="0"/>
              <a:t>‹#›</a:t>
            </a:fld>
            <a:endParaRPr lang="x-none"/>
          </a:p>
        </p:txBody>
      </p:sp>
    </p:spTree>
    <p:extLst>
      <p:ext uri="{BB962C8B-B14F-4D97-AF65-F5344CB8AC3E}">
        <p14:creationId xmlns:p14="http://schemas.microsoft.com/office/powerpoint/2010/main" val="3336587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07DB06-9632-492F-9785-5B25439AA6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x-none"/>
          </a:p>
        </p:txBody>
      </p:sp>
      <p:sp>
        <p:nvSpPr>
          <p:cNvPr id="3" name="Text Placeholder 2">
            <a:extLst>
              <a:ext uri="{FF2B5EF4-FFF2-40B4-BE49-F238E27FC236}">
                <a16:creationId xmlns:a16="http://schemas.microsoft.com/office/drawing/2014/main" xmlns="" id="{2A0B62F8-6C37-4EDA-8614-850BDE30DC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B943E6AC-1BCD-43CC-AAD2-4C9669AAF908}"/>
              </a:ext>
            </a:extLst>
          </p:cNvPr>
          <p:cNvSpPr>
            <a:spLocks noGrp="1"/>
          </p:cNvSpPr>
          <p:nvPr>
            <p:ph type="dt" sz="half" idx="10"/>
          </p:nvPr>
        </p:nvSpPr>
        <p:spPr/>
        <p:txBody>
          <a:bodyPr/>
          <a:lstStyle/>
          <a:p>
            <a:fld id="{8BDC6DC0-A341-4874-B23E-34990A025A1F}" type="datetimeFigureOut">
              <a:rPr lang="x-none" smtClean="0"/>
              <a:t>9/5/2022</a:t>
            </a:fld>
            <a:endParaRPr lang="x-none"/>
          </a:p>
        </p:txBody>
      </p:sp>
      <p:sp>
        <p:nvSpPr>
          <p:cNvPr id="5" name="Footer Placeholder 4">
            <a:extLst>
              <a:ext uri="{FF2B5EF4-FFF2-40B4-BE49-F238E27FC236}">
                <a16:creationId xmlns:a16="http://schemas.microsoft.com/office/drawing/2014/main" xmlns="" id="{7BFA5C3D-98CC-4129-8E0D-3807A68DA543}"/>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xmlns="" id="{9482873B-C080-4B61-992F-036C9B4D6AD9}"/>
              </a:ext>
            </a:extLst>
          </p:cNvPr>
          <p:cNvSpPr>
            <a:spLocks noGrp="1"/>
          </p:cNvSpPr>
          <p:nvPr>
            <p:ph type="sldNum" sz="quarter" idx="12"/>
          </p:nvPr>
        </p:nvSpPr>
        <p:spPr/>
        <p:txBody>
          <a:bodyPr/>
          <a:lstStyle/>
          <a:p>
            <a:fld id="{4612FA18-0D4A-492D-90A6-23A81082251B}" type="slidenum">
              <a:rPr lang="x-none" smtClean="0"/>
              <a:t>‹#›</a:t>
            </a:fld>
            <a:endParaRPr lang="x-none"/>
          </a:p>
        </p:txBody>
      </p:sp>
    </p:spTree>
    <p:extLst>
      <p:ext uri="{BB962C8B-B14F-4D97-AF65-F5344CB8AC3E}">
        <p14:creationId xmlns:p14="http://schemas.microsoft.com/office/powerpoint/2010/main" val="2944953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13EEAF-9545-498E-9CE0-03D6806C640C}"/>
              </a:ext>
            </a:extLst>
          </p:cNvPr>
          <p:cNvSpPr>
            <a:spLocks noGrp="1"/>
          </p:cNvSpPr>
          <p:nvPr>
            <p:ph type="title"/>
          </p:nvPr>
        </p:nvSpPr>
        <p:spPr/>
        <p:txBody>
          <a:bodyPr/>
          <a:lstStyle/>
          <a:p>
            <a:r>
              <a:rPr lang="en-US"/>
              <a:t>Click to edit Master title style</a:t>
            </a:r>
            <a:endParaRPr lang="x-none"/>
          </a:p>
        </p:txBody>
      </p:sp>
      <p:sp>
        <p:nvSpPr>
          <p:cNvPr id="3" name="Content Placeholder 2">
            <a:extLst>
              <a:ext uri="{FF2B5EF4-FFF2-40B4-BE49-F238E27FC236}">
                <a16:creationId xmlns:a16="http://schemas.microsoft.com/office/drawing/2014/main" xmlns="" id="{C58F2455-65CB-4FCB-917B-A369A191EBC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Content Placeholder 3">
            <a:extLst>
              <a:ext uri="{FF2B5EF4-FFF2-40B4-BE49-F238E27FC236}">
                <a16:creationId xmlns:a16="http://schemas.microsoft.com/office/drawing/2014/main" xmlns="" id="{323DEE1E-D792-4013-97D8-F59A718E3ED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Date Placeholder 4">
            <a:extLst>
              <a:ext uri="{FF2B5EF4-FFF2-40B4-BE49-F238E27FC236}">
                <a16:creationId xmlns:a16="http://schemas.microsoft.com/office/drawing/2014/main" xmlns="" id="{7B613EAB-1895-4469-B4BB-33844B41AB58}"/>
              </a:ext>
            </a:extLst>
          </p:cNvPr>
          <p:cNvSpPr>
            <a:spLocks noGrp="1"/>
          </p:cNvSpPr>
          <p:nvPr>
            <p:ph type="dt" sz="half" idx="10"/>
          </p:nvPr>
        </p:nvSpPr>
        <p:spPr/>
        <p:txBody>
          <a:bodyPr/>
          <a:lstStyle/>
          <a:p>
            <a:fld id="{8BDC6DC0-A341-4874-B23E-34990A025A1F}" type="datetimeFigureOut">
              <a:rPr lang="x-none" smtClean="0"/>
              <a:t>9/5/2022</a:t>
            </a:fld>
            <a:endParaRPr lang="x-none"/>
          </a:p>
        </p:txBody>
      </p:sp>
      <p:sp>
        <p:nvSpPr>
          <p:cNvPr id="6" name="Footer Placeholder 5">
            <a:extLst>
              <a:ext uri="{FF2B5EF4-FFF2-40B4-BE49-F238E27FC236}">
                <a16:creationId xmlns:a16="http://schemas.microsoft.com/office/drawing/2014/main" xmlns="" id="{71AC0B49-E367-4FA8-AB6C-8970335A6A96}"/>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xmlns="" id="{7C837958-4FFA-4403-B49A-0655832E28A5}"/>
              </a:ext>
            </a:extLst>
          </p:cNvPr>
          <p:cNvSpPr>
            <a:spLocks noGrp="1"/>
          </p:cNvSpPr>
          <p:nvPr>
            <p:ph type="sldNum" sz="quarter" idx="12"/>
          </p:nvPr>
        </p:nvSpPr>
        <p:spPr/>
        <p:txBody>
          <a:bodyPr/>
          <a:lstStyle/>
          <a:p>
            <a:fld id="{4612FA18-0D4A-492D-90A6-23A81082251B}" type="slidenum">
              <a:rPr lang="x-none" smtClean="0"/>
              <a:t>‹#›</a:t>
            </a:fld>
            <a:endParaRPr lang="x-none"/>
          </a:p>
        </p:txBody>
      </p:sp>
    </p:spTree>
    <p:extLst>
      <p:ext uri="{BB962C8B-B14F-4D97-AF65-F5344CB8AC3E}">
        <p14:creationId xmlns:p14="http://schemas.microsoft.com/office/powerpoint/2010/main" val="2919369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5FF64E-FF24-4FBD-B314-0930D3093958}"/>
              </a:ext>
            </a:extLst>
          </p:cNvPr>
          <p:cNvSpPr>
            <a:spLocks noGrp="1"/>
          </p:cNvSpPr>
          <p:nvPr>
            <p:ph type="title"/>
          </p:nvPr>
        </p:nvSpPr>
        <p:spPr>
          <a:xfrm>
            <a:off x="839788" y="365125"/>
            <a:ext cx="10515600" cy="1325563"/>
          </a:xfrm>
        </p:spPr>
        <p:txBody>
          <a:bodyPr/>
          <a:lstStyle/>
          <a:p>
            <a:r>
              <a:rPr lang="en-US"/>
              <a:t>Click to edit Master title style</a:t>
            </a:r>
            <a:endParaRPr lang="x-none"/>
          </a:p>
        </p:txBody>
      </p:sp>
      <p:sp>
        <p:nvSpPr>
          <p:cNvPr id="3" name="Text Placeholder 2">
            <a:extLst>
              <a:ext uri="{FF2B5EF4-FFF2-40B4-BE49-F238E27FC236}">
                <a16:creationId xmlns:a16="http://schemas.microsoft.com/office/drawing/2014/main" xmlns="" id="{F794DAD5-D409-42AD-B880-D31C4F4E4E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28E83A43-C025-4619-8927-6B68E430F5A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5" name="Text Placeholder 4">
            <a:extLst>
              <a:ext uri="{FF2B5EF4-FFF2-40B4-BE49-F238E27FC236}">
                <a16:creationId xmlns:a16="http://schemas.microsoft.com/office/drawing/2014/main" xmlns="" id="{C4A2941E-0450-48E2-BBD3-F60AD4C93F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CCFBA9F3-A7AA-414E-A915-B0D9CD1672F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7" name="Date Placeholder 6">
            <a:extLst>
              <a:ext uri="{FF2B5EF4-FFF2-40B4-BE49-F238E27FC236}">
                <a16:creationId xmlns:a16="http://schemas.microsoft.com/office/drawing/2014/main" xmlns="" id="{9B25521A-E7DC-44D3-965C-A6EC93C5F045}"/>
              </a:ext>
            </a:extLst>
          </p:cNvPr>
          <p:cNvSpPr>
            <a:spLocks noGrp="1"/>
          </p:cNvSpPr>
          <p:nvPr>
            <p:ph type="dt" sz="half" idx="10"/>
          </p:nvPr>
        </p:nvSpPr>
        <p:spPr/>
        <p:txBody>
          <a:bodyPr/>
          <a:lstStyle/>
          <a:p>
            <a:fld id="{8BDC6DC0-A341-4874-B23E-34990A025A1F}" type="datetimeFigureOut">
              <a:rPr lang="x-none" smtClean="0"/>
              <a:t>9/5/2022</a:t>
            </a:fld>
            <a:endParaRPr lang="x-none"/>
          </a:p>
        </p:txBody>
      </p:sp>
      <p:sp>
        <p:nvSpPr>
          <p:cNvPr id="8" name="Footer Placeholder 7">
            <a:extLst>
              <a:ext uri="{FF2B5EF4-FFF2-40B4-BE49-F238E27FC236}">
                <a16:creationId xmlns:a16="http://schemas.microsoft.com/office/drawing/2014/main" xmlns="" id="{AA8EA77A-D5B2-4225-96BC-0AAF7925E674}"/>
              </a:ext>
            </a:extLst>
          </p:cNvPr>
          <p:cNvSpPr>
            <a:spLocks noGrp="1"/>
          </p:cNvSpPr>
          <p:nvPr>
            <p:ph type="ftr" sz="quarter" idx="11"/>
          </p:nvPr>
        </p:nvSpPr>
        <p:spPr/>
        <p:txBody>
          <a:bodyPr/>
          <a:lstStyle/>
          <a:p>
            <a:endParaRPr lang="x-none"/>
          </a:p>
        </p:txBody>
      </p:sp>
      <p:sp>
        <p:nvSpPr>
          <p:cNvPr id="9" name="Slide Number Placeholder 8">
            <a:extLst>
              <a:ext uri="{FF2B5EF4-FFF2-40B4-BE49-F238E27FC236}">
                <a16:creationId xmlns:a16="http://schemas.microsoft.com/office/drawing/2014/main" xmlns="" id="{B01CBA9C-92F1-4746-97B8-6250BC7C6333}"/>
              </a:ext>
            </a:extLst>
          </p:cNvPr>
          <p:cNvSpPr>
            <a:spLocks noGrp="1"/>
          </p:cNvSpPr>
          <p:nvPr>
            <p:ph type="sldNum" sz="quarter" idx="12"/>
          </p:nvPr>
        </p:nvSpPr>
        <p:spPr/>
        <p:txBody>
          <a:bodyPr/>
          <a:lstStyle/>
          <a:p>
            <a:fld id="{4612FA18-0D4A-492D-90A6-23A81082251B}" type="slidenum">
              <a:rPr lang="x-none" smtClean="0"/>
              <a:t>‹#›</a:t>
            </a:fld>
            <a:endParaRPr lang="x-none"/>
          </a:p>
        </p:txBody>
      </p:sp>
    </p:spTree>
    <p:extLst>
      <p:ext uri="{BB962C8B-B14F-4D97-AF65-F5344CB8AC3E}">
        <p14:creationId xmlns:p14="http://schemas.microsoft.com/office/powerpoint/2010/main" val="68636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9D0F9D-CDA5-48F4-B20C-720B1BBD44A1}"/>
              </a:ext>
            </a:extLst>
          </p:cNvPr>
          <p:cNvSpPr>
            <a:spLocks noGrp="1"/>
          </p:cNvSpPr>
          <p:nvPr>
            <p:ph type="title"/>
          </p:nvPr>
        </p:nvSpPr>
        <p:spPr/>
        <p:txBody>
          <a:bodyPr/>
          <a:lstStyle/>
          <a:p>
            <a:r>
              <a:rPr lang="en-US"/>
              <a:t>Click to edit Master title style</a:t>
            </a:r>
            <a:endParaRPr lang="x-none"/>
          </a:p>
        </p:txBody>
      </p:sp>
      <p:sp>
        <p:nvSpPr>
          <p:cNvPr id="3" name="Date Placeholder 2">
            <a:extLst>
              <a:ext uri="{FF2B5EF4-FFF2-40B4-BE49-F238E27FC236}">
                <a16:creationId xmlns:a16="http://schemas.microsoft.com/office/drawing/2014/main" xmlns="" id="{6329F49E-F172-4A74-81E5-63D161663A2F}"/>
              </a:ext>
            </a:extLst>
          </p:cNvPr>
          <p:cNvSpPr>
            <a:spLocks noGrp="1"/>
          </p:cNvSpPr>
          <p:nvPr>
            <p:ph type="dt" sz="half" idx="10"/>
          </p:nvPr>
        </p:nvSpPr>
        <p:spPr/>
        <p:txBody>
          <a:bodyPr/>
          <a:lstStyle/>
          <a:p>
            <a:fld id="{8BDC6DC0-A341-4874-B23E-34990A025A1F}" type="datetimeFigureOut">
              <a:rPr lang="x-none" smtClean="0"/>
              <a:t>9/5/2022</a:t>
            </a:fld>
            <a:endParaRPr lang="x-none"/>
          </a:p>
        </p:txBody>
      </p:sp>
      <p:sp>
        <p:nvSpPr>
          <p:cNvPr id="4" name="Footer Placeholder 3">
            <a:extLst>
              <a:ext uri="{FF2B5EF4-FFF2-40B4-BE49-F238E27FC236}">
                <a16:creationId xmlns:a16="http://schemas.microsoft.com/office/drawing/2014/main" xmlns="" id="{9250AE39-81DA-46BC-B224-3836247CB907}"/>
              </a:ext>
            </a:extLst>
          </p:cNvPr>
          <p:cNvSpPr>
            <a:spLocks noGrp="1"/>
          </p:cNvSpPr>
          <p:nvPr>
            <p:ph type="ftr" sz="quarter" idx="11"/>
          </p:nvPr>
        </p:nvSpPr>
        <p:spPr/>
        <p:txBody>
          <a:bodyPr/>
          <a:lstStyle/>
          <a:p>
            <a:endParaRPr lang="x-none"/>
          </a:p>
        </p:txBody>
      </p:sp>
      <p:sp>
        <p:nvSpPr>
          <p:cNvPr id="5" name="Slide Number Placeholder 4">
            <a:extLst>
              <a:ext uri="{FF2B5EF4-FFF2-40B4-BE49-F238E27FC236}">
                <a16:creationId xmlns:a16="http://schemas.microsoft.com/office/drawing/2014/main" xmlns="" id="{7E964771-4655-4660-A434-FA9A09104EBE}"/>
              </a:ext>
            </a:extLst>
          </p:cNvPr>
          <p:cNvSpPr>
            <a:spLocks noGrp="1"/>
          </p:cNvSpPr>
          <p:nvPr>
            <p:ph type="sldNum" sz="quarter" idx="12"/>
          </p:nvPr>
        </p:nvSpPr>
        <p:spPr/>
        <p:txBody>
          <a:bodyPr/>
          <a:lstStyle/>
          <a:p>
            <a:fld id="{4612FA18-0D4A-492D-90A6-23A81082251B}" type="slidenum">
              <a:rPr lang="x-none" smtClean="0"/>
              <a:t>‹#›</a:t>
            </a:fld>
            <a:endParaRPr lang="x-none"/>
          </a:p>
        </p:txBody>
      </p:sp>
    </p:spTree>
    <p:extLst>
      <p:ext uri="{BB962C8B-B14F-4D97-AF65-F5344CB8AC3E}">
        <p14:creationId xmlns:p14="http://schemas.microsoft.com/office/powerpoint/2010/main" val="3071669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FF33D54-366B-42B2-ABB5-DD65458495FC}"/>
              </a:ext>
            </a:extLst>
          </p:cNvPr>
          <p:cNvSpPr>
            <a:spLocks noGrp="1"/>
          </p:cNvSpPr>
          <p:nvPr>
            <p:ph type="dt" sz="half" idx="10"/>
          </p:nvPr>
        </p:nvSpPr>
        <p:spPr/>
        <p:txBody>
          <a:bodyPr/>
          <a:lstStyle/>
          <a:p>
            <a:fld id="{8BDC6DC0-A341-4874-B23E-34990A025A1F}" type="datetimeFigureOut">
              <a:rPr lang="x-none" smtClean="0"/>
              <a:t>9/5/2022</a:t>
            </a:fld>
            <a:endParaRPr lang="x-none"/>
          </a:p>
        </p:txBody>
      </p:sp>
      <p:sp>
        <p:nvSpPr>
          <p:cNvPr id="3" name="Footer Placeholder 2">
            <a:extLst>
              <a:ext uri="{FF2B5EF4-FFF2-40B4-BE49-F238E27FC236}">
                <a16:creationId xmlns:a16="http://schemas.microsoft.com/office/drawing/2014/main" xmlns="" id="{A1D9B2C9-73AE-4B5B-829D-69EF1BEA8B60}"/>
              </a:ext>
            </a:extLst>
          </p:cNvPr>
          <p:cNvSpPr>
            <a:spLocks noGrp="1"/>
          </p:cNvSpPr>
          <p:nvPr>
            <p:ph type="ftr" sz="quarter" idx="11"/>
          </p:nvPr>
        </p:nvSpPr>
        <p:spPr/>
        <p:txBody>
          <a:bodyPr/>
          <a:lstStyle/>
          <a:p>
            <a:endParaRPr lang="x-none"/>
          </a:p>
        </p:txBody>
      </p:sp>
      <p:sp>
        <p:nvSpPr>
          <p:cNvPr id="4" name="Slide Number Placeholder 3">
            <a:extLst>
              <a:ext uri="{FF2B5EF4-FFF2-40B4-BE49-F238E27FC236}">
                <a16:creationId xmlns:a16="http://schemas.microsoft.com/office/drawing/2014/main" xmlns="" id="{E9869CD8-0128-4336-8937-861BAD9CD39F}"/>
              </a:ext>
            </a:extLst>
          </p:cNvPr>
          <p:cNvSpPr>
            <a:spLocks noGrp="1"/>
          </p:cNvSpPr>
          <p:nvPr>
            <p:ph type="sldNum" sz="quarter" idx="12"/>
          </p:nvPr>
        </p:nvSpPr>
        <p:spPr/>
        <p:txBody>
          <a:bodyPr/>
          <a:lstStyle/>
          <a:p>
            <a:fld id="{4612FA18-0D4A-492D-90A6-23A81082251B}" type="slidenum">
              <a:rPr lang="x-none" smtClean="0"/>
              <a:t>‹#›</a:t>
            </a:fld>
            <a:endParaRPr lang="x-none"/>
          </a:p>
        </p:txBody>
      </p:sp>
    </p:spTree>
    <p:extLst>
      <p:ext uri="{BB962C8B-B14F-4D97-AF65-F5344CB8AC3E}">
        <p14:creationId xmlns:p14="http://schemas.microsoft.com/office/powerpoint/2010/main" val="4222173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9549AC-7E3D-4C28-BDA6-1814EA25A1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Content Placeholder 2">
            <a:extLst>
              <a:ext uri="{FF2B5EF4-FFF2-40B4-BE49-F238E27FC236}">
                <a16:creationId xmlns:a16="http://schemas.microsoft.com/office/drawing/2014/main" xmlns="" id="{47ACBBBE-5835-46ED-A85F-610B0EFA7C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Text Placeholder 3">
            <a:extLst>
              <a:ext uri="{FF2B5EF4-FFF2-40B4-BE49-F238E27FC236}">
                <a16:creationId xmlns:a16="http://schemas.microsoft.com/office/drawing/2014/main" xmlns="" id="{88864B4F-3DFC-4B11-B792-2F9362B208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2FED7360-9004-4CF5-B004-971102CB7BD3}"/>
              </a:ext>
            </a:extLst>
          </p:cNvPr>
          <p:cNvSpPr>
            <a:spLocks noGrp="1"/>
          </p:cNvSpPr>
          <p:nvPr>
            <p:ph type="dt" sz="half" idx="10"/>
          </p:nvPr>
        </p:nvSpPr>
        <p:spPr/>
        <p:txBody>
          <a:bodyPr/>
          <a:lstStyle/>
          <a:p>
            <a:fld id="{8BDC6DC0-A341-4874-B23E-34990A025A1F}" type="datetimeFigureOut">
              <a:rPr lang="x-none" smtClean="0"/>
              <a:t>9/5/2022</a:t>
            </a:fld>
            <a:endParaRPr lang="x-none"/>
          </a:p>
        </p:txBody>
      </p:sp>
      <p:sp>
        <p:nvSpPr>
          <p:cNvPr id="6" name="Footer Placeholder 5">
            <a:extLst>
              <a:ext uri="{FF2B5EF4-FFF2-40B4-BE49-F238E27FC236}">
                <a16:creationId xmlns:a16="http://schemas.microsoft.com/office/drawing/2014/main" xmlns="" id="{FEE67682-3F5B-4CBE-8B1A-6663AEABC38C}"/>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xmlns="" id="{EB1938E8-D468-43CF-B475-760272C08D78}"/>
              </a:ext>
            </a:extLst>
          </p:cNvPr>
          <p:cNvSpPr>
            <a:spLocks noGrp="1"/>
          </p:cNvSpPr>
          <p:nvPr>
            <p:ph type="sldNum" sz="quarter" idx="12"/>
          </p:nvPr>
        </p:nvSpPr>
        <p:spPr/>
        <p:txBody>
          <a:bodyPr/>
          <a:lstStyle/>
          <a:p>
            <a:fld id="{4612FA18-0D4A-492D-90A6-23A81082251B}" type="slidenum">
              <a:rPr lang="x-none" smtClean="0"/>
              <a:t>‹#›</a:t>
            </a:fld>
            <a:endParaRPr lang="x-none"/>
          </a:p>
        </p:txBody>
      </p:sp>
    </p:spTree>
    <p:extLst>
      <p:ext uri="{BB962C8B-B14F-4D97-AF65-F5344CB8AC3E}">
        <p14:creationId xmlns:p14="http://schemas.microsoft.com/office/powerpoint/2010/main" val="1087890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9EA9FB-FAFB-4E66-B9A7-D23A2AE26E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x-none"/>
          </a:p>
        </p:txBody>
      </p:sp>
      <p:sp>
        <p:nvSpPr>
          <p:cNvPr id="3" name="Picture Placeholder 2">
            <a:extLst>
              <a:ext uri="{FF2B5EF4-FFF2-40B4-BE49-F238E27FC236}">
                <a16:creationId xmlns:a16="http://schemas.microsoft.com/office/drawing/2014/main" xmlns="" id="{39440FEA-E9B3-4202-B020-E9BF912B12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Text Placeholder 3">
            <a:extLst>
              <a:ext uri="{FF2B5EF4-FFF2-40B4-BE49-F238E27FC236}">
                <a16:creationId xmlns:a16="http://schemas.microsoft.com/office/drawing/2014/main" xmlns="" id="{E8314EE8-B762-48DC-ADED-E8507764E2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FC275BC5-9FD1-4732-B833-2342EDC7F70C}"/>
              </a:ext>
            </a:extLst>
          </p:cNvPr>
          <p:cNvSpPr>
            <a:spLocks noGrp="1"/>
          </p:cNvSpPr>
          <p:nvPr>
            <p:ph type="dt" sz="half" idx="10"/>
          </p:nvPr>
        </p:nvSpPr>
        <p:spPr/>
        <p:txBody>
          <a:bodyPr/>
          <a:lstStyle/>
          <a:p>
            <a:fld id="{8BDC6DC0-A341-4874-B23E-34990A025A1F}" type="datetimeFigureOut">
              <a:rPr lang="x-none" smtClean="0"/>
              <a:t>9/5/2022</a:t>
            </a:fld>
            <a:endParaRPr lang="x-none"/>
          </a:p>
        </p:txBody>
      </p:sp>
      <p:sp>
        <p:nvSpPr>
          <p:cNvPr id="6" name="Footer Placeholder 5">
            <a:extLst>
              <a:ext uri="{FF2B5EF4-FFF2-40B4-BE49-F238E27FC236}">
                <a16:creationId xmlns:a16="http://schemas.microsoft.com/office/drawing/2014/main" xmlns="" id="{EA06F095-88E8-4940-9755-3869863E8A2A}"/>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xmlns="" id="{1447AB72-B1EF-4E48-9AA9-3224D40EF189}"/>
              </a:ext>
            </a:extLst>
          </p:cNvPr>
          <p:cNvSpPr>
            <a:spLocks noGrp="1"/>
          </p:cNvSpPr>
          <p:nvPr>
            <p:ph type="sldNum" sz="quarter" idx="12"/>
          </p:nvPr>
        </p:nvSpPr>
        <p:spPr/>
        <p:txBody>
          <a:bodyPr/>
          <a:lstStyle/>
          <a:p>
            <a:fld id="{4612FA18-0D4A-492D-90A6-23A81082251B}" type="slidenum">
              <a:rPr lang="x-none" smtClean="0"/>
              <a:t>‹#›</a:t>
            </a:fld>
            <a:endParaRPr lang="x-none"/>
          </a:p>
        </p:txBody>
      </p:sp>
    </p:spTree>
    <p:extLst>
      <p:ext uri="{BB962C8B-B14F-4D97-AF65-F5344CB8AC3E}">
        <p14:creationId xmlns:p14="http://schemas.microsoft.com/office/powerpoint/2010/main" val="2884539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539EBD3-A630-4964-B275-27C1E919DC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x-none"/>
          </a:p>
        </p:txBody>
      </p:sp>
      <p:sp>
        <p:nvSpPr>
          <p:cNvPr id="3" name="Text Placeholder 2">
            <a:extLst>
              <a:ext uri="{FF2B5EF4-FFF2-40B4-BE49-F238E27FC236}">
                <a16:creationId xmlns:a16="http://schemas.microsoft.com/office/drawing/2014/main" xmlns="" id="{08CE1746-D0DE-46B5-B619-50ADCAB24D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4" name="Date Placeholder 3">
            <a:extLst>
              <a:ext uri="{FF2B5EF4-FFF2-40B4-BE49-F238E27FC236}">
                <a16:creationId xmlns:a16="http://schemas.microsoft.com/office/drawing/2014/main" xmlns="" id="{CB4BE353-25C2-4B4D-AB70-EF704A0B85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DC6DC0-A341-4874-B23E-34990A025A1F}" type="datetimeFigureOut">
              <a:rPr lang="x-none" smtClean="0"/>
              <a:t>9/5/2022</a:t>
            </a:fld>
            <a:endParaRPr lang="x-none"/>
          </a:p>
        </p:txBody>
      </p:sp>
      <p:sp>
        <p:nvSpPr>
          <p:cNvPr id="5" name="Footer Placeholder 4">
            <a:extLst>
              <a:ext uri="{FF2B5EF4-FFF2-40B4-BE49-F238E27FC236}">
                <a16:creationId xmlns:a16="http://schemas.microsoft.com/office/drawing/2014/main" xmlns="" id="{B3B2399F-1BCE-4C70-9BCF-E21307F23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Slide Number Placeholder 5">
            <a:extLst>
              <a:ext uri="{FF2B5EF4-FFF2-40B4-BE49-F238E27FC236}">
                <a16:creationId xmlns:a16="http://schemas.microsoft.com/office/drawing/2014/main" xmlns="" id="{2FCC18DF-9F23-4C8B-A5FA-8C86A86B9B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2FA18-0D4A-492D-90A6-23A81082251B}" type="slidenum">
              <a:rPr lang="x-none" smtClean="0"/>
              <a:t>‹#›</a:t>
            </a:fld>
            <a:endParaRPr lang="x-none"/>
          </a:p>
        </p:txBody>
      </p:sp>
    </p:spTree>
    <p:extLst>
      <p:ext uri="{BB962C8B-B14F-4D97-AF65-F5344CB8AC3E}">
        <p14:creationId xmlns:p14="http://schemas.microsoft.com/office/powerpoint/2010/main" val="2925754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ADD9D0-18AA-48B4-A5BC-814E27980497}"/>
              </a:ext>
            </a:extLst>
          </p:cNvPr>
          <p:cNvSpPr>
            <a:spLocks noGrp="1"/>
          </p:cNvSpPr>
          <p:nvPr>
            <p:ph type="ctrTitle"/>
          </p:nvPr>
        </p:nvSpPr>
        <p:spPr/>
        <p:txBody>
          <a:bodyPr/>
          <a:lstStyle/>
          <a:p>
            <a:r>
              <a:rPr lang="en-GB" dirty="0"/>
              <a:t>ILLEGALITY</a:t>
            </a:r>
            <a:endParaRPr lang="x-none" dirty="0"/>
          </a:p>
        </p:txBody>
      </p:sp>
      <p:sp>
        <p:nvSpPr>
          <p:cNvPr id="3" name="Subtitle 2">
            <a:extLst>
              <a:ext uri="{FF2B5EF4-FFF2-40B4-BE49-F238E27FC236}">
                <a16:creationId xmlns:a16="http://schemas.microsoft.com/office/drawing/2014/main" xmlns="" id="{C429ABF0-3F17-4365-86E6-DBC158EAE5DC}"/>
              </a:ext>
            </a:extLst>
          </p:cNvPr>
          <p:cNvSpPr>
            <a:spLocks noGrp="1"/>
          </p:cNvSpPr>
          <p:nvPr>
            <p:ph type="subTitle" idx="1"/>
          </p:nvPr>
        </p:nvSpPr>
        <p:spPr/>
        <p:txBody>
          <a:bodyPr/>
          <a:lstStyle/>
          <a:p>
            <a:r>
              <a:rPr lang="en-GB" dirty="0"/>
              <a:t>BY</a:t>
            </a:r>
          </a:p>
          <a:p>
            <a:r>
              <a:rPr lang="en-GB" dirty="0"/>
              <a:t>MRS SIMBOTWE</a:t>
            </a:r>
            <a:endParaRPr lang="x-none" dirty="0"/>
          </a:p>
        </p:txBody>
      </p:sp>
    </p:spTree>
    <p:extLst>
      <p:ext uri="{BB962C8B-B14F-4D97-AF65-F5344CB8AC3E}">
        <p14:creationId xmlns:p14="http://schemas.microsoft.com/office/powerpoint/2010/main" val="6692380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F4BF75-2F5E-48D3-B8AD-D81B94C6CFAB}"/>
              </a:ext>
            </a:extLst>
          </p:cNvPr>
          <p:cNvSpPr>
            <a:spLocks noGrp="1"/>
          </p:cNvSpPr>
          <p:nvPr>
            <p:ph type="title"/>
          </p:nvPr>
        </p:nvSpPr>
        <p:spPr/>
        <p:txBody>
          <a:bodyPr/>
          <a:lstStyle/>
          <a:p>
            <a:r>
              <a:rPr lang="en-GB" dirty="0"/>
              <a:t>ILLEGALITY AT COMMON LAW</a:t>
            </a:r>
            <a:endParaRPr lang="x-none" dirty="0"/>
          </a:p>
        </p:txBody>
      </p:sp>
      <p:sp>
        <p:nvSpPr>
          <p:cNvPr id="3" name="Content Placeholder 2">
            <a:extLst>
              <a:ext uri="{FF2B5EF4-FFF2-40B4-BE49-F238E27FC236}">
                <a16:creationId xmlns:a16="http://schemas.microsoft.com/office/drawing/2014/main" xmlns="" id="{2D40B37B-07A3-4F1A-9F45-C1DDF6B10680}"/>
              </a:ext>
            </a:extLst>
          </p:cNvPr>
          <p:cNvSpPr>
            <a:spLocks noGrp="1"/>
          </p:cNvSpPr>
          <p:nvPr>
            <p:ph idx="1"/>
          </p:nvPr>
        </p:nvSpPr>
        <p:spPr/>
        <p:txBody>
          <a:bodyPr>
            <a:normAutofit fontScale="92500" lnSpcReduction="10000"/>
          </a:bodyPr>
          <a:lstStyle/>
          <a:p>
            <a:r>
              <a:rPr lang="en-GB" dirty="0"/>
              <a:t>The scope of the doctrine of illegality at common law is extremely wide and encompasses contracts which are contrary to public policy</a:t>
            </a:r>
            <a:r>
              <a:rPr lang="en-GB" dirty="0" smtClean="0"/>
              <a:t>.</a:t>
            </a:r>
          </a:p>
          <a:p>
            <a:r>
              <a:rPr lang="en-GB" dirty="0" smtClean="0"/>
              <a:t>Below is a list of contracts which have been considered to be illegal.</a:t>
            </a:r>
          </a:p>
          <a:p>
            <a:pPr marL="0" indent="0">
              <a:buNone/>
            </a:pPr>
            <a:r>
              <a:rPr lang="en-GB" dirty="0" smtClean="0"/>
              <a:t>1. CONTRACTS CONTRARY TO GOOD MORALS</a:t>
            </a:r>
          </a:p>
          <a:p>
            <a:r>
              <a:rPr lang="en-GB" dirty="0"/>
              <a:t>A contract to promote sexual immorality is illegal on the ground that it is contrary to public policy.</a:t>
            </a:r>
          </a:p>
          <a:p>
            <a:r>
              <a:rPr lang="en-GB" dirty="0"/>
              <a:t>In</a:t>
            </a:r>
            <a:r>
              <a:rPr lang="en-GB" b="1" i="1" dirty="0"/>
              <a:t> Pearce v Brooks (1866) LR 1 Ex 213,</a:t>
            </a:r>
            <a:r>
              <a:rPr lang="en-GB" dirty="0"/>
              <a:t> it was held that a contract to supply goods to a prostitute to be used by her in the furtherance of her profession was illegal.</a:t>
            </a:r>
          </a:p>
          <a:p>
            <a:r>
              <a:rPr lang="en-GB" dirty="0"/>
              <a:t>Similarly a promise by a man to pay a woman if she will become his mistress is illegal </a:t>
            </a:r>
            <a:r>
              <a:rPr lang="en-GB" b="1" i="1" dirty="0"/>
              <a:t>(Franco v Bolton (1797) 3 </a:t>
            </a:r>
            <a:r>
              <a:rPr lang="en-GB" b="1" i="1" dirty="0" err="1"/>
              <a:t>Ves</a:t>
            </a:r>
            <a:r>
              <a:rPr lang="en-GB" b="1" i="1" dirty="0"/>
              <a:t> 368).</a:t>
            </a:r>
          </a:p>
          <a:p>
            <a:endParaRPr lang="en-GB" dirty="0"/>
          </a:p>
        </p:txBody>
      </p:sp>
    </p:spTree>
    <p:extLst>
      <p:ext uri="{BB962C8B-B14F-4D97-AF65-F5344CB8AC3E}">
        <p14:creationId xmlns:p14="http://schemas.microsoft.com/office/powerpoint/2010/main" val="3274737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ED1041-1E5F-4F71-86E0-82769E11FD65}"/>
              </a:ext>
            </a:extLst>
          </p:cNvPr>
          <p:cNvSpPr>
            <a:spLocks noGrp="1"/>
          </p:cNvSpPr>
          <p:nvPr>
            <p:ph type="title"/>
          </p:nvPr>
        </p:nvSpPr>
        <p:spPr/>
        <p:txBody>
          <a:bodyPr/>
          <a:lstStyle/>
          <a:p>
            <a:r>
              <a:rPr lang="en-GB" dirty="0"/>
              <a:t>2. CONTRACTS TO COMMIT A CRIME</a:t>
            </a:r>
            <a:endParaRPr lang="x-none" dirty="0"/>
          </a:p>
        </p:txBody>
      </p:sp>
      <p:sp>
        <p:nvSpPr>
          <p:cNvPr id="3" name="Content Placeholder 2">
            <a:extLst>
              <a:ext uri="{FF2B5EF4-FFF2-40B4-BE49-F238E27FC236}">
                <a16:creationId xmlns:a16="http://schemas.microsoft.com/office/drawing/2014/main" xmlns="" id="{89B624F2-60AE-4114-9E90-EF1C403203B1}"/>
              </a:ext>
            </a:extLst>
          </p:cNvPr>
          <p:cNvSpPr>
            <a:spLocks noGrp="1"/>
          </p:cNvSpPr>
          <p:nvPr>
            <p:ph idx="1"/>
          </p:nvPr>
        </p:nvSpPr>
        <p:spPr/>
        <p:txBody>
          <a:bodyPr>
            <a:normAutofit fontScale="85000" lnSpcReduction="20000"/>
          </a:bodyPr>
          <a:lstStyle/>
          <a:p>
            <a:r>
              <a:rPr lang="en-GB" dirty="0"/>
              <a:t>A contract to commit a crime is illegal on the ground that it is contrary to public policy.</a:t>
            </a:r>
          </a:p>
          <a:p>
            <a:r>
              <a:rPr lang="en-GB" dirty="0"/>
              <a:t>In </a:t>
            </a:r>
            <a:r>
              <a:rPr lang="en-GB" b="1" i="1" dirty="0" err="1"/>
              <a:t>Bigos</a:t>
            </a:r>
            <a:r>
              <a:rPr lang="en-GB" b="1" i="1" dirty="0"/>
              <a:t> v </a:t>
            </a:r>
            <a:r>
              <a:rPr lang="en-GB" b="1" i="1" dirty="0" err="1"/>
              <a:t>Bousted</a:t>
            </a:r>
            <a:r>
              <a:rPr lang="en-GB" b="1" i="1" dirty="0"/>
              <a:t> [1951] 1 All ER 92, </a:t>
            </a:r>
            <a:r>
              <a:rPr lang="en-GB" dirty="0"/>
              <a:t>the parties entered into a contract which was contrary to the exchange control regulations. The contract was held to be unenforceable</a:t>
            </a:r>
          </a:p>
          <a:p>
            <a:r>
              <a:rPr lang="en-GB" dirty="0"/>
              <a:t>In </a:t>
            </a:r>
            <a:r>
              <a:rPr lang="en-GB" b="1" i="1" dirty="0" err="1"/>
              <a:t>Koufou</a:t>
            </a:r>
            <a:r>
              <a:rPr lang="en-GB" b="1" i="1" dirty="0"/>
              <a:t> v Greenberg (1982) ZR 30,</a:t>
            </a:r>
            <a:r>
              <a:rPr lang="en-GB" dirty="0"/>
              <a:t> the plaintiff has entered into an illegal contract with the defendant who told the plaintiff that he had money in the UK and that he wanted to convert some of it into Kwacha. The two agreed to convert 8000pounds into K24,000 in Zambian currency. As a result of this transaction the plaintiff was investigated and fined K13,512.00 which he paid and he later brought this action. The court held that the plaintiff had committed a crime by exchanging Zambian currency for British sterling without approval of the Minister of Finance. This agreement was injurious to public policy and it was entered into for purposes of evading the Exchange Control Act hence void ab initio and the plaintiff could not reap from this agreement.</a:t>
            </a:r>
            <a:endParaRPr lang="x-none" dirty="0"/>
          </a:p>
        </p:txBody>
      </p:sp>
    </p:spTree>
    <p:extLst>
      <p:ext uri="{BB962C8B-B14F-4D97-AF65-F5344CB8AC3E}">
        <p14:creationId xmlns:p14="http://schemas.microsoft.com/office/powerpoint/2010/main" val="4061127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2FDC4C-4165-4E0C-8EBE-D79C3F0433F3}"/>
              </a:ext>
            </a:extLst>
          </p:cNvPr>
          <p:cNvSpPr>
            <a:spLocks noGrp="1"/>
          </p:cNvSpPr>
          <p:nvPr>
            <p:ph type="title"/>
          </p:nvPr>
        </p:nvSpPr>
        <p:spPr/>
        <p:txBody>
          <a:bodyPr/>
          <a:lstStyle/>
          <a:p>
            <a:r>
              <a:rPr lang="en-GB" dirty="0"/>
              <a:t>Cont’d</a:t>
            </a:r>
            <a:endParaRPr lang="x-none" dirty="0"/>
          </a:p>
        </p:txBody>
      </p:sp>
      <p:sp>
        <p:nvSpPr>
          <p:cNvPr id="3" name="Content Placeholder 2">
            <a:extLst>
              <a:ext uri="{FF2B5EF4-FFF2-40B4-BE49-F238E27FC236}">
                <a16:creationId xmlns:a16="http://schemas.microsoft.com/office/drawing/2014/main" xmlns="" id="{EB272A52-5B16-49B8-B136-5DC650A57B50}"/>
              </a:ext>
            </a:extLst>
          </p:cNvPr>
          <p:cNvSpPr>
            <a:spLocks noGrp="1"/>
          </p:cNvSpPr>
          <p:nvPr>
            <p:ph idx="1"/>
          </p:nvPr>
        </p:nvSpPr>
        <p:spPr/>
        <p:txBody>
          <a:bodyPr/>
          <a:lstStyle/>
          <a:p>
            <a:r>
              <a:rPr lang="en-GB" dirty="0"/>
              <a:t>Similarly contracts to defraud the revenue are contrary to public policy.</a:t>
            </a:r>
          </a:p>
          <a:p>
            <a:r>
              <a:rPr lang="en-GB" dirty="0"/>
              <a:t>In </a:t>
            </a:r>
            <a:r>
              <a:rPr lang="en-GB" b="1" i="1" dirty="0"/>
              <a:t>Alexander v </a:t>
            </a:r>
            <a:r>
              <a:rPr lang="en-GB" b="1" i="1" dirty="0" err="1"/>
              <a:t>Rayson</a:t>
            </a:r>
            <a:r>
              <a:rPr lang="en-GB" b="1" i="1" dirty="0"/>
              <a:t> [1936] 1 KB 169,</a:t>
            </a:r>
            <a:r>
              <a:rPr lang="en-GB" dirty="0"/>
              <a:t> the parties entered into a contract to defraud the rating authority by showing the value of property at less than its actual value and the contract was held to be illegal and unenforceable.</a:t>
            </a:r>
          </a:p>
          <a:p>
            <a:r>
              <a:rPr lang="en-GB" dirty="0"/>
              <a:t>A contract is also illegal where it makes provision for the payment of money to a person as a result of his commission of an unlawful act.</a:t>
            </a:r>
          </a:p>
          <a:p>
            <a:endParaRPr lang="x-none" dirty="0"/>
          </a:p>
        </p:txBody>
      </p:sp>
    </p:spTree>
    <p:extLst>
      <p:ext uri="{BB962C8B-B14F-4D97-AF65-F5344CB8AC3E}">
        <p14:creationId xmlns:p14="http://schemas.microsoft.com/office/powerpoint/2010/main" val="645453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4C84399-315A-422C-9B95-EBCED25C1C1C}"/>
              </a:ext>
            </a:extLst>
          </p:cNvPr>
          <p:cNvSpPr>
            <a:spLocks noGrp="1"/>
          </p:cNvSpPr>
          <p:nvPr>
            <p:ph type="title"/>
          </p:nvPr>
        </p:nvSpPr>
        <p:spPr/>
        <p:txBody>
          <a:bodyPr/>
          <a:lstStyle/>
          <a:p>
            <a:r>
              <a:rPr lang="en-GB" dirty="0"/>
              <a:t>Cont’d</a:t>
            </a:r>
            <a:endParaRPr lang="x-none" dirty="0"/>
          </a:p>
        </p:txBody>
      </p:sp>
      <p:sp>
        <p:nvSpPr>
          <p:cNvPr id="3" name="Content Placeholder 2">
            <a:extLst>
              <a:ext uri="{FF2B5EF4-FFF2-40B4-BE49-F238E27FC236}">
                <a16:creationId xmlns:a16="http://schemas.microsoft.com/office/drawing/2014/main" xmlns="" id="{5BBC4028-AC9A-46AD-90F8-181E6477CDB6}"/>
              </a:ext>
            </a:extLst>
          </p:cNvPr>
          <p:cNvSpPr>
            <a:spLocks noGrp="1"/>
          </p:cNvSpPr>
          <p:nvPr>
            <p:ph idx="1"/>
          </p:nvPr>
        </p:nvSpPr>
        <p:spPr/>
        <p:txBody>
          <a:bodyPr/>
          <a:lstStyle/>
          <a:p>
            <a:r>
              <a:rPr lang="en-GB" dirty="0"/>
              <a:t>In </a:t>
            </a:r>
            <a:r>
              <a:rPr lang="en-GB" b="1" i="1" dirty="0"/>
              <a:t>Beresford v Royal Exchange Assurance [1938] AC 586,</a:t>
            </a:r>
            <a:r>
              <a:rPr lang="en-GB" dirty="0"/>
              <a:t> a person who had insured his life for 50,000 pounds committed suicide. It was held that his estate was not entitled to enforce the policy even though it expressly covered death by suicide because at the time, suicide was a criminal offence. To permit a person or his estate to benefit from his own crime was held contrary to public policy.</a:t>
            </a:r>
            <a:endParaRPr lang="x-none" dirty="0"/>
          </a:p>
        </p:txBody>
      </p:sp>
    </p:spTree>
    <p:extLst>
      <p:ext uri="{BB962C8B-B14F-4D97-AF65-F5344CB8AC3E}">
        <p14:creationId xmlns:p14="http://schemas.microsoft.com/office/powerpoint/2010/main" val="2202099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0058E9-6129-4FE8-A778-92D2B2C591E5}"/>
              </a:ext>
            </a:extLst>
          </p:cNvPr>
          <p:cNvSpPr>
            <a:spLocks noGrp="1"/>
          </p:cNvSpPr>
          <p:nvPr>
            <p:ph type="title"/>
          </p:nvPr>
        </p:nvSpPr>
        <p:spPr/>
        <p:txBody>
          <a:bodyPr/>
          <a:lstStyle/>
          <a:p>
            <a:r>
              <a:rPr lang="en-GB" dirty="0"/>
              <a:t>3. CONTRACTS PREJUDICIAL TO THE ADMINISTRATION OF JUSTICE</a:t>
            </a:r>
            <a:endParaRPr lang="x-none" dirty="0"/>
          </a:p>
        </p:txBody>
      </p:sp>
      <p:sp>
        <p:nvSpPr>
          <p:cNvPr id="3" name="Content Placeholder 2">
            <a:extLst>
              <a:ext uri="{FF2B5EF4-FFF2-40B4-BE49-F238E27FC236}">
                <a16:creationId xmlns:a16="http://schemas.microsoft.com/office/drawing/2014/main" xmlns="" id="{134CBE4D-E4A0-41CF-AAF7-EDB954050D28}"/>
              </a:ext>
            </a:extLst>
          </p:cNvPr>
          <p:cNvSpPr>
            <a:spLocks noGrp="1"/>
          </p:cNvSpPr>
          <p:nvPr>
            <p:ph idx="1"/>
          </p:nvPr>
        </p:nvSpPr>
        <p:spPr/>
        <p:txBody>
          <a:bodyPr/>
          <a:lstStyle/>
          <a:p>
            <a:r>
              <a:rPr lang="en-GB" dirty="0"/>
              <a:t>Contracts which are prejudicial to the administration of justice are illegal. </a:t>
            </a:r>
          </a:p>
          <a:p>
            <a:r>
              <a:rPr lang="en-GB" dirty="0"/>
              <a:t>Thus a contract to stifle a prosecution may be illegal and a contract under which one party promises to give false evidence in criminal proceedings is illegal </a:t>
            </a:r>
            <a:r>
              <a:rPr lang="en-GB" b="1" i="1" dirty="0"/>
              <a:t>(R v Andrews [1973] QB 422).</a:t>
            </a:r>
          </a:p>
          <a:p>
            <a:r>
              <a:rPr lang="en-GB" dirty="0"/>
              <a:t>Agreements to obstruct bankruptcy proceedings are illegal as was stated in </a:t>
            </a:r>
            <a:r>
              <a:rPr lang="en-GB" b="1" dirty="0"/>
              <a:t>Elliot v Richardson (1870) LR 5 CP 744.</a:t>
            </a:r>
          </a:p>
          <a:p>
            <a:r>
              <a:rPr lang="en-GB" dirty="0"/>
              <a:t>Agreements which tend to abuse the legal process by encouraging litigation which is not </a:t>
            </a:r>
            <a:r>
              <a:rPr lang="en-GB" i="1" dirty="0"/>
              <a:t>bona fide</a:t>
            </a:r>
            <a:r>
              <a:rPr lang="en-GB" dirty="0"/>
              <a:t> are contrary to public policy.</a:t>
            </a:r>
            <a:endParaRPr lang="x-none" dirty="0"/>
          </a:p>
        </p:txBody>
      </p:sp>
    </p:spTree>
    <p:extLst>
      <p:ext uri="{BB962C8B-B14F-4D97-AF65-F5344CB8AC3E}">
        <p14:creationId xmlns:p14="http://schemas.microsoft.com/office/powerpoint/2010/main" val="2449430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C87BD6-108C-4EF7-8CDF-35523F1A32A1}"/>
              </a:ext>
            </a:extLst>
          </p:cNvPr>
          <p:cNvSpPr>
            <a:spLocks noGrp="1"/>
          </p:cNvSpPr>
          <p:nvPr>
            <p:ph type="title"/>
          </p:nvPr>
        </p:nvSpPr>
        <p:spPr/>
        <p:txBody>
          <a:bodyPr/>
          <a:lstStyle/>
          <a:p>
            <a:r>
              <a:rPr lang="en-GB" dirty="0"/>
              <a:t>4. CONTRACTS PREJUDICIAL TO INTEREST OF THE STATE</a:t>
            </a:r>
            <a:endParaRPr lang="x-none" dirty="0"/>
          </a:p>
        </p:txBody>
      </p:sp>
      <p:sp>
        <p:nvSpPr>
          <p:cNvPr id="3" name="Content Placeholder 2">
            <a:extLst>
              <a:ext uri="{FF2B5EF4-FFF2-40B4-BE49-F238E27FC236}">
                <a16:creationId xmlns:a16="http://schemas.microsoft.com/office/drawing/2014/main" xmlns="" id="{A42B2FEA-04C4-4015-9F16-7FC1DBB41200}"/>
              </a:ext>
            </a:extLst>
          </p:cNvPr>
          <p:cNvSpPr>
            <a:spLocks noGrp="1"/>
          </p:cNvSpPr>
          <p:nvPr>
            <p:ph idx="1"/>
          </p:nvPr>
        </p:nvSpPr>
        <p:spPr/>
        <p:txBody>
          <a:bodyPr/>
          <a:lstStyle/>
          <a:p>
            <a:r>
              <a:rPr lang="en-GB" dirty="0"/>
              <a:t>Contracts which are prejudicial to foreign friendly countries are contrary to public policy and unenforceable.</a:t>
            </a:r>
          </a:p>
          <a:p>
            <a:r>
              <a:rPr lang="en-GB" dirty="0"/>
              <a:t>Thus a contract to facilitate the forcible overthrow of the government of a friendly country is unenforceable.</a:t>
            </a:r>
          </a:p>
          <a:p>
            <a:r>
              <a:rPr lang="en-GB" dirty="0"/>
              <a:t>Similarly agreements which are prejudicial to the interest of the state are void, for instance an agreement with enemy aliens is void. An enemy alien is essentially anyone who resides in enemy or enemy occupied territory during wartime. Any agreement made with such a person is void.</a:t>
            </a:r>
            <a:endParaRPr lang="x-none" dirty="0"/>
          </a:p>
        </p:txBody>
      </p:sp>
    </p:spTree>
    <p:extLst>
      <p:ext uri="{BB962C8B-B14F-4D97-AF65-F5344CB8AC3E}">
        <p14:creationId xmlns:p14="http://schemas.microsoft.com/office/powerpoint/2010/main" val="11815070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OF ILLEGALITY</a:t>
            </a:r>
            <a:endParaRPr lang="en-US" dirty="0"/>
          </a:p>
        </p:txBody>
      </p:sp>
      <p:sp>
        <p:nvSpPr>
          <p:cNvPr id="3" name="Content Placeholder 2"/>
          <p:cNvSpPr>
            <a:spLocks noGrp="1"/>
          </p:cNvSpPr>
          <p:nvPr>
            <p:ph idx="1"/>
          </p:nvPr>
        </p:nvSpPr>
        <p:spPr/>
        <p:txBody>
          <a:bodyPr/>
          <a:lstStyle/>
          <a:p>
            <a:r>
              <a:rPr lang="en-US" dirty="0" smtClean="0"/>
              <a:t>The general principle founded on public policy is that the transaction that is tainted by illegality in which both parties are equally involved is beyond pale of the law.</a:t>
            </a:r>
          </a:p>
          <a:p>
            <a:r>
              <a:rPr lang="en-US" dirty="0" smtClean="0"/>
              <a:t>That is no person can claim any right or remedy whatsoever under an illegal transaction in which he has participated.</a:t>
            </a:r>
          </a:p>
          <a:p>
            <a:r>
              <a:rPr lang="en-US" dirty="0" smtClean="0"/>
              <a:t>The court is bound  veto the enforcement of a contract once it knows that it is illegal, whether the knowledge comes from the statement of the guilty party or from outside sources.</a:t>
            </a:r>
            <a:endParaRPr lang="en-US" dirty="0"/>
          </a:p>
        </p:txBody>
      </p:sp>
    </p:spTree>
    <p:extLst>
      <p:ext uri="{BB962C8B-B14F-4D97-AF65-F5344CB8AC3E}">
        <p14:creationId xmlns:p14="http://schemas.microsoft.com/office/powerpoint/2010/main" val="2725465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41F056-AF2E-4E8C-BE1C-931ABA5C1247}"/>
              </a:ext>
            </a:extLst>
          </p:cNvPr>
          <p:cNvSpPr>
            <a:spLocks noGrp="1"/>
          </p:cNvSpPr>
          <p:nvPr>
            <p:ph type="title"/>
          </p:nvPr>
        </p:nvSpPr>
        <p:spPr/>
        <p:txBody>
          <a:bodyPr/>
          <a:lstStyle/>
          <a:p>
            <a:r>
              <a:rPr lang="en-GB" dirty="0"/>
              <a:t>EFFECTS OF ILLEGALITY</a:t>
            </a:r>
            <a:endParaRPr lang="x-none" dirty="0"/>
          </a:p>
        </p:txBody>
      </p:sp>
      <p:sp>
        <p:nvSpPr>
          <p:cNvPr id="3" name="Content Placeholder 2">
            <a:extLst>
              <a:ext uri="{FF2B5EF4-FFF2-40B4-BE49-F238E27FC236}">
                <a16:creationId xmlns:a16="http://schemas.microsoft.com/office/drawing/2014/main" xmlns="" id="{21932654-3B2B-40FA-95B1-351C689B4450}"/>
              </a:ext>
            </a:extLst>
          </p:cNvPr>
          <p:cNvSpPr>
            <a:spLocks noGrp="1"/>
          </p:cNvSpPr>
          <p:nvPr>
            <p:ph idx="1"/>
          </p:nvPr>
        </p:nvSpPr>
        <p:spPr/>
        <p:txBody>
          <a:bodyPr>
            <a:normAutofit lnSpcReduction="10000"/>
          </a:bodyPr>
          <a:lstStyle/>
          <a:p>
            <a:r>
              <a:rPr lang="en-GB" dirty="0"/>
              <a:t>A. On Actions on the Contract</a:t>
            </a:r>
          </a:p>
          <a:p>
            <a:r>
              <a:rPr lang="en-GB" dirty="0"/>
              <a:t>In </a:t>
            </a:r>
            <a:r>
              <a:rPr lang="en-GB" b="1" i="1" dirty="0"/>
              <a:t>strongman (1945) Ltd v </a:t>
            </a:r>
            <a:r>
              <a:rPr lang="en-GB" b="1" i="1" dirty="0" err="1"/>
              <a:t>Sincock</a:t>
            </a:r>
            <a:r>
              <a:rPr lang="en-GB" b="1" i="1" dirty="0"/>
              <a:t> [1955] 2 QB 525,</a:t>
            </a:r>
            <a:r>
              <a:rPr lang="en-GB" dirty="0"/>
              <a:t> the defendant stated that he would obtain the necessary licences to enable the claimant builders lawfully modernise his house. The defendant failed to obtain all the licences and he refused to pay for some of the work which the claimants had done arguing that the contract was illegal. The claimant was unable to sue on the building contract because of failure to obtain all licences but they were able to recover the value of the work which they had done on the ground that the defendant had breached a collateral warranty that he would obtain the necessary licences.</a:t>
            </a:r>
            <a:r>
              <a:rPr lang="en-GB" b="1" i="1" dirty="0"/>
              <a:t> </a:t>
            </a:r>
            <a:endParaRPr lang="x-none" dirty="0"/>
          </a:p>
        </p:txBody>
      </p:sp>
    </p:spTree>
    <p:extLst>
      <p:ext uri="{BB962C8B-B14F-4D97-AF65-F5344CB8AC3E}">
        <p14:creationId xmlns:p14="http://schemas.microsoft.com/office/powerpoint/2010/main" val="3742664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BFBC17-8E2C-4E7F-9072-6D439E3E5A7F}"/>
              </a:ext>
            </a:extLst>
          </p:cNvPr>
          <p:cNvSpPr>
            <a:spLocks noGrp="1"/>
          </p:cNvSpPr>
          <p:nvPr>
            <p:ph type="title"/>
          </p:nvPr>
        </p:nvSpPr>
        <p:spPr/>
        <p:txBody>
          <a:bodyPr/>
          <a:lstStyle/>
          <a:p>
            <a:r>
              <a:rPr lang="en-GB" dirty="0"/>
              <a:t>Cont’d</a:t>
            </a:r>
            <a:endParaRPr lang="x-none" dirty="0"/>
          </a:p>
        </p:txBody>
      </p:sp>
      <p:sp>
        <p:nvSpPr>
          <p:cNvPr id="3" name="Content Placeholder 2">
            <a:extLst>
              <a:ext uri="{FF2B5EF4-FFF2-40B4-BE49-F238E27FC236}">
                <a16:creationId xmlns:a16="http://schemas.microsoft.com/office/drawing/2014/main" xmlns="" id="{68CEC0D3-3D2A-4CD6-9E6E-87E6B80D0A94}"/>
              </a:ext>
            </a:extLst>
          </p:cNvPr>
          <p:cNvSpPr>
            <a:spLocks noGrp="1"/>
          </p:cNvSpPr>
          <p:nvPr>
            <p:ph idx="1"/>
          </p:nvPr>
        </p:nvSpPr>
        <p:spPr/>
        <p:txBody>
          <a:bodyPr/>
          <a:lstStyle/>
          <a:p>
            <a:r>
              <a:rPr lang="en-GB" dirty="0"/>
              <a:t>In the case of </a:t>
            </a:r>
            <a:r>
              <a:rPr lang="en-GB" b="1" i="1" dirty="0"/>
              <a:t>Shelly v Paddock [1980] QB 348,</a:t>
            </a:r>
            <a:r>
              <a:rPr lang="en-GB" dirty="0"/>
              <a:t> it was also recognised that an innocent party to an illegal contract could recover damages </a:t>
            </a:r>
            <a:r>
              <a:rPr lang="en-GB" dirty="0" smtClean="0"/>
              <a:t>for fraudulent </a:t>
            </a:r>
            <a:r>
              <a:rPr lang="en-GB" dirty="0"/>
              <a:t>misrepresentation. By searching out the existence of remedies other than on the contract itself, the court was able to take steps to protect an innocent party who had relied to his detriment upon a contract which he subsequently discovered to be illegal.</a:t>
            </a:r>
            <a:endParaRPr lang="x-none" dirty="0"/>
          </a:p>
        </p:txBody>
      </p:sp>
    </p:spTree>
    <p:extLst>
      <p:ext uri="{BB962C8B-B14F-4D97-AF65-F5344CB8AC3E}">
        <p14:creationId xmlns:p14="http://schemas.microsoft.com/office/powerpoint/2010/main" val="645392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77799C-81DE-40BC-A8B5-036285EE54E2}"/>
              </a:ext>
            </a:extLst>
          </p:cNvPr>
          <p:cNvSpPr>
            <a:spLocks noGrp="1"/>
          </p:cNvSpPr>
          <p:nvPr>
            <p:ph type="title"/>
          </p:nvPr>
        </p:nvSpPr>
        <p:spPr/>
        <p:txBody>
          <a:bodyPr/>
          <a:lstStyle/>
          <a:p>
            <a:r>
              <a:rPr lang="en-GB" dirty="0"/>
              <a:t>B. THE RECOVERY OF MONEY OR PROPERTY</a:t>
            </a:r>
            <a:endParaRPr lang="x-none" dirty="0"/>
          </a:p>
        </p:txBody>
      </p:sp>
      <p:sp>
        <p:nvSpPr>
          <p:cNvPr id="3" name="Content Placeholder 2">
            <a:extLst>
              <a:ext uri="{FF2B5EF4-FFF2-40B4-BE49-F238E27FC236}">
                <a16:creationId xmlns:a16="http://schemas.microsoft.com/office/drawing/2014/main" xmlns="" id="{0EB44FB6-720E-46FE-940D-280A38453B6B}"/>
              </a:ext>
            </a:extLst>
          </p:cNvPr>
          <p:cNvSpPr>
            <a:spLocks noGrp="1"/>
          </p:cNvSpPr>
          <p:nvPr>
            <p:ph idx="1"/>
          </p:nvPr>
        </p:nvSpPr>
        <p:spPr/>
        <p:txBody>
          <a:bodyPr/>
          <a:lstStyle/>
          <a:p>
            <a:r>
              <a:rPr lang="en-GB" dirty="0"/>
              <a:t>Neither party can recover what he has given to the other under an illegal contract if in order to substantiate his claim he is driven to disclose the illegality.</a:t>
            </a:r>
          </a:p>
          <a:p>
            <a:r>
              <a:rPr lang="en-GB" dirty="0"/>
              <a:t>The maxim </a:t>
            </a:r>
            <a:r>
              <a:rPr lang="en-GB" i="1" dirty="0"/>
              <a:t>‘in </a:t>
            </a:r>
            <a:r>
              <a:rPr lang="en-GB" i="1" dirty="0" err="1"/>
              <a:t>pari</a:t>
            </a:r>
            <a:r>
              <a:rPr lang="en-GB" i="1" dirty="0"/>
              <a:t> delicto </a:t>
            </a:r>
            <a:r>
              <a:rPr lang="en-GB" i="1" dirty="0" err="1"/>
              <a:t>potior</a:t>
            </a:r>
            <a:r>
              <a:rPr lang="en-GB" i="1" dirty="0"/>
              <a:t> </a:t>
            </a:r>
            <a:r>
              <a:rPr lang="en-GB" i="1" dirty="0" err="1"/>
              <a:t>defendentis</a:t>
            </a:r>
            <a:r>
              <a:rPr lang="en-GB" i="1" dirty="0"/>
              <a:t> ’ </a:t>
            </a:r>
            <a:r>
              <a:rPr lang="en-GB" dirty="0"/>
              <a:t>applies and the defendant may keep what was given to him.</a:t>
            </a:r>
          </a:p>
          <a:p>
            <a:r>
              <a:rPr lang="en-GB" dirty="0"/>
              <a:t>In</a:t>
            </a:r>
            <a:r>
              <a:rPr lang="en-GB" b="1" i="1" dirty="0"/>
              <a:t> Parkinson v College of Ambulance Ltd and </a:t>
            </a:r>
            <a:r>
              <a:rPr lang="en-GB" b="1" i="1" dirty="0" smtClean="0"/>
              <a:t>Harrison, the</a:t>
            </a:r>
            <a:r>
              <a:rPr lang="en-GB" dirty="0" smtClean="0"/>
              <a:t> </a:t>
            </a:r>
            <a:r>
              <a:rPr lang="en-GB" dirty="0"/>
              <a:t>secretary of the defendant charity fraudulently represented to the plaintiff that the charity was in a position to divert the foundation of honour in his direction and to procure him knighthood, if he would make an adequate donation and the plaintiff paid 3000pounds.</a:t>
            </a:r>
            <a:endParaRPr lang="x-none" dirty="0"/>
          </a:p>
        </p:txBody>
      </p:sp>
    </p:spTree>
    <p:extLst>
      <p:ext uri="{BB962C8B-B14F-4D97-AF65-F5344CB8AC3E}">
        <p14:creationId xmlns:p14="http://schemas.microsoft.com/office/powerpoint/2010/main" val="1879173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379A44C-A774-488E-BDFC-58FECD0E46CF}"/>
              </a:ext>
            </a:extLst>
          </p:cNvPr>
          <p:cNvSpPr>
            <a:spLocks noGrp="1"/>
          </p:cNvSpPr>
          <p:nvPr>
            <p:ph type="title"/>
          </p:nvPr>
        </p:nvSpPr>
        <p:spPr/>
        <p:txBody>
          <a:bodyPr/>
          <a:lstStyle/>
          <a:p>
            <a:r>
              <a:rPr lang="en-GB" dirty="0"/>
              <a:t>INTRODUCTION</a:t>
            </a:r>
            <a:endParaRPr lang="x-none" dirty="0"/>
          </a:p>
        </p:txBody>
      </p:sp>
      <p:sp>
        <p:nvSpPr>
          <p:cNvPr id="3" name="Content Placeholder 2">
            <a:extLst>
              <a:ext uri="{FF2B5EF4-FFF2-40B4-BE49-F238E27FC236}">
                <a16:creationId xmlns:a16="http://schemas.microsoft.com/office/drawing/2014/main" xmlns="" id="{B3C8BB07-BE6C-4BFD-AA6B-A8279835F6A1}"/>
              </a:ext>
            </a:extLst>
          </p:cNvPr>
          <p:cNvSpPr>
            <a:spLocks noGrp="1"/>
          </p:cNvSpPr>
          <p:nvPr>
            <p:ph idx="1"/>
          </p:nvPr>
        </p:nvSpPr>
        <p:spPr/>
        <p:txBody>
          <a:bodyPr>
            <a:normAutofit/>
          </a:bodyPr>
          <a:lstStyle/>
          <a:p>
            <a:r>
              <a:rPr lang="en-GB" dirty="0"/>
              <a:t>Illegal contracts come in different shapes and sizes.</a:t>
            </a:r>
          </a:p>
          <a:p>
            <a:r>
              <a:rPr lang="en-GB" dirty="0"/>
              <a:t>Some involve gross immorality or a calculated attempt to break the law, while others involve innocent infringement of regulatory legislation.</a:t>
            </a:r>
          </a:p>
          <a:p>
            <a:r>
              <a:rPr lang="en-GB" dirty="0"/>
              <a:t>Considering the fact that illegal contracts come in so many different shapes and sizes, it is difficult to find an appropriate classification for illegal contracts</a:t>
            </a:r>
            <a:r>
              <a:rPr lang="en-GB" dirty="0" smtClean="0"/>
              <a:t>.</a:t>
            </a:r>
          </a:p>
          <a:p>
            <a:r>
              <a:rPr lang="en-GB" dirty="0" smtClean="0"/>
              <a:t>The </a:t>
            </a:r>
            <a:r>
              <a:rPr lang="en-GB" dirty="0"/>
              <a:t>approach which will be adopted is to discuss illegality in the performance of a contract and then to distinguish between statutory illegality and common law illegality.</a:t>
            </a:r>
            <a:endParaRPr lang="x-none" dirty="0"/>
          </a:p>
        </p:txBody>
      </p:sp>
    </p:spTree>
    <p:extLst>
      <p:ext uri="{BB962C8B-B14F-4D97-AF65-F5344CB8AC3E}">
        <p14:creationId xmlns:p14="http://schemas.microsoft.com/office/powerpoint/2010/main" val="28353258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1CB7E0-E3C4-4A8E-B42C-A61FD35C8024}"/>
              </a:ext>
            </a:extLst>
          </p:cNvPr>
          <p:cNvSpPr>
            <a:spLocks noGrp="1"/>
          </p:cNvSpPr>
          <p:nvPr>
            <p:ph type="title"/>
          </p:nvPr>
        </p:nvSpPr>
        <p:spPr/>
        <p:txBody>
          <a:bodyPr/>
          <a:lstStyle/>
          <a:p>
            <a:r>
              <a:rPr lang="en-GB" dirty="0"/>
              <a:t>Cont’d</a:t>
            </a:r>
            <a:endParaRPr lang="x-none" dirty="0"/>
          </a:p>
        </p:txBody>
      </p:sp>
      <p:sp>
        <p:nvSpPr>
          <p:cNvPr id="3" name="Content Placeholder 2">
            <a:extLst>
              <a:ext uri="{FF2B5EF4-FFF2-40B4-BE49-F238E27FC236}">
                <a16:creationId xmlns:a16="http://schemas.microsoft.com/office/drawing/2014/main" xmlns="" id="{9131ACD0-A46D-4672-B5A5-364C71BA42B2}"/>
              </a:ext>
            </a:extLst>
          </p:cNvPr>
          <p:cNvSpPr>
            <a:spLocks noGrp="1"/>
          </p:cNvSpPr>
          <p:nvPr>
            <p:ph idx="1"/>
          </p:nvPr>
        </p:nvSpPr>
        <p:spPr/>
        <p:txBody>
          <a:bodyPr/>
          <a:lstStyle/>
          <a:p>
            <a:r>
              <a:rPr lang="en-GB" dirty="0"/>
              <a:t>He did not receive any honour and sued for the return of his money an it was held that the action must fail because the transaction was manifestly illegal to the knowledge of the plaintiff. He could neither sue for money had and received for the recovery of damages nor repudiate the contract and regain his money on the plea that the transaction was executory.</a:t>
            </a:r>
          </a:p>
          <a:p>
            <a:r>
              <a:rPr lang="en-GB" dirty="0"/>
              <a:t>A plaintiff can however recover money or chattel or land transferred under an illegal contract to the defendant if he can frame a cause of action entirely independent of the contract for in those circumstances he is not compelled to </a:t>
            </a:r>
            <a:r>
              <a:rPr lang="en-GB" smtClean="0"/>
              <a:t>disclose the illegality</a:t>
            </a:r>
            <a:r>
              <a:rPr lang="en-GB" dirty="0"/>
              <a:t>.</a:t>
            </a:r>
            <a:endParaRPr lang="x-none" dirty="0"/>
          </a:p>
        </p:txBody>
      </p:sp>
    </p:spTree>
    <p:extLst>
      <p:ext uri="{BB962C8B-B14F-4D97-AF65-F5344CB8AC3E}">
        <p14:creationId xmlns:p14="http://schemas.microsoft.com/office/powerpoint/2010/main" val="13992000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9B8307-071D-4BB7-A348-7BBFA605915C}"/>
              </a:ext>
            </a:extLst>
          </p:cNvPr>
          <p:cNvSpPr>
            <a:spLocks noGrp="1"/>
          </p:cNvSpPr>
          <p:nvPr>
            <p:ph type="title"/>
          </p:nvPr>
        </p:nvSpPr>
        <p:spPr/>
        <p:txBody>
          <a:bodyPr/>
          <a:lstStyle/>
          <a:p>
            <a:r>
              <a:rPr lang="en-GB" dirty="0"/>
              <a:t>Cont’d</a:t>
            </a:r>
            <a:endParaRPr lang="x-none" dirty="0"/>
          </a:p>
        </p:txBody>
      </p:sp>
      <p:sp>
        <p:nvSpPr>
          <p:cNvPr id="3" name="Content Placeholder 2">
            <a:extLst>
              <a:ext uri="{FF2B5EF4-FFF2-40B4-BE49-F238E27FC236}">
                <a16:creationId xmlns:a16="http://schemas.microsoft.com/office/drawing/2014/main" xmlns="" id="{4B4791E0-54AB-4682-A8CE-FFA2D0A04B62}"/>
              </a:ext>
            </a:extLst>
          </p:cNvPr>
          <p:cNvSpPr>
            <a:spLocks noGrp="1"/>
          </p:cNvSpPr>
          <p:nvPr>
            <p:ph idx="1"/>
          </p:nvPr>
        </p:nvSpPr>
        <p:spPr/>
        <p:txBody>
          <a:bodyPr>
            <a:normAutofit lnSpcReduction="10000"/>
          </a:bodyPr>
          <a:lstStyle/>
          <a:p>
            <a:r>
              <a:rPr lang="en-GB" dirty="0"/>
              <a:t>In </a:t>
            </a:r>
            <a:r>
              <a:rPr lang="en-GB" b="1" i="1" dirty="0"/>
              <a:t>Amar Singh v </a:t>
            </a:r>
            <a:r>
              <a:rPr lang="en-GB" b="1" i="1" dirty="0" err="1"/>
              <a:t>Kulubya</a:t>
            </a:r>
            <a:r>
              <a:rPr lang="en-GB" b="1" i="1" dirty="0"/>
              <a:t> [1964] AC 142, </a:t>
            </a:r>
            <a:r>
              <a:rPr lang="en-GB" dirty="0"/>
              <a:t>a statutory ordinance in Uganda prohibited the sale or lease of ‘</a:t>
            </a:r>
            <a:r>
              <a:rPr lang="en-GB" dirty="0" err="1"/>
              <a:t>Mailo</a:t>
            </a:r>
            <a:r>
              <a:rPr lang="en-GB" dirty="0"/>
              <a:t>’ land by an African to a non-African except with the written consent of the governor. Without obtaining this consent the plaintiff an African agreed to lease such land of which he was the registered owner to the defendant an Indian for one year and thereafter on a yearly basis. The agreement therefore was void for illegality and no leasehold interest vested in the defendant. After the defendant had been in possession for </a:t>
            </a:r>
            <a:r>
              <a:rPr lang="en-GB" dirty="0" smtClean="0"/>
              <a:t>several </a:t>
            </a:r>
            <a:r>
              <a:rPr lang="en-GB" dirty="0"/>
              <a:t>years the plaintiff gave him seven weeks notice to quit and ultimately sued him for recovery of the land and his claim succeeded. His claim was not based upon the agreement but on the independent and untainted ground of his registered ownership.</a:t>
            </a:r>
            <a:endParaRPr lang="x-none" dirty="0"/>
          </a:p>
        </p:txBody>
      </p:sp>
    </p:spTree>
    <p:extLst>
      <p:ext uri="{BB962C8B-B14F-4D97-AF65-F5344CB8AC3E}">
        <p14:creationId xmlns:p14="http://schemas.microsoft.com/office/powerpoint/2010/main" val="362246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9349B8-6DCA-46D1-902A-51A5656485F2}"/>
              </a:ext>
            </a:extLst>
          </p:cNvPr>
          <p:cNvSpPr>
            <a:spLocks noGrp="1"/>
          </p:cNvSpPr>
          <p:nvPr>
            <p:ph type="title"/>
          </p:nvPr>
        </p:nvSpPr>
        <p:spPr/>
        <p:txBody>
          <a:bodyPr>
            <a:normAutofit fontScale="90000"/>
          </a:bodyPr>
          <a:lstStyle/>
          <a:p>
            <a:r>
              <a:rPr lang="en-GB" dirty="0"/>
              <a:t>C. SUBSEQUENT OR COLLATERAL CONTRACT WHICH IS FOUNDED ON THE ILLEGAL CONTRACT IS ILLEGAL AND VOID</a:t>
            </a:r>
            <a:endParaRPr lang="x-none" dirty="0"/>
          </a:p>
        </p:txBody>
      </p:sp>
      <p:sp>
        <p:nvSpPr>
          <p:cNvPr id="3" name="Content Placeholder 2">
            <a:extLst>
              <a:ext uri="{FF2B5EF4-FFF2-40B4-BE49-F238E27FC236}">
                <a16:creationId xmlns:a16="http://schemas.microsoft.com/office/drawing/2014/main" xmlns="" id="{FFA4DF1A-8A8B-4C25-85AC-BB91A4BA8514}"/>
              </a:ext>
            </a:extLst>
          </p:cNvPr>
          <p:cNvSpPr>
            <a:spLocks noGrp="1"/>
          </p:cNvSpPr>
          <p:nvPr>
            <p:ph idx="1"/>
          </p:nvPr>
        </p:nvSpPr>
        <p:spPr/>
        <p:txBody>
          <a:bodyPr/>
          <a:lstStyle/>
          <a:p>
            <a:r>
              <a:rPr lang="en-GB" dirty="0"/>
              <a:t>In </a:t>
            </a:r>
            <a:r>
              <a:rPr lang="en-GB" b="1" i="1" dirty="0"/>
              <a:t>Fisher v Bridges (1854) 3 E &amp; B 642,</a:t>
            </a:r>
            <a:r>
              <a:rPr lang="en-GB" dirty="0"/>
              <a:t> A agreed to sell to B certain land which was to be used for the purposes of a lottery that was illegal. The land was conveyed to B and the price except 630 pounds was paid. Later B executed a deed by which he </a:t>
            </a:r>
            <a:r>
              <a:rPr lang="en-GB" dirty="0" smtClean="0"/>
              <a:t>covenanted </a:t>
            </a:r>
            <a:r>
              <a:rPr lang="en-GB" dirty="0"/>
              <a:t>to pay 630 pounds to A. in an action to enforce this </a:t>
            </a:r>
            <a:r>
              <a:rPr lang="en-GB" dirty="0" smtClean="0"/>
              <a:t>covenant </a:t>
            </a:r>
            <a:r>
              <a:rPr lang="en-GB" dirty="0"/>
              <a:t>it was pleaded that the action must fail since the agreement to sell was made to the ‘intent and in order and for the purpose, as the defendant well knew,’ that land when conveyed should be sold by way of an illegal lottery.</a:t>
            </a:r>
            <a:endParaRPr lang="x-none" dirty="0"/>
          </a:p>
        </p:txBody>
      </p:sp>
    </p:spTree>
    <p:extLst>
      <p:ext uri="{BB962C8B-B14F-4D97-AF65-F5344CB8AC3E}">
        <p14:creationId xmlns:p14="http://schemas.microsoft.com/office/powerpoint/2010/main" val="13234951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D34457-51F3-4884-AC52-29F912E1BDAD}"/>
              </a:ext>
            </a:extLst>
          </p:cNvPr>
          <p:cNvSpPr>
            <a:spLocks noGrp="1"/>
          </p:cNvSpPr>
          <p:nvPr>
            <p:ph type="title"/>
          </p:nvPr>
        </p:nvSpPr>
        <p:spPr/>
        <p:txBody>
          <a:bodyPr/>
          <a:lstStyle/>
          <a:p>
            <a:r>
              <a:rPr lang="en-US" dirty="0" smtClean="0"/>
              <a:t>Cont’d</a:t>
            </a:r>
            <a:endParaRPr lang="x-none"/>
          </a:p>
        </p:txBody>
      </p:sp>
      <p:sp>
        <p:nvSpPr>
          <p:cNvPr id="3" name="Content Placeholder 2">
            <a:extLst>
              <a:ext uri="{FF2B5EF4-FFF2-40B4-BE49-F238E27FC236}">
                <a16:creationId xmlns:a16="http://schemas.microsoft.com/office/drawing/2014/main" xmlns="" id="{FAB84045-2996-4016-9A1E-C97F7C3DD809}"/>
              </a:ext>
            </a:extLst>
          </p:cNvPr>
          <p:cNvSpPr>
            <a:spLocks noGrp="1"/>
          </p:cNvSpPr>
          <p:nvPr>
            <p:ph idx="1"/>
          </p:nvPr>
        </p:nvSpPr>
        <p:spPr/>
        <p:txBody>
          <a:bodyPr/>
          <a:lstStyle/>
          <a:p>
            <a:r>
              <a:rPr lang="en-GB" dirty="0"/>
              <a:t>The court held that, “it is clear that the covenant was given for the payment of the purchase money. It springs from and is the creature of the illegal agreement and as the law would not enforce the original illegal contract so neither will it allow the parties to enforce a security for the purchase money which by the original bargain was tainted with illegality.”</a:t>
            </a:r>
          </a:p>
          <a:p>
            <a:r>
              <a:rPr lang="en-GB" dirty="0"/>
              <a:t>The question that therefore arises is whether a contract made by a third party in furtherance of the illegal purpose is itself tainted. </a:t>
            </a:r>
            <a:endParaRPr lang="x-none" dirty="0"/>
          </a:p>
        </p:txBody>
      </p:sp>
    </p:spTree>
    <p:extLst>
      <p:ext uri="{BB962C8B-B14F-4D97-AF65-F5344CB8AC3E}">
        <p14:creationId xmlns:p14="http://schemas.microsoft.com/office/powerpoint/2010/main" val="3981104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B8F14B-2F2E-4915-A368-0C9441A70B32}"/>
              </a:ext>
            </a:extLst>
          </p:cNvPr>
          <p:cNvSpPr>
            <a:spLocks noGrp="1"/>
          </p:cNvSpPr>
          <p:nvPr>
            <p:ph type="title"/>
          </p:nvPr>
        </p:nvSpPr>
        <p:spPr/>
        <p:txBody>
          <a:bodyPr/>
          <a:lstStyle/>
          <a:p>
            <a:r>
              <a:rPr lang="en-US" dirty="0" smtClean="0"/>
              <a:t>Cont’d</a:t>
            </a:r>
            <a:endParaRPr lang="x-none"/>
          </a:p>
        </p:txBody>
      </p:sp>
      <p:sp>
        <p:nvSpPr>
          <p:cNvPr id="3" name="Content Placeholder 2">
            <a:extLst>
              <a:ext uri="{FF2B5EF4-FFF2-40B4-BE49-F238E27FC236}">
                <a16:creationId xmlns:a16="http://schemas.microsoft.com/office/drawing/2014/main" xmlns="" id="{BCB6B4DD-88F9-443A-8C80-EBF636743261}"/>
              </a:ext>
            </a:extLst>
          </p:cNvPr>
          <p:cNvSpPr>
            <a:spLocks noGrp="1"/>
          </p:cNvSpPr>
          <p:nvPr>
            <p:ph idx="1"/>
          </p:nvPr>
        </p:nvSpPr>
        <p:spPr/>
        <p:txBody>
          <a:bodyPr/>
          <a:lstStyle/>
          <a:p>
            <a:r>
              <a:rPr lang="en-GB" dirty="0"/>
              <a:t>In </a:t>
            </a:r>
            <a:r>
              <a:rPr lang="en-GB" b="1" i="1" dirty="0"/>
              <a:t>Spector v </a:t>
            </a:r>
            <a:r>
              <a:rPr lang="en-GB" b="1" i="1" dirty="0" err="1"/>
              <a:t>Ageda</a:t>
            </a:r>
            <a:r>
              <a:rPr lang="en-GB" b="1" i="1" dirty="0"/>
              <a:t> [1973] Ch 30, </a:t>
            </a:r>
            <a:r>
              <a:rPr lang="en-GB" i="1" dirty="0"/>
              <a:t>the court stated that a third party who takes part in the subsequent transaction with knowledge of the prior illegality can in general be in better position, and in the instant case, it was clear that the plaintiff had concurred in making of the Maxwell loan and been fully aware of the illegal provision for the payment of the compound interest and therefore her </a:t>
            </a:r>
            <a:r>
              <a:rPr lang="en-GB" i="1"/>
              <a:t>claim failed.</a:t>
            </a:r>
            <a:endParaRPr lang="x-none" dirty="0"/>
          </a:p>
        </p:txBody>
      </p:sp>
    </p:spTree>
    <p:extLst>
      <p:ext uri="{BB962C8B-B14F-4D97-AF65-F5344CB8AC3E}">
        <p14:creationId xmlns:p14="http://schemas.microsoft.com/office/powerpoint/2010/main" val="860237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4FFB91-2704-488B-A27A-6D002898BD12}"/>
              </a:ext>
            </a:extLst>
          </p:cNvPr>
          <p:cNvSpPr>
            <a:spLocks noGrp="1"/>
          </p:cNvSpPr>
          <p:nvPr>
            <p:ph type="title"/>
          </p:nvPr>
        </p:nvSpPr>
        <p:spPr/>
        <p:txBody>
          <a:bodyPr/>
          <a:lstStyle/>
          <a:p>
            <a:pPr algn="ctr"/>
            <a:r>
              <a:rPr lang="en-GB" dirty="0" smtClean="0"/>
              <a:t>ILLEGALITY</a:t>
            </a:r>
            <a:endParaRPr lang="x-none" dirty="0"/>
          </a:p>
        </p:txBody>
      </p:sp>
      <p:sp>
        <p:nvSpPr>
          <p:cNvPr id="3" name="Content Placeholder 2">
            <a:extLst>
              <a:ext uri="{FF2B5EF4-FFF2-40B4-BE49-F238E27FC236}">
                <a16:creationId xmlns:a16="http://schemas.microsoft.com/office/drawing/2014/main" xmlns="" id="{2D9B0730-D803-44E2-96EE-DC59B74A97FA}"/>
              </a:ext>
            </a:extLst>
          </p:cNvPr>
          <p:cNvSpPr>
            <a:spLocks noGrp="1"/>
          </p:cNvSpPr>
          <p:nvPr>
            <p:ph idx="1"/>
          </p:nvPr>
        </p:nvSpPr>
        <p:spPr/>
        <p:txBody>
          <a:bodyPr>
            <a:normAutofit fontScale="92500" lnSpcReduction="20000"/>
          </a:bodyPr>
          <a:lstStyle/>
          <a:p>
            <a:r>
              <a:rPr lang="en-GB" dirty="0"/>
              <a:t>In the of Mohamed </a:t>
            </a:r>
            <a:r>
              <a:rPr lang="en-GB" dirty="0" err="1"/>
              <a:t>Itowala</a:t>
            </a:r>
            <a:r>
              <a:rPr lang="en-GB" dirty="0"/>
              <a:t> v Variety Bureau de Change SCZ Judgment 15 of 2001 where the Supreme Court provided that a contract can be illegal in two ways:</a:t>
            </a:r>
          </a:p>
          <a:p>
            <a:pPr marL="514350" indent="-514350">
              <a:buAutoNum type="alphaLcPeriod"/>
            </a:pPr>
            <a:r>
              <a:rPr lang="en-GB" dirty="0"/>
              <a:t>At formation, and</a:t>
            </a:r>
          </a:p>
          <a:p>
            <a:pPr marL="514350" indent="-514350">
              <a:buAutoNum type="alphaLcPeriod"/>
            </a:pPr>
            <a:r>
              <a:rPr lang="en-GB" dirty="0"/>
              <a:t>During </a:t>
            </a:r>
            <a:r>
              <a:rPr lang="en-GB" dirty="0" smtClean="0"/>
              <a:t>performance</a:t>
            </a:r>
            <a:endParaRPr lang="en-GB" dirty="0" smtClean="0"/>
          </a:p>
          <a:p>
            <a:r>
              <a:rPr lang="en-GB" dirty="0" smtClean="0"/>
              <a:t>Illegality </a:t>
            </a:r>
            <a:r>
              <a:rPr lang="en-GB" dirty="0"/>
              <a:t>may affect a contract in two principle ways.</a:t>
            </a:r>
          </a:p>
          <a:p>
            <a:r>
              <a:rPr lang="en-GB" dirty="0"/>
              <a:t>The first is that illegality may relate to the formation of the contract so that the contract is illegal at the moment at which it is formed. Such a contract is void ab initio as it is affected by the illegality from the very outset.</a:t>
            </a:r>
          </a:p>
          <a:p>
            <a:r>
              <a:rPr lang="en-GB" dirty="0"/>
              <a:t>The second way in which illegality may affect a contract is when illegality may arise in the performance of the otherwise valid and enforceable contract. Here the contract is valid at the time of formation and is only affected by illegality when it occurs during performance of the contract.</a:t>
            </a:r>
          </a:p>
        </p:txBody>
      </p:sp>
    </p:spTree>
    <p:extLst>
      <p:ext uri="{BB962C8B-B14F-4D97-AF65-F5344CB8AC3E}">
        <p14:creationId xmlns:p14="http://schemas.microsoft.com/office/powerpoint/2010/main" val="2712283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ILLEGALITY AT FORMATION</a:t>
            </a:r>
            <a:endParaRPr lang="en-US" dirty="0"/>
          </a:p>
        </p:txBody>
      </p:sp>
      <p:sp>
        <p:nvSpPr>
          <p:cNvPr id="3" name="Content Placeholder 2"/>
          <p:cNvSpPr>
            <a:spLocks noGrp="1"/>
          </p:cNvSpPr>
          <p:nvPr>
            <p:ph idx="1"/>
          </p:nvPr>
        </p:nvSpPr>
        <p:spPr/>
        <p:txBody>
          <a:bodyPr>
            <a:normAutofit lnSpcReduction="10000"/>
          </a:bodyPr>
          <a:lstStyle/>
          <a:p>
            <a:r>
              <a:rPr lang="en-US" dirty="0" smtClean="0"/>
              <a:t>Re Mahmoud and </a:t>
            </a:r>
            <a:r>
              <a:rPr lang="en-US" dirty="0" err="1" smtClean="0"/>
              <a:t>Ispahani</a:t>
            </a:r>
            <a:r>
              <a:rPr lang="en-US" dirty="0" smtClean="0"/>
              <a:t> [1921] 2 KB 716, the Seed, Oils and Fats Order of 1919 prohibited unlicensed trading in linseed oil. One party had a licence and contracted to supply the defendant who did not, but who falsely stated that he did. When the defendant backed out of the agreement the claimant sued for the failure to accept delivery. He was unsuccessful because the contract was void and unenforceable for the lack of the licence.</a:t>
            </a:r>
          </a:p>
          <a:p>
            <a:r>
              <a:rPr lang="en-US" dirty="0" smtClean="0"/>
              <a:t>Cope v Rowlands, (1836) 150 ER 707, an Act made it illegal for stockbrokers to deal without a licence. Cope set up business in London without obtaining a licence. As a result, when he sued Rowlands for payment for work done, he failed. His lack of a licence made the contract illegal and unenforceable.</a:t>
            </a:r>
            <a:endParaRPr lang="en-US" dirty="0"/>
          </a:p>
        </p:txBody>
      </p:sp>
    </p:spTree>
    <p:extLst>
      <p:ext uri="{BB962C8B-B14F-4D97-AF65-F5344CB8AC3E}">
        <p14:creationId xmlns:p14="http://schemas.microsoft.com/office/powerpoint/2010/main" val="86578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0E069B-7936-4E28-9E28-318365E772BA}"/>
              </a:ext>
            </a:extLst>
          </p:cNvPr>
          <p:cNvSpPr>
            <a:spLocks noGrp="1"/>
          </p:cNvSpPr>
          <p:nvPr>
            <p:ph type="title"/>
          </p:nvPr>
        </p:nvSpPr>
        <p:spPr/>
        <p:txBody>
          <a:bodyPr/>
          <a:lstStyle/>
          <a:p>
            <a:r>
              <a:rPr lang="en-GB" dirty="0" smtClean="0"/>
              <a:t>ILLEGALITY AT PERFORMANCE</a:t>
            </a:r>
            <a:endParaRPr lang="x-none" dirty="0"/>
          </a:p>
        </p:txBody>
      </p:sp>
      <p:sp>
        <p:nvSpPr>
          <p:cNvPr id="3" name="Content Placeholder 2">
            <a:extLst>
              <a:ext uri="{FF2B5EF4-FFF2-40B4-BE49-F238E27FC236}">
                <a16:creationId xmlns:a16="http://schemas.microsoft.com/office/drawing/2014/main" xmlns="" id="{5CC2CD04-BDA0-48CF-8733-258C53EA497C}"/>
              </a:ext>
            </a:extLst>
          </p:cNvPr>
          <p:cNvSpPr>
            <a:spLocks noGrp="1"/>
          </p:cNvSpPr>
          <p:nvPr>
            <p:ph idx="1"/>
          </p:nvPr>
        </p:nvSpPr>
        <p:spPr/>
        <p:txBody>
          <a:bodyPr>
            <a:normAutofit fontScale="92500" lnSpcReduction="10000"/>
          </a:bodyPr>
          <a:lstStyle/>
          <a:p>
            <a:r>
              <a:rPr lang="en-GB" dirty="0"/>
              <a:t>In the case of </a:t>
            </a:r>
            <a:r>
              <a:rPr lang="en-GB" b="1" i="1" dirty="0"/>
              <a:t>St John Shipping Corp v Joseph Rank Ltd [1957] 1 QB 267, </a:t>
            </a:r>
            <a:r>
              <a:rPr lang="en-GB" dirty="0"/>
              <a:t>a shipowner committed a statutory offence when he over loaded his ship in the performance of certain contracts for the carriage of goods. The shipowner was held to be entitled to sue to recover the freight despite the illegality. Devlin J held that the purpose behind the statute was to penalise conduct which led to the contravention of the statute and not to prohibit the contract itself. The contract therefore remained enforceable.</a:t>
            </a:r>
          </a:p>
          <a:p>
            <a:r>
              <a:rPr lang="en-GB" dirty="0"/>
              <a:t>Similarly in </a:t>
            </a:r>
            <a:r>
              <a:rPr lang="en-GB" b="1" i="1" dirty="0"/>
              <a:t>Shaw v Groom [1970] 2 QB 504,</a:t>
            </a:r>
            <a:r>
              <a:rPr lang="en-GB" dirty="0"/>
              <a:t> a landlord had committed an offence by failing to give his tenant a rent book and it was held that the landlord was entitled to sue for the rent because the purpose behind legislation was to punish his failure to issue a rent book but not to invalidate the tenancy agreement.</a:t>
            </a:r>
            <a:endParaRPr lang="x-none" dirty="0"/>
          </a:p>
        </p:txBody>
      </p:sp>
    </p:spTree>
    <p:extLst>
      <p:ext uri="{BB962C8B-B14F-4D97-AF65-F5344CB8AC3E}">
        <p14:creationId xmlns:p14="http://schemas.microsoft.com/office/powerpoint/2010/main" val="279139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D25BE9-AABC-4EAE-A25A-5700E17DCA45}"/>
              </a:ext>
            </a:extLst>
          </p:cNvPr>
          <p:cNvSpPr>
            <a:spLocks noGrp="1"/>
          </p:cNvSpPr>
          <p:nvPr>
            <p:ph type="title"/>
          </p:nvPr>
        </p:nvSpPr>
        <p:spPr/>
        <p:txBody>
          <a:bodyPr/>
          <a:lstStyle/>
          <a:p>
            <a:r>
              <a:rPr lang="en-GB" dirty="0"/>
              <a:t>Cont’d</a:t>
            </a:r>
            <a:endParaRPr lang="x-none" dirty="0"/>
          </a:p>
        </p:txBody>
      </p:sp>
      <p:sp>
        <p:nvSpPr>
          <p:cNvPr id="3" name="Content Placeholder 2">
            <a:extLst>
              <a:ext uri="{FF2B5EF4-FFF2-40B4-BE49-F238E27FC236}">
                <a16:creationId xmlns:a16="http://schemas.microsoft.com/office/drawing/2014/main" xmlns="" id="{78BE6B5F-BB46-495C-AB3E-111222475DF4}"/>
              </a:ext>
            </a:extLst>
          </p:cNvPr>
          <p:cNvSpPr>
            <a:spLocks noGrp="1"/>
          </p:cNvSpPr>
          <p:nvPr>
            <p:ph idx="1"/>
          </p:nvPr>
        </p:nvSpPr>
        <p:spPr/>
        <p:txBody>
          <a:bodyPr>
            <a:normAutofit fontScale="92500" lnSpcReduction="20000"/>
          </a:bodyPr>
          <a:lstStyle/>
          <a:p>
            <a:r>
              <a:rPr lang="en-GB" dirty="0"/>
              <a:t>It has been suggested that the question which should be asked in all cases is, “Was it the purpose of the statute </a:t>
            </a:r>
            <a:r>
              <a:rPr lang="en-GB" dirty="0" smtClean="0"/>
              <a:t>or the common </a:t>
            </a:r>
            <a:r>
              <a:rPr lang="en-GB" dirty="0"/>
              <a:t>law rule that the illegal act committed in the course of the performance of a contract should invalidate the contract?”</a:t>
            </a:r>
          </a:p>
          <a:p>
            <a:r>
              <a:rPr lang="en-GB" dirty="0"/>
              <a:t>The claim by an innocent party to enforce the contract is much </a:t>
            </a:r>
            <a:r>
              <a:rPr lang="en-GB" dirty="0" smtClean="0"/>
              <a:t>stronger </a:t>
            </a:r>
            <a:r>
              <a:rPr lang="en-GB" dirty="0"/>
              <a:t>especially where he does not know of or consent to the illegality.</a:t>
            </a:r>
          </a:p>
          <a:p>
            <a:r>
              <a:rPr lang="en-GB" dirty="0"/>
              <a:t>In the case of </a:t>
            </a:r>
            <a:r>
              <a:rPr lang="en-GB" b="1" i="1" dirty="0" err="1"/>
              <a:t>Archbolds</a:t>
            </a:r>
            <a:r>
              <a:rPr lang="en-GB" b="1" i="1" dirty="0"/>
              <a:t> (Freightage) Ltd v S </a:t>
            </a:r>
            <a:r>
              <a:rPr lang="en-GB" b="1" i="1" dirty="0" err="1"/>
              <a:t>Spanglett</a:t>
            </a:r>
            <a:r>
              <a:rPr lang="en-GB" b="1" i="1" dirty="0"/>
              <a:t> Ltd [1961] 2 QB 374,</a:t>
            </a:r>
            <a:r>
              <a:rPr lang="en-GB" dirty="0"/>
              <a:t>a contract was made for the carriage of a consignment of whiskey and in performing the contract the carrier committed a criminal offence because the vehicle which he used to transport the whiskey was not licensed to carry goods belonging to a third party. It was held </a:t>
            </a:r>
            <a:r>
              <a:rPr lang="en-GB" dirty="0" smtClean="0"/>
              <a:t>that </a:t>
            </a:r>
            <a:r>
              <a:rPr lang="en-GB" dirty="0"/>
              <a:t>the claimant could sue for breach of the contract of carriage because he was unaware of the illegality and so was not tainted by it.</a:t>
            </a:r>
            <a:endParaRPr lang="x-none" dirty="0"/>
          </a:p>
        </p:txBody>
      </p:sp>
    </p:spTree>
    <p:extLst>
      <p:ext uri="{BB962C8B-B14F-4D97-AF65-F5344CB8AC3E}">
        <p14:creationId xmlns:p14="http://schemas.microsoft.com/office/powerpoint/2010/main" val="1041782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F56125-2A37-4962-A0E5-8CDC64D4F5D1}"/>
              </a:ext>
            </a:extLst>
          </p:cNvPr>
          <p:cNvSpPr>
            <a:spLocks noGrp="1"/>
          </p:cNvSpPr>
          <p:nvPr>
            <p:ph type="title"/>
          </p:nvPr>
        </p:nvSpPr>
        <p:spPr/>
        <p:txBody>
          <a:bodyPr/>
          <a:lstStyle/>
          <a:p>
            <a:r>
              <a:rPr lang="en-GB" dirty="0"/>
              <a:t>Cont’d</a:t>
            </a:r>
            <a:endParaRPr lang="x-none" dirty="0"/>
          </a:p>
        </p:txBody>
      </p:sp>
      <p:sp>
        <p:nvSpPr>
          <p:cNvPr id="3" name="Content Placeholder 2">
            <a:extLst>
              <a:ext uri="{FF2B5EF4-FFF2-40B4-BE49-F238E27FC236}">
                <a16:creationId xmlns:a16="http://schemas.microsoft.com/office/drawing/2014/main" xmlns="" id="{E9BF32FA-99C7-411D-AF18-DC05D969E8CE}"/>
              </a:ext>
            </a:extLst>
          </p:cNvPr>
          <p:cNvSpPr>
            <a:spLocks noGrp="1"/>
          </p:cNvSpPr>
          <p:nvPr>
            <p:ph idx="1"/>
          </p:nvPr>
        </p:nvSpPr>
        <p:spPr/>
        <p:txBody>
          <a:bodyPr>
            <a:normAutofit lnSpcReduction="10000"/>
          </a:bodyPr>
          <a:lstStyle/>
          <a:p>
            <a:r>
              <a:rPr lang="en-GB" dirty="0"/>
              <a:t>But where the ‘innocent’ party has knowledge of the commission of the illegality, then it is more likely that he will be unable to enforce the contract.</a:t>
            </a:r>
          </a:p>
          <a:p>
            <a:r>
              <a:rPr lang="en-GB" dirty="0"/>
              <a:t>In </a:t>
            </a:r>
            <a:r>
              <a:rPr lang="en-GB" b="1" i="1" dirty="0" smtClean="0"/>
              <a:t>Ashmore, </a:t>
            </a:r>
            <a:r>
              <a:rPr lang="en-GB" b="1" i="1" dirty="0"/>
              <a:t>Benson, Pease &amp; Co Ltd v AV Dawson Ltd [1973] 1 WLR 828,</a:t>
            </a:r>
            <a:r>
              <a:rPr lang="en-GB" dirty="0"/>
              <a:t>the parties entered into a contract for the transportation of tube banks. The defendants sent articulated lorries which could not lawfully be used to carry the load, the load was damaged in transit. The claimant sued for damages but the action failed because there was evidence that the </a:t>
            </a:r>
            <a:r>
              <a:rPr lang="en-GB" dirty="0" smtClean="0"/>
              <a:t>claimant’s transport </a:t>
            </a:r>
            <a:r>
              <a:rPr lang="en-GB" dirty="0"/>
              <a:t>manager knew of the illegal performance and that by sanctioning the illegal performance of the contract, he had participated in the illegality.</a:t>
            </a:r>
            <a:endParaRPr lang="x-none" dirty="0"/>
          </a:p>
        </p:txBody>
      </p:sp>
    </p:spTree>
    <p:extLst>
      <p:ext uri="{BB962C8B-B14F-4D97-AF65-F5344CB8AC3E}">
        <p14:creationId xmlns:p14="http://schemas.microsoft.com/office/powerpoint/2010/main" val="3342470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090AF6-BCDD-454B-8B35-4419DCF2F828}"/>
              </a:ext>
            </a:extLst>
          </p:cNvPr>
          <p:cNvSpPr>
            <a:spLocks noGrp="1"/>
          </p:cNvSpPr>
          <p:nvPr>
            <p:ph type="title"/>
          </p:nvPr>
        </p:nvSpPr>
        <p:spPr/>
        <p:txBody>
          <a:bodyPr/>
          <a:lstStyle/>
          <a:p>
            <a:r>
              <a:rPr lang="en-GB" dirty="0"/>
              <a:t>Cont’d</a:t>
            </a:r>
            <a:endParaRPr lang="x-none" dirty="0"/>
          </a:p>
        </p:txBody>
      </p:sp>
      <p:sp>
        <p:nvSpPr>
          <p:cNvPr id="3" name="Content Placeholder 2">
            <a:extLst>
              <a:ext uri="{FF2B5EF4-FFF2-40B4-BE49-F238E27FC236}">
                <a16:creationId xmlns:a16="http://schemas.microsoft.com/office/drawing/2014/main" xmlns="" id="{02D406DC-ACA1-4C64-B2B3-2A2C24C6D037}"/>
              </a:ext>
            </a:extLst>
          </p:cNvPr>
          <p:cNvSpPr>
            <a:spLocks noGrp="1"/>
          </p:cNvSpPr>
          <p:nvPr>
            <p:ph idx="1"/>
          </p:nvPr>
        </p:nvSpPr>
        <p:spPr/>
        <p:txBody>
          <a:bodyPr/>
          <a:lstStyle/>
          <a:p>
            <a:r>
              <a:rPr lang="en-GB" dirty="0"/>
              <a:t>Therefore, where at the moment of formation, a contract is declared to be illegal, the knowledge of the parties is of more limited relevance.</a:t>
            </a:r>
          </a:p>
          <a:p>
            <a:r>
              <a:rPr lang="en-GB" dirty="0"/>
              <a:t>Where on the other hand, the illegality occurs in the performance of a contract which is capable of lawful performance, the knowledge of the innocent party is a relevant consideration because his ignorance relates not to the law, but to the fact that the other contracting party has performed the contract in an illegal manner. His knowledge of the illegality is therefore a relevant consideration.</a:t>
            </a:r>
            <a:endParaRPr lang="x-none" dirty="0"/>
          </a:p>
        </p:txBody>
      </p:sp>
    </p:spTree>
    <p:extLst>
      <p:ext uri="{BB962C8B-B14F-4D97-AF65-F5344CB8AC3E}">
        <p14:creationId xmlns:p14="http://schemas.microsoft.com/office/powerpoint/2010/main" val="3244112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FEDA93-4B57-40DF-B513-BEB531D140D6}"/>
              </a:ext>
            </a:extLst>
          </p:cNvPr>
          <p:cNvSpPr>
            <a:spLocks noGrp="1"/>
          </p:cNvSpPr>
          <p:nvPr>
            <p:ph type="title"/>
          </p:nvPr>
        </p:nvSpPr>
        <p:spPr/>
        <p:txBody>
          <a:bodyPr/>
          <a:lstStyle/>
          <a:p>
            <a:r>
              <a:rPr lang="en-GB" dirty="0"/>
              <a:t>STATUTORY ILLEGALITY</a:t>
            </a:r>
            <a:endParaRPr lang="x-none" dirty="0"/>
          </a:p>
        </p:txBody>
      </p:sp>
      <p:sp>
        <p:nvSpPr>
          <p:cNvPr id="3" name="Content Placeholder 2">
            <a:extLst>
              <a:ext uri="{FF2B5EF4-FFF2-40B4-BE49-F238E27FC236}">
                <a16:creationId xmlns:a16="http://schemas.microsoft.com/office/drawing/2014/main" xmlns="" id="{A9DB2852-C17C-4922-946B-815144B38EB6}"/>
              </a:ext>
            </a:extLst>
          </p:cNvPr>
          <p:cNvSpPr>
            <a:spLocks noGrp="1"/>
          </p:cNvSpPr>
          <p:nvPr>
            <p:ph idx="1"/>
          </p:nvPr>
        </p:nvSpPr>
        <p:spPr/>
        <p:txBody>
          <a:bodyPr>
            <a:normAutofit fontScale="85000" lnSpcReduction="10000"/>
          </a:bodyPr>
          <a:lstStyle/>
          <a:p>
            <a:r>
              <a:rPr lang="en-GB" dirty="0"/>
              <a:t>A contract is illegal if its formation is expressly or impliedly prohibited by </a:t>
            </a:r>
            <a:r>
              <a:rPr lang="en-GB" dirty="0" smtClean="0"/>
              <a:t>statute.</a:t>
            </a:r>
            <a:endParaRPr lang="en-GB" dirty="0"/>
          </a:p>
          <a:p>
            <a:r>
              <a:rPr lang="en-GB" dirty="0"/>
              <a:t>Where the making of the contract is expressly prohibited, the contract is illegal. </a:t>
            </a:r>
          </a:p>
          <a:p>
            <a:r>
              <a:rPr lang="en-GB" dirty="0"/>
              <a:t>In </a:t>
            </a:r>
            <a:r>
              <a:rPr lang="en-GB" b="1" i="1" dirty="0"/>
              <a:t>Re Mahmoud and </a:t>
            </a:r>
            <a:r>
              <a:rPr lang="en-GB" b="1" i="1" dirty="0" err="1"/>
              <a:t>Isahani</a:t>
            </a:r>
            <a:r>
              <a:rPr lang="en-GB" b="1" i="1" dirty="0"/>
              <a:t> [1921] 2 KB 716</a:t>
            </a:r>
            <a:r>
              <a:rPr lang="en-GB" dirty="0"/>
              <a:t>, the </a:t>
            </a:r>
            <a:r>
              <a:rPr lang="en-GB" dirty="0" smtClean="0"/>
              <a:t>Seeds, Oils </a:t>
            </a:r>
            <a:r>
              <a:rPr lang="en-GB" dirty="0"/>
              <a:t>and Fats Order 1919 stated that ‘a person shall not… buy or sell or otherwise deal in linseed oil without a licence,’ the defendant misrepresented to the claimant that he had a licence. The defendant later refused to accept delivery of the order and the claimant sued </a:t>
            </a:r>
            <a:r>
              <a:rPr lang="en-GB" dirty="0" smtClean="0"/>
              <a:t>for </a:t>
            </a:r>
            <a:r>
              <a:rPr lang="en-GB" dirty="0"/>
              <a:t>damages. The defendant argued that the contract was illegal because he did not have a licence and the court held that the claimant could not maintain such an action for damages because it would undermine the purpose behind statute</a:t>
            </a:r>
            <a:r>
              <a:rPr lang="en-GB" dirty="0" smtClean="0"/>
              <a:t>.</a:t>
            </a:r>
          </a:p>
          <a:p>
            <a:r>
              <a:rPr lang="en-GB" dirty="0" smtClean="0"/>
              <a:t>See also the case of Lusaka City Council and Another v Grace Mwamba and 4 Others SCZ judgement 21 of 1999.</a:t>
            </a:r>
            <a:endParaRPr lang="x-none" dirty="0"/>
          </a:p>
        </p:txBody>
      </p:sp>
    </p:spTree>
    <p:extLst>
      <p:ext uri="{BB962C8B-B14F-4D97-AF65-F5344CB8AC3E}">
        <p14:creationId xmlns:p14="http://schemas.microsoft.com/office/powerpoint/2010/main" val="40268280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2774</Words>
  <Application>Microsoft Office PowerPoint</Application>
  <PresentationFormat>Custom</PresentationFormat>
  <Paragraphs>87</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ILLEGALITY</vt:lpstr>
      <vt:lpstr>INTRODUCTION</vt:lpstr>
      <vt:lpstr>ILLEGALITY</vt:lpstr>
      <vt:lpstr>ILLEGALITY AT FORMATION</vt:lpstr>
      <vt:lpstr>ILLEGALITY AT PERFORMANCE</vt:lpstr>
      <vt:lpstr>Cont’d</vt:lpstr>
      <vt:lpstr>Cont’d</vt:lpstr>
      <vt:lpstr>Cont’d</vt:lpstr>
      <vt:lpstr>STATUTORY ILLEGALITY</vt:lpstr>
      <vt:lpstr>ILLEGALITY AT COMMON LAW</vt:lpstr>
      <vt:lpstr>2. CONTRACTS TO COMMIT A CRIME</vt:lpstr>
      <vt:lpstr>Cont’d</vt:lpstr>
      <vt:lpstr>Cont’d</vt:lpstr>
      <vt:lpstr>3. CONTRACTS PREJUDICIAL TO THE ADMINISTRATION OF JUSTICE</vt:lpstr>
      <vt:lpstr>4. CONTRACTS PREJUDICIAL TO INTEREST OF THE STATE</vt:lpstr>
      <vt:lpstr>EFFECTS OF ILLEGALITY</vt:lpstr>
      <vt:lpstr>EFFECTS OF ILLEGALITY</vt:lpstr>
      <vt:lpstr>Cont’d</vt:lpstr>
      <vt:lpstr>B. THE RECOVERY OF MONEY OR PROPERTY</vt:lpstr>
      <vt:lpstr>Cont’d</vt:lpstr>
      <vt:lpstr>Cont’d</vt:lpstr>
      <vt:lpstr>C. SUBSEQUENT OR COLLATERAL CONTRACT WHICH IS FOUNDED ON THE ILLEGAL CONTRACT IS ILLEGAL AND VOID</vt:lpstr>
      <vt:lpstr>Cont’d</vt:lpstr>
      <vt:lpstr>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Chenela</cp:lastModifiedBy>
  <cp:revision>52</cp:revision>
  <cp:lastPrinted>2019-09-23T09:47:28Z</cp:lastPrinted>
  <dcterms:created xsi:type="dcterms:W3CDTF">2019-09-22T13:11:35Z</dcterms:created>
  <dcterms:modified xsi:type="dcterms:W3CDTF">2022-09-05T08:06:25Z</dcterms:modified>
</cp:coreProperties>
</file>