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F864AF-C265-48B6-89FE-1BDDBEFD52EE}"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701382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864AF-C265-48B6-89FE-1BDDBEFD52EE}"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2774611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864AF-C265-48B6-89FE-1BDDBEFD52EE}"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2057739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864AF-C265-48B6-89FE-1BDDBEFD52EE}"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335268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864AF-C265-48B6-89FE-1BDDBEFD52EE}"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3712089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F864AF-C265-48B6-89FE-1BDDBEFD52EE}"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1190474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F864AF-C265-48B6-89FE-1BDDBEFD52EE}"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124432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F864AF-C265-48B6-89FE-1BDDBEFD52EE}"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3054008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F864AF-C265-48B6-89FE-1BDDBEFD52EE}"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2708911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F864AF-C265-48B6-89FE-1BDDBEFD52EE}"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3716083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F864AF-C265-48B6-89FE-1BDDBEFD52EE}"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95BD60-97E9-494C-8A0B-86B9E66711F1}" type="slidenum">
              <a:rPr lang="en-US" smtClean="0"/>
              <a:t>‹#›</a:t>
            </a:fld>
            <a:endParaRPr lang="en-US"/>
          </a:p>
        </p:txBody>
      </p:sp>
    </p:spTree>
    <p:extLst>
      <p:ext uri="{BB962C8B-B14F-4D97-AF65-F5344CB8AC3E}">
        <p14:creationId xmlns:p14="http://schemas.microsoft.com/office/powerpoint/2010/main" val="4099395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864AF-C265-48B6-89FE-1BDDBEFD52EE}" type="datetimeFigureOut">
              <a:rPr lang="en-US" smtClean="0"/>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95BD60-97E9-494C-8A0B-86B9E66711F1}" type="slidenum">
              <a:rPr lang="en-US" smtClean="0"/>
              <a:t>‹#›</a:t>
            </a:fld>
            <a:endParaRPr lang="en-US"/>
          </a:p>
        </p:txBody>
      </p:sp>
    </p:spTree>
    <p:extLst>
      <p:ext uri="{BB962C8B-B14F-4D97-AF65-F5344CB8AC3E}">
        <p14:creationId xmlns:p14="http://schemas.microsoft.com/office/powerpoint/2010/main" val="3756971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OFFER</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MIS SIMBOTWE</a:t>
            </a:r>
            <a:endParaRPr lang="en-US" dirty="0"/>
          </a:p>
        </p:txBody>
      </p:sp>
    </p:spTree>
    <p:extLst>
      <p:ext uri="{BB962C8B-B14F-4D97-AF65-F5344CB8AC3E}">
        <p14:creationId xmlns:p14="http://schemas.microsoft.com/office/powerpoint/2010/main" val="3823478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a:t>
            </a:r>
            <a:r>
              <a:rPr lang="en-US" b="1" dirty="0" err="1" smtClean="0"/>
              <a:t>Carlill</a:t>
            </a:r>
            <a:r>
              <a:rPr lang="en-US" b="1" dirty="0" smtClean="0"/>
              <a:t> v Carbolic Smoke Ball (1893) 1 QB 256,</a:t>
            </a:r>
            <a:r>
              <a:rPr lang="en-US" dirty="0" smtClean="0"/>
              <a:t> on the other hand, the claimant was entitled to recover the £100 because the advertisement was held to be an offer and not an invitation to treat.</a:t>
            </a:r>
            <a:endParaRPr lang="en-US" dirty="0"/>
          </a:p>
        </p:txBody>
      </p:sp>
    </p:spTree>
    <p:extLst>
      <p:ext uri="{BB962C8B-B14F-4D97-AF65-F5344CB8AC3E}">
        <p14:creationId xmlns:p14="http://schemas.microsoft.com/office/powerpoint/2010/main" val="3690232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TENDERS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general rule is that where a person invites tenders for a particular project, the invitation to tender is simply an invitation to treat.</a:t>
            </a:r>
          </a:p>
          <a:p>
            <a:r>
              <a:rPr lang="en-US" dirty="0" smtClean="0"/>
              <a:t>The offer is made by the person who submits the tender and the acceptance is made when the person inviting the tenders accepts one of them.</a:t>
            </a:r>
          </a:p>
          <a:p>
            <a:r>
              <a:rPr lang="en-US" dirty="0" smtClean="0"/>
              <a:t>However in appropriate cases, a court may hold that the invitation to tender was in fact an offer.</a:t>
            </a:r>
          </a:p>
          <a:p>
            <a:r>
              <a:rPr lang="en-US" dirty="0" smtClean="0"/>
              <a:t>See the case of </a:t>
            </a:r>
            <a:r>
              <a:rPr lang="en-US" b="1" dirty="0" smtClean="0"/>
              <a:t>Black pool and Fylde Aero Club Ltd v Black pool </a:t>
            </a:r>
            <a:r>
              <a:rPr lang="en-US" b="1" dirty="0" err="1" smtClean="0"/>
              <a:t>Bc</a:t>
            </a:r>
            <a:r>
              <a:rPr lang="en-US" b="1" dirty="0" smtClean="0"/>
              <a:t> (1990) 1 WLR 1195.</a:t>
            </a:r>
            <a:endParaRPr lang="en-US" dirty="0"/>
          </a:p>
        </p:txBody>
      </p:sp>
    </p:spTree>
    <p:extLst>
      <p:ext uri="{BB962C8B-B14F-4D97-AF65-F5344CB8AC3E}">
        <p14:creationId xmlns:p14="http://schemas.microsoft.com/office/powerpoint/2010/main" val="2452824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 AUCTION SALES</a:t>
            </a:r>
            <a:endParaRPr lang="en-US" dirty="0"/>
          </a:p>
        </p:txBody>
      </p:sp>
      <p:sp>
        <p:nvSpPr>
          <p:cNvPr id="3" name="Content Placeholder 2"/>
          <p:cNvSpPr>
            <a:spLocks noGrp="1"/>
          </p:cNvSpPr>
          <p:nvPr>
            <p:ph idx="1"/>
          </p:nvPr>
        </p:nvSpPr>
        <p:spPr/>
        <p:txBody>
          <a:bodyPr/>
          <a:lstStyle/>
          <a:p>
            <a:r>
              <a:rPr lang="en-US" dirty="0" smtClean="0"/>
              <a:t>The general rule is that an auctioneer, by inviting bids to be made, the auctioneer makes an invitation to treat. The offer is made by the bidder which in turn is accepted when the auctioneer strikes the table with his hammer.</a:t>
            </a:r>
            <a:endParaRPr lang="en-US" dirty="0"/>
          </a:p>
        </p:txBody>
      </p:sp>
    </p:spTree>
    <p:extLst>
      <p:ext uri="{BB962C8B-B14F-4D97-AF65-F5344CB8AC3E}">
        <p14:creationId xmlns:p14="http://schemas.microsoft.com/office/powerpoint/2010/main" val="4087093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t>
            </a:r>
            <a:r>
              <a:rPr lang="en-US" dirty="0" smtClean="0"/>
              <a:t>. SUPPLY OF OR REQUEST FOR INFORMATION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does not necessarily amount to an offer because much depends on the interpretation given to the words used.</a:t>
            </a:r>
          </a:p>
          <a:p>
            <a:r>
              <a:rPr lang="en-US" b="1" dirty="0" smtClean="0"/>
              <a:t>Harvey v </a:t>
            </a:r>
            <a:r>
              <a:rPr lang="en-US" b="1" dirty="0" err="1" smtClean="0"/>
              <a:t>Facey</a:t>
            </a:r>
            <a:r>
              <a:rPr lang="en-US" b="1" dirty="0" smtClean="0"/>
              <a:t> (1893) Ac 552,</a:t>
            </a:r>
            <a:r>
              <a:rPr lang="en-US" dirty="0" smtClean="0"/>
              <a:t> the judicial committee of the privy council held that Harvey’s first question had only been a request for information. </a:t>
            </a:r>
            <a:r>
              <a:rPr lang="en-US" dirty="0" err="1" smtClean="0"/>
              <a:t>Facey’s</a:t>
            </a:r>
            <a:r>
              <a:rPr lang="en-US" dirty="0" smtClean="0"/>
              <a:t> statement had only been a statement about the lowest price that he would accept should he decide to sell. It was not an offer of sell and no legally binding contract has come into existence.</a:t>
            </a:r>
          </a:p>
          <a:p>
            <a:r>
              <a:rPr lang="en-US" dirty="0" smtClean="0"/>
              <a:t>See </a:t>
            </a:r>
            <a:r>
              <a:rPr lang="en-US" b="1" dirty="0" err="1" smtClean="0"/>
              <a:t>Bigg</a:t>
            </a:r>
            <a:r>
              <a:rPr lang="en-US" b="1" dirty="0" smtClean="0"/>
              <a:t> v Boyd Gibbins (1971) 2 All ER 183</a:t>
            </a:r>
            <a:r>
              <a:rPr lang="en-US" dirty="0" smtClean="0"/>
              <a:t> </a:t>
            </a:r>
            <a:endParaRPr lang="en-US" dirty="0"/>
          </a:p>
        </p:txBody>
      </p:sp>
    </p:spTree>
    <p:extLst>
      <p:ext uri="{BB962C8B-B14F-4D97-AF65-F5344CB8AC3E}">
        <p14:creationId xmlns:p14="http://schemas.microsoft.com/office/powerpoint/2010/main" val="3254729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DECLARATION OF INTENTION</a:t>
            </a:r>
            <a:endParaRPr lang="en-US" dirty="0"/>
          </a:p>
        </p:txBody>
      </p:sp>
      <p:sp>
        <p:nvSpPr>
          <p:cNvPr id="3" name="Content Placeholder 2"/>
          <p:cNvSpPr>
            <a:spLocks noGrp="1"/>
          </p:cNvSpPr>
          <p:nvPr>
            <p:ph idx="1"/>
          </p:nvPr>
        </p:nvSpPr>
        <p:spPr/>
        <p:txBody>
          <a:bodyPr>
            <a:normAutofit lnSpcReduction="10000"/>
          </a:bodyPr>
          <a:lstStyle/>
          <a:p>
            <a:r>
              <a:rPr lang="en-US" dirty="0" smtClean="0"/>
              <a:t>Declaration of intention such as a newspaper advertisement in which it mentions that an auction will be held does not amount to an offer.</a:t>
            </a:r>
          </a:p>
          <a:p>
            <a:r>
              <a:rPr lang="en-US" dirty="0" smtClean="0"/>
              <a:t>In </a:t>
            </a:r>
            <a:r>
              <a:rPr lang="en-US" b="1" dirty="0" smtClean="0"/>
              <a:t>Harris v Nickerson (1872) LR 8 QB,</a:t>
            </a:r>
            <a:r>
              <a:rPr lang="en-US" dirty="0" smtClean="0"/>
              <a:t> the court held that the auction was merely a statement of intention to hold the auction not an offer that was capable of acceptance by the person attending it</a:t>
            </a:r>
            <a:endParaRPr lang="en-US" dirty="0"/>
          </a:p>
        </p:txBody>
      </p:sp>
    </p:spTree>
    <p:extLst>
      <p:ext uri="{BB962C8B-B14F-4D97-AF65-F5344CB8AC3E}">
        <p14:creationId xmlns:p14="http://schemas.microsoft.com/office/powerpoint/2010/main" val="2953885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THE OFFER MUST COME TO THE KNOWLEDGE OF THE OFFEREE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 offer cannot be accepted unless it comes to the notice of the person to whom it is addressed.</a:t>
            </a:r>
          </a:p>
          <a:p>
            <a:r>
              <a:rPr lang="en-US" dirty="0" smtClean="0"/>
              <a:t>The essence of this requirement is that the offer must be communicated by the offeror to the offeree.</a:t>
            </a:r>
          </a:p>
          <a:p>
            <a:r>
              <a:rPr lang="en-US" dirty="0" smtClean="0"/>
              <a:t>When an offer is sent by post it is made when the letter is received by the offeree. The same applies with E-mails, messages etc.</a:t>
            </a:r>
          </a:p>
          <a:p>
            <a:r>
              <a:rPr lang="en-US" dirty="0" smtClean="0"/>
              <a:t>The principle is usually stated as “No one can accept an offer of which they are not aware of.”</a:t>
            </a:r>
            <a:endParaRPr lang="en-US" dirty="0"/>
          </a:p>
        </p:txBody>
      </p:sp>
    </p:spTree>
    <p:extLst>
      <p:ext uri="{BB962C8B-B14F-4D97-AF65-F5344CB8AC3E}">
        <p14:creationId xmlns:p14="http://schemas.microsoft.com/office/powerpoint/2010/main" val="3626609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TERMINATION OF THE OFFER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general rule is that once an offer is made, it remains capable of being accepted until it is terminated.</a:t>
            </a:r>
          </a:p>
          <a:p>
            <a:r>
              <a:rPr lang="en-US" dirty="0" smtClean="0"/>
              <a:t>There are 5 principal methods by which an offer may be terminated, namely</a:t>
            </a:r>
          </a:p>
          <a:p>
            <a:pPr marL="514350" indent="-514350">
              <a:buFont typeface="+mj-lt"/>
              <a:buAutoNum type="arabicPeriod"/>
            </a:pPr>
            <a:r>
              <a:rPr lang="en-US" dirty="0" smtClean="0"/>
              <a:t>Revocation</a:t>
            </a:r>
          </a:p>
          <a:p>
            <a:pPr marL="514350" indent="-514350">
              <a:buFont typeface="+mj-lt"/>
              <a:buAutoNum type="arabicPeriod"/>
            </a:pPr>
            <a:r>
              <a:rPr lang="en-US" dirty="0" smtClean="0"/>
              <a:t>Lapse of time</a:t>
            </a:r>
          </a:p>
          <a:p>
            <a:pPr marL="514350" indent="-514350">
              <a:buFont typeface="+mj-lt"/>
              <a:buAutoNum type="arabicPeriod"/>
            </a:pPr>
            <a:r>
              <a:rPr lang="en-US" dirty="0" smtClean="0"/>
              <a:t>Acceptance and rejection</a:t>
            </a:r>
          </a:p>
          <a:p>
            <a:pPr marL="514350" indent="-514350">
              <a:buFont typeface="+mj-lt"/>
              <a:buAutoNum type="arabicPeriod"/>
            </a:pPr>
            <a:r>
              <a:rPr lang="en-US" dirty="0" smtClean="0"/>
              <a:t>Failure of a condition</a:t>
            </a:r>
          </a:p>
          <a:p>
            <a:pPr marL="514350" indent="-514350">
              <a:buFont typeface="+mj-lt"/>
              <a:buAutoNum type="arabicPeriod"/>
            </a:pPr>
            <a:r>
              <a:rPr lang="en-US" dirty="0" smtClean="0"/>
              <a:t>death</a:t>
            </a:r>
            <a:endParaRPr lang="en-US" dirty="0"/>
          </a:p>
        </p:txBody>
      </p:sp>
    </p:spTree>
    <p:extLst>
      <p:ext uri="{BB962C8B-B14F-4D97-AF65-F5344CB8AC3E}">
        <p14:creationId xmlns:p14="http://schemas.microsoft.com/office/powerpoint/2010/main" val="1977134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REVOCATION</a:t>
            </a:r>
            <a:endParaRPr lang="en-US" dirty="0"/>
          </a:p>
        </p:txBody>
      </p:sp>
      <p:sp>
        <p:nvSpPr>
          <p:cNvPr id="3" name="Content Placeholder 2"/>
          <p:cNvSpPr>
            <a:spLocks noGrp="1"/>
          </p:cNvSpPr>
          <p:nvPr>
            <p:ph idx="1"/>
          </p:nvPr>
        </p:nvSpPr>
        <p:spPr/>
        <p:txBody>
          <a:bodyPr>
            <a:normAutofit lnSpcReduction="10000"/>
          </a:bodyPr>
          <a:lstStyle/>
          <a:p>
            <a:r>
              <a:rPr lang="en-US" dirty="0" smtClean="0"/>
              <a:t>An offer can be withdrawn by the offeror at anytime before it has been accepted.</a:t>
            </a:r>
          </a:p>
          <a:p>
            <a:r>
              <a:rPr lang="en-US" dirty="0" smtClean="0"/>
              <a:t>However to withdraw an offer, the notice of the withdrawal must actually be brought to the attention of the offeree and until and unless it is communicated and received by the offeree, it is of no force and effect.</a:t>
            </a:r>
          </a:p>
          <a:p>
            <a:r>
              <a:rPr lang="en-US" dirty="0" smtClean="0"/>
              <a:t>See the case of </a:t>
            </a:r>
            <a:r>
              <a:rPr lang="en-US" b="1" dirty="0" smtClean="0"/>
              <a:t>Stevenson v Mc Clean (1880) 5 QBD 346</a:t>
            </a:r>
            <a:r>
              <a:rPr lang="en-US" dirty="0" smtClean="0"/>
              <a:t> </a:t>
            </a:r>
            <a:endParaRPr lang="en-US" dirty="0"/>
          </a:p>
        </p:txBody>
      </p:sp>
    </p:spTree>
    <p:extLst>
      <p:ext uri="{BB962C8B-B14F-4D97-AF65-F5344CB8AC3E}">
        <p14:creationId xmlns:p14="http://schemas.microsoft.com/office/powerpoint/2010/main" val="2922376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There is no requirement that the offeror himself must be the one to bring the withdrawal to the notice of the offeree.</a:t>
            </a:r>
          </a:p>
          <a:p>
            <a:r>
              <a:rPr lang="en-US" dirty="0" smtClean="0"/>
              <a:t>See </a:t>
            </a:r>
            <a:r>
              <a:rPr lang="en-US" b="1" dirty="0" smtClean="0"/>
              <a:t>Dickinson v </a:t>
            </a:r>
            <a:r>
              <a:rPr lang="en-US" b="1" dirty="0" err="1" smtClean="0"/>
              <a:t>Dodds</a:t>
            </a:r>
            <a:r>
              <a:rPr lang="en-US" b="1" dirty="0" smtClean="0"/>
              <a:t> (1876) 2 </a:t>
            </a:r>
            <a:r>
              <a:rPr lang="en-US" b="1" dirty="0" err="1" smtClean="0"/>
              <a:t>Ch</a:t>
            </a:r>
            <a:r>
              <a:rPr lang="en-US" b="1" dirty="0" smtClean="0"/>
              <a:t> D 463</a:t>
            </a:r>
          </a:p>
          <a:p>
            <a:r>
              <a:rPr lang="en-US" dirty="0" smtClean="0"/>
              <a:t>However where performance of the contract has  began by the offeree, it is too late for the offeror to revoke the contract.</a:t>
            </a:r>
          </a:p>
          <a:p>
            <a:r>
              <a:rPr lang="en-US" dirty="0" smtClean="0"/>
              <a:t>See</a:t>
            </a:r>
            <a:r>
              <a:rPr lang="en-US" b="1" dirty="0" smtClean="0"/>
              <a:t> </a:t>
            </a:r>
            <a:r>
              <a:rPr lang="en-US" b="1" dirty="0" err="1" smtClean="0"/>
              <a:t>Daulis</a:t>
            </a:r>
            <a:r>
              <a:rPr lang="en-US" b="1" dirty="0" smtClean="0"/>
              <a:t> Ltd v Four Millbank Nominee Ltd (1978) 2 All ER 557</a:t>
            </a:r>
            <a:r>
              <a:rPr lang="en-US" dirty="0" smtClean="0"/>
              <a:t> and </a:t>
            </a:r>
            <a:r>
              <a:rPr lang="en-US" b="1" dirty="0" smtClean="0"/>
              <a:t>Errington v Errington (1952) 1 KB 290.</a:t>
            </a:r>
            <a:endParaRPr lang="en-US" dirty="0"/>
          </a:p>
        </p:txBody>
      </p:sp>
    </p:spTree>
    <p:extLst>
      <p:ext uri="{BB962C8B-B14F-4D97-AF65-F5344CB8AC3E}">
        <p14:creationId xmlns:p14="http://schemas.microsoft.com/office/powerpoint/2010/main" val="1558055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LAPSE OF TIME</a:t>
            </a:r>
            <a:endParaRPr lang="en-US" dirty="0"/>
          </a:p>
        </p:txBody>
      </p:sp>
      <p:sp>
        <p:nvSpPr>
          <p:cNvPr id="3" name="Content Placeholder 2"/>
          <p:cNvSpPr>
            <a:spLocks noGrp="1"/>
          </p:cNvSpPr>
          <p:nvPr>
            <p:ph idx="1"/>
          </p:nvPr>
        </p:nvSpPr>
        <p:spPr/>
        <p:txBody>
          <a:bodyPr/>
          <a:lstStyle/>
          <a:p>
            <a:r>
              <a:rPr lang="en-US" dirty="0" smtClean="0"/>
              <a:t>An offer which is expressly stated to last only for a specific period of time cannot be accepted after that date.</a:t>
            </a:r>
          </a:p>
          <a:p>
            <a:r>
              <a:rPr lang="en-US" dirty="0" smtClean="0"/>
              <a:t>An offer which specifies no time limit is deemed to last for a reasonable period of time.</a:t>
            </a:r>
          </a:p>
          <a:p>
            <a:r>
              <a:rPr lang="en-US" dirty="0" smtClean="0"/>
              <a:t>See </a:t>
            </a:r>
            <a:r>
              <a:rPr lang="en-US" b="1" dirty="0" err="1" smtClean="0"/>
              <a:t>Ramsgate</a:t>
            </a:r>
            <a:r>
              <a:rPr lang="en-US" b="1" dirty="0" smtClean="0"/>
              <a:t> Victoria Hotel </a:t>
            </a:r>
            <a:r>
              <a:rPr lang="en-US" b="1" smtClean="0"/>
              <a:t>v Montefiore (1866) LR 1.</a:t>
            </a:r>
            <a:endParaRPr lang="en-US" dirty="0"/>
          </a:p>
        </p:txBody>
      </p:sp>
    </p:spTree>
    <p:extLst>
      <p:ext uri="{BB962C8B-B14F-4D97-AF65-F5344CB8AC3E}">
        <p14:creationId xmlns:p14="http://schemas.microsoft.com/office/powerpoint/2010/main" val="1814517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Contracts form the basis of most common relationships.</a:t>
            </a:r>
          </a:p>
          <a:p>
            <a:r>
              <a:rPr lang="en-US" dirty="0" smtClean="0"/>
              <a:t>Contract law has developed mainly through judicial precedence especially English case law.</a:t>
            </a:r>
          </a:p>
          <a:p>
            <a:r>
              <a:rPr lang="en-US" dirty="0" smtClean="0"/>
              <a:t>A contract is an agreement or promise entered into with the intention of creating an obligation to do or to refrain from doing a particular thing.</a:t>
            </a:r>
          </a:p>
          <a:p>
            <a:r>
              <a:rPr lang="en-US" dirty="0" smtClean="0"/>
              <a:t>An obligation is a juristic/ legal bond in terms of which one party has a right to performance and the other party on the other side has a duty to render that performance.</a:t>
            </a:r>
            <a:endParaRPr lang="en-US" dirty="0"/>
          </a:p>
        </p:txBody>
      </p:sp>
    </p:spTree>
    <p:extLst>
      <p:ext uri="{BB962C8B-B14F-4D97-AF65-F5344CB8AC3E}">
        <p14:creationId xmlns:p14="http://schemas.microsoft.com/office/powerpoint/2010/main" val="804442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ACCEPTANCE AND REJECTION</a:t>
            </a:r>
            <a:endParaRPr lang="en-US" dirty="0"/>
          </a:p>
        </p:txBody>
      </p:sp>
      <p:sp>
        <p:nvSpPr>
          <p:cNvPr id="3" name="Content Placeholder 2"/>
          <p:cNvSpPr>
            <a:spLocks noGrp="1"/>
          </p:cNvSpPr>
          <p:nvPr>
            <p:ph idx="1"/>
          </p:nvPr>
        </p:nvSpPr>
        <p:spPr/>
        <p:txBody>
          <a:bodyPr/>
          <a:lstStyle/>
          <a:p>
            <a:r>
              <a:rPr lang="en-US" dirty="0" smtClean="0"/>
              <a:t>Once an offer has been accepted by the offeree, a binding contract is formed by both parties and the offer ends.</a:t>
            </a:r>
          </a:p>
          <a:p>
            <a:r>
              <a:rPr lang="en-US" dirty="0" smtClean="0"/>
              <a:t>The offer may also be terminated if the offeree rejects it. For example if one says, “I am offering my car for sale at K 50,000” the offer is effectively terminated when the other party says “No Thanks.”</a:t>
            </a:r>
            <a:endParaRPr lang="en-US" dirty="0"/>
          </a:p>
        </p:txBody>
      </p:sp>
    </p:spTree>
    <p:extLst>
      <p:ext uri="{BB962C8B-B14F-4D97-AF65-F5344CB8AC3E}">
        <p14:creationId xmlns:p14="http://schemas.microsoft.com/office/powerpoint/2010/main" val="1676767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 OF A CONDITION</a:t>
            </a:r>
            <a:endParaRPr lang="en-US" dirty="0"/>
          </a:p>
        </p:txBody>
      </p:sp>
      <p:sp>
        <p:nvSpPr>
          <p:cNvPr id="3" name="Content Placeholder 2"/>
          <p:cNvSpPr>
            <a:spLocks noGrp="1"/>
          </p:cNvSpPr>
          <p:nvPr>
            <p:ph idx="1"/>
          </p:nvPr>
        </p:nvSpPr>
        <p:spPr/>
        <p:txBody>
          <a:bodyPr/>
          <a:lstStyle/>
          <a:p>
            <a:r>
              <a:rPr lang="en-US" dirty="0" smtClean="0"/>
              <a:t> An offer may be made subject to conditions which may be expressly stated or implied by the circumstances failure to satisfy this condition will mean that the offer is incapable of being accepted.</a:t>
            </a:r>
          </a:p>
          <a:p>
            <a:r>
              <a:rPr lang="en-US" dirty="0" smtClean="0"/>
              <a:t>See </a:t>
            </a:r>
            <a:r>
              <a:rPr lang="en-US" b="1" dirty="0" smtClean="0"/>
              <a:t>Financings Ltd v Stimson [1962] 3 All ER 386</a:t>
            </a:r>
            <a:endParaRPr lang="en-US" dirty="0"/>
          </a:p>
        </p:txBody>
      </p:sp>
    </p:spTree>
    <p:extLst>
      <p:ext uri="{BB962C8B-B14F-4D97-AF65-F5344CB8AC3E}">
        <p14:creationId xmlns:p14="http://schemas.microsoft.com/office/powerpoint/2010/main" val="2052039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a:t>
            </a:r>
            <a:endParaRPr lang="en-US" dirty="0"/>
          </a:p>
        </p:txBody>
      </p:sp>
      <p:sp>
        <p:nvSpPr>
          <p:cNvPr id="3" name="Content Placeholder 2"/>
          <p:cNvSpPr>
            <a:spLocks noGrp="1"/>
          </p:cNvSpPr>
          <p:nvPr>
            <p:ph idx="1"/>
          </p:nvPr>
        </p:nvSpPr>
        <p:spPr/>
        <p:txBody>
          <a:bodyPr/>
          <a:lstStyle/>
          <a:p>
            <a:r>
              <a:rPr lang="en-US" dirty="0" smtClean="0"/>
              <a:t>An offer is terminated once the offeree is made aware of the offeror’s death.</a:t>
            </a:r>
          </a:p>
          <a:p>
            <a:r>
              <a:rPr lang="en-US" dirty="0" smtClean="0"/>
              <a:t>However, as the case of </a:t>
            </a:r>
            <a:r>
              <a:rPr lang="en-US" b="1" dirty="0" smtClean="0"/>
              <a:t>Bradbury v Morgan (1862) 1 H &amp; C 249</a:t>
            </a:r>
            <a:r>
              <a:rPr lang="en-US" dirty="0" smtClean="0"/>
              <a:t> illustrates instances where the offeree is unaware of the offeror’s death and there is no personal element involved, then the offer is still susceptible to acceptance.</a:t>
            </a:r>
            <a:endParaRPr lang="en-US" dirty="0"/>
          </a:p>
        </p:txBody>
      </p:sp>
    </p:spTree>
    <p:extLst>
      <p:ext uri="{BB962C8B-B14F-4D97-AF65-F5344CB8AC3E}">
        <p14:creationId xmlns:p14="http://schemas.microsoft.com/office/powerpoint/2010/main" val="1914048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OF A CONTRACT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know that a contract is an agreement which is enforceable by law and it is enforceable only when all the conditions of enforceability are fulfilled.</a:t>
            </a:r>
          </a:p>
          <a:p>
            <a:r>
              <a:rPr lang="en-US" dirty="0" smtClean="0"/>
              <a:t>In order to become a contract, an agreement must have the following essential elements</a:t>
            </a:r>
          </a:p>
          <a:p>
            <a:pPr marL="571500" indent="-571500">
              <a:buFont typeface="+mj-lt"/>
              <a:buAutoNum type="romanUcPeriod"/>
            </a:pPr>
            <a:r>
              <a:rPr lang="en-US" dirty="0" smtClean="0"/>
              <a:t>Offer and acceptance</a:t>
            </a:r>
          </a:p>
          <a:p>
            <a:pPr marL="571500" indent="-571500">
              <a:buFont typeface="+mj-lt"/>
              <a:buAutoNum type="romanUcPeriod"/>
            </a:pPr>
            <a:r>
              <a:rPr lang="en-US" dirty="0" smtClean="0"/>
              <a:t>Consideration</a:t>
            </a:r>
          </a:p>
          <a:p>
            <a:pPr marL="571500" indent="-571500">
              <a:buFont typeface="+mj-lt"/>
              <a:buAutoNum type="romanUcPeriod"/>
            </a:pPr>
            <a:r>
              <a:rPr lang="en-US" dirty="0" smtClean="0"/>
              <a:t>Intention to be legally bound</a:t>
            </a:r>
          </a:p>
          <a:p>
            <a:pPr marL="571500" indent="-571500">
              <a:buFont typeface="+mj-lt"/>
              <a:buAutoNum type="romanUcPeriod"/>
            </a:pPr>
            <a:r>
              <a:rPr lang="en-US" dirty="0" smtClean="0"/>
              <a:t>certainty</a:t>
            </a:r>
            <a:endParaRPr lang="en-US" dirty="0"/>
          </a:p>
        </p:txBody>
      </p:sp>
    </p:spTree>
    <p:extLst>
      <p:ext uri="{BB962C8B-B14F-4D97-AF65-F5344CB8AC3E}">
        <p14:creationId xmlns:p14="http://schemas.microsoft.com/office/powerpoint/2010/main" val="282419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OFFER</a:t>
            </a:r>
            <a:endParaRPr lang="en-US" dirty="0"/>
          </a:p>
        </p:txBody>
      </p:sp>
      <p:sp>
        <p:nvSpPr>
          <p:cNvPr id="3" name="Content Placeholder 2"/>
          <p:cNvSpPr>
            <a:spLocks noGrp="1"/>
          </p:cNvSpPr>
          <p:nvPr>
            <p:ph idx="1"/>
          </p:nvPr>
        </p:nvSpPr>
        <p:spPr/>
        <p:txBody>
          <a:bodyPr/>
          <a:lstStyle/>
          <a:p>
            <a:r>
              <a:rPr lang="en-US" dirty="0" smtClean="0"/>
              <a:t>An offer is a statement by one party of willingness to enter into a contract on stated terms, provided that these terms are in turn accepted by the party or parties to whom the offer is addressed.</a:t>
            </a:r>
          </a:p>
          <a:p>
            <a:r>
              <a:rPr lang="en-US" dirty="0" smtClean="0"/>
              <a:t>There is no general requirement that the offer be made in a particular form, it may be made orally, in writing or by conduct.</a:t>
            </a:r>
            <a:endParaRPr lang="en-US" dirty="0"/>
          </a:p>
        </p:txBody>
      </p:sp>
    </p:spTree>
    <p:extLst>
      <p:ext uri="{BB962C8B-B14F-4D97-AF65-F5344CB8AC3E}">
        <p14:creationId xmlns:p14="http://schemas.microsoft.com/office/powerpoint/2010/main" val="3743108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FOR AN OFFER.</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It must be definite and complete.</a:t>
            </a:r>
          </a:p>
          <a:p>
            <a:r>
              <a:rPr lang="en-US" dirty="0" smtClean="0"/>
              <a:t>The offer must contain enough information to enable the person to whom it is addressed to get a clear picture of what the </a:t>
            </a:r>
            <a:r>
              <a:rPr lang="en-US" dirty="0" err="1" smtClean="0"/>
              <a:t>offerer</a:t>
            </a:r>
            <a:r>
              <a:rPr lang="en-US" dirty="0" smtClean="0"/>
              <a:t> has in mind.</a:t>
            </a:r>
          </a:p>
          <a:p>
            <a:r>
              <a:rPr lang="en-US" dirty="0" smtClean="0"/>
              <a:t>The offer must be certain so that the offeree is able to either accept or reject the offer.</a:t>
            </a:r>
            <a:endParaRPr lang="en-US" dirty="0"/>
          </a:p>
        </p:txBody>
      </p:sp>
    </p:spTree>
    <p:extLst>
      <p:ext uri="{BB962C8B-B14F-4D97-AF65-F5344CB8AC3E}">
        <p14:creationId xmlns:p14="http://schemas.microsoft.com/office/powerpoint/2010/main" val="749383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a:t>
            </a:r>
            <a:r>
              <a:rPr lang="en-US" sz="4000" dirty="0" smtClean="0"/>
              <a:t>. The offer must contemplate acceptance and the resultant obligation</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The offer must be a firm offer</a:t>
            </a:r>
          </a:p>
          <a:p>
            <a:r>
              <a:rPr lang="en-US" dirty="0" smtClean="0"/>
              <a:t>During pre-contractual negotiations there are several statements that may be made.</a:t>
            </a:r>
          </a:p>
          <a:p>
            <a:r>
              <a:rPr lang="en-US" dirty="0" smtClean="0"/>
              <a:t>These statements appear to be offers but are not considered as offers. These statements may take the form of;</a:t>
            </a:r>
          </a:p>
          <a:p>
            <a:pPr marL="514350" indent="-514350">
              <a:buFont typeface="+mj-lt"/>
              <a:buAutoNum type="alphaLcParenR"/>
            </a:pPr>
            <a:r>
              <a:rPr lang="en-US" dirty="0" smtClean="0"/>
              <a:t>Invitation to treat or do business</a:t>
            </a:r>
          </a:p>
          <a:p>
            <a:pPr marL="514350" indent="-514350">
              <a:buFont typeface="+mj-lt"/>
              <a:buAutoNum type="alphaLcParenR"/>
            </a:pPr>
            <a:r>
              <a:rPr lang="en-US" dirty="0" smtClean="0"/>
              <a:t>A supply of or request of information</a:t>
            </a:r>
          </a:p>
          <a:p>
            <a:pPr marL="514350" indent="-514350">
              <a:buFont typeface="+mj-lt"/>
              <a:buAutoNum type="alphaLcParenR"/>
            </a:pPr>
            <a:r>
              <a:rPr lang="en-US" dirty="0" smtClean="0"/>
              <a:t>A declaration of intention</a:t>
            </a:r>
            <a:endParaRPr lang="en-US" dirty="0"/>
          </a:p>
        </p:txBody>
      </p:sp>
    </p:spTree>
    <p:extLst>
      <p:ext uri="{BB962C8B-B14F-4D97-AF65-F5344CB8AC3E}">
        <p14:creationId xmlns:p14="http://schemas.microsoft.com/office/powerpoint/2010/main" val="390713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INVITATION TO TREAT</a:t>
            </a:r>
            <a:endParaRPr lang="en-US" dirty="0"/>
          </a:p>
        </p:txBody>
      </p:sp>
      <p:sp>
        <p:nvSpPr>
          <p:cNvPr id="3" name="Content Placeholder 2"/>
          <p:cNvSpPr>
            <a:spLocks noGrp="1"/>
          </p:cNvSpPr>
          <p:nvPr>
            <p:ph idx="1"/>
          </p:nvPr>
        </p:nvSpPr>
        <p:spPr/>
        <p:txBody>
          <a:bodyPr/>
          <a:lstStyle/>
          <a:p>
            <a:r>
              <a:rPr lang="en-US" dirty="0" smtClean="0"/>
              <a:t>An offer is a final step before acceptance of the offer.</a:t>
            </a:r>
          </a:p>
          <a:p>
            <a:r>
              <a:rPr lang="en-US" dirty="0" smtClean="0"/>
              <a:t>An invitation to treat is simply an expression of willingness to enter into negotiations which it is hoped will lead to the conclusion of a contract at a later date.</a:t>
            </a:r>
          </a:p>
          <a:p>
            <a:r>
              <a:rPr lang="en-US" dirty="0" smtClean="0"/>
              <a:t>The distinction between the two is primarily said to be one of intention.</a:t>
            </a:r>
            <a:endParaRPr lang="en-US" dirty="0"/>
          </a:p>
        </p:txBody>
      </p:sp>
    </p:spTree>
    <p:extLst>
      <p:ext uri="{BB962C8B-B14F-4D97-AF65-F5344CB8AC3E}">
        <p14:creationId xmlns:p14="http://schemas.microsoft.com/office/powerpoint/2010/main" val="3428013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INVITATIONS TO TREAT</a:t>
            </a:r>
            <a:endParaRPr lang="en-US" dirty="0"/>
          </a:p>
        </p:txBody>
      </p:sp>
      <p:sp>
        <p:nvSpPr>
          <p:cNvPr id="3" name="Content Placeholder 2"/>
          <p:cNvSpPr>
            <a:spLocks noGrp="1"/>
          </p:cNvSpPr>
          <p:nvPr>
            <p:ph idx="1"/>
          </p:nvPr>
        </p:nvSpPr>
        <p:spPr/>
        <p:txBody>
          <a:bodyPr/>
          <a:lstStyle/>
          <a:p>
            <a:pPr marL="514350" indent="-514350">
              <a:buFont typeface="+mj-lt"/>
              <a:buAutoNum type="alphaUcPeriod"/>
            </a:pPr>
            <a:r>
              <a:rPr lang="en-US" dirty="0" smtClean="0"/>
              <a:t>DISPLAY OF GOODS IN A SHOP</a:t>
            </a:r>
          </a:p>
          <a:p>
            <a:r>
              <a:rPr lang="en-US" dirty="0" smtClean="0"/>
              <a:t>If goods are displayed in a self service shop or in a shop window, the display amounts to an invitation to treat rather than an offer.</a:t>
            </a:r>
          </a:p>
          <a:p>
            <a:r>
              <a:rPr lang="en-US" dirty="0" smtClean="0"/>
              <a:t>The position is the same with catalogues.</a:t>
            </a:r>
          </a:p>
          <a:p>
            <a:r>
              <a:rPr lang="en-US" dirty="0" smtClean="0"/>
              <a:t>In </a:t>
            </a:r>
            <a:r>
              <a:rPr lang="en-US" b="1" dirty="0" smtClean="0"/>
              <a:t>Pharmaceutical Society of Great Britain v Boots Cash Chemists (1953) 1 QB 401</a:t>
            </a:r>
            <a:r>
              <a:rPr lang="en-US" dirty="0" smtClean="0"/>
              <a:t> </a:t>
            </a:r>
            <a:endParaRPr lang="en-US" dirty="0"/>
          </a:p>
        </p:txBody>
      </p:sp>
    </p:spTree>
    <p:extLst>
      <p:ext uri="{BB962C8B-B14F-4D97-AF65-F5344CB8AC3E}">
        <p14:creationId xmlns:p14="http://schemas.microsoft.com/office/powerpoint/2010/main" val="2398222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 ADVERTISEMENT FOR SALE</a:t>
            </a:r>
            <a:endParaRPr lang="en-US" dirty="0"/>
          </a:p>
        </p:txBody>
      </p:sp>
      <p:sp>
        <p:nvSpPr>
          <p:cNvPr id="3" name="Content Placeholder 2"/>
          <p:cNvSpPr>
            <a:spLocks noGrp="1"/>
          </p:cNvSpPr>
          <p:nvPr>
            <p:ph idx="1"/>
          </p:nvPr>
        </p:nvSpPr>
        <p:spPr/>
        <p:txBody>
          <a:bodyPr>
            <a:normAutofit fontScale="92500"/>
          </a:bodyPr>
          <a:lstStyle/>
          <a:p>
            <a:r>
              <a:rPr lang="en-US" dirty="0" smtClean="0"/>
              <a:t>The general rule is that a newspaper advertisement is an invitation to treat rather than an offer.</a:t>
            </a:r>
          </a:p>
          <a:p>
            <a:r>
              <a:rPr lang="en-US" dirty="0" smtClean="0"/>
              <a:t>In </a:t>
            </a:r>
            <a:r>
              <a:rPr lang="en-US" b="1" dirty="0" err="1" smtClean="0"/>
              <a:t>Patridge</a:t>
            </a:r>
            <a:r>
              <a:rPr lang="en-US" b="1" dirty="0" smtClean="0"/>
              <a:t> v Crittenden (1968) 1 WLR 1204,</a:t>
            </a:r>
            <a:r>
              <a:rPr lang="en-US" dirty="0" smtClean="0"/>
              <a:t> Lord Parker CJ stated that there was business sense in treating such advertisements as invitations to treat because if they were treated as offers, the advertiser might find himself contractually obliged to sell more goods than he in fact owned.</a:t>
            </a:r>
            <a:endParaRPr lang="en-US" dirty="0"/>
          </a:p>
        </p:txBody>
      </p:sp>
    </p:spTree>
    <p:extLst>
      <p:ext uri="{BB962C8B-B14F-4D97-AF65-F5344CB8AC3E}">
        <p14:creationId xmlns:p14="http://schemas.microsoft.com/office/powerpoint/2010/main" val="3179434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1453</Words>
  <Application>Microsoft Office PowerPoint</Application>
  <PresentationFormat>On-screen Show (4:3)</PresentationFormat>
  <Paragraphs>90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OFFER</vt:lpstr>
      <vt:lpstr>INTRODUCTION</vt:lpstr>
      <vt:lpstr>REQUIREMENTS OF A CONTRACT</vt:lpstr>
      <vt:lpstr>OFFER</vt:lpstr>
      <vt:lpstr>REQUIREMENTS FOR AN OFFER.</vt:lpstr>
      <vt:lpstr>2. The offer must contemplate acceptance and the resultant obligation</vt:lpstr>
      <vt:lpstr>A. INVITATION TO TREAT</vt:lpstr>
      <vt:lpstr>EXAMPLES OF INVITATIONS TO TREAT</vt:lpstr>
      <vt:lpstr>B. ADVERTISEMENT FOR SALE</vt:lpstr>
      <vt:lpstr>PowerPoint Presentation</vt:lpstr>
      <vt:lpstr>C. TENDERS</vt:lpstr>
      <vt:lpstr>D. AUCTION SALES</vt:lpstr>
      <vt:lpstr>B. SUPPLY OF OR REQUEST FOR INFORMATION </vt:lpstr>
      <vt:lpstr>3. DECLARATION OF INTENTION</vt:lpstr>
      <vt:lpstr>3. THE OFFER MUST COME TO THE KNOWLEDGE OF THE OFFEREE</vt:lpstr>
      <vt:lpstr>TERMINATION OF THE OFFER</vt:lpstr>
      <vt:lpstr>REVOCATION</vt:lpstr>
      <vt:lpstr>PowerPoint Presentation</vt:lpstr>
      <vt:lpstr>LAPSE OF TIME</vt:lpstr>
      <vt:lpstr>ACCEPTANCE AND REJECTION</vt:lpstr>
      <vt:lpstr>FAILURE OF A CONDITION</vt:lpstr>
      <vt:lpstr>DEATH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OFFER</dc:title>
  <dc:creator>Chenela</dc:creator>
  <cp:lastModifiedBy>Chenela</cp:lastModifiedBy>
  <cp:revision>18</cp:revision>
  <dcterms:created xsi:type="dcterms:W3CDTF">2019-11-25T07:55:04Z</dcterms:created>
  <dcterms:modified xsi:type="dcterms:W3CDTF">2020-02-03T14:06:00Z</dcterms:modified>
</cp:coreProperties>
</file>