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65"/>
  </p:handoutMasterIdLst>
  <p:sldIdLst>
    <p:sldId id="256" r:id="rId2"/>
    <p:sldId id="257" r:id="rId3"/>
    <p:sldId id="258" r:id="rId4"/>
    <p:sldId id="267" r:id="rId5"/>
    <p:sldId id="268" r:id="rId6"/>
    <p:sldId id="269" r:id="rId7"/>
    <p:sldId id="259" r:id="rId8"/>
    <p:sldId id="260" r:id="rId9"/>
    <p:sldId id="261" r:id="rId10"/>
    <p:sldId id="262" r:id="rId11"/>
    <p:sldId id="263" r:id="rId12"/>
    <p:sldId id="264" r:id="rId13"/>
    <p:sldId id="265" r:id="rId14"/>
    <p:sldId id="266" r:id="rId15"/>
    <p:sldId id="270" r:id="rId16"/>
    <p:sldId id="271" r:id="rId17"/>
    <p:sldId id="272" r:id="rId18"/>
    <p:sldId id="273" r:id="rId19"/>
    <p:sldId id="274" r:id="rId20"/>
    <p:sldId id="275" r:id="rId21"/>
    <p:sldId id="276" r:id="rId22"/>
    <p:sldId id="277" r:id="rId23"/>
    <p:sldId id="278" r:id="rId24"/>
    <p:sldId id="284" r:id="rId25"/>
    <p:sldId id="285" r:id="rId26"/>
    <p:sldId id="279" r:id="rId27"/>
    <p:sldId id="280" r:id="rId28"/>
    <p:sldId id="281" r:id="rId29"/>
    <p:sldId id="282" r:id="rId30"/>
    <p:sldId id="283" r:id="rId31"/>
    <p:sldId id="286" r:id="rId32"/>
    <p:sldId id="287" r:id="rId33"/>
    <p:sldId id="288" r:id="rId34"/>
    <p:sldId id="289" r:id="rId35"/>
    <p:sldId id="290" r:id="rId36"/>
    <p:sldId id="291" r:id="rId37"/>
    <p:sldId id="292" r:id="rId38"/>
    <p:sldId id="293" r:id="rId39"/>
    <p:sldId id="294" r:id="rId40"/>
    <p:sldId id="295" r:id="rId41"/>
    <p:sldId id="296" r:id="rId42"/>
    <p:sldId id="298" r:id="rId43"/>
    <p:sldId id="297" r:id="rId44"/>
    <p:sldId id="299" r:id="rId45"/>
    <p:sldId id="300" r:id="rId46"/>
    <p:sldId id="302" r:id="rId47"/>
    <p:sldId id="303" r:id="rId48"/>
    <p:sldId id="304" r:id="rId49"/>
    <p:sldId id="306"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CBCE5EBB-7DAC-4613-AB14-85993A743249}" type="datetimeFigureOut">
              <a:rPr lang="en-US" smtClean="0"/>
              <a:t>2/3/2020</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5B3A9C3C-C1F1-444D-9033-404A0554BF2D}" type="slidenum">
              <a:rPr lang="en-US" smtClean="0"/>
              <a:t>‹#›</a:t>
            </a:fld>
            <a:endParaRPr lang="en-US"/>
          </a:p>
        </p:txBody>
      </p:sp>
    </p:spTree>
    <p:extLst>
      <p:ext uri="{BB962C8B-B14F-4D97-AF65-F5344CB8AC3E}">
        <p14:creationId xmlns:p14="http://schemas.microsoft.com/office/powerpoint/2010/main" val="284191877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9BDCC7-A6FF-410E-9464-6DD37C94E168}"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95E64F-1B91-4C4F-959D-FF9C7206D9B1}" type="slidenum">
              <a:rPr lang="en-US" smtClean="0"/>
              <a:t>‹#›</a:t>
            </a:fld>
            <a:endParaRPr lang="en-US"/>
          </a:p>
        </p:txBody>
      </p:sp>
    </p:spTree>
    <p:extLst>
      <p:ext uri="{BB962C8B-B14F-4D97-AF65-F5344CB8AC3E}">
        <p14:creationId xmlns:p14="http://schemas.microsoft.com/office/powerpoint/2010/main" val="3699626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9BDCC7-A6FF-410E-9464-6DD37C94E168}"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95E64F-1B91-4C4F-959D-FF9C7206D9B1}" type="slidenum">
              <a:rPr lang="en-US" smtClean="0"/>
              <a:t>‹#›</a:t>
            </a:fld>
            <a:endParaRPr lang="en-US"/>
          </a:p>
        </p:txBody>
      </p:sp>
    </p:spTree>
    <p:extLst>
      <p:ext uri="{BB962C8B-B14F-4D97-AF65-F5344CB8AC3E}">
        <p14:creationId xmlns:p14="http://schemas.microsoft.com/office/powerpoint/2010/main" val="1704312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9BDCC7-A6FF-410E-9464-6DD37C94E168}"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95E64F-1B91-4C4F-959D-FF9C7206D9B1}" type="slidenum">
              <a:rPr lang="en-US" smtClean="0"/>
              <a:t>‹#›</a:t>
            </a:fld>
            <a:endParaRPr lang="en-US"/>
          </a:p>
        </p:txBody>
      </p:sp>
    </p:spTree>
    <p:extLst>
      <p:ext uri="{BB962C8B-B14F-4D97-AF65-F5344CB8AC3E}">
        <p14:creationId xmlns:p14="http://schemas.microsoft.com/office/powerpoint/2010/main" val="404133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9BDCC7-A6FF-410E-9464-6DD37C94E168}"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95E64F-1B91-4C4F-959D-FF9C7206D9B1}" type="slidenum">
              <a:rPr lang="en-US" smtClean="0"/>
              <a:t>‹#›</a:t>
            </a:fld>
            <a:endParaRPr lang="en-US"/>
          </a:p>
        </p:txBody>
      </p:sp>
    </p:spTree>
    <p:extLst>
      <p:ext uri="{BB962C8B-B14F-4D97-AF65-F5344CB8AC3E}">
        <p14:creationId xmlns:p14="http://schemas.microsoft.com/office/powerpoint/2010/main" val="134445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9BDCC7-A6FF-410E-9464-6DD37C94E168}"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95E64F-1B91-4C4F-959D-FF9C7206D9B1}" type="slidenum">
              <a:rPr lang="en-US" smtClean="0"/>
              <a:t>‹#›</a:t>
            </a:fld>
            <a:endParaRPr lang="en-US"/>
          </a:p>
        </p:txBody>
      </p:sp>
    </p:spTree>
    <p:extLst>
      <p:ext uri="{BB962C8B-B14F-4D97-AF65-F5344CB8AC3E}">
        <p14:creationId xmlns:p14="http://schemas.microsoft.com/office/powerpoint/2010/main" val="2243045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9BDCC7-A6FF-410E-9464-6DD37C94E168}"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95E64F-1B91-4C4F-959D-FF9C7206D9B1}" type="slidenum">
              <a:rPr lang="en-US" smtClean="0"/>
              <a:t>‹#›</a:t>
            </a:fld>
            <a:endParaRPr lang="en-US"/>
          </a:p>
        </p:txBody>
      </p:sp>
    </p:spTree>
    <p:extLst>
      <p:ext uri="{BB962C8B-B14F-4D97-AF65-F5344CB8AC3E}">
        <p14:creationId xmlns:p14="http://schemas.microsoft.com/office/powerpoint/2010/main" val="389292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9BDCC7-A6FF-410E-9464-6DD37C94E168}" type="datetimeFigureOut">
              <a:rPr lang="en-US" smtClean="0"/>
              <a:t>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95E64F-1B91-4C4F-959D-FF9C7206D9B1}" type="slidenum">
              <a:rPr lang="en-US" smtClean="0"/>
              <a:t>‹#›</a:t>
            </a:fld>
            <a:endParaRPr lang="en-US"/>
          </a:p>
        </p:txBody>
      </p:sp>
    </p:spTree>
    <p:extLst>
      <p:ext uri="{BB962C8B-B14F-4D97-AF65-F5344CB8AC3E}">
        <p14:creationId xmlns:p14="http://schemas.microsoft.com/office/powerpoint/2010/main" val="2631635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9BDCC7-A6FF-410E-9464-6DD37C94E168}" type="datetimeFigureOut">
              <a:rPr lang="en-US" smtClean="0"/>
              <a:t>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95E64F-1B91-4C4F-959D-FF9C7206D9B1}" type="slidenum">
              <a:rPr lang="en-US" smtClean="0"/>
              <a:t>‹#›</a:t>
            </a:fld>
            <a:endParaRPr lang="en-US"/>
          </a:p>
        </p:txBody>
      </p:sp>
    </p:spTree>
    <p:extLst>
      <p:ext uri="{BB962C8B-B14F-4D97-AF65-F5344CB8AC3E}">
        <p14:creationId xmlns:p14="http://schemas.microsoft.com/office/powerpoint/2010/main" val="2538520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9BDCC7-A6FF-410E-9464-6DD37C94E168}" type="datetimeFigureOut">
              <a:rPr lang="en-US" smtClean="0"/>
              <a:t>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95E64F-1B91-4C4F-959D-FF9C7206D9B1}" type="slidenum">
              <a:rPr lang="en-US" smtClean="0"/>
              <a:t>‹#›</a:t>
            </a:fld>
            <a:endParaRPr lang="en-US"/>
          </a:p>
        </p:txBody>
      </p:sp>
    </p:spTree>
    <p:extLst>
      <p:ext uri="{BB962C8B-B14F-4D97-AF65-F5344CB8AC3E}">
        <p14:creationId xmlns:p14="http://schemas.microsoft.com/office/powerpoint/2010/main" val="1986791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9BDCC7-A6FF-410E-9464-6DD37C94E168}"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95E64F-1B91-4C4F-959D-FF9C7206D9B1}" type="slidenum">
              <a:rPr lang="en-US" smtClean="0"/>
              <a:t>‹#›</a:t>
            </a:fld>
            <a:endParaRPr lang="en-US"/>
          </a:p>
        </p:txBody>
      </p:sp>
    </p:spTree>
    <p:extLst>
      <p:ext uri="{BB962C8B-B14F-4D97-AF65-F5344CB8AC3E}">
        <p14:creationId xmlns:p14="http://schemas.microsoft.com/office/powerpoint/2010/main" val="2824971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9BDCC7-A6FF-410E-9464-6DD37C94E168}"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95E64F-1B91-4C4F-959D-FF9C7206D9B1}" type="slidenum">
              <a:rPr lang="en-US" smtClean="0"/>
              <a:t>‹#›</a:t>
            </a:fld>
            <a:endParaRPr lang="en-US"/>
          </a:p>
        </p:txBody>
      </p:sp>
    </p:spTree>
    <p:extLst>
      <p:ext uri="{BB962C8B-B14F-4D97-AF65-F5344CB8AC3E}">
        <p14:creationId xmlns:p14="http://schemas.microsoft.com/office/powerpoint/2010/main" val="3869864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9BDCC7-A6FF-410E-9464-6DD37C94E168}" type="datetimeFigureOut">
              <a:rPr lang="en-US" smtClean="0"/>
              <a:t>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95E64F-1B91-4C4F-959D-FF9C7206D9B1}" type="slidenum">
              <a:rPr lang="en-US" smtClean="0"/>
              <a:t>‹#›</a:t>
            </a:fld>
            <a:endParaRPr lang="en-US"/>
          </a:p>
        </p:txBody>
      </p:sp>
    </p:spTree>
    <p:extLst>
      <p:ext uri="{BB962C8B-B14F-4D97-AF65-F5344CB8AC3E}">
        <p14:creationId xmlns:p14="http://schemas.microsoft.com/office/powerpoint/2010/main" val="27870015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CONSIDERATION</a:t>
            </a:r>
            <a:endParaRPr lang="en-US" dirty="0"/>
          </a:p>
        </p:txBody>
      </p:sp>
      <p:sp>
        <p:nvSpPr>
          <p:cNvPr id="3" name="Subtitle 2"/>
          <p:cNvSpPr>
            <a:spLocks noGrp="1"/>
          </p:cNvSpPr>
          <p:nvPr>
            <p:ph type="subTitle" idx="1"/>
          </p:nvPr>
        </p:nvSpPr>
        <p:spPr/>
        <p:txBody>
          <a:bodyPr/>
          <a:lstStyle/>
          <a:p>
            <a:r>
              <a:rPr lang="en-US" dirty="0" smtClean="0"/>
              <a:t>BY</a:t>
            </a:r>
          </a:p>
          <a:p>
            <a:r>
              <a:rPr lang="en-US" dirty="0" smtClean="0"/>
              <a:t>MRS SIMBOTWE</a:t>
            </a:r>
            <a:endParaRPr lang="en-US" dirty="0"/>
          </a:p>
        </p:txBody>
      </p:sp>
    </p:spTree>
    <p:extLst>
      <p:ext uri="{BB962C8B-B14F-4D97-AF65-F5344CB8AC3E}">
        <p14:creationId xmlns:p14="http://schemas.microsoft.com/office/powerpoint/2010/main" val="37870169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 such an instance, the promise made after may be treated as binding.</a:t>
            </a:r>
          </a:p>
          <a:p>
            <a:r>
              <a:rPr lang="en-US" dirty="0" smtClean="0"/>
              <a:t>In the case of </a:t>
            </a:r>
            <a:r>
              <a:rPr lang="en-US" b="1" i="1" dirty="0" smtClean="0"/>
              <a:t>Lampleigh v Braithwaite (1615) Hob 105,</a:t>
            </a:r>
            <a:r>
              <a:rPr lang="en-US" dirty="0" smtClean="0"/>
              <a:t> where Braithwaite had killed someone and then asked Lampleigh to obtain a pardon for him. Lampleigh did obtain the pardon on Braithwaite’s behalf and the latter promised to pay the former 100 pounds for his trouble. The court held that even though Lampleigh’s consideration was past, Braithwaite’s promise to pay could be linked to his earlier request and be treated as one agreement. As such it could be implied that at the time of Braithwaite’s request, Lampleigh would be paid.                                        </a:t>
            </a:r>
            <a:endParaRPr lang="en-US" dirty="0"/>
          </a:p>
        </p:txBody>
      </p:sp>
    </p:spTree>
    <p:extLst>
      <p:ext uri="{BB962C8B-B14F-4D97-AF65-F5344CB8AC3E}">
        <p14:creationId xmlns:p14="http://schemas.microsoft.com/office/powerpoint/2010/main" val="6362642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The second exception to the general rule is a business situation.</a:t>
            </a:r>
          </a:p>
          <a:p>
            <a:r>
              <a:rPr lang="en-US" dirty="0" smtClean="0"/>
              <a:t>Where something is done in a business context and there is a clear understanding by both sides that it will be paid for, then past consideration will be valid.</a:t>
            </a:r>
          </a:p>
          <a:p>
            <a:endParaRPr lang="en-US" dirty="0"/>
          </a:p>
        </p:txBody>
      </p:sp>
    </p:spTree>
    <p:extLst>
      <p:ext uri="{BB962C8B-B14F-4D97-AF65-F5344CB8AC3E}">
        <p14:creationId xmlns:p14="http://schemas.microsoft.com/office/powerpoint/2010/main" val="10719231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 the case of </a:t>
            </a:r>
            <a:r>
              <a:rPr lang="en-US" b="1" i="1" dirty="0" smtClean="0"/>
              <a:t> Re </a:t>
            </a:r>
            <a:r>
              <a:rPr lang="en-US" b="1" i="1" dirty="0"/>
              <a:t>C</a:t>
            </a:r>
            <a:r>
              <a:rPr lang="en-US" b="1" i="1" dirty="0" smtClean="0"/>
              <a:t>asey’s Patent [1892] 1 </a:t>
            </a:r>
            <a:r>
              <a:rPr lang="en-US" b="1" i="1" dirty="0" err="1" smtClean="0"/>
              <a:t>Ch</a:t>
            </a:r>
            <a:r>
              <a:rPr lang="en-US" b="1" i="1" dirty="0" smtClean="0"/>
              <a:t> 104,</a:t>
            </a:r>
            <a:r>
              <a:rPr lang="en-US" dirty="0" smtClean="0"/>
              <a:t> A and B owned a patent and C was the manager who had worked on it for two years and because of this help in developing the patent, A and B then promised C a one third share in the invention. The patents were transferred to C. However, A and B later claimed their return. The court held that C could rely on the agreement. Although C’s consideration was past, it had nevertheless been done in a business context and at the request of A and B. Moreover, it had been understood by both sides that C would be paid and the subsequent promise to pay merely fixed the amount.</a:t>
            </a:r>
            <a:endParaRPr lang="en-US" dirty="0"/>
          </a:p>
        </p:txBody>
      </p:sp>
    </p:spTree>
    <p:extLst>
      <p:ext uri="{BB962C8B-B14F-4D97-AF65-F5344CB8AC3E}">
        <p14:creationId xmlns:p14="http://schemas.microsoft.com/office/powerpoint/2010/main" val="3380161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a:t>
            </a:r>
            <a:r>
              <a:rPr lang="en-US" b="1" i="1" dirty="0" err="1" smtClean="0"/>
              <a:t>Pao</a:t>
            </a:r>
            <a:r>
              <a:rPr lang="en-US" b="1" i="1" dirty="0" smtClean="0"/>
              <a:t> On v Lau </a:t>
            </a:r>
            <a:r>
              <a:rPr lang="en-US" b="1" i="1" dirty="0" err="1" smtClean="0"/>
              <a:t>Yiu</a:t>
            </a:r>
            <a:r>
              <a:rPr lang="en-US" b="1" i="1" dirty="0" smtClean="0"/>
              <a:t> Long [1980] AC 614,</a:t>
            </a:r>
            <a:r>
              <a:rPr lang="en-US" dirty="0" smtClean="0"/>
              <a:t> Lord </a:t>
            </a:r>
            <a:r>
              <a:rPr lang="en-US" dirty="0" err="1" smtClean="0"/>
              <a:t>Scarman</a:t>
            </a:r>
            <a:r>
              <a:rPr lang="en-US" dirty="0" smtClean="0"/>
              <a:t> stated:</a:t>
            </a:r>
          </a:p>
          <a:p>
            <a:pPr marL="0" indent="0">
              <a:buNone/>
            </a:pPr>
            <a:r>
              <a:rPr lang="en-US" dirty="0" smtClean="0"/>
              <a:t>“an act done before the giving of a promise to make a payment or to confer some other benefit can sometimes be consideration for the promise. The act must have been done at the promisors’ request: the parties must have understood that the act was to be remunerated either by a payment or the conferment of some other benefit and payment or the conferment of a benefit must have been legally enforceable had it been promised in advance.”</a:t>
            </a:r>
            <a:endParaRPr lang="en-US" dirty="0"/>
          </a:p>
        </p:txBody>
      </p:sp>
    </p:spTree>
    <p:extLst>
      <p:ext uri="{BB962C8B-B14F-4D97-AF65-F5344CB8AC3E}">
        <p14:creationId xmlns:p14="http://schemas.microsoft.com/office/powerpoint/2010/main" val="35379809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B. CONSIDERATION MUST BE MOVE FROM THE PROMISEE</a:t>
            </a:r>
            <a:endParaRPr lang="en-US" sz="3600" dirty="0"/>
          </a:p>
        </p:txBody>
      </p:sp>
      <p:sp>
        <p:nvSpPr>
          <p:cNvPr id="3" name="Content Placeholder 2"/>
          <p:cNvSpPr>
            <a:spLocks noGrp="1"/>
          </p:cNvSpPr>
          <p:nvPr>
            <p:ph idx="1"/>
          </p:nvPr>
        </p:nvSpPr>
        <p:spPr/>
        <p:txBody>
          <a:bodyPr>
            <a:normAutofit fontScale="92500"/>
          </a:bodyPr>
          <a:lstStyle/>
          <a:p>
            <a:r>
              <a:rPr lang="en-US" dirty="0" smtClean="0"/>
              <a:t>The maxim ‘consideration must move from the promisee means a person to whom a promise is made can only enforce the promise if he himself provides consideration for that promise. </a:t>
            </a:r>
          </a:p>
          <a:p>
            <a:r>
              <a:rPr lang="en-US" dirty="0" smtClean="0"/>
              <a:t>While consideration must move from the promisee, there is no requirement that it must move to the promisor; thus the promisee can provide consideration by conferring a benefit to a third party at the request of the promisor</a:t>
            </a:r>
            <a:endParaRPr lang="en-US" dirty="0"/>
          </a:p>
        </p:txBody>
      </p:sp>
    </p:spTree>
    <p:extLst>
      <p:ext uri="{BB962C8B-B14F-4D97-AF65-F5344CB8AC3E}">
        <p14:creationId xmlns:p14="http://schemas.microsoft.com/office/powerpoint/2010/main" val="4876459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promisee himself must provide the consideration either by incurring some detriment or by conferring a particular benefit on the promisor (or a third party at the promisor’s request).</a:t>
            </a:r>
          </a:p>
          <a:p>
            <a:r>
              <a:rPr lang="en-US" dirty="0" smtClean="0"/>
              <a:t>In the case of </a:t>
            </a:r>
            <a:r>
              <a:rPr lang="en-US" b="1" i="1" dirty="0" smtClean="0"/>
              <a:t>Price v Easton (1833) 4 B &amp; Ad 433,</a:t>
            </a:r>
            <a:r>
              <a:rPr lang="en-US" dirty="0" smtClean="0"/>
              <a:t>the defendant promised X that if X did certain work for him, he would pay the plaintiff a sum of money. The work was done but the defendant did not pay the money. The court held that the plaintiff could not show any consideration for the promise moving from him to the defendant.</a:t>
            </a:r>
            <a:endParaRPr lang="en-US" dirty="0"/>
          </a:p>
        </p:txBody>
      </p:sp>
    </p:spTree>
    <p:extLst>
      <p:ext uri="{BB962C8B-B14F-4D97-AF65-F5344CB8AC3E}">
        <p14:creationId xmlns:p14="http://schemas.microsoft.com/office/powerpoint/2010/main" val="2402550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requirement that the promisee must himself provide consideration can give rise to problems where A makes a promise to B which is for the benefit of C.</a:t>
            </a:r>
          </a:p>
          <a:p>
            <a:r>
              <a:rPr lang="en-US" dirty="0" smtClean="0"/>
              <a:t>Viscount Haldane declared two principles to be fundamental in the law. The first was that ‘only a person who is party to a contract can sue on it’ and the second was that ‘only a person who has given consideration may enforce a contract not under seal.’</a:t>
            </a:r>
            <a:endParaRPr lang="en-US" dirty="0"/>
          </a:p>
        </p:txBody>
      </p:sp>
    </p:spTree>
    <p:extLst>
      <p:ext uri="{BB962C8B-B14F-4D97-AF65-F5344CB8AC3E}">
        <p14:creationId xmlns:p14="http://schemas.microsoft.com/office/powerpoint/2010/main" val="30947845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 the case of </a:t>
            </a:r>
            <a:r>
              <a:rPr lang="en-US" b="1" i="1" dirty="0" err="1" smtClean="0"/>
              <a:t>Coulls</a:t>
            </a:r>
            <a:r>
              <a:rPr lang="en-US" b="1" i="1" dirty="0" smtClean="0"/>
              <a:t> v Bagot’s Executor and Trustee Co Ltd [1967] ALR 385,</a:t>
            </a:r>
            <a:r>
              <a:rPr lang="en-US" dirty="0" smtClean="0"/>
              <a:t> C agreed to grant to the O’Neil Construction Co Ltd the exclusive right to quarry on his land in return for a minimum royalty of 12 pounds a week for a period of 10 years. C also authorised the company to pay all money arising from this agreement to himself and his wife jointly. The agreement was in writing (not under seal) and was signed by C, by his wife and by the company. 18 months later, C died. The company in fact paid the royalty to C’s wife and the High court was asked to decide whether the company was bound or entitled to make such payment to her.</a:t>
            </a:r>
            <a:endParaRPr lang="en-US" dirty="0"/>
          </a:p>
        </p:txBody>
      </p:sp>
    </p:spTree>
    <p:extLst>
      <p:ext uri="{BB962C8B-B14F-4D97-AF65-F5344CB8AC3E}">
        <p14:creationId xmlns:p14="http://schemas.microsoft.com/office/powerpoint/2010/main" val="29925644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err="1" smtClean="0"/>
              <a:t>Windeyer</a:t>
            </a:r>
            <a:r>
              <a:rPr lang="en-US" dirty="0" smtClean="0"/>
              <a:t> J asked ‘if there was any useful distinction between denying a right of action to a person because no promise was made to him and denying a right of action to a person to whom the promise was made because no consideration for it moved from him?’</a:t>
            </a:r>
          </a:p>
          <a:p>
            <a:r>
              <a:rPr lang="en-US" dirty="0" smtClean="0"/>
              <a:t>In the present case, the wife was a party to the agreement but had consideration moved from her?</a:t>
            </a:r>
          </a:p>
          <a:p>
            <a:endParaRPr lang="en-US" dirty="0"/>
          </a:p>
        </p:txBody>
      </p:sp>
    </p:spTree>
    <p:extLst>
      <p:ext uri="{BB962C8B-B14F-4D97-AF65-F5344CB8AC3E}">
        <p14:creationId xmlns:p14="http://schemas.microsoft.com/office/powerpoint/2010/main" val="7382773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smtClean="0"/>
              <a:t>Windeyer</a:t>
            </a:r>
            <a:r>
              <a:rPr lang="en-US" dirty="0" smtClean="0"/>
              <a:t> J stated, “The promise was made to them collectively. It must, of course be supported by consideration, but that does not mean by consideration furnished by them separately. It means consideration given on behalf of them both and therefore moving from both of them. In such a case the promise of the promisor is not gratuitous and as between him and the joint promisees, it matters not how they were able to provide the price of his promise to him.”</a:t>
            </a:r>
          </a:p>
          <a:p>
            <a:r>
              <a:rPr lang="en-US" dirty="0" smtClean="0"/>
              <a:t>In such a situation, consideration must move either from the single promisee or from one of a number of joint promisees.</a:t>
            </a:r>
            <a:endParaRPr lang="en-US" dirty="0"/>
          </a:p>
        </p:txBody>
      </p:sp>
    </p:spTree>
    <p:extLst>
      <p:ext uri="{BB962C8B-B14F-4D97-AF65-F5344CB8AC3E}">
        <p14:creationId xmlns:p14="http://schemas.microsoft.com/office/powerpoint/2010/main" val="1083196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Offer and acceptance, intention to create legal relations and certainty alone are not sufficient to form a binding contract, there must be consideration.</a:t>
            </a:r>
          </a:p>
          <a:p>
            <a:r>
              <a:rPr lang="en-US" dirty="0" smtClean="0"/>
              <a:t>In the case of </a:t>
            </a:r>
            <a:r>
              <a:rPr lang="en-US" b="1" i="1" dirty="0" smtClean="0"/>
              <a:t>Currie v Misa (1875) LR 10 </a:t>
            </a:r>
            <a:r>
              <a:rPr lang="en-US" b="1" i="1" dirty="0" err="1" smtClean="0"/>
              <a:t>Exch</a:t>
            </a:r>
            <a:r>
              <a:rPr lang="en-US" b="1" i="1" dirty="0" smtClean="0"/>
              <a:t> 153,</a:t>
            </a:r>
            <a:r>
              <a:rPr lang="en-US" dirty="0" smtClean="0"/>
              <a:t> Lush J referred to consideration as, “some right, interest, profit or benefit accruing to one party, or some forbearance, detriment, loss or responsibility given, suffered or undertaken by the other.”</a:t>
            </a:r>
            <a:endParaRPr lang="en-US" dirty="0"/>
          </a:p>
        </p:txBody>
      </p:sp>
    </p:spTree>
    <p:extLst>
      <p:ext uri="{BB962C8B-B14F-4D97-AF65-F5344CB8AC3E}">
        <p14:creationId xmlns:p14="http://schemas.microsoft.com/office/powerpoint/2010/main" val="16079709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 the case of </a:t>
            </a:r>
            <a:r>
              <a:rPr lang="en-US" b="1" i="1" dirty="0" smtClean="0"/>
              <a:t>McEvoy v Belfast Banking Co Ltd [1935] AC 24,</a:t>
            </a:r>
            <a:r>
              <a:rPr lang="en-US" dirty="0" smtClean="0"/>
              <a:t> a father who had 10,000 pounds on deposit with the Belfast Bank, transferred it to a deposit account in the names of himself and his infant son and soon afterwards died. The executors were allowed by the bank to withdraw the money and put it into an account in their own names. The money was in fact lost in attempts to keep the family business alive and the son sued the bank. The bank argued that no rights accrued to the son over the deposit  as he furnished no consideration but this argument was rejected by court as the court considered that the contract was made by the father on behalf on the son and on his own behalf as well and that consideration supported such a contract.</a:t>
            </a:r>
            <a:endParaRPr lang="en-US" dirty="0"/>
          </a:p>
        </p:txBody>
      </p:sp>
    </p:spTree>
    <p:extLst>
      <p:ext uri="{BB962C8B-B14F-4D97-AF65-F5344CB8AC3E}">
        <p14:creationId xmlns:p14="http://schemas.microsoft.com/office/powerpoint/2010/main" val="13631768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CONSIDERATION MUST BE SUFFICIENT BUT IT NEED NOT BE ADEQUATE</a:t>
            </a:r>
            <a:endParaRPr lang="en-US" dirty="0"/>
          </a:p>
        </p:txBody>
      </p:sp>
      <p:sp>
        <p:nvSpPr>
          <p:cNvPr id="3" name="Content Placeholder 2"/>
          <p:cNvSpPr>
            <a:spLocks noGrp="1"/>
          </p:cNvSpPr>
          <p:nvPr>
            <p:ph idx="1"/>
          </p:nvPr>
        </p:nvSpPr>
        <p:spPr/>
        <p:txBody>
          <a:bodyPr/>
          <a:lstStyle/>
          <a:p>
            <a:r>
              <a:rPr lang="en-US" dirty="0" smtClean="0"/>
              <a:t>The last rule of the doctrine of consideration is that consideration must be sufficient but it need not be adequate.</a:t>
            </a:r>
          </a:p>
          <a:p>
            <a:r>
              <a:rPr lang="en-US" dirty="0" smtClean="0"/>
              <a:t>That is to say, the courts will not enforce a promise unless something of value is given in return for the promise.</a:t>
            </a:r>
          </a:p>
          <a:p>
            <a:r>
              <a:rPr lang="en-US" dirty="0" smtClean="0"/>
              <a:t>This is what is meant by saying that consideration must be sufficient.</a:t>
            </a:r>
            <a:endParaRPr lang="en-US" dirty="0"/>
          </a:p>
        </p:txBody>
      </p:sp>
    </p:spTree>
    <p:extLst>
      <p:ext uri="{BB962C8B-B14F-4D97-AF65-F5344CB8AC3E}">
        <p14:creationId xmlns:p14="http://schemas.microsoft.com/office/powerpoint/2010/main" val="28974846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lnSpcReduction="10000"/>
          </a:bodyPr>
          <a:lstStyle/>
          <a:p>
            <a:r>
              <a:rPr lang="en-US" dirty="0" smtClean="0"/>
              <a:t>On the other hand, the courts do not in general ask whether adequate value had been given in return for the promise or whether the agreement is harsh or one sided.</a:t>
            </a:r>
          </a:p>
          <a:p>
            <a:r>
              <a:rPr lang="en-US" dirty="0" smtClean="0"/>
              <a:t>This is what is meant by the saying that consideration need not be adequate.</a:t>
            </a:r>
          </a:p>
          <a:p>
            <a:r>
              <a:rPr lang="en-US" dirty="0" smtClean="0"/>
              <a:t>So if a house worth K1,200,000 is sold for K50,000, that is sufficient consideration even though it is manifestly inadequate.</a:t>
            </a:r>
            <a:endParaRPr lang="en-US" dirty="0"/>
          </a:p>
        </p:txBody>
      </p:sp>
    </p:spTree>
    <p:extLst>
      <p:ext uri="{BB962C8B-B14F-4D97-AF65-F5344CB8AC3E}">
        <p14:creationId xmlns:p14="http://schemas.microsoft.com/office/powerpoint/2010/main" val="7374564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ADEQUACY OF CONSIDERATION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It has been settled for well over 300 years that courts will not inquire into the adequacy of consideration.</a:t>
            </a:r>
          </a:p>
          <a:p>
            <a:r>
              <a:rPr lang="en-US" dirty="0" smtClean="0"/>
              <a:t>By this is meant that they will not seek to measure the comparative value of the defendant’s promise and of the act or promise given by the plaintiff in exchange for it, nor will they denounce an agreement merely because it seems to be unfair.</a:t>
            </a:r>
          </a:p>
          <a:p>
            <a:r>
              <a:rPr lang="en-US" dirty="0" smtClean="0"/>
              <a:t>The promise must indeed have been procured by the offer of some return capable of expression in terms of value.</a:t>
            </a:r>
            <a:endParaRPr lang="en-US" dirty="0"/>
          </a:p>
        </p:txBody>
      </p:sp>
    </p:spTree>
    <p:extLst>
      <p:ext uri="{BB962C8B-B14F-4D97-AF65-F5344CB8AC3E}">
        <p14:creationId xmlns:p14="http://schemas.microsoft.com/office/powerpoint/2010/main" val="33568616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In </a:t>
            </a:r>
            <a:r>
              <a:rPr lang="en-US" b="1" i="1" dirty="0" smtClean="0"/>
              <a:t>Chappell &amp; Co v Nestle’ [1960] AC 87,</a:t>
            </a:r>
            <a:r>
              <a:rPr lang="en-US" dirty="0" smtClean="0"/>
              <a:t> the plaintiffs owned the copyright in a dance tune called ‘</a:t>
            </a:r>
            <a:r>
              <a:rPr lang="en-US" dirty="0" err="1" smtClean="0"/>
              <a:t>Rockin</a:t>
            </a:r>
            <a:r>
              <a:rPr lang="en-US" dirty="0" smtClean="0"/>
              <a:t>’ Shoes.’ The Hardy Co made records of the tune which they sold to the defendants for 4d each and the defendant offered them to the public for 1s 6d each but required in addition to the money, three wrappers of their six penny bars of chocolate. When they received the wrappers, they threw them away. Their main object was to advertise their chocolate but they also made profit on the sale of the records. The defendants sued for infringement of copyright.</a:t>
            </a:r>
            <a:endParaRPr lang="en-US" dirty="0"/>
          </a:p>
        </p:txBody>
      </p:sp>
    </p:spTree>
    <p:extLst>
      <p:ext uri="{BB962C8B-B14F-4D97-AF65-F5344CB8AC3E}">
        <p14:creationId xmlns:p14="http://schemas.microsoft.com/office/powerpoint/2010/main" val="13078373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house of lords gave judgment for the plaintiffs as it was unrealistic to hold that the wrappers were not part of the consideration. The offer was to supply a record in return not simply for money but for the wrappers as well.</a:t>
            </a:r>
          </a:p>
          <a:p>
            <a:r>
              <a:rPr lang="en-US" dirty="0"/>
              <a:t>A parent who makes a promise ‘in consideration of natural love and affection’ or to induce his son to refrain from boring him with complaints cannot be sued upon, since the essential elements of a bargain are lacking.</a:t>
            </a:r>
          </a:p>
          <a:p>
            <a:endParaRPr lang="en-US" dirty="0"/>
          </a:p>
        </p:txBody>
      </p:sp>
    </p:spTree>
    <p:extLst>
      <p:ext uri="{BB962C8B-B14F-4D97-AF65-F5344CB8AC3E}">
        <p14:creationId xmlns:p14="http://schemas.microsoft.com/office/powerpoint/2010/main" val="35955336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a:t>
            </a:r>
            <a:r>
              <a:rPr lang="en-US" b="1" i="1" dirty="0" smtClean="0"/>
              <a:t>Thomas v Thomas (1842) 2 QB 851, </a:t>
            </a:r>
            <a:r>
              <a:rPr lang="en-US" dirty="0" smtClean="0"/>
              <a:t>the plaintiff’s husband had expressed the wish that the plaintiff is she survived him should have use of his house. After his death the defendant executor agreed to allow her to occupy the house (a) because of the husband’s wish and (b) on the payment of her of 1 pound a year. </a:t>
            </a:r>
            <a:r>
              <a:rPr lang="en-US" dirty="0"/>
              <a:t>T</a:t>
            </a:r>
            <a:r>
              <a:rPr lang="en-US" dirty="0" smtClean="0"/>
              <a:t>he court declined to be influenced by the husband’s wishes but accepted that the plaintiff’s promise to pay the 1pound a year as affording consideration for the defendant’s promise.</a:t>
            </a:r>
            <a:endParaRPr lang="en-US" dirty="0"/>
          </a:p>
        </p:txBody>
      </p:sp>
    </p:spTree>
    <p:extLst>
      <p:ext uri="{BB962C8B-B14F-4D97-AF65-F5344CB8AC3E}">
        <p14:creationId xmlns:p14="http://schemas.microsoft.com/office/powerpoint/2010/main" val="19610327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COMPROMISE AND FORBEARANCE TO SUE</a:t>
            </a:r>
            <a:endParaRPr lang="en-US" dirty="0"/>
          </a:p>
        </p:txBody>
      </p:sp>
      <p:sp>
        <p:nvSpPr>
          <p:cNvPr id="3" name="Content Placeholder 2"/>
          <p:cNvSpPr>
            <a:spLocks noGrp="1"/>
          </p:cNvSpPr>
          <p:nvPr>
            <p:ph idx="1"/>
          </p:nvPr>
        </p:nvSpPr>
        <p:spPr/>
        <p:txBody>
          <a:bodyPr/>
          <a:lstStyle/>
          <a:p>
            <a:r>
              <a:rPr lang="en-US" dirty="0" smtClean="0"/>
              <a:t>A promise not to enforce a valid claim is good consideration for a promise given in return, as is a promise not to enforce a claim which is doubtful in law.</a:t>
            </a:r>
          </a:p>
          <a:p>
            <a:r>
              <a:rPr lang="en-US" dirty="0" smtClean="0"/>
              <a:t>On the other hand, it is clear that a promise not to enforce a claim which is known to be invalid is not good consideration for a promise given in return.</a:t>
            </a:r>
            <a:endParaRPr lang="en-US" dirty="0"/>
          </a:p>
        </p:txBody>
      </p:sp>
    </p:spTree>
    <p:extLst>
      <p:ext uri="{BB962C8B-B14F-4D97-AF65-F5344CB8AC3E}">
        <p14:creationId xmlns:p14="http://schemas.microsoft.com/office/powerpoint/2010/main" val="6420047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 </a:t>
            </a:r>
            <a:r>
              <a:rPr lang="en-US" b="1" i="1" dirty="0" smtClean="0"/>
              <a:t>Cook v Wright (1861) 1 B &amp; S 559,</a:t>
            </a:r>
            <a:r>
              <a:rPr lang="en-US" dirty="0" smtClean="0"/>
              <a:t> the claimant honestly believed that the defendant was under a statutory obligation to reimburse them in respect of certain expenditure which they incurred in work on a street adjoining the house in which the defendant was residing. The defendant denied that he was under such an obligation but he eventually promised to pay a reduced sum after he was threatened with litigation if he did not pay. When he discovered that he was under no such duty to pay he refused to honour the promise. He maintained that his promise was not supported by consideration and that he was not liable to pay but the court held that the promise was supported by consideration and that he was liable to pay the sum promised.</a:t>
            </a:r>
            <a:endParaRPr lang="en-US" dirty="0"/>
          </a:p>
        </p:txBody>
      </p:sp>
    </p:spTree>
    <p:extLst>
      <p:ext uri="{BB962C8B-B14F-4D97-AF65-F5344CB8AC3E}">
        <p14:creationId xmlns:p14="http://schemas.microsoft.com/office/powerpoint/2010/main" val="22598641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 </a:t>
            </a:r>
            <a:r>
              <a:rPr lang="en-US" b="1" i="1" dirty="0" smtClean="0"/>
              <a:t>Alliance Bank v Broom (1864) 2 </a:t>
            </a:r>
            <a:r>
              <a:rPr lang="en-US" b="1" i="1" dirty="0" err="1" smtClean="0"/>
              <a:t>Dr</a:t>
            </a:r>
            <a:r>
              <a:rPr lang="en-US" b="1" i="1" dirty="0" smtClean="0"/>
              <a:t> &amp; Sm 289,</a:t>
            </a:r>
            <a:r>
              <a:rPr lang="en-US" dirty="0" smtClean="0"/>
              <a:t> the defendant owed an unsecured debt to the plaintiffs. The plaintiffs asked for security. Although the defendant promised to provide some goods for security, he failed  to produce them. The plaintiffs tried to enforce the agreement for security. However the defendant argued that the plaintiffs had not provided any consideration. The court held that in such cases the bank would normally promise not to enforce the debt, however this was not done here. But by not suing, the bank had shown forbearance which constituted consideration in their view and as such the agreement to provide security was binding.</a:t>
            </a:r>
            <a:endParaRPr lang="en-US" dirty="0"/>
          </a:p>
        </p:txBody>
      </p:sp>
    </p:spTree>
    <p:extLst>
      <p:ext uri="{BB962C8B-B14F-4D97-AF65-F5344CB8AC3E}">
        <p14:creationId xmlns:p14="http://schemas.microsoft.com/office/powerpoint/2010/main" val="3996760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The definition of consideration propounded by Sir Frederick Pollock and approved by Lord Dunedin in </a:t>
            </a:r>
            <a:r>
              <a:rPr lang="en-US" b="1" i="1" dirty="0" smtClean="0"/>
              <a:t>Dunlop v Selfridge Ltd [1915] AC 847,</a:t>
            </a:r>
            <a:r>
              <a:rPr lang="en-US" dirty="0" smtClean="0"/>
              <a:t> is as follows:</a:t>
            </a:r>
          </a:p>
          <a:p>
            <a:pPr lvl="1"/>
            <a:r>
              <a:rPr lang="en-US" dirty="0" smtClean="0"/>
              <a:t>“</a:t>
            </a:r>
            <a:r>
              <a:rPr lang="en-US" i="1" dirty="0" smtClean="0">
                <a:solidFill>
                  <a:srgbClr val="0070C0"/>
                </a:solidFill>
              </a:rPr>
              <a:t>An act or forbearance of one party, or the promise thereof, is the price for which the promise of the other is bought and the promise thus given for the value is enforceable.”</a:t>
            </a:r>
          </a:p>
          <a:p>
            <a:pPr lvl="1"/>
            <a:endParaRPr lang="en-US" i="1" dirty="0">
              <a:solidFill>
                <a:srgbClr val="0070C0"/>
              </a:solidFill>
            </a:endParaRPr>
          </a:p>
        </p:txBody>
      </p:sp>
    </p:spTree>
    <p:extLst>
      <p:ext uri="{BB962C8B-B14F-4D97-AF65-F5344CB8AC3E}">
        <p14:creationId xmlns:p14="http://schemas.microsoft.com/office/powerpoint/2010/main" val="14059650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INSUFFICIENCY OF CONSIDERATION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There are cases where though a bargain has been struck, the consideration may yet be deemed in the technical sense to be ‘insufficient’.</a:t>
            </a:r>
          </a:p>
          <a:p>
            <a:r>
              <a:rPr lang="en-US" dirty="0" smtClean="0"/>
              <a:t>Thus where the plaintiff has procured the defendant’s promise by discharging or by promising to discharge a duty already imposed upon him for other reasons, then consideration need not be adequate and may on occasion be extremely tenuous but it must comprise some element which can be regarded as the price of the defendant’s promise.</a:t>
            </a:r>
          </a:p>
          <a:p>
            <a:r>
              <a:rPr lang="en-US" dirty="0" smtClean="0"/>
              <a:t>The cases in which this argument has been urged may be grouped into 4 classes. In each case the question is whether the courts can discover the promise or performance of something more than the plaintiff is already bound to do.</a:t>
            </a:r>
            <a:endParaRPr lang="en-US" dirty="0"/>
          </a:p>
        </p:txBody>
      </p:sp>
    </p:spTree>
    <p:extLst>
      <p:ext uri="{BB962C8B-B14F-4D97-AF65-F5344CB8AC3E}">
        <p14:creationId xmlns:p14="http://schemas.microsoft.com/office/powerpoint/2010/main" val="30287207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 WHERE A PUBLIC DUTY IS IMPOSED UPON THE PLAINTIFF BY LAW</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It may be appreciated that a person who by his official status or through the operation of the law is under a public duty to act in a certain way, is not regarded as furnishing consideration merely by promising to discharge that duty.</a:t>
            </a:r>
          </a:p>
          <a:p>
            <a:r>
              <a:rPr lang="en-US" dirty="0" smtClean="0"/>
              <a:t>In </a:t>
            </a:r>
            <a:r>
              <a:rPr lang="en-US" b="1" i="1" dirty="0" smtClean="0"/>
              <a:t>Collins v </a:t>
            </a:r>
            <a:r>
              <a:rPr lang="en-US" b="1" i="1" dirty="0" err="1" smtClean="0"/>
              <a:t>Godefroy</a:t>
            </a:r>
            <a:r>
              <a:rPr lang="en-US" b="1" i="1" dirty="0" smtClean="0"/>
              <a:t> (1831) 1 B &amp; Ad 950,</a:t>
            </a:r>
            <a:r>
              <a:rPr lang="en-US" dirty="0" smtClean="0"/>
              <a:t> the plaintiff had attended on subpoena to give evidence on the defendant’s behalf in a case in which the defendant was a litigant and he alleged that the defendant had promised to pay him six guineas for his trouble. The court held that there was no consideration for this promise.</a:t>
            </a:r>
          </a:p>
          <a:p>
            <a:endParaRPr lang="en-US" dirty="0"/>
          </a:p>
        </p:txBody>
      </p:sp>
    </p:spTree>
    <p:extLst>
      <p:ext uri="{BB962C8B-B14F-4D97-AF65-F5344CB8AC3E}">
        <p14:creationId xmlns:p14="http://schemas.microsoft.com/office/powerpoint/2010/main" val="39067171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 </a:t>
            </a:r>
            <a:r>
              <a:rPr lang="en-US" b="1" i="1" dirty="0" smtClean="0"/>
              <a:t>England v Davidson (1840) 11 Ad &amp; El 856,</a:t>
            </a:r>
            <a:r>
              <a:rPr lang="en-US" dirty="0" smtClean="0"/>
              <a:t> the defendant offered a reward to anyone who should give information leading to the conviction of a felon. The plaintiff, a police constable gave such information and the defendant pleaded not only that the plaintiff had merely done his duty but that the contract was against public policy. The court rejected this argument by the defendant stating that , “I think there may be services which the constable is not bound to render and which he may therefore make the ground of a contract. We should not hold a contract to be against the policy of the law, unless the grounds for so deciding are very clear.”</a:t>
            </a:r>
            <a:endParaRPr lang="en-US" dirty="0"/>
          </a:p>
        </p:txBody>
      </p:sp>
    </p:spTree>
    <p:extLst>
      <p:ext uri="{BB962C8B-B14F-4D97-AF65-F5344CB8AC3E}">
        <p14:creationId xmlns:p14="http://schemas.microsoft.com/office/powerpoint/2010/main" val="34659337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 </a:t>
            </a:r>
            <a:r>
              <a:rPr lang="en-US" b="1" i="1" dirty="0" smtClean="0"/>
              <a:t> Ward v </a:t>
            </a:r>
            <a:r>
              <a:rPr lang="en-US" b="1" i="1" dirty="0" err="1" smtClean="0"/>
              <a:t>Byham</a:t>
            </a:r>
            <a:r>
              <a:rPr lang="en-US" b="1" i="1" dirty="0" smtClean="0"/>
              <a:t> [1956] 2 All ER 318,</a:t>
            </a:r>
            <a:r>
              <a:rPr lang="en-US" dirty="0"/>
              <a:t> </a:t>
            </a:r>
            <a:r>
              <a:rPr lang="en-US" dirty="0" smtClean="0"/>
              <a:t>a man and a woman though not married lived together from 1949 to 1954. in 1950 a child was born to then. In 1954, the man turned the woman out of the house but kept the child. Some months later the woman asked for the child and the defendant wrote offering to let her have the child and to pay a pound a week for its maintenance provided (a) the woman could prove that she will be well looked after and happy and (b) ‘that she is allowed to decide for herself whether she wishes to live with you.’ the plaintiff then took the child but later married another man after 7 months and the man stopped making payments. The plaintiff sued for breach</a:t>
            </a:r>
            <a:endParaRPr lang="en-US" dirty="0"/>
          </a:p>
        </p:txBody>
      </p:sp>
    </p:spTree>
    <p:extLst>
      <p:ext uri="{BB962C8B-B14F-4D97-AF65-F5344CB8AC3E}">
        <p14:creationId xmlns:p14="http://schemas.microsoft.com/office/powerpoint/2010/main" val="27531883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By section 42 of the National Assistance Act 1948, the mother of an illegitimate child was bound to maintain it and it was therefore argued that the mother had done no more than promise to fulfill her statutory duty. But the court gave judgement for the woman stating that she had exceeded the duty cast upon her by the Act by promising in accordance with the terms of the defendant’s letter both to look after the child well and satisfy the defendant that it was happy and to allow the child to decide which home it preferred. Thus there was sufficient consideration for the defendant’s promise to pay.</a:t>
            </a:r>
            <a:endParaRPr lang="en-US" dirty="0"/>
          </a:p>
        </p:txBody>
      </p:sp>
    </p:spTree>
    <p:extLst>
      <p:ext uri="{BB962C8B-B14F-4D97-AF65-F5344CB8AC3E}">
        <p14:creationId xmlns:p14="http://schemas.microsoft.com/office/powerpoint/2010/main" val="456690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dirty="0" smtClean="0"/>
              <a:t>2</a:t>
            </a:r>
            <a:r>
              <a:rPr lang="en-US" dirty="0" smtClean="0"/>
              <a:t>. </a:t>
            </a:r>
            <a:r>
              <a:rPr lang="en-US" sz="3100" dirty="0" smtClean="0"/>
              <a:t>WHERE THE PLAINTIFF IS BOUND BY AN EXISTING CONTRACTUAL DUTY TO THE DEFENDANT</a:t>
            </a:r>
            <a:endParaRPr lang="en-US" sz="3100" dirty="0"/>
          </a:p>
        </p:txBody>
      </p:sp>
      <p:sp>
        <p:nvSpPr>
          <p:cNvPr id="3" name="Content Placeholder 2"/>
          <p:cNvSpPr>
            <a:spLocks noGrp="1"/>
          </p:cNvSpPr>
          <p:nvPr>
            <p:ph idx="1"/>
          </p:nvPr>
        </p:nvSpPr>
        <p:spPr/>
        <p:txBody>
          <a:bodyPr>
            <a:normAutofit fontScale="92500" lnSpcReduction="20000"/>
          </a:bodyPr>
          <a:lstStyle/>
          <a:p>
            <a:r>
              <a:rPr lang="en-US" dirty="0" smtClean="0"/>
              <a:t>In the case of </a:t>
            </a:r>
            <a:r>
              <a:rPr lang="en-US" b="1" i="1" dirty="0" err="1" smtClean="0"/>
              <a:t>Stilk</a:t>
            </a:r>
            <a:r>
              <a:rPr lang="en-US" b="1" i="1" dirty="0" smtClean="0"/>
              <a:t> v Myrick (1809) 2 Camp 317,</a:t>
            </a:r>
            <a:r>
              <a:rPr lang="en-US" dirty="0" smtClean="0"/>
              <a:t> a seaman sued for wages alleged to have been earned on a voyage from London to the Baltic and back. In the course of the voyage two sailors had deserted and as the captain could not find any substitute, he promised the rest of the crew extra wages if they would work the ship home short-handed. The court held that the action could not lie because the crew were already bound by their contract to meet the normal emergencies of the voyage and were doing no more than their duty in working the ship home</a:t>
            </a:r>
            <a:endParaRPr lang="en-US" dirty="0"/>
          </a:p>
        </p:txBody>
      </p:sp>
    </p:spTree>
    <p:extLst>
      <p:ext uri="{BB962C8B-B14F-4D97-AF65-F5344CB8AC3E}">
        <p14:creationId xmlns:p14="http://schemas.microsoft.com/office/powerpoint/2010/main" val="26974565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In </a:t>
            </a:r>
            <a:r>
              <a:rPr lang="en-US" b="1" i="1" dirty="0" smtClean="0"/>
              <a:t>Hartley v </a:t>
            </a:r>
            <a:r>
              <a:rPr lang="en-US" b="1" i="1" dirty="0" err="1" smtClean="0"/>
              <a:t>Ponsonby</a:t>
            </a:r>
            <a:r>
              <a:rPr lang="en-US" b="1" i="1" dirty="0" smtClean="0"/>
              <a:t> (1857) 7 E &amp; B 872,</a:t>
            </a:r>
            <a:r>
              <a:rPr lang="en-US" dirty="0" smtClean="0"/>
              <a:t>17 of a crew of 36 deserted and only 4 or 5 of the remaining crew were able seamen. The desertion of such a large portion of the crew rendered it unsafe to continue the voyage and would have entitled the remaining seamen to abandon the voyage. The seamen agreed to continue the voyage on being promised extra pay on its completion. The master refused to fulfill his promise on their return but it was held that the seamen were entitled to enforce the master’s promise because in agreeing to continue with the voyage when they were not obliged by the terms of their contract to do so, they had provided consideration.</a:t>
            </a:r>
            <a:endParaRPr lang="en-US" dirty="0"/>
          </a:p>
        </p:txBody>
      </p:sp>
    </p:spTree>
    <p:extLst>
      <p:ext uri="{BB962C8B-B14F-4D97-AF65-F5344CB8AC3E}">
        <p14:creationId xmlns:p14="http://schemas.microsoft.com/office/powerpoint/2010/main" val="31334997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I</a:t>
            </a:r>
            <a:r>
              <a:rPr lang="en-US" dirty="0" smtClean="0"/>
              <a:t>n the case of </a:t>
            </a:r>
            <a:r>
              <a:rPr lang="en-US" b="1" i="1" dirty="0" smtClean="0"/>
              <a:t>Williams v </a:t>
            </a:r>
            <a:r>
              <a:rPr lang="en-US" b="1" i="1" dirty="0" err="1" smtClean="0"/>
              <a:t>Roffey</a:t>
            </a:r>
            <a:r>
              <a:rPr lang="en-US" b="1" i="1" dirty="0" smtClean="0"/>
              <a:t> Bros &amp; Nicholls (Contractors) Ltd [1990] 1 All ER 512,</a:t>
            </a:r>
            <a:r>
              <a:rPr lang="en-US" dirty="0" smtClean="0"/>
              <a:t>the court stated the law on this position can be expressed in the following exposition:</a:t>
            </a:r>
          </a:p>
          <a:p>
            <a:pPr marL="0" indent="0">
              <a:buNone/>
            </a:pPr>
            <a:r>
              <a:rPr lang="en-US" dirty="0" smtClean="0"/>
              <a:t>(</a:t>
            </a:r>
            <a:r>
              <a:rPr lang="en-US" dirty="0" err="1" smtClean="0"/>
              <a:t>i</a:t>
            </a:r>
            <a:r>
              <a:rPr lang="en-US" dirty="0" smtClean="0"/>
              <a:t>) If A has entered into a contract with B to do work for, or to supply goods or services to B in return for payment by B and (ii) at some stage before A has completely performed his obligations under the contract B has reason to doubt whether A will or will be able to complete his side of the bargain and</a:t>
            </a:r>
            <a:endParaRPr lang="en-US" dirty="0"/>
          </a:p>
        </p:txBody>
      </p:sp>
    </p:spTree>
    <p:extLst>
      <p:ext uri="{BB962C8B-B14F-4D97-AF65-F5344CB8AC3E}">
        <p14:creationId xmlns:p14="http://schemas.microsoft.com/office/powerpoint/2010/main" val="19163604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(iii) B thereupon promises A an additional payment in return for A’s promise to perform his contractual obligations on time and (iv) as a result of giving his promise B obtains in practice a benefit, or obviates a disbenefit and (v) B’s promise is not given as a result of economic duress or fraud on the part of A then (vi) the benefit of B is capable of being consideration for B’s promise so that the promise will be legally binding.</a:t>
            </a:r>
            <a:endParaRPr lang="en-US" dirty="0"/>
          </a:p>
        </p:txBody>
      </p:sp>
    </p:spTree>
    <p:extLst>
      <p:ext uri="{BB962C8B-B14F-4D97-AF65-F5344CB8AC3E}">
        <p14:creationId xmlns:p14="http://schemas.microsoft.com/office/powerpoint/2010/main" val="34298347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Therefore where one party to the contract refuses to go on unless he is paid more, this will often be improper and in modern cases has been characterised as economic duress.</a:t>
            </a:r>
            <a:endParaRPr lang="en-US" dirty="0"/>
          </a:p>
        </p:txBody>
      </p:sp>
    </p:spTree>
    <p:extLst>
      <p:ext uri="{BB962C8B-B14F-4D97-AF65-F5344CB8AC3E}">
        <p14:creationId xmlns:p14="http://schemas.microsoft.com/office/powerpoint/2010/main" val="3543482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RULES GOVERNING CONSIDERATION</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A.  CONSIDERATION- </a:t>
            </a:r>
            <a:r>
              <a:rPr lang="en-US" dirty="0"/>
              <a:t>EXECUTORY, EXECUTED AND </a:t>
            </a:r>
            <a:r>
              <a:rPr lang="en-US" dirty="0" smtClean="0"/>
              <a:t>PAST</a:t>
            </a:r>
          </a:p>
          <a:p>
            <a:r>
              <a:rPr lang="en-US" dirty="0" smtClean="0"/>
              <a:t>Consideration is called executory when the defendant’s promise is made in return for a counter-promise from the plaintiff.</a:t>
            </a:r>
          </a:p>
          <a:p>
            <a:r>
              <a:rPr lang="en-US" dirty="0" smtClean="0"/>
              <a:t>An agreement between a seller and a buyer for the sale of goods for further delivery on credit is an example of executory consideration.</a:t>
            </a:r>
          </a:p>
          <a:p>
            <a:r>
              <a:rPr lang="en-US" dirty="0" smtClean="0"/>
              <a:t>At the time it is made, nothing has been done to fulfill the mutual promises of which the bargain is composed. The whole transaction is </a:t>
            </a:r>
            <a:r>
              <a:rPr lang="en-US" dirty="0" err="1" smtClean="0"/>
              <a:t>futuro</a:t>
            </a:r>
            <a:r>
              <a:rPr lang="en-US" dirty="0" smtClean="0"/>
              <a:t>.</a:t>
            </a:r>
            <a:endParaRPr lang="en-US" dirty="0"/>
          </a:p>
        </p:txBody>
      </p:sp>
    </p:spTree>
    <p:extLst>
      <p:ext uri="{BB962C8B-B14F-4D97-AF65-F5344CB8AC3E}">
        <p14:creationId xmlns:p14="http://schemas.microsoft.com/office/powerpoint/2010/main" val="3930978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PAYMENT OF A DEBT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 close relation of the old rule that performance of an existing contractual duty owed to the promisor does not constitute consideration is the rule that a promise to accept part payment of a debt in discharge of the entire debt is not supported by consideration.</a:t>
            </a:r>
          </a:p>
          <a:p>
            <a:r>
              <a:rPr lang="en-US" dirty="0" smtClean="0"/>
              <a:t>The debtor is already contractually obliged to repay the entire debt and so provides no consideration for the creditor’s promise to accept part payment (unless for example the debtor agrees to repay the debt at an earlier date in which case he does provide consideration).</a:t>
            </a:r>
            <a:endParaRPr lang="en-US" dirty="0"/>
          </a:p>
        </p:txBody>
      </p:sp>
    </p:spTree>
    <p:extLst>
      <p:ext uri="{BB962C8B-B14F-4D97-AF65-F5344CB8AC3E}">
        <p14:creationId xmlns:p14="http://schemas.microsoft.com/office/powerpoint/2010/main" val="42810362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This general rule was established in </a:t>
            </a:r>
            <a:r>
              <a:rPr lang="en-US" b="1" i="1" dirty="0" smtClean="0"/>
              <a:t>The </a:t>
            </a:r>
            <a:r>
              <a:rPr lang="en-US" b="1" i="1" dirty="0" err="1" smtClean="0"/>
              <a:t>Pinnel’s</a:t>
            </a:r>
            <a:r>
              <a:rPr lang="en-US" b="1" i="1" dirty="0" smtClean="0"/>
              <a:t> Case (1601) 5 Co Rep 117a,</a:t>
            </a:r>
            <a:r>
              <a:rPr lang="en-US" dirty="0" smtClean="0"/>
              <a:t>Pinnel sued Cole in debt for £8 10s due on a bond on 11 November 1600. Cole’s defence was that at </a:t>
            </a:r>
            <a:r>
              <a:rPr lang="en-US" dirty="0" err="1" smtClean="0"/>
              <a:t>Pinnel’s</a:t>
            </a:r>
            <a:r>
              <a:rPr lang="en-US" dirty="0" smtClean="0"/>
              <a:t> request, he had paid him £5 2s 6d on 1 October and that </a:t>
            </a:r>
            <a:r>
              <a:rPr lang="en-US" dirty="0" err="1" smtClean="0"/>
              <a:t>Pinnel</a:t>
            </a:r>
            <a:r>
              <a:rPr lang="en-US" dirty="0" smtClean="0"/>
              <a:t> has accepted this payment in full satisfaction of the original debt</a:t>
            </a:r>
            <a:endParaRPr lang="en-US" dirty="0"/>
          </a:p>
        </p:txBody>
      </p:sp>
    </p:spTree>
    <p:extLst>
      <p:ext uri="{BB962C8B-B14F-4D97-AF65-F5344CB8AC3E}">
        <p14:creationId xmlns:p14="http://schemas.microsoft.com/office/powerpoint/2010/main" val="33094265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“Payment of a lesser sum on the day in satisfaction of a greater cannot be any satisfaction for the whole, because it appears to the judge that by no possibility a lessor sum can be a satisfaction to the plaintiff for a greater sum. But the gift of a horse, hawk or robe in satisfaction is good. For it shall be intended that a horse, hawk or robe </a:t>
            </a:r>
            <a:r>
              <a:rPr lang="en-US" dirty="0" err="1" smtClean="0"/>
              <a:t>etc</a:t>
            </a:r>
            <a:r>
              <a:rPr lang="en-US" dirty="0" smtClean="0"/>
              <a:t> might be more beneficial to the plaintiff than the money in respect of some circumstance or otherwise the plaintiff would not have accepted it in satisfaction….the payment and acceptance of the parcel before the day in satisfaction of the whole would be a good satisfaction in regard of circumstance of time; for peradventure parcel of it before the day would be more beneficial to him than the whole at the day and the value of the satisfaction is not material. So if I am bound in £20 to pay you £10 at Westminster and you request me to pay you £5 at the day at York, and you will accept it in full satisfaction of the whole £10, it is a good satisfaction for the whole; for the expenses to pay it at York is sufficient consideration.”</a:t>
            </a:r>
            <a:endParaRPr lang="en-US" dirty="0"/>
          </a:p>
        </p:txBody>
      </p:sp>
    </p:spTree>
    <p:extLst>
      <p:ext uri="{BB962C8B-B14F-4D97-AF65-F5344CB8AC3E}">
        <p14:creationId xmlns:p14="http://schemas.microsoft.com/office/powerpoint/2010/main" val="27605424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This decision </a:t>
            </a:r>
            <a:r>
              <a:rPr lang="en-US" dirty="0"/>
              <a:t>was affirmed in the case of </a:t>
            </a:r>
            <a:r>
              <a:rPr lang="en-US" b="1" i="1" dirty="0"/>
              <a:t> </a:t>
            </a:r>
            <a:r>
              <a:rPr lang="en-US" b="1" i="1" dirty="0" err="1"/>
              <a:t>Foakes</a:t>
            </a:r>
            <a:r>
              <a:rPr lang="en-US" b="1" i="1" dirty="0"/>
              <a:t> v Beer (1884) 9 App </a:t>
            </a:r>
            <a:r>
              <a:rPr lang="en-US" b="1" i="1" dirty="0" err="1"/>
              <a:t>Cas</a:t>
            </a:r>
            <a:r>
              <a:rPr lang="en-US" b="1" i="1" dirty="0"/>
              <a:t> </a:t>
            </a:r>
            <a:r>
              <a:rPr lang="en-US" b="1" i="1" dirty="0" smtClean="0"/>
              <a:t>605,</a:t>
            </a:r>
            <a:r>
              <a:rPr lang="en-US" dirty="0" smtClean="0"/>
              <a:t> </a:t>
            </a:r>
            <a:r>
              <a:rPr lang="en-US" dirty="0" err="1" smtClean="0"/>
              <a:t>Mrs</a:t>
            </a:r>
            <a:r>
              <a:rPr lang="en-US" dirty="0" smtClean="0"/>
              <a:t> Beer had obtained a judgement against </a:t>
            </a:r>
            <a:r>
              <a:rPr lang="en-US" dirty="0" err="1" smtClean="0"/>
              <a:t>Dr</a:t>
            </a:r>
            <a:r>
              <a:rPr lang="en-US" dirty="0" smtClean="0"/>
              <a:t> </a:t>
            </a:r>
            <a:r>
              <a:rPr lang="en-US" dirty="0" err="1" smtClean="0"/>
              <a:t>Foakes</a:t>
            </a:r>
            <a:r>
              <a:rPr lang="en-US" dirty="0" smtClean="0"/>
              <a:t> for £2,090. </a:t>
            </a:r>
            <a:r>
              <a:rPr lang="en-US" dirty="0" err="1" smtClean="0"/>
              <a:t>Dr</a:t>
            </a:r>
            <a:r>
              <a:rPr lang="en-US" dirty="0" smtClean="0"/>
              <a:t> </a:t>
            </a:r>
            <a:r>
              <a:rPr lang="en-US" dirty="0" err="1" smtClean="0"/>
              <a:t>Foakes</a:t>
            </a:r>
            <a:r>
              <a:rPr lang="en-US" dirty="0" smtClean="0"/>
              <a:t> asked for time to pay. The parties agreed in writing that if </a:t>
            </a:r>
            <a:r>
              <a:rPr lang="en-US" dirty="0" err="1" smtClean="0"/>
              <a:t>Dr</a:t>
            </a:r>
            <a:r>
              <a:rPr lang="en-US" dirty="0" smtClean="0"/>
              <a:t> </a:t>
            </a:r>
            <a:r>
              <a:rPr lang="en-US" dirty="0" err="1" smtClean="0"/>
              <a:t>Foakes</a:t>
            </a:r>
            <a:r>
              <a:rPr lang="en-US" dirty="0" smtClean="0"/>
              <a:t> paid £500 at once and the balance by instalments, </a:t>
            </a:r>
            <a:r>
              <a:rPr lang="en-US" dirty="0" err="1" smtClean="0"/>
              <a:t>Mrs</a:t>
            </a:r>
            <a:r>
              <a:rPr lang="en-US" dirty="0" smtClean="0"/>
              <a:t> Beer would not ‘take any proceedings whatever on the judgment.’ A judgement debt bears interest as from the date of the judgment. The agreement made no reference to the question of interest. </a:t>
            </a:r>
            <a:r>
              <a:rPr lang="en-US" dirty="0" err="1" smtClean="0"/>
              <a:t>Dr</a:t>
            </a:r>
            <a:r>
              <a:rPr lang="en-US" dirty="0" smtClean="0"/>
              <a:t> </a:t>
            </a:r>
            <a:r>
              <a:rPr lang="en-US" dirty="0" err="1" smtClean="0"/>
              <a:t>Foakes</a:t>
            </a:r>
            <a:r>
              <a:rPr lang="en-US" dirty="0" smtClean="0"/>
              <a:t> ultimately paid the whole amount of the judgment debt itself and </a:t>
            </a:r>
            <a:r>
              <a:rPr lang="en-US" dirty="0" err="1" smtClean="0"/>
              <a:t>Mrs</a:t>
            </a:r>
            <a:r>
              <a:rPr lang="en-US" dirty="0" smtClean="0"/>
              <a:t> Beer then claimed interest. </a:t>
            </a:r>
            <a:r>
              <a:rPr lang="en-US" dirty="0" err="1" smtClean="0"/>
              <a:t>Dr</a:t>
            </a:r>
            <a:r>
              <a:rPr lang="en-US" dirty="0" smtClean="0"/>
              <a:t> </a:t>
            </a:r>
            <a:r>
              <a:rPr lang="en-US" dirty="0" err="1" smtClean="0"/>
              <a:t>Foakes</a:t>
            </a:r>
            <a:r>
              <a:rPr lang="en-US" dirty="0" smtClean="0"/>
              <a:t> refused to pay it and </a:t>
            </a:r>
            <a:r>
              <a:rPr lang="en-US" dirty="0" err="1" smtClean="0"/>
              <a:t>Mrs</a:t>
            </a:r>
            <a:r>
              <a:rPr lang="en-US" dirty="0" smtClean="0"/>
              <a:t> Beer applied ‘to be allowed to issue execution or otherwise proceed on the judgment in respect of the interest.’ </a:t>
            </a:r>
            <a:r>
              <a:rPr lang="en-US" dirty="0" err="1" smtClean="0"/>
              <a:t>Dr</a:t>
            </a:r>
            <a:r>
              <a:rPr lang="en-US" dirty="0" smtClean="0"/>
              <a:t> </a:t>
            </a:r>
            <a:r>
              <a:rPr lang="en-US" dirty="0" err="1" smtClean="0"/>
              <a:t>Foakes</a:t>
            </a:r>
            <a:r>
              <a:rPr lang="en-US" dirty="0" smtClean="0"/>
              <a:t> pleaded the agreement and </a:t>
            </a:r>
            <a:r>
              <a:rPr lang="en-US" dirty="0" err="1" smtClean="0"/>
              <a:t>Mrs</a:t>
            </a:r>
            <a:r>
              <a:rPr lang="en-US" dirty="0" smtClean="0"/>
              <a:t> Beer replied that it was unsupported by consideration. The House of Lord gave judgement in favour of </a:t>
            </a:r>
            <a:r>
              <a:rPr lang="en-US" dirty="0" err="1" smtClean="0"/>
              <a:t>Mrs</a:t>
            </a:r>
            <a:r>
              <a:rPr lang="en-US" dirty="0" smtClean="0"/>
              <a:t> Beer for the amount of interest.</a:t>
            </a:r>
            <a:endParaRPr lang="en-US" dirty="0"/>
          </a:p>
          <a:p>
            <a:endParaRPr lang="en-US" dirty="0"/>
          </a:p>
        </p:txBody>
      </p:sp>
    </p:spTree>
    <p:extLst>
      <p:ext uri="{BB962C8B-B14F-4D97-AF65-F5344CB8AC3E}">
        <p14:creationId xmlns:p14="http://schemas.microsoft.com/office/powerpoint/2010/main" val="2847340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3.PERFORMANCE OF A DUTY IMPOSED BY CONTRACT WITH A THIRD PARTY</a:t>
            </a:r>
            <a:endParaRPr lang="en-US" dirty="0"/>
          </a:p>
        </p:txBody>
      </p:sp>
      <p:sp>
        <p:nvSpPr>
          <p:cNvPr id="3" name="Content Placeholder 2"/>
          <p:cNvSpPr>
            <a:spLocks noGrp="1"/>
          </p:cNvSpPr>
          <p:nvPr>
            <p:ph idx="1"/>
          </p:nvPr>
        </p:nvSpPr>
        <p:spPr/>
        <p:txBody>
          <a:bodyPr>
            <a:normAutofit lnSpcReduction="10000"/>
          </a:bodyPr>
          <a:lstStyle/>
          <a:p>
            <a:r>
              <a:rPr lang="en-US" dirty="0" smtClean="0"/>
              <a:t>In </a:t>
            </a:r>
            <a:r>
              <a:rPr lang="en-US" b="1" i="1" dirty="0" smtClean="0"/>
              <a:t>Shadwell v Shadwell (1860) 9 CB (NS) 159,</a:t>
            </a:r>
            <a:r>
              <a:rPr lang="en-US" dirty="0" smtClean="0"/>
              <a:t> the claimant who was engaged to Ellen Nicholl, received a letter from his uncle, in which the uncle promised to pay the claimant £150 per year after he was married. The claimant sued to enforce the promise and it was held that he could do so because he had provided consideration for his uncle’s promise by marrying Ellen (the nephew was at the time contractually bound to marry her)</a:t>
            </a:r>
            <a:endParaRPr lang="en-US" dirty="0"/>
          </a:p>
        </p:txBody>
      </p:sp>
    </p:spTree>
    <p:extLst>
      <p:ext uri="{BB962C8B-B14F-4D97-AF65-F5344CB8AC3E}">
        <p14:creationId xmlns:p14="http://schemas.microsoft.com/office/powerpoint/2010/main" val="34564339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In </a:t>
            </a:r>
            <a:r>
              <a:rPr lang="en-US" b="1" i="1" dirty="0" smtClean="0"/>
              <a:t>Jones v Waite (1839) 5 Bing NC 341,</a:t>
            </a:r>
            <a:r>
              <a:rPr lang="en-US" dirty="0" smtClean="0"/>
              <a:t>the defendant agreed to pay money to the plaintiff in return for the plaintiff’s promise (a) to execute a separation deed and (b) to pay his (the plaintiff’s)debts to a third party. The promise to execute the separation deed raised questions of public policy but was held good consideration. The court held however that the plaintiff’s promise to pay his own debts was no consideration.</a:t>
            </a:r>
            <a:endParaRPr lang="en-US" b="1" i="1" dirty="0" smtClean="0"/>
          </a:p>
        </p:txBody>
      </p:sp>
    </p:spTree>
    <p:extLst>
      <p:ext uri="{BB962C8B-B14F-4D97-AF65-F5344CB8AC3E}">
        <p14:creationId xmlns:p14="http://schemas.microsoft.com/office/powerpoint/2010/main" val="280302965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Lord </a:t>
            </a:r>
            <a:r>
              <a:rPr lang="en-US" dirty="0" err="1" smtClean="0"/>
              <a:t>Abinger</a:t>
            </a:r>
            <a:r>
              <a:rPr lang="en-US" dirty="0" smtClean="0"/>
              <a:t> CB said:</a:t>
            </a:r>
          </a:p>
          <a:p>
            <a:r>
              <a:rPr lang="en-US" dirty="0" smtClean="0"/>
              <a:t>“A man is under a moral and legal obligation to pay his just debts. It cannot therefore be stated as an abstract proposition, that he suffers any detriment from the discharge of that duty; and the declaration does not show in what ways the defendant could have derived any advantage from the plaintiff paying his own debts. The plea therefore shows the insufficiency of that part of the consideration.”</a:t>
            </a:r>
            <a:endParaRPr lang="en-US" dirty="0"/>
          </a:p>
        </p:txBody>
      </p:sp>
    </p:spTree>
    <p:extLst>
      <p:ext uri="{BB962C8B-B14F-4D97-AF65-F5344CB8AC3E}">
        <p14:creationId xmlns:p14="http://schemas.microsoft.com/office/powerpoint/2010/main" val="2405420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4. COMPOSITIONS WITH CERDITORS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Composition agreements occur when a debtor and a group of creditors agree to accept a percentage of the former’s debt in full settlement . The rule in </a:t>
            </a:r>
            <a:r>
              <a:rPr lang="en-US" dirty="0" err="1" smtClean="0"/>
              <a:t>Pinnel’s</a:t>
            </a:r>
            <a:r>
              <a:rPr lang="en-US" dirty="0" smtClean="0"/>
              <a:t> case does not apply to such agreements.</a:t>
            </a:r>
          </a:p>
          <a:p>
            <a:r>
              <a:rPr lang="en-US" dirty="0" smtClean="0"/>
              <a:t>In </a:t>
            </a:r>
            <a:r>
              <a:rPr lang="en-US" b="1" i="1" dirty="0" err="1" smtClean="0"/>
              <a:t>Welby</a:t>
            </a:r>
            <a:r>
              <a:rPr lang="en-US" b="1" i="1" dirty="0" smtClean="0"/>
              <a:t> v Drake (1825) 1 C &amp; P 557,</a:t>
            </a:r>
            <a:r>
              <a:rPr lang="en-US" dirty="0" smtClean="0"/>
              <a:t>the defendant had drawn a bill for £18, which had been returned unaccepted and which had come into the hands of the plaintiff, whereby he promised to pay him £9 in return for the plaintiff’s promise to receive it in full satisfaction of his claim. The money was duly paid, but the plaintiff still sued the defendant.</a:t>
            </a:r>
            <a:endParaRPr lang="en-US" dirty="0"/>
          </a:p>
        </p:txBody>
      </p:sp>
    </p:spTree>
    <p:extLst>
      <p:ext uri="{BB962C8B-B14F-4D97-AF65-F5344CB8AC3E}">
        <p14:creationId xmlns:p14="http://schemas.microsoft.com/office/powerpoint/2010/main" val="22682527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a:bodyPr>
          <a:lstStyle/>
          <a:p>
            <a:r>
              <a:rPr lang="en-US" dirty="0" smtClean="0"/>
              <a:t>Lord </a:t>
            </a:r>
            <a:r>
              <a:rPr lang="en-US" dirty="0" err="1" smtClean="0"/>
              <a:t>Tenterden</a:t>
            </a:r>
            <a:r>
              <a:rPr lang="en-US" dirty="0" smtClean="0"/>
              <a:t> directed judgment for the defendant;</a:t>
            </a:r>
          </a:p>
          <a:p>
            <a:pPr marL="0" indent="0">
              <a:buNone/>
            </a:pPr>
            <a:r>
              <a:rPr lang="en-US" dirty="0" smtClean="0"/>
              <a:t>	“If the father did pay the smaller sum in 	satisfaction of this debt, it is a bar to the 	plaintiff’s now recovering against the son 	because by suing the son, he commits a fraud 	on the father, whom he induced to advance 	his money on the faith of such advance being 	a discharge of his son from further liability.”</a:t>
            </a:r>
            <a:endParaRPr lang="en-US" dirty="0"/>
          </a:p>
        </p:txBody>
      </p:sp>
    </p:spTree>
    <p:extLst>
      <p:ext uri="{BB962C8B-B14F-4D97-AF65-F5344CB8AC3E}">
        <p14:creationId xmlns:p14="http://schemas.microsoft.com/office/powerpoint/2010/main" val="103103813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In </a:t>
            </a:r>
            <a:r>
              <a:rPr lang="en-US" b="1" i="1" dirty="0" err="1" smtClean="0"/>
              <a:t>Hirachand</a:t>
            </a:r>
            <a:r>
              <a:rPr lang="en-US" b="1" i="1" dirty="0" smtClean="0"/>
              <a:t> </a:t>
            </a:r>
            <a:r>
              <a:rPr lang="en-US" b="1" i="1" dirty="0" err="1" smtClean="0"/>
              <a:t>Punamchand</a:t>
            </a:r>
            <a:r>
              <a:rPr lang="en-US" b="1" i="1" dirty="0" smtClean="0"/>
              <a:t> v Temple [1911] 2 KB 330,</a:t>
            </a:r>
            <a:r>
              <a:rPr lang="en-US" dirty="0" smtClean="0"/>
              <a:t>the father paid a smaller sum to a money lender to cover his son’s debts. The lender initially accepted this amount in full settlement. However, he later sued for the balance and the court held that the part payment was valid consideration.</a:t>
            </a:r>
          </a:p>
          <a:p>
            <a:endParaRPr lang="en-US" dirty="0"/>
          </a:p>
        </p:txBody>
      </p:sp>
    </p:spTree>
    <p:extLst>
      <p:ext uri="{BB962C8B-B14F-4D97-AF65-F5344CB8AC3E}">
        <p14:creationId xmlns:p14="http://schemas.microsoft.com/office/powerpoint/2010/main" val="1239708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On the other hand, consideration is executed when it is made in return for the performance of an act.</a:t>
            </a:r>
          </a:p>
          <a:p>
            <a:r>
              <a:rPr lang="en-US" dirty="0" smtClean="0"/>
              <a:t>An example is if A offers K500 to anyone who shall return his lost dog. The return of the dog by B is at once the acceptance of the offer and the performance of the act constituting the required consideration. B has earned the reward by his services and only the offeror’s promise remains outstanding</a:t>
            </a:r>
            <a:endParaRPr lang="en-US" dirty="0"/>
          </a:p>
        </p:txBody>
      </p:sp>
    </p:spTree>
    <p:extLst>
      <p:ext uri="{BB962C8B-B14F-4D97-AF65-F5344CB8AC3E}">
        <p14:creationId xmlns:p14="http://schemas.microsoft.com/office/powerpoint/2010/main" val="75876856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PROMISSORY ESTOPPEL</a:t>
            </a:r>
            <a:endParaRPr lang="en-US" dirty="0"/>
          </a:p>
        </p:txBody>
      </p:sp>
      <p:sp>
        <p:nvSpPr>
          <p:cNvPr id="3" name="Content Placeholder 2"/>
          <p:cNvSpPr>
            <a:spLocks noGrp="1"/>
          </p:cNvSpPr>
          <p:nvPr>
            <p:ph idx="1"/>
          </p:nvPr>
        </p:nvSpPr>
        <p:spPr/>
        <p:txBody>
          <a:bodyPr>
            <a:normAutofit fontScale="92500"/>
          </a:bodyPr>
          <a:lstStyle/>
          <a:p>
            <a:r>
              <a:rPr lang="en-US" b="1" u="sng" dirty="0" smtClean="0"/>
              <a:t>INTRODUCTION</a:t>
            </a:r>
          </a:p>
          <a:p>
            <a:r>
              <a:rPr lang="en-US" dirty="0" smtClean="0"/>
              <a:t>Promissory estoppel is another exception to the rule in </a:t>
            </a:r>
            <a:r>
              <a:rPr lang="en-US" b="1" i="1" dirty="0" err="1" smtClean="0"/>
              <a:t>Pinnel’s</a:t>
            </a:r>
            <a:r>
              <a:rPr lang="en-US" b="1" i="1" dirty="0" smtClean="0"/>
              <a:t> case.</a:t>
            </a:r>
          </a:p>
          <a:p>
            <a:r>
              <a:rPr lang="en-US" dirty="0" smtClean="0"/>
              <a:t>The principle essentially dictates that if the promisor makes a promise which another person acts upon, then the promisor is prevented (or estopped) from going back on that promise.</a:t>
            </a:r>
          </a:p>
          <a:p>
            <a:r>
              <a:rPr lang="en-US" dirty="0" smtClean="0"/>
              <a:t>This is the case even where the other person has not provided consideration.</a:t>
            </a:r>
            <a:endParaRPr lang="en-US" dirty="0"/>
          </a:p>
        </p:txBody>
      </p:sp>
    </p:spTree>
    <p:extLst>
      <p:ext uri="{BB962C8B-B14F-4D97-AF65-F5344CB8AC3E}">
        <p14:creationId xmlns:p14="http://schemas.microsoft.com/office/powerpoint/2010/main" val="149172677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In the case of </a:t>
            </a:r>
            <a:r>
              <a:rPr lang="en-US" b="1" i="1" dirty="0" smtClean="0"/>
              <a:t>Central London Property Trust Ltd v High Trees House Ltd [1947] 1 KB 130,</a:t>
            </a:r>
            <a:r>
              <a:rPr lang="en-US" dirty="0" smtClean="0"/>
              <a:t> in 1937 the plaintiffs had granted a 99 year lease on a block of flats in London to the defendants at an annual rent of £2,500. the outbreak of war in 1939 meant that the defendants could not obtain enough tenants. In 1940 the plaintiffs thus agreed in writing to reduce the rent to £1250. once the war had subsided in 1945 all the flats were occupied. The Plaintiffs sued to recover the arrears of rent as fixed by the 1937 agreement for the last two quarters of 1945</a:t>
            </a:r>
            <a:endParaRPr lang="en-US" dirty="0"/>
          </a:p>
        </p:txBody>
      </p:sp>
    </p:spTree>
    <p:extLst>
      <p:ext uri="{BB962C8B-B14F-4D97-AF65-F5344CB8AC3E}">
        <p14:creationId xmlns:p14="http://schemas.microsoft.com/office/powerpoint/2010/main" val="289948811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Denning LJ held that the claimants were entitled to demand the entire rent from the date when the flats became fully let early in 1945. the interest of this case lies in the new life which it breathed into promissory estoppel which, for present purposes may be defined as follows:</a:t>
            </a:r>
            <a:endParaRPr lang="en-US" dirty="0"/>
          </a:p>
        </p:txBody>
      </p:sp>
    </p:spTree>
    <p:extLst>
      <p:ext uri="{BB962C8B-B14F-4D97-AF65-F5344CB8AC3E}">
        <p14:creationId xmlns:p14="http://schemas.microsoft.com/office/powerpoint/2010/main" val="39824504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“where, by words or conduct, a person makes an unambiguous representation as to his future conduct, intending the representation to be relied upon and to affect the legal relations between the parties and the representee alters his position in reliance on it, the representor will be unable to act inconsistently with the representation if by so doing the representee would be prejudiced.”</a:t>
            </a:r>
            <a:endParaRPr lang="en-US" dirty="0"/>
          </a:p>
        </p:txBody>
      </p:sp>
    </p:spTree>
    <p:extLst>
      <p:ext uri="{BB962C8B-B14F-4D97-AF65-F5344CB8AC3E}">
        <p14:creationId xmlns:p14="http://schemas.microsoft.com/office/powerpoint/2010/main" val="66544875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This definition of promissory estoppel can be divided into 5 elements</a:t>
            </a:r>
          </a:p>
          <a:p>
            <a:r>
              <a:rPr lang="en-US" dirty="0" smtClean="0"/>
              <a:t>The first is that there must be a promise or a representation as to future conduct which is intended to affect the legal relations between the parties and which indicates that the promisor will not insist on his strict legal rights against the promisee.</a:t>
            </a:r>
          </a:p>
          <a:p>
            <a:r>
              <a:rPr lang="en-US" dirty="0" smtClean="0"/>
              <a:t>This promise must be clear and unequivocal so that the promisor does not lose his right simply because he has failed throughout to insist upon strict performance of the contract by the promisee.</a:t>
            </a:r>
            <a:endParaRPr lang="en-US" dirty="0"/>
          </a:p>
        </p:txBody>
      </p:sp>
    </p:spTree>
    <p:extLst>
      <p:ext uri="{BB962C8B-B14F-4D97-AF65-F5344CB8AC3E}">
        <p14:creationId xmlns:p14="http://schemas.microsoft.com/office/powerpoint/2010/main" val="318838600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The promise or representation can also be implied from conduct as can be seen from the case of </a:t>
            </a:r>
            <a:r>
              <a:rPr lang="en-US" b="1" i="1" dirty="0" smtClean="0"/>
              <a:t> Hughes v Metropolitan Railway Co (1877) 2 App </a:t>
            </a:r>
            <a:r>
              <a:rPr lang="en-US" b="1" i="1" dirty="0" err="1" smtClean="0"/>
              <a:t>Cas</a:t>
            </a:r>
            <a:r>
              <a:rPr lang="en-US" b="1" i="1" dirty="0" smtClean="0"/>
              <a:t> 439, </a:t>
            </a:r>
            <a:r>
              <a:rPr lang="en-US" dirty="0" smtClean="0"/>
              <a:t>a landlord gave six months’ notice to a tenant, requiring him to carry out certain repairs. The tenant responded by inquiring whether the landlord wished to purchase his interest in the premises for £3,000. The landlord entered into negotiations for the purchase of the lease. When the negotiations broke down, he sought to forfeit the lease because the tenant had not carried out the repairs within six months of his original notice. The House of Lords held that the tenant was entitled to equitable relief against forfeiture of the lease on the ground that the running of the six month period was suspended during the negotiation to purchase the lease and did not recommence until the negotiations broke down.</a:t>
            </a:r>
            <a:endParaRPr lang="en-US" dirty="0"/>
          </a:p>
        </p:txBody>
      </p:sp>
    </p:spTree>
    <p:extLst>
      <p:ext uri="{BB962C8B-B14F-4D97-AF65-F5344CB8AC3E}">
        <p14:creationId xmlns:p14="http://schemas.microsoft.com/office/powerpoint/2010/main" val="370191027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The second element is that the promise must be relied upon by the promisee.</a:t>
            </a:r>
          </a:p>
          <a:p>
            <a:r>
              <a:rPr lang="en-US" dirty="0" smtClean="0"/>
              <a:t>The traditional position is that the promisee should be placed in worse position than he otherwise would have been had the promise never been made.</a:t>
            </a:r>
          </a:p>
          <a:p>
            <a:r>
              <a:rPr lang="en-US" dirty="0" smtClean="0"/>
              <a:t>However in </a:t>
            </a:r>
            <a:r>
              <a:rPr lang="en-US" b="1" i="1" dirty="0" smtClean="0"/>
              <a:t>Alan Co Ltd v El Nasr Export &amp; Import Co [1972] 2 QB 189,</a:t>
            </a:r>
            <a:r>
              <a:rPr lang="en-US" dirty="0" smtClean="0"/>
              <a:t> Lord Denning did not think that detriment had to be an element of promissory estoppel. He was of the view that the promisee ‘must have been led to act differently from what he otherwise would have done.’</a:t>
            </a:r>
            <a:endParaRPr lang="en-US" dirty="0"/>
          </a:p>
        </p:txBody>
      </p:sp>
    </p:spTree>
    <p:extLst>
      <p:ext uri="{BB962C8B-B14F-4D97-AF65-F5344CB8AC3E}">
        <p14:creationId xmlns:p14="http://schemas.microsoft.com/office/powerpoint/2010/main" val="397161421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smtClean="0"/>
              <a:t>The third element is that it must be ‘inequitable’ for the promisor to go back upon his promise.</a:t>
            </a:r>
          </a:p>
          <a:p>
            <a:r>
              <a:rPr lang="en-US" dirty="0" smtClean="0"/>
              <a:t>This will usually be satisfied by demonstrating that the promisee has acted in reliance upon the promise.</a:t>
            </a:r>
          </a:p>
          <a:p>
            <a:r>
              <a:rPr lang="en-US" dirty="0" smtClean="0"/>
              <a:t>In</a:t>
            </a:r>
            <a:r>
              <a:rPr lang="en-US" b="1" i="1" dirty="0" smtClean="0"/>
              <a:t> The Post Chaser [1981] 2 Lloyd’s Rep 693,</a:t>
            </a:r>
            <a:r>
              <a:rPr lang="en-US" dirty="0" smtClean="0"/>
              <a:t> the promisee acted in reliance upon a promise given but could not show that it was ‘inequitable’ for the promisor to go back upon his promise.</a:t>
            </a:r>
            <a:endParaRPr lang="en-US" dirty="0"/>
          </a:p>
        </p:txBody>
      </p:sp>
    </p:spTree>
    <p:extLst>
      <p:ext uri="{BB962C8B-B14F-4D97-AF65-F5344CB8AC3E}">
        <p14:creationId xmlns:p14="http://schemas.microsoft.com/office/powerpoint/2010/main" val="64987757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The fourth element is that the effect of promissory estoppel is generally suspensory.</a:t>
            </a:r>
          </a:p>
          <a:p>
            <a:r>
              <a:rPr lang="en-US" dirty="0" smtClean="0"/>
              <a:t>It does not extinguish the promisor’s right.</a:t>
            </a:r>
          </a:p>
          <a:p>
            <a:r>
              <a:rPr lang="en-US" dirty="0" smtClean="0"/>
              <a:t>Finally promissory estoppel cannot act as a cause of action; in the word of the old metaphor, it acts as a shield but not as a sword.</a:t>
            </a:r>
            <a:endParaRPr lang="en-US" dirty="0"/>
          </a:p>
        </p:txBody>
      </p:sp>
    </p:spTree>
    <p:extLst>
      <p:ext uri="{BB962C8B-B14F-4D97-AF65-F5344CB8AC3E}">
        <p14:creationId xmlns:p14="http://schemas.microsoft.com/office/powerpoint/2010/main" val="200952457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t>Types of Equitable Estoppel</a:t>
            </a:r>
            <a:endParaRPr lang="en-US" dirty="0"/>
          </a:p>
        </p:txBody>
      </p:sp>
      <p:sp>
        <p:nvSpPr>
          <p:cNvPr id="3" name="Content Placeholder 2"/>
          <p:cNvSpPr>
            <a:spLocks noGrp="1"/>
          </p:cNvSpPr>
          <p:nvPr>
            <p:ph idx="1"/>
          </p:nvPr>
        </p:nvSpPr>
        <p:spPr/>
        <p:txBody>
          <a:bodyPr/>
          <a:lstStyle/>
          <a:p>
            <a:pPr>
              <a:buNone/>
            </a:pPr>
            <a:r>
              <a:rPr lang="en-US" altLang="en-US" b="1" dirty="0" smtClean="0"/>
              <a:t>(</a:t>
            </a:r>
            <a:r>
              <a:rPr lang="en-US" altLang="en-US" b="1" dirty="0" err="1" smtClean="0"/>
              <a:t>i</a:t>
            </a:r>
            <a:r>
              <a:rPr lang="en-US" altLang="en-US" b="1" dirty="0" smtClean="0"/>
              <a:t>) </a:t>
            </a:r>
            <a:r>
              <a:rPr lang="en-US" altLang="en-US" b="1" dirty="0"/>
              <a:t>Estoppel by Representation</a:t>
            </a:r>
          </a:p>
          <a:p>
            <a:pPr>
              <a:buNone/>
            </a:pPr>
            <a:r>
              <a:rPr lang="en-US" altLang="en-US" b="1" dirty="0"/>
              <a:t>(</a:t>
            </a:r>
            <a:r>
              <a:rPr lang="en-US" altLang="en-US" b="1" dirty="0" smtClean="0"/>
              <a:t>ii) </a:t>
            </a:r>
            <a:r>
              <a:rPr lang="en-US" altLang="en-US" b="1" dirty="0"/>
              <a:t>Estoppel by Convention</a:t>
            </a:r>
          </a:p>
          <a:p>
            <a:pPr>
              <a:buNone/>
            </a:pPr>
            <a:r>
              <a:rPr lang="en-US" altLang="en-US" b="1" dirty="0"/>
              <a:t>(</a:t>
            </a:r>
            <a:r>
              <a:rPr lang="en-US" altLang="en-US" b="1" dirty="0" smtClean="0"/>
              <a:t>iii) </a:t>
            </a:r>
            <a:r>
              <a:rPr lang="en-US" altLang="en-US" b="1" dirty="0"/>
              <a:t>Proprietary Estoppel    </a:t>
            </a:r>
          </a:p>
          <a:p>
            <a:endParaRPr lang="en-US" dirty="0"/>
          </a:p>
        </p:txBody>
      </p:sp>
    </p:spTree>
    <p:extLst>
      <p:ext uri="{BB962C8B-B14F-4D97-AF65-F5344CB8AC3E}">
        <p14:creationId xmlns:p14="http://schemas.microsoft.com/office/powerpoint/2010/main" val="704349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But whether the plaintiff relies upon an executory or executed consideration, he must be able to prove that his promise or act, together with the defendant’s promise constitute one single transaction and are casually related the one to the other as was stated in the case of </a:t>
            </a:r>
            <a:r>
              <a:rPr lang="en-US" b="1" i="1" dirty="0" smtClean="0"/>
              <a:t> </a:t>
            </a:r>
            <a:r>
              <a:rPr lang="en-US" b="1" i="1" dirty="0" err="1" smtClean="0"/>
              <a:t>Wigan</a:t>
            </a:r>
            <a:r>
              <a:rPr lang="en-US" b="1" i="1" dirty="0" smtClean="0"/>
              <a:t> v English and Scottish Law Life Insurance Association [1909] 1 All ER 905.</a:t>
            </a:r>
            <a:endParaRPr lang="en-US" dirty="0" smtClean="0"/>
          </a:p>
        </p:txBody>
      </p:sp>
    </p:spTree>
    <p:extLst>
      <p:ext uri="{BB962C8B-B14F-4D97-AF65-F5344CB8AC3E}">
        <p14:creationId xmlns:p14="http://schemas.microsoft.com/office/powerpoint/2010/main" val="120426626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Estoppel by </a:t>
            </a:r>
            <a:r>
              <a:rPr lang="en-US" b="1" dirty="0" smtClean="0"/>
              <a:t>Representation</a:t>
            </a:r>
            <a:endParaRPr lang="en-US" dirty="0"/>
          </a:p>
        </p:txBody>
      </p:sp>
      <p:sp>
        <p:nvSpPr>
          <p:cNvPr id="3" name="Content Placeholder 2"/>
          <p:cNvSpPr>
            <a:spLocks noGrp="1"/>
          </p:cNvSpPr>
          <p:nvPr>
            <p:ph idx="1"/>
          </p:nvPr>
        </p:nvSpPr>
        <p:spPr/>
        <p:txBody>
          <a:bodyPr/>
          <a:lstStyle/>
          <a:p>
            <a:r>
              <a:rPr lang="en-US" altLang="en-US" dirty="0"/>
              <a:t>If a person makes a clear and unambiguous representation of fact, he may be prevented from denying the truth of the statement if the person to whom it was made acted upon the statement to her detriment, as was the intention of the representor.  </a:t>
            </a:r>
          </a:p>
          <a:p>
            <a:endParaRPr lang="en-US" dirty="0"/>
          </a:p>
        </p:txBody>
      </p:sp>
    </p:spTree>
    <p:extLst>
      <p:ext uri="{BB962C8B-B14F-4D97-AF65-F5344CB8AC3E}">
        <p14:creationId xmlns:p14="http://schemas.microsoft.com/office/powerpoint/2010/main" val="228784998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t>Estoppel by Convention</a:t>
            </a:r>
            <a:endParaRPr lang="en-US" dirty="0"/>
          </a:p>
        </p:txBody>
      </p:sp>
      <p:sp>
        <p:nvSpPr>
          <p:cNvPr id="3" name="Content Placeholder 2"/>
          <p:cNvSpPr>
            <a:spLocks noGrp="1"/>
          </p:cNvSpPr>
          <p:nvPr>
            <p:ph idx="1"/>
          </p:nvPr>
        </p:nvSpPr>
        <p:spPr/>
        <p:txBody>
          <a:bodyPr>
            <a:normAutofit lnSpcReduction="10000"/>
          </a:bodyPr>
          <a:lstStyle/>
          <a:p>
            <a:pPr algn="just">
              <a:defRPr/>
            </a:pPr>
            <a:r>
              <a:rPr lang="en-US" dirty="0"/>
              <a:t>Estoppel by convention applies when both parties to a transaction act on a shared assumption that certain facts are true. They are estopped from denying this later if it would be unconscionable for them to do so.</a:t>
            </a:r>
          </a:p>
          <a:p>
            <a:pPr algn="just">
              <a:defRPr/>
            </a:pPr>
            <a:r>
              <a:rPr lang="en-US" dirty="0"/>
              <a:t>In </a:t>
            </a:r>
            <a:r>
              <a:rPr lang="en-US" b="1" i="1" dirty="0"/>
              <a:t>Amalgamated Investment and Property Co Ltd v. Texas Commerce International Bank Ltd [1982] QB 84</a:t>
            </a:r>
            <a:r>
              <a:rPr lang="en-US" dirty="0"/>
              <a:t>, estoppel by convention was defined in the following terms:</a:t>
            </a:r>
          </a:p>
          <a:p>
            <a:endParaRPr lang="en-US" dirty="0"/>
          </a:p>
        </p:txBody>
      </p:sp>
    </p:spTree>
    <p:extLst>
      <p:ext uri="{BB962C8B-B14F-4D97-AF65-F5344CB8AC3E}">
        <p14:creationId xmlns:p14="http://schemas.microsoft.com/office/powerpoint/2010/main" val="400481893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altLang="en-US" dirty="0"/>
              <a:t>“when the parties have acted in their transaction upon the agreed assumption that a given state of facts is to be accepted between them as true, then as regards that transaction each will be estopped against the other from questioning the truth of the statement of facts so assumed”.</a:t>
            </a:r>
          </a:p>
          <a:p>
            <a:endParaRPr lang="en-US" dirty="0"/>
          </a:p>
        </p:txBody>
      </p:sp>
    </p:spTree>
    <p:extLst>
      <p:ext uri="{BB962C8B-B14F-4D97-AF65-F5344CB8AC3E}">
        <p14:creationId xmlns:p14="http://schemas.microsoft.com/office/powerpoint/2010/main" val="32271512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PROPRIETARY ESTOPPEL</a:t>
            </a:r>
            <a:endParaRPr lang="en-US" b="1" dirty="0"/>
          </a:p>
        </p:txBody>
      </p:sp>
      <p:sp>
        <p:nvSpPr>
          <p:cNvPr id="3" name="Content Placeholder 2"/>
          <p:cNvSpPr>
            <a:spLocks noGrp="1"/>
          </p:cNvSpPr>
          <p:nvPr>
            <p:ph idx="1"/>
          </p:nvPr>
        </p:nvSpPr>
        <p:spPr/>
        <p:txBody>
          <a:bodyPr>
            <a:normAutofit fontScale="92500" lnSpcReduction="20000"/>
          </a:bodyPr>
          <a:lstStyle/>
          <a:p>
            <a:r>
              <a:rPr lang="en-US" dirty="0" smtClean="0"/>
              <a:t>Lord Walker identified three principal ingredients of proprietary estoppel in the following terms in the case of </a:t>
            </a:r>
            <a:r>
              <a:rPr lang="en-US" b="1" i="1" dirty="0" err="1" smtClean="0"/>
              <a:t>Thorner</a:t>
            </a:r>
            <a:r>
              <a:rPr lang="en-US" b="1" i="1" dirty="0" smtClean="0"/>
              <a:t> v Major [2009]UKHL 18</a:t>
            </a:r>
            <a:r>
              <a:rPr lang="en-US" dirty="0" smtClean="0"/>
              <a:t>:</a:t>
            </a:r>
          </a:p>
          <a:p>
            <a:pPr marL="514350" indent="-514350">
              <a:buAutoNum type="alphaLcPeriod"/>
            </a:pPr>
            <a:r>
              <a:rPr lang="en-US" dirty="0" smtClean="0"/>
              <a:t>A representation or assurance made to the claimant relating to the acquisition of an interest in property typically an interest in land;</a:t>
            </a:r>
          </a:p>
          <a:p>
            <a:pPr marL="514350" indent="-514350">
              <a:buAutoNum type="alphaLcPeriod"/>
            </a:pPr>
            <a:r>
              <a:rPr lang="en-US" dirty="0" smtClean="0"/>
              <a:t>Reliance on that representation or assurance by the claimant; and</a:t>
            </a:r>
          </a:p>
          <a:p>
            <a:pPr marL="514350" indent="-514350">
              <a:buAutoNum type="alphaLcPeriod"/>
            </a:pPr>
            <a:r>
              <a:rPr lang="en-US" dirty="0"/>
              <a:t> </a:t>
            </a:r>
            <a:r>
              <a:rPr lang="en-US" dirty="0" smtClean="0"/>
              <a:t>detriment to the claimant in consequence of his (reasonable) reliance on that representation or assurance.</a:t>
            </a:r>
          </a:p>
          <a:p>
            <a:pPr marL="0" indent="0">
              <a:buNone/>
            </a:pPr>
            <a:endParaRPr lang="en-US" dirty="0"/>
          </a:p>
        </p:txBody>
      </p:sp>
    </p:spTree>
    <p:extLst>
      <p:ext uri="{BB962C8B-B14F-4D97-AF65-F5344CB8AC3E}">
        <p14:creationId xmlns:p14="http://schemas.microsoft.com/office/powerpoint/2010/main" val="1969294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If one party has performed an act voluntarily and the other party subsequently makes a promise, the consideration is said to be past.</a:t>
            </a:r>
          </a:p>
          <a:p>
            <a:r>
              <a:rPr lang="en-US" dirty="0" smtClean="0"/>
              <a:t>In such instances, there is no consideration and therefore the contract cannot be said to bind the parties.</a:t>
            </a:r>
            <a:endParaRPr lang="en-US" dirty="0"/>
          </a:p>
        </p:txBody>
      </p:sp>
    </p:spTree>
    <p:extLst>
      <p:ext uri="{BB962C8B-B14F-4D97-AF65-F5344CB8AC3E}">
        <p14:creationId xmlns:p14="http://schemas.microsoft.com/office/powerpoint/2010/main" val="270961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 the case of </a:t>
            </a:r>
            <a:r>
              <a:rPr lang="en-US" b="1" i="1" dirty="0" smtClean="0"/>
              <a:t>Re McArdle [1951] 1 All ER 905,</a:t>
            </a:r>
            <a:r>
              <a:rPr lang="en-US" dirty="0" smtClean="0"/>
              <a:t> a wife and her grown up children lived together in a house. The wife of one of her children did some decorating and the children later promised to pay 488 pounds for the work done. They had even signed a document to this effect. The court held that the promise was not enforceable owing to the fact that all the work had been done before the promise was made and was therefore past consideration.                                         </a:t>
            </a:r>
            <a:endParaRPr lang="en-US" dirty="0"/>
          </a:p>
        </p:txBody>
      </p:sp>
    </p:spTree>
    <p:extLst>
      <p:ext uri="{BB962C8B-B14F-4D97-AF65-F5344CB8AC3E}">
        <p14:creationId xmlns:p14="http://schemas.microsoft.com/office/powerpoint/2010/main" val="3671915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EXCEPTIONS TO THIS RULE</a:t>
            </a:r>
            <a:endParaRPr lang="en-US" dirty="0"/>
          </a:p>
        </p:txBody>
      </p:sp>
      <p:sp>
        <p:nvSpPr>
          <p:cNvPr id="3" name="Content Placeholder 2"/>
          <p:cNvSpPr>
            <a:spLocks noGrp="1"/>
          </p:cNvSpPr>
          <p:nvPr>
            <p:ph idx="1"/>
          </p:nvPr>
        </p:nvSpPr>
        <p:spPr/>
        <p:txBody>
          <a:bodyPr/>
          <a:lstStyle/>
          <a:p>
            <a:r>
              <a:rPr lang="en-US" dirty="0" smtClean="0"/>
              <a:t>There are exceptions to the rule that consideration must not be past.</a:t>
            </a:r>
          </a:p>
          <a:p>
            <a:r>
              <a:rPr lang="en-US" dirty="0" smtClean="0"/>
              <a:t>The first exception is in relation to previous requests.</a:t>
            </a:r>
          </a:p>
          <a:p>
            <a:r>
              <a:rPr lang="en-US" dirty="0" smtClean="0"/>
              <a:t>The promisor may ask the other party to provide goods or services and then subsequently make a promise after providing goods or services.</a:t>
            </a:r>
          </a:p>
          <a:p>
            <a:endParaRPr lang="en-US" dirty="0"/>
          </a:p>
        </p:txBody>
      </p:sp>
    </p:spTree>
    <p:extLst>
      <p:ext uri="{BB962C8B-B14F-4D97-AF65-F5344CB8AC3E}">
        <p14:creationId xmlns:p14="http://schemas.microsoft.com/office/powerpoint/2010/main" val="743949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640</TotalTime>
  <Words>5767</Words>
  <Application>Microsoft Office PowerPoint</Application>
  <PresentationFormat>On-screen Show (4:3)</PresentationFormat>
  <Paragraphs>161</Paragraphs>
  <Slides>63</Slides>
  <Notes>0</Notes>
  <HiddenSlides>0</HiddenSlides>
  <MMClips>0</MMClips>
  <ScaleCrop>false</ScaleCrop>
  <HeadingPairs>
    <vt:vector size="4" baseType="variant">
      <vt:variant>
        <vt:lpstr>Theme</vt:lpstr>
      </vt:variant>
      <vt:variant>
        <vt:i4>1</vt:i4>
      </vt:variant>
      <vt:variant>
        <vt:lpstr>Slide Titles</vt:lpstr>
      </vt:variant>
      <vt:variant>
        <vt:i4>63</vt:i4>
      </vt:variant>
    </vt:vector>
  </HeadingPairs>
  <TitlesOfParts>
    <vt:vector size="64" baseType="lpstr">
      <vt:lpstr>Office Theme</vt:lpstr>
      <vt:lpstr>CONSIDERATION</vt:lpstr>
      <vt:lpstr>INTRODUCTION</vt:lpstr>
      <vt:lpstr>Cont’d</vt:lpstr>
      <vt:lpstr>RULES GOVERNING CONSIDERATION</vt:lpstr>
      <vt:lpstr>Cont’d</vt:lpstr>
      <vt:lpstr>Cont’d</vt:lpstr>
      <vt:lpstr>Cont’d</vt:lpstr>
      <vt:lpstr>Cont’d</vt:lpstr>
      <vt:lpstr>EXCEPTIONS TO THIS RULE</vt:lpstr>
      <vt:lpstr>Cont’d</vt:lpstr>
      <vt:lpstr>Cont’d</vt:lpstr>
      <vt:lpstr>Cont’d</vt:lpstr>
      <vt:lpstr>Cont’d</vt:lpstr>
      <vt:lpstr>B. CONSIDERATION MUST BE MOVE FROM THE PROMISEE</vt:lpstr>
      <vt:lpstr>Cont’d</vt:lpstr>
      <vt:lpstr>Cont’d</vt:lpstr>
      <vt:lpstr>Cont’d</vt:lpstr>
      <vt:lpstr>PowerPoint Presentation</vt:lpstr>
      <vt:lpstr>Cont’d</vt:lpstr>
      <vt:lpstr>Cont’d</vt:lpstr>
      <vt:lpstr>CONSIDERATION MUST BE SUFFICIENT BUT IT NEED NOT BE ADEQUATE</vt:lpstr>
      <vt:lpstr>Cont’d</vt:lpstr>
      <vt:lpstr>ADEQUACY OF CONSIDERATION</vt:lpstr>
      <vt:lpstr>Cont’d</vt:lpstr>
      <vt:lpstr>Cont’d</vt:lpstr>
      <vt:lpstr>Cont’d</vt:lpstr>
      <vt:lpstr>COMPROMISE AND FORBEARANCE TO SUE</vt:lpstr>
      <vt:lpstr>Cont’d</vt:lpstr>
      <vt:lpstr>Cont’d</vt:lpstr>
      <vt:lpstr>INSUFFICIENCY OF CONSIDERATION</vt:lpstr>
      <vt:lpstr>1. WHERE A PUBLIC DUTY IS IMPOSED UPON THE PLAINTIFF BY LAW</vt:lpstr>
      <vt:lpstr>Cont’d</vt:lpstr>
      <vt:lpstr>Cont’d</vt:lpstr>
      <vt:lpstr>Cont’d</vt:lpstr>
      <vt:lpstr>2. WHERE THE PLAINTIFF IS BOUND BY AN EXISTING CONTRACTUAL DUTY TO THE DEFENDANT</vt:lpstr>
      <vt:lpstr>PowerPoint Presentation</vt:lpstr>
      <vt:lpstr>PowerPoint Presentation</vt:lpstr>
      <vt:lpstr>PowerPoint Presentation</vt:lpstr>
      <vt:lpstr>PowerPoint Presentation</vt:lpstr>
      <vt:lpstr>PART PAYMENT OF A DEBT</vt:lpstr>
      <vt:lpstr>PowerPoint Presentation</vt:lpstr>
      <vt:lpstr>Cont’d</vt:lpstr>
      <vt:lpstr>PowerPoint Presentation</vt:lpstr>
      <vt:lpstr>3.PERFORMANCE OF A DUTY IMPOSED BY CONTRACT WITH A THIRD PARTY</vt:lpstr>
      <vt:lpstr>PowerPoint Presentation</vt:lpstr>
      <vt:lpstr>PowerPoint Presentation</vt:lpstr>
      <vt:lpstr>4. COMPOSITIONS WITH CERDITORS</vt:lpstr>
      <vt:lpstr>Cont’d</vt:lpstr>
      <vt:lpstr>cont’d</vt:lpstr>
      <vt:lpstr>PROMISSORY ESTOPPEL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Cont’d</vt:lpstr>
      <vt:lpstr>Types of Equitable Estoppel</vt:lpstr>
      <vt:lpstr>Estoppel by Representation</vt:lpstr>
      <vt:lpstr>Estoppel by Convention</vt:lpstr>
      <vt:lpstr>Cont’d</vt:lpstr>
      <vt:lpstr>PROPRIETARY ESTOPPEL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Chenela</dc:creator>
  <cp:lastModifiedBy>Chenela</cp:lastModifiedBy>
  <cp:revision>99</cp:revision>
  <cp:lastPrinted>2019-09-24T09:53:02Z</cp:lastPrinted>
  <dcterms:created xsi:type="dcterms:W3CDTF">2019-09-11T08:03:19Z</dcterms:created>
  <dcterms:modified xsi:type="dcterms:W3CDTF">2020-02-03T14:04:40Z</dcterms:modified>
</cp:coreProperties>
</file>