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27"/>
  </p:handoutMasterIdLst>
  <p:sldIdLst>
    <p:sldId id="256" r:id="rId2"/>
    <p:sldId id="257" r:id="rId3"/>
    <p:sldId id="258" r:id="rId4"/>
    <p:sldId id="259" r:id="rId5"/>
    <p:sldId id="260" r:id="rId6"/>
    <p:sldId id="261" r:id="rId7"/>
    <p:sldId id="262" r:id="rId8"/>
    <p:sldId id="263" r:id="rId9"/>
    <p:sldId id="265" r:id="rId10"/>
    <p:sldId id="266" r:id="rId11"/>
    <p:sldId id="264"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6" d="100"/>
          <a:sy n="76" d="100"/>
        </p:scale>
        <p:origin x="-1206" y="18"/>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handoutMaster" Target="handoutMasters/handoutMaster1.xml"/><Relationship Id="rId30"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sz="quarter" idx="1"/>
          </p:nvPr>
        </p:nvSpPr>
        <p:spPr>
          <a:xfrm>
            <a:off x="3970938" y="0"/>
            <a:ext cx="3037840" cy="464820"/>
          </a:xfrm>
          <a:prstGeom prst="rect">
            <a:avLst/>
          </a:prstGeom>
        </p:spPr>
        <p:txBody>
          <a:bodyPr vert="horz" lIns="93177" tIns="46589" rIns="93177" bIns="46589" rtlCol="0"/>
          <a:lstStyle>
            <a:lvl1pPr algn="r">
              <a:defRPr sz="1200"/>
            </a:lvl1pPr>
          </a:lstStyle>
          <a:p>
            <a:fld id="{CFA47313-7F56-4EC5-9098-AB65332B16A5}" type="datetimeFigureOut">
              <a:rPr lang="en-US" smtClean="0"/>
              <a:t>2/3/2020</a:t>
            </a:fld>
            <a:endParaRPr lang="en-US"/>
          </a:p>
        </p:txBody>
      </p:sp>
      <p:sp>
        <p:nvSpPr>
          <p:cNvPr id="4" name="Footer Placeholder 3"/>
          <p:cNvSpPr>
            <a:spLocks noGrp="1"/>
          </p:cNvSpPr>
          <p:nvPr>
            <p:ph type="ftr" sz="quarter" idx="2"/>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5" name="Slide Number Placeholder 4"/>
          <p:cNvSpPr>
            <a:spLocks noGrp="1"/>
          </p:cNvSpPr>
          <p:nvPr>
            <p:ph type="sldNum" sz="quarter" idx="3"/>
          </p:nvPr>
        </p:nvSpPr>
        <p:spPr>
          <a:xfrm>
            <a:off x="3970938" y="8829967"/>
            <a:ext cx="3037840" cy="464820"/>
          </a:xfrm>
          <a:prstGeom prst="rect">
            <a:avLst/>
          </a:prstGeom>
        </p:spPr>
        <p:txBody>
          <a:bodyPr vert="horz" lIns="93177" tIns="46589" rIns="93177" bIns="46589" rtlCol="0" anchor="b"/>
          <a:lstStyle>
            <a:lvl1pPr algn="r">
              <a:defRPr sz="1200"/>
            </a:lvl1pPr>
          </a:lstStyle>
          <a:p>
            <a:fld id="{631A2C10-1F3C-4088-983A-7588B94E993B}" type="slidenum">
              <a:rPr lang="en-US" smtClean="0"/>
              <a:t>‹#›</a:t>
            </a:fld>
            <a:endParaRPr lang="en-US"/>
          </a:p>
        </p:txBody>
      </p:sp>
    </p:spTree>
    <p:extLst>
      <p:ext uri="{BB962C8B-B14F-4D97-AF65-F5344CB8AC3E}">
        <p14:creationId xmlns:p14="http://schemas.microsoft.com/office/powerpoint/2010/main" val="1774074518"/>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03DDE5EA-BB94-43A5-9DF3-3B8EBF3D8814}" type="datetimeFigureOut">
              <a:rPr lang="en-US" smtClean="0"/>
              <a:t>2/3/2020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7018D79-8331-409E-9A56-0C5A51E2292B}" type="slidenum">
              <a:rPr lang="en-US" smtClean="0"/>
              <a:t>‹#›</a:t>
            </a:fld>
            <a:endParaRPr lang="en-US"/>
          </a:p>
        </p:txBody>
      </p:sp>
    </p:spTree>
    <p:extLst>
      <p:ext uri="{BB962C8B-B14F-4D97-AF65-F5344CB8AC3E}">
        <p14:creationId xmlns:p14="http://schemas.microsoft.com/office/powerpoint/2010/main" val="281483095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3DDE5EA-BB94-43A5-9DF3-3B8EBF3D8814}" type="datetimeFigureOut">
              <a:rPr lang="en-US" smtClean="0"/>
              <a:t>2/3/2020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7018D79-8331-409E-9A56-0C5A51E2292B}" type="slidenum">
              <a:rPr lang="en-US" smtClean="0"/>
              <a:t>‹#›</a:t>
            </a:fld>
            <a:endParaRPr lang="en-US"/>
          </a:p>
        </p:txBody>
      </p:sp>
    </p:spTree>
    <p:extLst>
      <p:ext uri="{BB962C8B-B14F-4D97-AF65-F5344CB8AC3E}">
        <p14:creationId xmlns:p14="http://schemas.microsoft.com/office/powerpoint/2010/main" val="184787470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3DDE5EA-BB94-43A5-9DF3-3B8EBF3D8814}" type="datetimeFigureOut">
              <a:rPr lang="en-US" smtClean="0"/>
              <a:t>2/3/2020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7018D79-8331-409E-9A56-0C5A51E2292B}" type="slidenum">
              <a:rPr lang="en-US" smtClean="0"/>
              <a:t>‹#›</a:t>
            </a:fld>
            <a:endParaRPr lang="en-US"/>
          </a:p>
        </p:txBody>
      </p:sp>
    </p:spTree>
    <p:extLst>
      <p:ext uri="{BB962C8B-B14F-4D97-AF65-F5344CB8AC3E}">
        <p14:creationId xmlns:p14="http://schemas.microsoft.com/office/powerpoint/2010/main" val="31781503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3DDE5EA-BB94-43A5-9DF3-3B8EBF3D8814}" type="datetimeFigureOut">
              <a:rPr lang="en-US" smtClean="0"/>
              <a:t>2/3/2020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7018D79-8331-409E-9A56-0C5A51E2292B}" type="slidenum">
              <a:rPr lang="en-US" smtClean="0"/>
              <a:t>‹#›</a:t>
            </a:fld>
            <a:endParaRPr lang="en-US"/>
          </a:p>
        </p:txBody>
      </p:sp>
    </p:spTree>
    <p:extLst>
      <p:ext uri="{BB962C8B-B14F-4D97-AF65-F5344CB8AC3E}">
        <p14:creationId xmlns:p14="http://schemas.microsoft.com/office/powerpoint/2010/main" val="42597292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3DDE5EA-BB94-43A5-9DF3-3B8EBF3D8814}" type="datetimeFigureOut">
              <a:rPr lang="en-US" smtClean="0"/>
              <a:t>2/3/2020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7018D79-8331-409E-9A56-0C5A51E2292B}" type="slidenum">
              <a:rPr lang="en-US" smtClean="0"/>
              <a:t>‹#›</a:t>
            </a:fld>
            <a:endParaRPr lang="en-US"/>
          </a:p>
        </p:txBody>
      </p:sp>
    </p:spTree>
    <p:extLst>
      <p:ext uri="{BB962C8B-B14F-4D97-AF65-F5344CB8AC3E}">
        <p14:creationId xmlns:p14="http://schemas.microsoft.com/office/powerpoint/2010/main" val="400642754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03DDE5EA-BB94-43A5-9DF3-3B8EBF3D8814}" type="datetimeFigureOut">
              <a:rPr lang="en-US" smtClean="0"/>
              <a:t>2/3/2020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7018D79-8331-409E-9A56-0C5A51E2292B}" type="slidenum">
              <a:rPr lang="en-US" smtClean="0"/>
              <a:t>‹#›</a:t>
            </a:fld>
            <a:endParaRPr lang="en-US"/>
          </a:p>
        </p:txBody>
      </p:sp>
    </p:spTree>
    <p:extLst>
      <p:ext uri="{BB962C8B-B14F-4D97-AF65-F5344CB8AC3E}">
        <p14:creationId xmlns:p14="http://schemas.microsoft.com/office/powerpoint/2010/main" val="11182129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03DDE5EA-BB94-43A5-9DF3-3B8EBF3D8814}" type="datetimeFigureOut">
              <a:rPr lang="en-US" smtClean="0"/>
              <a:t>2/3/2020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7018D79-8331-409E-9A56-0C5A51E2292B}" type="slidenum">
              <a:rPr lang="en-US" smtClean="0"/>
              <a:t>‹#›</a:t>
            </a:fld>
            <a:endParaRPr lang="en-US"/>
          </a:p>
        </p:txBody>
      </p:sp>
    </p:spTree>
    <p:extLst>
      <p:ext uri="{BB962C8B-B14F-4D97-AF65-F5344CB8AC3E}">
        <p14:creationId xmlns:p14="http://schemas.microsoft.com/office/powerpoint/2010/main" val="42736738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03DDE5EA-BB94-43A5-9DF3-3B8EBF3D8814}" type="datetimeFigureOut">
              <a:rPr lang="en-US" smtClean="0"/>
              <a:t>2/3/2020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7018D79-8331-409E-9A56-0C5A51E2292B}" type="slidenum">
              <a:rPr lang="en-US" smtClean="0"/>
              <a:t>‹#›</a:t>
            </a:fld>
            <a:endParaRPr lang="en-US"/>
          </a:p>
        </p:txBody>
      </p:sp>
    </p:spTree>
    <p:extLst>
      <p:ext uri="{BB962C8B-B14F-4D97-AF65-F5344CB8AC3E}">
        <p14:creationId xmlns:p14="http://schemas.microsoft.com/office/powerpoint/2010/main" val="272245777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3DDE5EA-BB94-43A5-9DF3-3B8EBF3D8814}" type="datetimeFigureOut">
              <a:rPr lang="en-US" smtClean="0"/>
              <a:t>2/3/2020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7018D79-8331-409E-9A56-0C5A51E2292B}" type="slidenum">
              <a:rPr lang="en-US" smtClean="0"/>
              <a:t>‹#›</a:t>
            </a:fld>
            <a:endParaRPr lang="en-US"/>
          </a:p>
        </p:txBody>
      </p:sp>
    </p:spTree>
    <p:extLst>
      <p:ext uri="{BB962C8B-B14F-4D97-AF65-F5344CB8AC3E}">
        <p14:creationId xmlns:p14="http://schemas.microsoft.com/office/powerpoint/2010/main" val="317674737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3DDE5EA-BB94-43A5-9DF3-3B8EBF3D8814}" type="datetimeFigureOut">
              <a:rPr lang="en-US" smtClean="0"/>
              <a:t>2/3/2020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7018D79-8331-409E-9A56-0C5A51E2292B}" type="slidenum">
              <a:rPr lang="en-US" smtClean="0"/>
              <a:t>‹#›</a:t>
            </a:fld>
            <a:endParaRPr lang="en-US"/>
          </a:p>
        </p:txBody>
      </p:sp>
    </p:spTree>
    <p:extLst>
      <p:ext uri="{BB962C8B-B14F-4D97-AF65-F5344CB8AC3E}">
        <p14:creationId xmlns:p14="http://schemas.microsoft.com/office/powerpoint/2010/main" val="22752375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3DDE5EA-BB94-43A5-9DF3-3B8EBF3D8814}" type="datetimeFigureOut">
              <a:rPr lang="en-US" smtClean="0"/>
              <a:t>2/3/2020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7018D79-8331-409E-9A56-0C5A51E2292B}" type="slidenum">
              <a:rPr lang="en-US" smtClean="0"/>
              <a:t>‹#›</a:t>
            </a:fld>
            <a:endParaRPr lang="en-US"/>
          </a:p>
        </p:txBody>
      </p:sp>
    </p:spTree>
    <p:extLst>
      <p:ext uri="{BB962C8B-B14F-4D97-AF65-F5344CB8AC3E}">
        <p14:creationId xmlns:p14="http://schemas.microsoft.com/office/powerpoint/2010/main" val="35373222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3DDE5EA-BB94-43A5-9DF3-3B8EBF3D8814}" type="datetimeFigureOut">
              <a:rPr lang="en-US" smtClean="0"/>
              <a:t>2/3/2020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7018D79-8331-409E-9A56-0C5A51E2292B}" type="slidenum">
              <a:rPr lang="en-US" smtClean="0"/>
              <a:t>‹#›</a:t>
            </a:fld>
            <a:endParaRPr lang="en-US"/>
          </a:p>
        </p:txBody>
      </p:sp>
    </p:spTree>
    <p:extLst>
      <p:ext uri="{BB962C8B-B14F-4D97-AF65-F5344CB8AC3E}">
        <p14:creationId xmlns:p14="http://schemas.microsoft.com/office/powerpoint/2010/main" val="92607767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ACCEPTANCE</a:t>
            </a:r>
            <a:endParaRPr lang="en-US" dirty="0"/>
          </a:p>
        </p:txBody>
      </p:sp>
      <p:sp>
        <p:nvSpPr>
          <p:cNvPr id="3" name="Subtitle 2"/>
          <p:cNvSpPr>
            <a:spLocks noGrp="1"/>
          </p:cNvSpPr>
          <p:nvPr>
            <p:ph type="subTitle" idx="1"/>
          </p:nvPr>
        </p:nvSpPr>
        <p:spPr/>
        <p:txBody>
          <a:bodyPr/>
          <a:lstStyle/>
          <a:p>
            <a:r>
              <a:rPr lang="en-US" dirty="0" smtClean="0"/>
              <a:t>BY</a:t>
            </a:r>
          </a:p>
          <a:p>
            <a:r>
              <a:rPr lang="en-US" dirty="0" smtClean="0"/>
              <a:t>MRS SIMBOTWE</a:t>
            </a:r>
            <a:endParaRPr lang="en-US" dirty="0"/>
          </a:p>
        </p:txBody>
      </p:sp>
    </p:spTree>
    <p:extLst>
      <p:ext uri="{BB962C8B-B14F-4D97-AF65-F5344CB8AC3E}">
        <p14:creationId xmlns:p14="http://schemas.microsoft.com/office/powerpoint/2010/main" val="43363897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Cont’d</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This case can be contrasted with the case of </a:t>
            </a:r>
            <a:r>
              <a:rPr lang="en-US" b="1" i="1" dirty="0" smtClean="0"/>
              <a:t>Williams v </a:t>
            </a:r>
            <a:r>
              <a:rPr lang="en-US" b="1" i="1" dirty="0" err="1" smtClean="0"/>
              <a:t>Carwardine</a:t>
            </a:r>
            <a:r>
              <a:rPr lang="en-US" b="1" i="1" dirty="0" smtClean="0"/>
              <a:t> (1833) 5 Car &amp; P 566,</a:t>
            </a:r>
            <a:r>
              <a:rPr lang="en-US" dirty="0" smtClean="0"/>
              <a:t> in this case the defendant offered a reward for information leading to the conviction of a murderer. The plaintiff was aware of the offer but provided the information after she thought that she did not have long to live and as such wished to clear her conscience. Parke J stated that “the motive was not material and it would appear that where the offeree’s acceptance is only partly influenced by some extraneous factor, it may still be effective.”</a:t>
            </a:r>
            <a:endParaRPr lang="en-US" dirty="0"/>
          </a:p>
        </p:txBody>
      </p:sp>
    </p:spTree>
    <p:extLst>
      <p:ext uri="{BB962C8B-B14F-4D97-AF65-F5344CB8AC3E}">
        <p14:creationId xmlns:p14="http://schemas.microsoft.com/office/powerpoint/2010/main" val="233491639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COMMUNICATION OF ACCEPTANCE</a:t>
            </a:r>
            <a:endParaRPr lang="en-US" dirty="0"/>
          </a:p>
        </p:txBody>
      </p:sp>
      <p:sp>
        <p:nvSpPr>
          <p:cNvPr id="3" name="Content Placeholder 2"/>
          <p:cNvSpPr>
            <a:spLocks noGrp="1"/>
          </p:cNvSpPr>
          <p:nvPr>
            <p:ph idx="1"/>
          </p:nvPr>
        </p:nvSpPr>
        <p:spPr/>
        <p:txBody>
          <a:bodyPr>
            <a:normAutofit lnSpcReduction="10000"/>
          </a:bodyPr>
          <a:lstStyle/>
          <a:p>
            <a:r>
              <a:rPr lang="en-US" dirty="0" smtClean="0"/>
              <a:t>The general rule is that acceptance must be communicated to the offeror.</a:t>
            </a:r>
          </a:p>
          <a:p>
            <a:r>
              <a:rPr lang="en-US" dirty="0" smtClean="0"/>
              <a:t>The acceptance is generally only validly communicated when it is actually brought to the attention of the offeror.</a:t>
            </a:r>
          </a:p>
          <a:p>
            <a:r>
              <a:rPr lang="en-US" dirty="0" smtClean="0"/>
              <a:t>Acceptance must be communicated to the offeror by the offeree or someone authorised by the offeree, as was stated in the case of </a:t>
            </a:r>
            <a:r>
              <a:rPr lang="en-US" b="1" i="1" dirty="0" smtClean="0"/>
              <a:t>Powell v Lee (1908) 99 LT 284</a:t>
            </a:r>
            <a:endParaRPr lang="en-US" dirty="0"/>
          </a:p>
        </p:txBody>
      </p:sp>
    </p:spTree>
    <p:extLst>
      <p:ext uri="{BB962C8B-B14F-4D97-AF65-F5344CB8AC3E}">
        <p14:creationId xmlns:p14="http://schemas.microsoft.com/office/powerpoint/2010/main" val="183155949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MODES OF ACCEPTANCE</a:t>
            </a:r>
            <a:endParaRPr lang="en-US" dirty="0"/>
          </a:p>
        </p:txBody>
      </p:sp>
      <p:sp>
        <p:nvSpPr>
          <p:cNvPr id="3" name="Content Placeholder 2"/>
          <p:cNvSpPr>
            <a:spLocks noGrp="1"/>
          </p:cNvSpPr>
          <p:nvPr>
            <p:ph idx="1"/>
          </p:nvPr>
        </p:nvSpPr>
        <p:spPr/>
        <p:txBody>
          <a:bodyPr/>
          <a:lstStyle/>
          <a:p>
            <a:r>
              <a:rPr lang="en-US" dirty="0" smtClean="0"/>
              <a:t>Where the offeror prescribes a specific method of acceptance, the general rule is that the offeror is not bound unless the terms of his offer are complied with.</a:t>
            </a:r>
          </a:p>
          <a:p>
            <a:r>
              <a:rPr lang="en-US" dirty="0" smtClean="0"/>
              <a:t>Where no particular method of acceptance is prescribes, the form of communication will depend upon the nature of the offer and the circumstances in which it is made.</a:t>
            </a:r>
            <a:endParaRPr lang="en-US" dirty="0"/>
          </a:p>
        </p:txBody>
      </p:sp>
    </p:spTree>
    <p:extLst>
      <p:ext uri="{BB962C8B-B14F-4D97-AF65-F5344CB8AC3E}">
        <p14:creationId xmlns:p14="http://schemas.microsoft.com/office/powerpoint/2010/main" val="2489046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Cont’d</a:t>
            </a:r>
            <a:endParaRPr lang="en-US" dirty="0"/>
          </a:p>
        </p:txBody>
      </p:sp>
      <p:sp>
        <p:nvSpPr>
          <p:cNvPr id="3" name="Content Placeholder 2"/>
          <p:cNvSpPr>
            <a:spLocks noGrp="1"/>
          </p:cNvSpPr>
          <p:nvPr>
            <p:ph idx="1"/>
          </p:nvPr>
        </p:nvSpPr>
        <p:spPr/>
        <p:txBody>
          <a:bodyPr>
            <a:normAutofit lnSpcReduction="10000"/>
          </a:bodyPr>
          <a:lstStyle/>
          <a:p>
            <a:r>
              <a:rPr lang="en-US" dirty="0" smtClean="0"/>
              <a:t>If the offeror makes an oral offer to the offeree and it is clear that an oral reply is expected, the offeree must ensure that his acceptance is understood by the offeror.</a:t>
            </a:r>
          </a:p>
          <a:p>
            <a:r>
              <a:rPr lang="en-US" dirty="0" smtClean="0"/>
              <a:t>For instance if A shouts an offer to B across a river and A does not hear the reply because it is drowned by an aircraft flying over head, no contract is formed at that point and B must repeat his response so that A can hear it.</a:t>
            </a:r>
            <a:endParaRPr lang="en-US" dirty="0"/>
          </a:p>
        </p:txBody>
      </p:sp>
    </p:spTree>
    <p:extLst>
      <p:ext uri="{BB962C8B-B14F-4D97-AF65-F5344CB8AC3E}">
        <p14:creationId xmlns:p14="http://schemas.microsoft.com/office/powerpoint/2010/main" val="337067197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Cont’d</a:t>
            </a:r>
            <a:endParaRPr lang="en-US" dirty="0"/>
          </a:p>
        </p:txBody>
      </p:sp>
      <p:sp>
        <p:nvSpPr>
          <p:cNvPr id="3" name="Content Placeholder 2"/>
          <p:cNvSpPr>
            <a:spLocks noGrp="1"/>
          </p:cNvSpPr>
          <p:nvPr>
            <p:ph idx="1"/>
          </p:nvPr>
        </p:nvSpPr>
        <p:spPr/>
        <p:txBody>
          <a:bodyPr>
            <a:normAutofit fontScale="85000" lnSpcReduction="10000"/>
          </a:bodyPr>
          <a:lstStyle/>
          <a:p>
            <a:r>
              <a:rPr lang="en-US" dirty="0" smtClean="0"/>
              <a:t>This rule that acceptance is incomplete until received by the offeror governs conversations over the telephone no less than discussions in the physical presence of the parties and it has now been applied to the most modern methods of communication.</a:t>
            </a:r>
          </a:p>
          <a:p>
            <a:r>
              <a:rPr lang="en-US" dirty="0" smtClean="0"/>
              <a:t>In the case of </a:t>
            </a:r>
            <a:r>
              <a:rPr lang="en-US" b="1" i="1" dirty="0" smtClean="0"/>
              <a:t>Entores Ltd v Miles Far East </a:t>
            </a:r>
            <a:r>
              <a:rPr lang="en-US" b="1" i="1" dirty="0" err="1" smtClean="0"/>
              <a:t>Corpn</a:t>
            </a:r>
            <a:r>
              <a:rPr lang="en-US" b="1" i="1" dirty="0" smtClean="0"/>
              <a:t> [1955] 2 QB 327, </a:t>
            </a:r>
            <a:r>
              <a:rPr lang="en-US" dirty="0" smtClean="0"/>
              <a:t>it established the principal that in cases of instantaneous communication such as telephone and telex, the acceptance takes place at the moment the acceptance is received by the offeror and at the place at which the offeror happens to be.</a:t>
            </a:r>
            <a:endParaRPr lang="en-US" dirty="0"/>
          </a:p>
        </p:txBody>
      </p:sp>
    </p:spTree>
    <p:extLst>
      <p:ext uri="{BB962C8B-B14F-4D97-AF65-F5344CB8AC3E}">
        <p14:creationId xmlns:p14="http://schemas.microsoft.com/office/powerpoint/2010/main" val="293892794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CAN SILENCE AMOUNT TO ACCEPTANCE?</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The general rule is that acceptance of an offer will not be implied from mere silence on the part of the offeree.</a:t>
            </a:r>
          </a:p>
          <a:p>
            <a:r>
              <a:rPr lang="en-US" dirty="0" smtClean="0"/>
              <a:t>The rationale behind this rule is that it is thought to be unfair to put an offeree to time and expense to avoid the imposition of unwanted contractual arrangements.</a:t>
            </a:r>
          </a:p>
          <a:p>
            <a:r>
              <a:rPr lang="en-US" dirty="0" smtClean="0"/>
              <a:t>The case of </a:t>
            </a:r>
            <a:r>
              <a:rPr lang="en-US" b="1" i="1" dirty="0" smtClean="0"/>
              <a:t> </a:t>
            </a:r>
            <a:r>
              <a:rPr lang="en-US" b="1" i="1" dirty="0" err="1" smtClean="0"/>
              <a:t>Felthouse</a:t>
            </a:r>
            <a:r>
              <a:rPr lang="en-US" b="1" i="1" dirty="0" smtClean="0"/>
              <a:t> v Bindley (1862) 11 CB (NS) 869,</a:t>
            </a:r>
            <a:r>
              <a:rPr lang="en-US" dirty="0" smtClean="0"/>
              <a:t> is authority for the preposition that merely remaining silent cannot amount to acceptance.</a:t>
            </a:r>
            <a:endParaRPr lang="en-US" dirty="0"/>
          </a:p>
        </p:txBody>
      </p:sp>
    </p:spTree>
    <p:extLst>
      <p:ext uri="{BB962C8B-B14F-4D97-AF65-F5344CB8AC3E}">
        <p14:creationId xmlns:p14="http://schemas.microsoft.com/office/powerpoint/2010/main" val="398627524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Cont’d</a:t>
            </a:r>
            <a:endParaRPr lang="en-US"/>
          </a:p>
        </p:txBody>
      </p:sp>
      <p:sp>
        <p:nvSpPr>
          <p:cNvPr id="3" name="Content Placeholder 2"/>
          <p:cNvSpPr>
            <a:spLocks noGrp="1"/>
          </p:cNvSpPr>
          <p:nvPr>
            <p:ph idx="1"/>
          </p:nvPr>
        </p:nvSpPr>
        <p:spPr/>
        <p:txBody>
          <a:bodyPr>
            <a:normAutofit fontScale="92500"/>
          </a:bodyPr>
          <a:lstStyle/>
          <a:p>
            <a:r>
              <a:rPr lang="en-US" dirty="0" smtClean="0"/>
              <a:t>Similarly in the Zambian case of </a:t>
            </a:r>
            <a:r>
              <a:rPr lang="en-US" b="1" i="1" dirty="0" err="1" smtClean="0"/>
              <a:t>Galaunia</a:t>
            </a:r>
            <a:r>
              <a:rPr lang="en-US" b="1" i="1" dirty="0" smtClean="0"/>
              <a:t> Farms v National Milling [2002] ZMHC 2,</a:t>
            </a:r>
            <a:r>
              <a:rPr lang="en-US" dirty="0" smtClean="0"/>
              <a:t> the court stated that the general rule is that mere silence on the part of the offeree does not constitute an acceptance of the counter offer. However, there may be other facts, which if taken together with the offeree’s silence may constitute acceptance.</a:t>
            </a:r>
          </a:p>
          <a:p>
            <a:r>
              <a:rPr lang="en-US" dirty="0" smtClean="0"/>
              <a:t>This holding shows that there may be instances when silence can amount to acceptance.</a:t>
            </a:r>
            <a:endParaRPr lang="en-US" dirty="0"/>
          </a:p>
        </p:txBody>
      </p:sp>
    </p:spTree>
    <p:extLst>
      <p:ext uri="{BB962C8B-B14F-4D97-AF65-F5344CB8AC3E}">
        <p14:creationId xmlns:p14="http://schemas.microsoft.com/office/powerpoint/2010/main" val="354712165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Cont’d</a:t>
            </a:r>
            <a:endParaRPr lang="en-US" dirty="0"/>
          </a:p>
        </p:txBody>
      </p:sp>
      <p:sp>
        <p:nvSpPr>
          <p:cNvPr id="3" name="Content Placeholder 2"/>
          <p:cNvSpPr>
            <a:spLocks noGrp="1"/>
          </p:cNvSpPr>
          <p:nvPr>
            <p:ph idx="1"/>
          </p:nvPr>
        </p:nvSpPr>
        <p:spPr/>
        <p:txBody>
          <a:bodyPr>
            <a:normAutofit fontScale="77500" lnSpcReduction="20000"/>
          </a:bodyPr>
          <a:lstStyle/>
          <a:p>
            <a:r>
              <a:rPr lang="en-US" dirty="0" smtClean="0"/>
              <a:t>One such instance is where the offeree says so. An illustration of this is the case of </a:t>
            </a:r>
            <a:r>
              <a:rPr lang="en-US" b="1" i="1" dirty="0" smtClean="0"/>
              <a:t>Re </a:t>
            </a:r>
            <a:r>
              <a:rPr lang="en-US" b="1" i="1" dirty="0" err="1" smtClean="0"/>
              <a:t>Selectmove</a:t>
            </a:r>
            <a:r>
              <a:rPr lang="en-US" b="1" i="1" dirty="0" smtClean="0"/>
              <a:t> Ltd (1995) 1 WLR 474,</a:t>
            </a:r>
            <a:r>
              <a:rPr lang="en-US" dirty="0" smtClean="0"/>
              <a:t> the court of appeal stated that an acceptance by silence could be sufficient if it was the offeree who suggested that their silence would be sufficient.</a:t>
            </a:r>
          </a:p>
          <a:p>
            <a:r>
              <a:rPr lang="en-US" dirty="0" smtClean="0"/>
              <a:t>Another instance is where silence is accompanied with a particular type of conduct which could potentially amount to communication. The case of </a:t>
            </a:r>
            <a:r>
              <a:rPr lang="en-US" b="1" i="1" dirty="0" smtClean="0"/>
              <a:t> Brogden v Metropolitan Railway </a:t>
            </a:r>
            <a:r>
              <a:rPr lang="en-US" dirty="0" smtClean="0"/>
              <a:t>is instructive in that there was no express acceptance of the terms of the contract but the parties continued to operate as if the contract had been formalised and the court held that the contract had been impliedly accepted. </a:t>
            </a:r>
            <a:endParaRPr lang="en-US" dirty="0"/>
          </a:p>
        </p:txBody>
      </p:sp>
    </p:spTree>
    <p:extLst>
      <p:ext uri="{BB962C8B-B14F-4D97-AF65-F5344CB8AC3E}">
        <p14:creationId xmlns:p14="http://schemas.microsoft.com/office/powerpoint/2010/main" val="287866651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Cont’d</a:t>
            </a:r>
            <a:endParaRPr lang="en-US" dirty="0"/>
          </a:p>
        </p:txBody>
      </p:sp>
      <p:sp>
        <p:nvSpPr>
          <p:cNvPr id="3" name="Content Placeholder 2"/>
          <p:cNvSpPr>
            <a:spLocks noGrp="1"/>
          </p:cNvSpPr>
          <p:nvPr>
            <p:ph idx="1"/>
          </p:nvPr>
        </p:nvSpPr>
        <p:spPr/>
        <p:txBody>
          <a:bodyPr>
            <a:normAutofit fontScale="85000" lnSpcReduction="10000"/>
          </a:bodyPr>
          <a:lstStyle/>
          <a:p>
            <a:r>
              <a:rPr lang="en-US" dirty="0" smtClean="0"/>
              <a:t>The third instance in which silence may amount to acceptance is where there is a waiver of communication.</a:t>
            </a:r>
          </a:p>
          <a:p>
            <a:r>
              <a:rPr lang="en-US" dirty="0" smtClean="0"/>
              <a:t>The offeror may waive the need for communication of acceptance.</a:t>
            </a:r>
          </a:p>
          <a:p>
            <a:r>
              <a:rPr lang="en-US" dirty="0" smtClean="0"/>
              <a:t>Such waiver may be express or may be inferred from the circumstances. An example of waiver by inference is in unilateral contracts in that the offer takes the form of a promise to pay money in return for an act and the performance of that act will usually be deemed an adequate indication of assent.</a:t>
            </a:r>
            <a:endParaRPr lang="en-US" dirty="0"/>
          </a:p>
        </p:txBody>
      </p:sp>
    </p:spTree>
    <p:extLst>
      <p:ext uri="{BB962C8B-B14F-4D97-AF65-F5344CB8AC3E}">
        <p14:creationId xmlns:p14="http://schemas.microsoft.com/office/powerpoint/2010/main" val="425645762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EXCEPTIONS TO COMMUNICATION RULE</a:t>
            </a:r>
            <a:endParaRPr lang="en-US" dirty="0"/>
          </a:p>
        </p:txBody>
      </p:sp>
      <p:sp>
        <p:nvSpPr>
          <p:cNvPr id="3" name="Content Placeholder 2"/>
          <p:cNvSpPr>
            <a:spLocks noGrp="1"/>
          </p:cNvSpPr>
          <p:nvPr>
            <p:ph idx="1"/>
          </p:nvPr>
        </p:nvSpPr>
        <p:spPr/>
        <p:txBody>
          <a:bodyPr>
            <a:normAutofit fontScale="85000" lnSpcReduction="20000"/>
          </a:bodyPr>
          <a:lstStyle/>
          <a:p>
            <a:r>
              <a:rPr lang="en-US" dirty="0" smtClean="0"/>
              <a:t>The first exception is terms of the offer- the terms of the offer may demonstrate that the offeror does not insist that the acceptance be communicated to him. The case of </a:t>
            </a:r>
            <a:r>
              <a:rPr lang="en-US" b="1" i="1" dirty="0" err="1" smtClean="0"/>
              <a:t>Carlill</a:t>
            </a:r>
            <a:r>
              <a:rPr lang="en-US" b="1" i="1" dirty="0" smtClean="0"/>
              <a:t> v Carbolic Smoke Ball</a:t>
            </a:r>
            <a:r>
              <a:rPr lang="en-US" dirty="0" smtClean="0"/>
              <a:t> is instructive in that a unilateral contract does not require acceptance to be communicated.</a:t>
            </a:r>
          </a:p>
          <a:p>
            <a:r>
              <a:rPr lang="en-US" dirty="0" smtClean="0"/>
              <a:t>The second exception is the conduct of the offeror- the offeror may be prevented by his conduct from arguing that the acceptance was not communicated to him. In the case of </a:t>
            </a:r>
            <a:r>
              <a:rPr lang="en-US" b="1" i="1" dirty="0" smtClean="0"/>
              <a:t> The </a:t>
            </a:r>
            <a:r>
              <a:rPr lang="en-US" b="1" i="1" dirty="0" err="1" smtClean="0"/>
              <a:t>Birmnes</a:t>
            </a:r>
            <a:r>
              <a:rPr lang="en-US" b="1" i="1" dirty="0" smtClean="0"/>
              <a:t> [1975] QB 929,</a:t>
            </a:r>
            <a:r>
              <a:rPr lang="en-US" dirty="0" smtClean="0"/>
              <a:t> acceptance was sent by telex during business hours but they simply did not read it.</a:t>
            </a:r>
            <a:endParaRPr lang="en-US" dirty="0"/>
          </a:p>
        </p:txBody>
      </p:sp>
    </p:spTree>
    <p:extLst>
      <p:ext uri="{BB962C8B-B14F-4D97-AF65-F5344CB8AC3E}">
        <p14:creationId xmlns:p14="http://schemas.microsoft.com/office/powerpoint/2010/main" val="15368956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ACCEPTANCE</a:t>
            </a:r>
            <a:endParaRPr lang="en-US" dirty="0"/>
          </a:p>
        </p:txBody>
      </p:sp>
      <p:sp>
        <p:nvSpPr>
          <p:cNvPr id="3" name="Content Placeholder 2"/>
          <p:cNvSpPr>
            <a:spLocks noGrp="1"/>
          </p:cNvSpPr>
          <p:nvPr>
            <p:ph idx="1"/>
          </p:nvPr>
        </p:nvSpPr>
        <p:spPr/>
        <p:txBody>
          <a:bodyPr/>
          <a:lstStyle/>
          <a:p>
            <a:r>
              <a:rPr lang="en-US" dirty="0" smtClean="0"/>
              <a:t>An acceptance is a final and unqualified expression of assent to the terms proposed by the offeror.</a:t>
            </a:r>
          </a:p>
          <a:p>
            <a:r>
              <a:rPr lang="en-US" dirty="0" smtClean="0"/>
              <a:t>Proof of an offer to enter into legal relations upon definite terms must be followed by the production of the evidence from which the courts may infer an intention by the offeree to accept the offer. </a:t>
            </a:r>
          </a:p>
          <a:p>
            <a:endParaRPr lang="en-US" dirty="0"/>
          </a:p>
        </p:txBody>
      </p:sp>
    </p:spTree>
    <p:extLst>
      <p:ext uri="{BB962C8B-B14F-4D97-AF65-F5344CB8AC3E}">
        <p14:creationId xmlns:p14="http://schemas.microsoft.com/office/powerpoint/2010/main" val="48755390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Cont’d</a:t>
            </a:r>
            <a:endParaRPr lang="en-US" dirty="0"/>
          </a:p>
        </p:txBody>
      </p:sp>
      <p:sp>
        <p:nvSpPr>
          <p:cNvPr id="3" name="Content Placeholder 2"/>
          <p:cNvSpPr>
            <a:spLocks noGrp="1"/>
          </p:cNvSpPr>
          <p:nvPr>
            <p:ph idx="1"/>
          </p:nvPr>
        </p:nvSpPr>
        <p:spPr/>
        <p:txBody>
          <a:bodyPr/>
          <a:lstStyle/>
          <a:p>
            <a:r>
              <a:rPr lang="en-US" dirty="0" smtClean="0"/>
              <a:t>The third exception is the postal rule.</a:t>
            </a:r>
          </a:p>
          <a:p>
            <a:r>
              <a:rPr lang="en-US" dirty="0" smtClean="0"/>
              <a:t>The general rule which has been adopted by English law can be traced back to case of </a:t>
            </a:r>
            <a:r>
              <a:rPr lang="en-US" b="1" i="1" dirty="0" smtClean="0"/>
              <a:t>Adams v </a:t>
            </a:r>
            <a:r>
              <a:rPr lang="en-US" b="1" i="1" dirty="0" err="1" smtClean="0"/>
              <a:t>Lindsell</a:t>
            </a:r>
            <a:r>
              <a:rPr lang="en-US" b="1" i="1" dirty="0" smtClean="0"/>
              <a:t> (1818) 1 B &amp; </a:t>
            </a:r>
            <a:r>
              <a:rPr lang="en-US" b="1" i="1" dirty="0" err="1" smtClean="0"/>
              <a:t>Ald</a:t>
            </a:r>
            <a:r>
              <a:rPr lang="en-US" b="1" i="1" dirty="0" smtClean="0"/>
              <a:t> 681, </a:t>
            </a:r>
            <a:r>
              <a:rPr lang="en-US" dirty="0" smtClean="0"/>
              <a:t>which is now understood to stand for the proposition that acceptance takes place when the letter of acceptance is posted by the offeree.</a:t>
            </a:r>
            <a:endParaRPr lang="en-US" dirty="0"/>
          </a:p>
        </p:txBody>
      </p:sp>
    </p:spTree>
    <p:extLst>
      <p:ext uri="{BB962C8B-B14F-4D97-AF65-F5344CB8AC3E}">
        <p14:creationId xmlns:p14="http://schemas.microsoft.com/office/powerpoint/2010/main" val="280903467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APPLICATION OF THE POSTAL RULE</a:t>
            </a:r>
            <a:endParaRPr lang="en-US" dirty="0"/>
          </a:p>
        </p:txBody>
      </p:sp>
      <p:sp>
        <p:nvSpPr>
          <p:cNvPr id="3" name="Content Placeholder 2"/>
          <p:cNvSpPr>
            <a:spLocks noGrp="1"/>
          </p:cNvSpPr>
          <p:nvPr>
            <p:ph idx="1"/>
          </p:nvPr>
        </p:nvSpPr>
        <p:spPr/>
        <p:txBody>
          <a:bodyPr>
            <a:normAutofit fontScale="85000" lnSpcReduction="10000"/>
          </a:bodyPr>
          <a:lstStyle/>
          <a:p>
            <a:r>
              <a:rPr lang="en-US" dirty="0" smtClean="0"/>
              <a:t>The postal rule applies to communication of acceptance by cable including telegram, but not to instantaneous modes such as telephone, telex and fax.</a:t>
            </a:r>
          </a:p>
          <a:p>
            <a:r>
              <a:rPr lang="en-US" dirty="0" smtClean="0"/>
              <a:t>The postal rule will not apply in the following situations:</a:t>
            </a:r>
          </a:p>
          <a:p>
            <a:r>
              <a:rPr lang="en-US" dirty="0" smtClean="0"/>
              <a:t>First, where the letter of acceptance has not been posted properly as was seen in the case of </a:t>
            </a:r>
            <a:r>
              <a:rPr lang="en-US" b="1" i="1" dirty="0" smtClean="0"/>
              <a:t>Re London and Northern Rhodesia Bank (1900),</a:t>
            </a:r>
            <a:r>
              <a:rPr lang="en-US" dirty="0" smtClean="0"/>
              <a:t> where the letter of acceptance was handed to a postman only authorised to deliver mail and not collect it.</a:t>
            </a:r>
            <a:endParaRPr lang="en-US" dirty="0"/>
          </a:p>
        </p:txBody>
      </p:sp>
    </p:spTree>
    <p:extLst>
      <p:ext uri="{BB962C8B-B14F-4D97-AF65-F5344CB8AC3E}">
        <p14:creationId xmlns:p14="http://schemas.microsoft.com/office/powerpoint/2010/main" val="290297225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Cont’d</a:t>
            </a:r>
            <a:endParaRPr lang="en-US" dirty="0"/>
          </a:p>
        </p:txBody>
      </p:sp>
      <p:sp>
        <p:nvSpPr>
          <p:cNvPr id="3" name="Content Placeholder 2"/>
          <p:cNvSpPr>
            <a:spLocks noGrp="1"/>
          </p:cNvSpPr>
          <p:nvPr>
            <p:ph idx="1"/>
          </p:nvPr>
        </p:nvSpPr>
        <p:spPr/>
        <p:txBody>
          <a:bodyPr>
            <a:normAutofit fontScale="85000" lnSpcReduction="10000"/>
          </a:bodyPr>
          <a:lstStyle/>
          <a:p>
            <a:r>
              <a:rPr lang="en-US" dirty="0" smtClean="0"/>
              <a:t>Second, is where the letter is not properly addressed. This was seen in the case of </a:t>
            </a:r>
            <a:r>
              <a:rPr lang="en-US" b="1" i="1" dirty="0" err="1" smtClean="0"/>
              <a:t>Korbetis</a:t>
            </a:r>
            <a:r>
              <a:rPr lang="en-US" b="1" i="1" dirty="0" smtClean="0"/>
              <a:t> v </a:t>
            </a:r>
            <a:r>
              <a:rPr lang="en-US" b="1" i="1" dirty="0" err="1" smtClean="0"/>
              <a:t>Transgrain</a:t>
            </a:r>
            <a:r>
              <a:rPr lang="en-US" b="1" i="1" dirty="0" smtClean="0"/>
              <a:t> Shipping BV [2005] EWHC 1345,</a:t>
            </a:r>
            <a:r>
              <a:rPr lang="en-US" dirty="0" smtClean="0"/>
              <a:t> where the court held that the postal rule would not apply when a letter of acceptance was sent to the wrong number or address.</a:t>
            </a:r>
          </a:p>
          <a:p>
            <a:r>
              <a:rPr lang="en-US" dirty="0" smtClean="0"/>
              <a:t>Third, is where the express terms of the offer exclude the postal rule. In </a:t>
            </a:r>
            <a:r>
              <a:rPr lang="en-US" b="1" i="1" dirty="0" smtClean="0"/>
              <a:t>Howell Securities v Hughes [1974] 1All ER 161,</a:t>
            </a:r>
            <a:r>
              <a:rPr lang="en-US" dirty="0" smtClean="0"/>
              <a:t> the postal rule was held not to apply where the offer was to be accepted by ‘notice in writing.’ Actual communication was required.</a:t>
            </a:r>
            <a:endParaRPr lang="en-US" dirty="0"/>
          </a:p>
        </p:txBody>
      </p:sp>
    </p:spTree>
    <p:extLst>
      <p:ext uri="{BB962C8B-B14F-4D97-AF65-F5344CB8AC3E}">
        <p14:creationId xmlns:p14="http://schemas.microsoft.com/office/powerpoint/2010/main" val="368857889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EFFECT OF POSTAL RULE</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The postal rule has two main practical consequences.</a:t>
            </a:r>
          </a:p>
          <a:p>
            <a:r>
              <a:rPr lang="en-US" dirty="0" smtClean="0"/>
              <a:t>The first is that, postal acceptance can take effect when it is posted even if it gets lost and never reaches the offeror. In </a:t>
            </a:r>
            <a:r>
              <a:rPr lang="en-US" b="1" i="1" dirty="0" smtClean="0"/>
              <a:t>Household Fire Insurance v Grant (1879),</a:t>
            </a:r>
            <a:r>
              <a:rPr lang="en-US" dirty="0" smtClean="0"/>
              <a:t> it was held that </a:t>
            </a:r>
            <a:r>
              <a:rPr lang="en-US" dirty="0" err="1" smtClean="0"/>
              <a:t>Mr</a:t>
            </a:r>
            <a:r>
              <a:rPr lang="en-US" dirty="0" smtClean="0"/>
              <a:t> Grant was bound to pay for the shares as the contract had been completed when the company posted the letter even though the letter never arrived to him.</a:t>
            </a:r>
            <a:endParaRPr lang="en-US" dirty="0"/>
          </a:p>
        </p:txBody>
      </p:sp>
    </p:spTree>
    <p:extLst>
      <p:ext uri="{BB962C8B-B14F-4D97-AF65-F5344CB8AC3E}">
        <p14:creationId xmlns:p14="http://schemas.microsoft.com/office/powerpoint/2010/main" val="358275514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Cont’d</a:t>
            </a:r>
            <a:endParaRPr lang="en-US" dirty="0"/>
          </a:p>
        </p:txBody>
      </p:sp>
      <p:sp>
        <p:nvSpPr>
          <p:cNvPr id="3" name="Content Placeholder 2"/>
          <p:cNvSpPr>
            <a:spLocks noGrp="1"/>
          </p:cNvSpPr>
          <p:nvPr>
            <p:ph idx="1"/>
          </p:nvPr>
        </p:nvSpPr>
        <p:spPr/>
        <p:txBody>
          <a:bodyPr>
            <a:normAutofit lnSpcReduction="10000"/>
          </a:bodyPr>
          <a:lstStyle/>
          <a:p>
            <a:r>
              <a:rPr lang="en-US" dirty="0" smtClean="0"/>
              <a:t>The second is where acceptance is posted after the offeror posts revocation of the offer but before the revocation has been received, the acceptance will be binding. In the case of </a:t>
            </a:r>
            <a:r>
              <a:rPr lang="en-US" b="1" dirty="0" smtClean="0"/>
              <a:t>Byrne &amp; Co v Van Tien hoven &amp; Co (1880) 5 CPD 344, </a:t>
            </a:r>
            <a:r>
              <a:rPr lang="en-US" dirty="0" smtClean="0"/>
              <a:t>the court held that the withdrawal of the offer was ineffective as a contract had been constructed between the parties on October 11 when the plaintiffs accepted the offer</a:t>
            </a:r>
            <a:endParaRPr lang="en-US" dirty="0"/>
          </a:p>
        </p:txBody>
      </p:sp>
    </p:spTree>
    <p:extLst>
      <p:ext uri="{BB962C8B-B14F-4D97-AF65-F5344CB8AC3E}">
        <p14:creationId xmlns:p14="http://schemas.microsoft.com/office/powerpoint/2010/main" val="310231002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Cont’d</a:t>
            </a:r>
            <a:endParaRPr lang="en-US" dirty="0"/>
          </a:p>
        </p:txBody>
      </p:sp>
      <p:sp>
        <p:nvSpPr>
          <p:cNvPr id="3" name="Content Placeholder 2"/>
          <p:cNvSpPr>
            <a:spLocks noGrp="1"/>
          </p:cNvSpPr>
          <p:nvPr>
            <p:ph idx="1"/>
          </p:nvPr>
        </p:nvSpPr>
        <p:spPr/>
        <p:txBody>
          <a:bodyPr/>
          <a:lstStyle/>
          <a:p>
            <a:r>
              <a:rPr lang="en-US" dirty="0" smtClean="0"/>
              <a:t>Where the postal rule applies, it seems unlikely than an offeree could revoke a postal acceptance by phone before it arrives.</a:t>
            </a:r>
            <a:endParaRPr lang="en-US" dirty="0"/>
          </a:p>
        </p:txBody>
      </p:sp>
    </p:spTree>
    <p:extLst>
      <p:ext uri="{BB962C8B-B14F-4D97-AF65-F5344CB8AC3E}">
        <p14:creationId xmlns:p14="http://schemas.microsoft.com/office/powerpoint/2010/main" val="43016837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Cont’d</a:t>
            </a:r>
            <a:endParaRPr lang="en-US" dirty="0"/>
          </a:p>
        </p:txBody>
      </p:sp>
      <p:sp>
        <p:nvSpPr>
          <p:cNvPr id="3" name="Content Placeholder 2"/>
          <p:cNvSpPr>
            <a:spLocks noGrp="1"/>
          </p:cNvSpPr>
          <p:nvPr>
            <p:ph idx="1"/>
          </p:nvPr>
        </p:nvSpPr>
        <p:spPr/>
        <p:txBody>
          <a:bodyPr/>
          <a:lstStyle/>
          <a:p>
            <a:r>
              <a:rPr lang="en-US" dirty="0" smtClean="0"/>
              <a:t>The phenomena of agreement and its application may be observed under two heads namely;</a:t>
            </a:r>
          </a:p>
          <a:p>
            <a:r>
              <a:rPr lang="en-US" dirty="0" smtClean="0"/>
              <a:t>The fact of acceptance; and </a:t>
            </a:r>
          </a:p>
          <a:p>
            <a:r>
              <a:rPr lang="en-US" dirty="0" smtClean="0"/>
              <a:t>The communication of acceptance</a:t>
            </a:r>
            <a:endParaRPr lang="en-US" dirty="0"/>
          </a:p>
        </p:txBody>
      </p:sp>
    </p:spTree>
    <p:extLst>
      <p:ext uri="{BB962C8B-B14F-4D97-AF65-F5344CB8AC3E}">
        <p14:creationId xmlns:p14="http://schemas.microsoft.com/office/powerpoint/2010/main" val="26740238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FACT OF ACCEPTANCE</a:t>
            </a:r>
            <a:endParaRPr lang="en-US" dirty="0"/>
          </a:p>
        </p:txBody>
      </p:sp>
      <p:sp>
        <p:nvSpPr>
          <p:cNvPr id="3" name="Content Placeholder 2"/>
          <p:cNvSpPr>
            <a:spLocks noGrp="1"/>
          </p:cNvSpPr>
          <p:nvPr>
            <p:ph idx="1"/>
          </p:nvPr>
        </p:nvSpPr>
        <p:spPr/>
        <p:txBody>
          <a:bodyPr>
            <a:normAutofit fontScale="77500" lnSpcReduction="20000"/>
          </a:bodyPr>
          <a:lstStyle/>
          <a:p>
            <a:r>
              <a:rPr lang="en-US" dirty="0" smtClean="0"/>
              <a:t>The general rule is that the contract cannot be binding if the offeree does not accept all the terms of the offer.</a:t>
            </a:r>
          </a:p>
          <a:p>
            <a:r>
              <a:rPr lang="en-US" dirty="0" smtClean="0"/>
              <a:t>An acceptance must be unconditional and must accept the precise terms of an offer. In </a:t>
            </a:r>
            <a:r>
              <a:rPr lang="en-US" b="1" i="1" dirty="0" smtClean="0"/>
              <a:t>Tin v Hoffman (1873) 29 LT 271, </a:t>
            </a:r>
            <a:r>
              <a:rPr lang="en-US" dirty="0" smtClean="0"/>
              <a:t>one party offered to sell 1200 tons of iron. It was held that the other party’s order for 800 tons was not an acceptance.</a:t>
            </a:r>
          </a:p>
          <a:p>
            <a:r>
              <a:rPr lang="en-US" dirty="0" smtClean="0"/>
              <a:t>There is no rule that acceptance must be made by words, it can be made by conduct as was the case in </a:t>
            </a:r>
            <a:r>
              <a:rPr lang="en-US" b="1" i="1" dirty="0" err="1" smtClean="0"/>
              <a:t>Carlill</a:t>
            </a:r>
            <a:r>
              <a:rPr lang="en-US" b="1" i="1" dirty="0" smtClean="0"/>
              <a:t> v Carbolic Smoke ball.</a:t>
            </a:r>
          </a:p>
          <a:p>
            <a:r>
              <a:rPr lang="en-US" dirty="0" smtClean="0"/>
              <a:t>In the case of </a:t>
            </a:r>
            <a:r>
              <a:rPr lang="en-US" b="1" i="1" dirty="0" smtClean="0"/>
              <a:t>Percy Trentham Ltd v  </a:t>
            </a:r>
            <a:r>
              <a:rPr lang="en-US" b="1" i="1" dirty="0" err="1" smtClean="0"/>
              <a:t>Archital</a:t>
            </a:r>
            <a:r>
              <a:rPr lang="en-US" b="1" i="1" dirty="0" smtClean="0"/>
              <a:t> </a:t>
            </a:r>
            <a:r>
              <a:rPr lang="en-US" b="1" i="1" dirty="0" err="1" smtClean="0"/>
              <a:t>Luxfer</a:t>
            </a:r>
            <a:r>
              <a:rPr lang="en-US" b="1" i="1" dirty="0" smtClean="0"/>
              <a:t> Ltd [1993],</a:t>
            </a:r>
            <a:r>
              <a:rPr lang="en-US" dirty="0" smtClean="0"/>
              <a:t> the court held that a contract could be concluded by conduct.</a:t>
            </a:r>
            <a:endParaRPr lang="en-US" dirty="0"/>
          </a:p>
        </p:txBody>
      </p:sp>
    </p:spTree>
    <p:extLst>
      <p:ext uri="{BB962C8B-B14F-4D97-AF65-F5344CB8AC3E}">
        <p14:creationId xmlns:p14="http://schemas.microsoft.com/office/powerpoint/2010/main" val="329622186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Cont’d</a:t>
            </a:r>
            <a:endParaRPr lang="en-US" dirty="0"/>
          </a:p>
        </p:txBody>
      </p:sp>
      <p:sp>
        <p:nvSpPr>
          <p:cNvPr id="3" name="Content Placeholder 2"/>
          <p:cNvSpPr>
            <a:spLocks noGrp="1"/>
          </p:cNvSpPr>
          <p:nvPr>
            <p:ph idx="1"/>
          </p:nvPr>
        </p:nvSpPr>
        <p:spPr>
          <a:xfrm>
            <a:off x="457200" y="1066800"/>
            <a:ext cx="8229600" cy="5410200"/>
          </a:xfrm>
        </p:spPr>
        <p:txBody>
          <a:bodyPr>
            <a:normAutofit fontScale="70000" lnSpcReduction="20000"/>
          </a:bodyPr>
          <a:lstStyle/>
          <a:p>
            <a:r>
              <a:rPr lang="en-US" dirty="0" smtClean="0"/>
              <a:t>There are some instances where the contract may be binding even though the acceptance did not necessarily match the offer.</a:t>
            </a:r>
          </a:p>
          <a:p>
            <a:r>
              <a:rPr lang="en-US" dirty="0" smtClean="0"/>
              <a:t>An example is the case of </a:t>
            </a:r>
            <a:r>
              <a:rPr lang="en-US" b="1" i="1" dirty="0" smtClean="0"/>
              <a:t>Brogden v Metropolitan Railway Co (1877) 2 App </a:t>
            </a:r>
            <a:r>
              <a:rPr lang="en-US" b="1" i="1" dirty="0" err="1" smtClean="0"/>
              <a:t>Cas</a:t>
            </a:r>
            <a:r>
              <a:rPr lang="en-US" b="1" i="1" dirty="0" smtClean="0"/>
              <a:t> 666</a:t>
            </a:r>
            <a:r>
              <a:rPr lang="en-US" dirty="0" smtClean="0"/>
              <a:t>, Brogden had for years supplied the defendant company with coal without a formal agreement. The parties decided to regularise their relation. The railway company sent an agreement to Brogden who amended, signed and returned it. Thereafter nothing was done to complete execution but both parties acted thereafter on the strength of its terms by supplying and paying for the coal in accordance with the clauses. The court held that the returned and amended document amounted to a counter offer which could be regarded as accepted either when the railway company ordered the coal or when Brogden actually supplied.</a:t>
            </a:r>
          </a:p>
          <a:p>
            <a:r>
              <a:rPr lang="en-US" dirty="0" smtClean="0"/>
              <a:t>In other words the conduct of the parties signified the approval of the agreement.</a:t>
            </a:r>
            <a:endParaRPr lang="en-US" dirty="0"/>
          </a:p>
        </p:txBody>
      </p:sp>
    </p:spTree>
    <p:extLst>
      <p:ext uri="{BB962C8B-B14F-4D97-AF65-F5344CB8AC3E}">
        <p14:creationId xmlns:p14="http://schemas.microsoft.com/office/powerpoint/2010/main" val="205983822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COUNTER OFFER</a:t>
            </a:r>
            <a:endParaRPr lang="en-US" dirty="0"/>
          </a:p>
        </p:txBody>
      </p:sp>
      <p:sp>
        <p:nvSpPr>
          <p:cNvPr id="3" name="Content Placeholder 2"/>
          <p:cNvSpPr>
            <a:spLocks noGrp="1"/>
          </p:cNvSpPr>
          <p:nvPr>
            <p:ph idx="1"/>
          </p:nvPr>
        </p:nvSpPr>
        <p:spPr/>
        <p:txBody>
          <a:bodyPr>
            <a:normAutofit lnSpcReduction="10000"/>
          </a:bodyPr>
          <a:lstStyle/>
          <a:p>
            <a:r>
              <a:rPr lang="en-US" dirty="0" smtClean="0"/>
              <a:t>A purported acceptance which does not accept all the terms and conditions proposed by the offeror but which in fact introduce new terms is not an acceptance but a counter offer.</a:t>
            </a:r>
          </a:p>
          <a:p>
            <a:r>
              <a:rPr lang="en-US" dirty="0" smtClean="0"/>
              <a:t>Which is treated as a new offer which is capable of acceptance or rejection.</a:t>
            </a:r>
          </a:p>
          <a:p>
            <a:r>
              <a:rPr lang="en-US" dirty="0" smtClean="0"/>
              <a:t>The effect of the counter offer is to ‘kill off’ the original offer so that it cannot subsequently be accepted by the offeree.</a:t>
            </a:r>
            <a:endParaRPr lang="en-US" dirty="0"/>
          </a:p>
        </p:txBody>
      </p:sp>
    </p:spTree>
    <p:extLst>
      <p:ext uri="{BB962C8B-B14F-4D97-AF65-F5344CB8AC3E}">
        <p14:creationId xmlns:p14="http://schemas.microsoft.com/office/powerpoint/2010/main" val="20241434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Cont’d</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This rule can be seen in the case of </a:t>
            </a:r>
            <a:r>
              <a:rPr lang="en-US" b="1" i="1" dirty="0" smtClean="0"/>
              <a:t>Hyde v Wrench (1840) 3 </a:t>
            </a:r>
            <a:r>
              <a:rPr lang="en-US" b="1" i="1" dirty="0" err="1" smtClean="0"/>
              <a:t>Beav</a:t>
            </a:r>
            <a:r>
              <a:rPr lang="en-US" b="1" i="1" dirty="0" smtClean="0"/>
              <a:t> 334,</a:t>
            </a:r>
            <a:r>
              <a:rPr lang="en-US" dirty="0" smtClean="0"/>
              <a:t> the defendant offered to sell some land to the claimant for 1000 pounds and the claimant replied by offering to purchase the land for 950 pounds. The defendant refused to sell and the claimant then wrote agreeing to the initial price. It was held that there was no contract between the parties because the claimant’s offer was a counteroffer which killed off the original offer so as to render it incapable of subsequent acceptance.</a:t>
            </a:r>
            <a:endParaRPr lang="en-US" dirty="0"/>
          </a:p>
        </p:txBody>
      </p:sp>
    </p:spTree>
    <p:extLst>
      <p:ext uri="{BB962C8B-B14F-4D97-AF65-F5344CB8AC3E}">
        <p14:creationId xmlns:p14="http://schemas.microsoft.com/office/powerpoint/2010/main" val="4200793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Cont’d</a:t>
            </a:r>
            <a:endParaRPr lang="en-US" dirty="0"/>
          </a:p>
        </p:txBody>
      </p:sp>
      <p:sp>
        <p:nvSpPr>
          <p:cNvPr id="3" name="Content Placeholder 2"/>
          <p:cNvSpPr>
            <a:spLocks noGrp="1"/>
          </p:cNvSpPr>
          <p:nvPr>
            <p:ph idx="1"/>
          </p:nvPr>
        </p:nvSpPr>
        <p:spPr/>
        <p:txBody>
          <a:bodyPr>
            <a:normAutofit fontScale="70000" lnSpcReduction="20000"/>
          </a:bodyPr>
          <a:lstStyle/>
          <a:p>
            <a:r>
              <a:rPr lang="en-US" dirty="0" smtClean="0"/>
              <a:t>A distinction must be drawn between a counter offer and a mere request for information.</a:t>
            </a:r>
          </a:p>
          <a:p>
            <a:r>
              <a:rPr lang="en-US" dirty="0" smtClean="0"/>
              <a:t>Whereas a counter offer kills off the original offer, a mere request for information does not kill the contract.</a:t>
            </a:r>
          </a:p>
          <a:p>
            <a:r>
              <a:rPr lang="en-US" dirty="0" smtClean="0"/>
              <a:t>In </a:t>
            </a:r>
            <a:r>
              <a:rPr lang="en-US" b="1" i="1" dirty="0" smtClean="0"/>
              <a:t>Stevenson v McLean (1880) 5 QBD 346,</a:t>
            </a:r>
            <a:r>
              <a:rPr lang="en-US" dirty="0" smtClean="0"/>
              <a:t> the defendant in this case had offered to sell iron to the Plaintiff at 40 shillings per ton on a Saturday. This offer was to remain open until Monday. The plaintiff responded by telegram on Monday at 10am asking if he could have credit terms. At 1:34pm the plaintiff sent a telegram accepting the defendant’s offer. However at 1:25pm the defendant had in fact sent a telegram to the plaintiff which said “sold iron to third party.” this arrived at 1:46pm. The plaintiff sued and the court held that the plaintiff’s first telegram was not a counter offer but a mere enquiry therefore the contract was binding between them by the second telegram. </a:t>
            </a:r>
            <a:endParaRPr lang="en-US" dirty="0"/>
          </a:p>
        </p:txBody>
      </p:sp>
    </p:spTree>
    <p:extLst>
      <p:ext uri="{BB962C8B-B14F-4D97-AF65-F5344CB8AC3E}">
        <p14:creationId xmlns:p14="http://schemas.microsoft.com/office/powerpoint/2010/main" val="396131987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KNOWLEDGE OF THE OFFER</a:t>
            </a:r>
            <a:endParaRPr lang="en-US" dirty="0"/>
          </a:p>
        </p:txBody>
      </p:sp>
      <p:sp>
        <p:nvSpPr>
          <p:cNvPr id="3" name="Content Placeholder 2"/>
          <p:cNvSpPr>
            <a:spLocks noGrp="1"/>
          </p:cNvSpPr>
          <p:nvPr>
            <p:ph idx="1"/>
          </p:nvPr>
        </p:nvSpPr>
        <p:spPr/>
        <p:txBody>
          <a:bodyPr>
            <a:normAutofit fontScale="70000" lnSpcReduction="20000"/>
          </a:bodyPr>
          <a:lstStyle/>
          <a:p>
            <a:r>
              <a:rPr lang="en-US" dirty="0" smtClean="0"/>
              <a:t>A person cannot accept an offer of which he has no knowledge.</a:t>
            </a:r>
          </a:p>
          <a:p>
            <a:r>
              <a:rPr lang="en-US" dirty="0" smtClean="0"/>
              <a:t>It would appear that when an offer is accepted but this acceptance is motivated wholly by factors that are extrinsic to the offer, then this acceptance has no effect.</a:t>
            </a:r>
          </a:p>
          <a:p>
            <a:r>
              <a:rPr lang="en-US" dirty="0" smtClean="0"/>
              <a:t>In the case of </a:t>
            </a:r>
            <a:r>
              <a:rPr lang="en-US" b="1" i="1" dirty="0" smtClean="0"/>
              <a:t>R v Clarke (1927) 40 CLR 227,</a:t>
            </a:r>
            <a:r>
              <a:rPr lang="en-US" dirty="0" smtClean="0"/>
              <a:t> the court held that Clarke had seen the offer indeed but it was not present in his mind- he had forgotten it and gave no consideration to it. This was due to the fact that he admitted that not only had he acted solely to save his own skin but that at the time when he gave the information, the question of the reward had not passed out of his mind. Therefore, there cannot be assent without knowledge of the offer and ignorance of the offer is the same thing whether it is due to never hearing of it or forgetting it after hearing it.</a:t>
            </a:r>
            <a:endParaRPr lang="en-US" dirty="0"/>
          </a:p>
        </p:txBody>
      </p:sp>
    </p:spTree>
    <p:extLst>
      <p:ext uri="{BB962C8B-B14F-4D97-AF65-F5344CB8AC3E}">
        <p14:creationId xmlns:p14="http://schemas.microsoft.com/office/powerpoint/2010/main" val="281766565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349</TotalTime>
  <Words>2253</Words>
  <Application>Microsoft Office PowerPoint</Application>
  <PresentationFormat>On-screen Show (4:3)</PresentationFormat>
  <Paragraphs>82</Paragraphs>
  <Slides>25</Slides>
  <Notes>0</Notes>
  <HiddenSlides>0</HiddenSlides>
  <MMClips>0</MMClips>
  <ScaleCrop>false</ScaleCrop>
  <HeadingPairs>
    <vt:vector size="4" baseType="variant">
      <vt:variant>
        <vt:lpstr>Theme</vt:lpstr>
      </vt:variant>
      <vt:variant>
        <vt:i4>1</vt:i4>
      </vt:variant>
      <vt:variant>
        <vt:lpstr>Slide Titles</vt:lpstr>
      </vt:variant>
      <vt:variant>
        <vt:i4>25</vt:i4>
      </vt:variant>
    </vt:vector>
  </HeadingPairs>
  <TitlesOfParts>
    <vt:vector size="26" baseType="lpstr">
      <vt:lpstr>Office Theme</vt:lpstr>
      <vt:lpstr>ACCEPTANCE</vt:lpstr>
      <vt:lpstr>ACCEPTANCE</vt:lpstr>
      <vt:lpstr>Cont’d</vt:lpstr>
      <vt:lpstr>THE FACT OF ACCEPTANCE</vt:lpstr>
      <vt:lpstr>Cont’d</vt:lpstr>
      <vt:lpstr>COUNTER OFFER</vt:lpstr>
      <vt:lpstr>Cont’d</vt:lpstr>
      <vt:lpstr>Cont’d</vt:lpstr>
      <vt:lpstr>KNOWLEDGE OF THE OFFER</vt:lpstr>
      <vt:lpstr>Cont’d</vt:lpstr>
      <vt:lpstr>COMMUNICATION OF ACCEPTANCE</vt:lpstr>
      <vt:lpstr>MODES OF ACCEPTANCE</vt:lpstr>
      <vt:lpstr>Cont’d</vt:lpstr>
      <vt:lpstr>Cont’d</vt:lpstr>
      <vt:lpstr>CAN SILENCE AMOUNT TO ACCEPTANCE?</vt:lpstr>
      <vt:lpstr>Cont’d</vt:lpstr>
      <vt:lpstr>Cont’d</vt:lpstr>
      <vt:lpstr>Cont’d</vt:lpstr>
      <vt:lpstr>EXCEPTIONS TO COMMUNICATION RULE</vt:lpstr>
      <vt:lpstr>Cont’d</vt:lpstr>
      <vt:lpstr>APPLICATION OF THE POSTAL RULE</vt:lpstr>
      <vt:lpstr>Cont’d</vt:lpstr>
      <vt:lpstr>EFFECT OF POSTAL RULE</vt:lpstr>
      <vt:lpstr>Cont’d</vt:lpstr>
      <vt:lpstr>Cont’d</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ACCEPTANCE</dc:title>
  <dc:creator>Chenela</dc:creator>
  <cp:lastModifiedBy>Chenela</cp:lastModifiedBy>
  <cp:revision>29</cp:revision>
  <cp:lastPrinted>2019-08-27T08:27:24Z</cp:lastPrinted>
  <dcterms:created xsi:type="dcterms:W3CDTF">2019-08-26T12:27:05Z</dcterms:created>
  <dcterms:modified xsi:type="dcterms:W3CDTF">2020-02-03T14:06:31Z</dcterms:modified>
</cp:coreProperties>
</file>