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57" r:id="rId8"/>
    <p:sldId id="272" r:id="rId9"/>
    <p:sldId id="273" r:id="rId10"/>
    <p:sldId id="274" r:id="rId11"/>
    <p:sldId id="263" r:id="rId12"/>
    <p:sldId id="271" r:id="rId13"/>
    <p:sldId id="269" r:id="rId14"/>
    <p:sldId id="268" r:id="rId15"/>
    <p:sldId id="264" r:id="rId16"/>
    <p:sldId id="270" r:id="rId17"/>
    <p:sldId id="265" r:id="rId18"/>
    <p:sldId id="266" r:id="rId19"/>
    <p:sldId id="267" r:id="rId20"/>
    <p:sldId id="275" r:id="rId21"/>
    <p:sldId id="277" r:id="rId22"/>
    <p:sldId id="276" r:id="rId23"/>
    <p:sldId id="278" r:id="rId24"/>
    <p:sldId id="279" r:id="rId25"/>
    <p:sldId id="280" r:id="rId26"/>
    <p:sldId id="281" r:id="rId27"/>
    <p:sldId id="282" r:id="rId28"/>
    <p:sldId id="285" r:id="rId29"/>
    <p:sldId id="283" r:id="rId30"/>
    <p:sldId id="284"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162A91-07A1-43E3-BF1C-2B3146602F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466BE794-213E-4C66-9A27-88A918D742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7DC66A5-902F-4594-9457-D7C1F1FA4A63}"/>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5" name="Footer Placeholder 4">
            <a:extLst>
              <a:ext uri="{FF2B5EF4-FFF2-40B4-BE49-F238E27FC236}">
                <a16:creationId xmlns:a16="http://schemas.microsoft.com/office/drawing/2014/main" xmlns="" id="{3EE712D6-D910-4F6D-8218-B83282A4A5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70C4291-C850-4095-9D05-6FADA05317CE}"/>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3940170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471254-21A8-4931-AF12-2921F8AED9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053CCE80-DA63-491E-98AD-7961FB3EB6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3316397-4093-448C-B17D-5EAA937502C1}"/>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5" name="Footer Placeholder 4">
            <a:extLst>
              <a:ext uri="{FF2B5EF4-FFF2-40B4-BE49-F238E27FC236}">
                <a16:creationId xmlns:a16="http://schemas.microsoft.com/office/drawing/2014/main" xmlns="" id="{8E761BAE-714C-403A-AE78-CCFCF23E0B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D076F3B-C911-4325-A90C-F62F95A81180}"/>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3635841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0F266BA-74F5-48F7-B183-3A4AA9B5CA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C01FFC42-FD30-41CF-AEBF-738C66DB39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ADC7615-2430-453F-85D8-C31F214BFF8C}"/>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5" name="Footer Placeholder 4">
            <a:extLst>
              <a:ext uri="{FF2B5EF4-FFF2-40B4-BE49-F238E27FC236}">
                <a16:creationId xmlns:a16="http://schemas.microsoft.com/office/drawing/2014/main" xmlns="" id="{3BC8A09B-4E7A-42A8-AEE2-67D3EB805E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09AE2D1-E5FC-4226-BD99-036453C4993B}"/>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817790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E5E8A9-0109-4354-8696-5D70449DC8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4651DCD-2830-42FC-B9D7-AB14FDD796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1E904F4-676C-4672-AB18-102E7FB1C5EE}"/>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5" name="Footer Placeholder 4">
            <a:extLst>
              <a:ext uri="{FF2B5EF4-FFF2-40B4-BE49-F238E27FC236}">
                <a16:creationId xmlns:a16="http://schemas.microsoft.com/office/drawing/2014/main" xmlns="" id="{320D6FBC-4075-48A9-92B4-31B8F4634C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4530176-3886-44FE-AA4E-EB70E9C6E246}"/>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2621131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B5E4E0-D539-47AD-BDCA-BF4B05F09A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27CABE8-AFDF-4D0A-B80D-3706ACE49F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F3AAE58-58EB-47DC-9EAA-92B8B0399D58}"/>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5" name="Footer Placeholder 4">
            <a:extLst>
              <a:ext uri="{FF2B5EF4-FFF2-40B4-BE49-F238E27FC236}">
                <a16:creationId xmlns:a16="http://schemas.microsoft.com/office/drawing/2014/main" xmlns="" id="{DFAF46E4-D1C0-4906-B232-73569BD54D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EF33936-1D10-4B38-A8B7-30C3C6AAB3BE}"/>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267204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FCAD35-222E-42D4-841E-266ED6938C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78FAB75-30A1-4457-A07A-719A3B58E5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4459B5E3-D2F4-4004-814A-33BFCC2367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F7021A5F-8603-469D-A3F2-2E5F9C65FA63}"/>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6" name="Footer Placeholder 5">
            <a:extLst>
              <a:ext uri="{FF2B5EF4-FFF2-40B4-BE49-F238E27FC236}">
                <a16:creationId xmlns:a16="http://schemas.microsoft.com/office/drawing/2014/main" xmlns="" id="{F3EB2875-112F-4195-994F-535FC3BDDF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F539FDF-EB0C-4EBA-9104-8D2649D91A74}"/>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3758959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301CE6-5E2D-4331-8D08-DFD5F9B38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F1DC011-2CFF-452A-8A8E-618F062DD5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00F0E8B-9354-430B-B915-BF4C2A9AA5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C0BC9BC8-2358-4993-8078-6A73B2CF7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B12D5E5-A50F-4243-8B43-A77313955F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9927397C-2B86-4ABB-B9F7-BC0D8944112B}"/>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8" name="Footer Placeholder 7">
            <a:extLst>
              <a:ext uri="{FF2B5EF4-FFF2-40B4-BE49-F238E27FC236}">
                <a16:creationId xmlns:a16="http://schemas.microsoft.com/office/drawing/2014/main" xmlns="" id="{FCCC0DD2-1ADA-446C-9FEA-357188FCCC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C4545BA4-CFF4-47E3-A665-E22D698A2EA3}"/>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3454964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05E489-F513-41B5-BE55-E5FF5D2099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CCDABEC-ACDB-4EB6-90B9-3AED6BD0B51F}"/>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4" name="Footer Placeholder 3">
            <a:extLst>
              <a:ext uri="{FF2B5EF4-FFF2-40B4-BE49-F238E27FC236}">
                <a16:creationId xmlns:a16="http://schemas.microsoft.com/office/drawing/2014/main" xmlns="" id="{9B0BA79B-0EFF-4A80-A3EF-1B6B115FA8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39ADB09-2735-48D5-BEF2-855E9368EF33}"/>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1049130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9CBC62B-DE52-4DBE-A7E7-E4D23F1B494D}"/>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3" name="Footer Placeholder 2">
            <a:extLst>
              <a:ext uri="{FF2B5EF4-FFF2-40B4-BE49-F238E27FC236}">
                <a16:creationId xmlns:a16="http://schemas.microsoft.com/office/drawing/2014/main" xmlns="" id="{3BFF5E0F-A344-4DFD-90C0-C89F5E60D7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209CA76A-59F4-41F0-B811-398F1C3A44BF}"/>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1776832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01F1ED-5DB6-4815-9E94-9B6C2038DD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0ECC7A5C-EF4C-433D-818D-DCF88470F2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CECE5091-072F-4C61-9C25-3A2C2A4DE8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BBE9DF4-F7A2-4F45-94AD-839B53A78C8D}"/>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6" name="Footer Placeholder 5">
            <a:extLst>
              <a:ext uri="{FF2B5EF4-FFF2-40B4-BE49-F238E27FC236}">
                <a16:creationId xmlns:a16="http://schemas.microsoft.com/office/drawing/2014/main" xmlns="" id="{F307D1B9-60CA-4551-9405-2F1EA2986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F7CD0F9-412E-4790-855C-733F9176EBC5}"/>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279837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DB264E-AE63-409D-B290-10F2256DED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0AAF5BC-DB9A-4AEB-93AE-E200C39F72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E24C712-A530-4854-8E59-B998F7CBEA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A3E6928-E5D2-4259-AC03-6F6AD4BE098F}"/>
              </a:ext>
            </a:extLst>
          </p:cNvPr>
          <p:cNvSpPr>
            <a:spLocks noGrp="1"/>
          </p:cNvSpPr>
          <p:nvPr>
            <p:ph type="dt" sz="half" idx="10"/>
          </p:nvPr>
        </p:nvSpPr>
        <p:spPr/>
        <p:txBody>
          <a:bodyPr/>
          <a:lstStyle/>
          <a:p>
            <a:fld id="{C6689EF7-AF3F-4BD6-89FB-32EC281823AF}" type="datetimeFigureOut">
              <a:rPr lang="en-US" smtClean="0"/>
              <a:t>1/24/2022</a:t>
            </a:fld>
            <a:endParaRPr lang="en-US"/>
          </a:p>
        </p:txBody>
      </p:sp>
      <p:sp>
        <p:nvSpPr>
          <p:cNvPr id="6" name="Footer Placeholder 5">
            <a:extLst>
              <a:ext uri="{FF2B5EF4-FFF2-40B4-BE49-F238E27FC236}">
                <a16:creationId xmlns:a16="http://schemas.microsoft.com/office/drawing/2014/main" xmlns="" id="{CF18DD47-A8DA-4C01-8EE9-C85F32B05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2F1DDCC-C623-494B-831C-B8C4F6B4227F}"/>
              </a:ext>
            </a:extLst>
          </p:cNvPr>
          <p:cNvSpPr>
            <a:spLocks noGrp="1"/>
          </p:cNvSpPr>
          <p:nvPr>
            <p:ph type="sldNum" sz="quarter" idx="12"/>
          </p:nvPr>
        </p:nvSpPr>
        <p:spPr/>
        <p:txBody>
          <a:bodyPr/>
          <a:lstStyle/>
          <a:p>
            <a:fld id="{1BB9712E-60DB-4098-BE67-A1BDF499A305}" type="slidenum">
              <a:rPr lang="en-US" smtClean="0"/>
              <a:t>‹#›</a:t>
            </a:fld>
            <a:endParaRPr lang="en-US"/>
          </a:p>
        </p:txBody>
      </p:sp>
    </p:spTree>
    <p:extLst>
      <p:ext uri="{BB962C8B-B14F-4D97-AF65-F5344CB8AC3E}">
        <p14:creationId xmlns:p14="http://schemas.microsoft.com/office/powerpoint/2010/main" val="1128081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0E8E153-3A9B-4E41-BD66-ADCC0C2F55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CD821A4-9186-442F-BA74-A27717668B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E482FE8-A647-48DD-BB58-23D0585DC2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89EF7-AF3F-4BD6-89FB-32EC281823AF}" type="datetimeFigureOut">
              <a:rPr lang="en-US" smtClean="0"/>
              <a:t>1/24/2022</a:t>
            </a:fld>
            <a:endParaRPr lang="en-US"/>
          </a:p>
        </p:txBody>
      </p:sp>
      <p:sp>
        <p:nvSpPr>
          <p:cNvPr id="5" name="Footer Placeholder 4">
            <a:extLst>
              <a:ext uri="{FF2B5EF4-FFF2-40B4-BE49-F238E27FC236}">
                <a16:creationId xmlns:a16="http://schemas.microsoft.com/office/drawing/2014/main" xmlns="" id="{1A68CA48-1F4F-4778-B282-14ABAF12CC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97BE94CD-AEEA-4BFF-9186-BD6EA6F11B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B9712E-60DB-4098-BE67-A1BDF499A305}" type="slidenum">
              <a:rPr lang="en-US" smtClean="0"/>
              <a:t>‹#›</a:t>
            </a:fld>
            <a:endParaRPr lang="en-US"/>
          </a:p>
        </p:txBody>
      </p:sp>
    </p:spTree>
    <p:extLst>
      <p:ext uri="{BB962C8B-B14F-4D97-AF65-F5344CB8AC3E}">
        <p14:creationId xmlns:p14="http://schemas.microsoft.com/office/powerpoint/2010/main" val="3828140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9F0E6-2B3F-4685-B4FA-8B5055556884}"/>
              </a:ext>
            </a:extLst>
          </p:cNvPr>
          <p:cNvSpPr>
            <a:spLocks noGrp="1"/>
          </p:cNvSpPr>
          <p:nvPr>
            <p:ph type="ctrTitle"/>
          </p:nvPr>
        </p:nvSpPr>
        <p:spPr/>
        <p:txBody>
          <a:bodyPr/>
          <a:lstStyle/>
          <a:p>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University of Lusaka</a:t>
            </a:r>
            <a:b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br>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School of Law</a:t>
            </a:r>
            <a:endParaRPr lang="en-US" dirty="0"/>
          </a:p>
        </p:txBody>
      </p:sp>
      <p:sp>
        <p:nvSpPr>
          <p:cNvPr id="3" name="Subtitle 2">
            <a:extLst>
              <a:ext uri="{FF2B5EF4-FFF2-40B4-BE49-F238E27FC236}">
                <a16:creationId xmlns:a16="http://schemas.microsoft.com/office/drawing/2014/main" xmlns="" id="{71385133-65E9-4674-9F38-9877BEFFEFAD}"/>
              </a:ext>
            </a:extLst>
          </p:cNvPr>
          <p:cNvSpPr>
            <a:spLocks noGrp="1"/>
          </p:cNvSpPr>
          <p:nvPr>
            <p:ph type="subTitle" idx="1"/>
          </p:nvPr>
        </p:nvSpPr>
        <p:spPr>
          <a:xfrm>
            <a:off x="1524000" y="3602038"/>
            <a:ext cx="9144000" cy="1332569"/>
          </a:xfrm>
        </p:spPr>
        <p:txBody>
          <a:bodyPr/>
          <a:lstStyle/>
          <a:p>
            <a:endParaRPr lang="en-US" dirty="0"/>
          </a:p>
          <a:p>
            <a:r>
              <a:rPr lang="en-US" sz="3200" b="1" dirty="0"/>
              <a:t>Unit 13 – Economic Torts</a:t>
            </a:r>
          </a:p>
        </p:txBody>
      </p:sp>
    </p:spTree>
    <p:extLst>
      <p:ext uri="{BB962C8B-B14F-4D97-AF65-F5344CB8AC3E}">
        <p14:creationId xmlns:p14="http://schemas.microsoft.com/office/powerpoint/2010/main" val="1534674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20822A-FD2E-4E7E-834E-FD7D0B11FE89}"/>
              </a:ext>
            </a:extLst>
          </p:cNvPr>
          <p:cNvSpPr>
            <a:spLocks noGrp="1"/>
          </p:cNvSpPr>
          <p:nvPr>
            <p:ph type="title"/>
          </p:nvPr>
        </p:nvSpPr>
        <p:spPr>
          <a:xfrm>
            <a:off x="838200" y="365126"/>
            <a:ext cx="10515600" cy="1101068"/>
          </a:xfrm>
        </p:spPr>
        <p:txBody>
          <a:bodyPr/>
          <a:lstStyle/>
          <a:p>
            <a:r>
              <a:rPr lang="en-US" b="1" dirty="0"/>
              <a:t>Cont’d</a:t>
            </a:r>
          </a:p>
        </p:txBody>
      </p:sp>
      <p:sp>
        <p:nvSpPr>
          <p:cNvPr id="3" name="Content Placeholder 2">
            <a:extLst>
              <a:ext uri="{FF2B5EF4-FFF2-40B4-BE49-F238E27FC236}">
                <a16:creationId xmlns:a16="http://schemas.microsoft.com/office/drawing/2014/main" xmlns="" id="{0C41DB1F-8530-44FA-8F37-E2AF00051591}"/>
              </a:ext>
            </a:extLst>
          </p:cNvPr>
          <p:cNvSpPr>
            <a:spLocks noGrp="1"/>
          </p:cNvSpPr>
          <p:nvPr>
            <p:ph idx="1"/>
          </p:nvPr>
        </p:nvSpPr>
        <p:spPr>
          <a:xfrm>
            <a:off x="838200" y="1466194"/>
            <a:ext cx="10515600" cy="5026680"/>
          </a:xfrm>
        </p:spPr>
        <p:txBody>
          <a:bodyPr>
            <a:normAutofit/>
          </a:bodyPr>
          <a:lstStyle/>
          <a:p>
            <a:r>
              <a:rPr lang="en-US" sz="2400" b="1" dirty="0"/>
              <a:t>The claimant must rely on the statement: </a:t>
            </a:r>
          </a:p>
          <a:p>
            <a:pPr lvl="1"/>
            <a:r>
              <a:rPr lang="en-US" dirty="0"/>
              <a:t>The claimant must be taken in by the misrepresentation; it must induce him to enter into the transaction;</a:t>
            </a:r>
          </a:p>
          <a:p>
            <a:pPr lvl="1"/>
            <a:r>
              <a:rPr lang="en-US" dirty="0"/>
              <a:t>If the claimant does rely on the defendant’s statement, it is no defence that he acted incautiously and failed to take those steps to verify its truth which a prudent person would have taken.</a:t>
            </a:r>
          </a:p>
          <a:p>
            <a:pPr lvl="1"/>
            <a:r>
              <a:rPr lang="en-US" dirty="0"/>
              <a:t>See </a:t>
            </a:r>
            <a:r>
              <a:rPr lang="en-US" b="1" dirty="0"/>
              <a:t>Downs v Chappell (1997) 1 WLR 426</a:t>
            </a:r>
          </a:p>
          <a:p>
            <a:r>
              <a:rPr lang="en-US" sz="2400" b="1" dirty="0"/>
              <a:t>Damage:</a:t>
            </a:r>
          </a:p>
          <a:p>
            <a:pPr lvl="1"/>
            <a:r>
              <a:rPr lang="en-US" dirty="0"/>
              <a:t>The claimant must demonstrate that he has suffered some damage due to the deceit.</a:t>
            </a:r>
          </a:p>
        </p:txBody>
      </p:sp>
    </p:spTree>
    <p:extLst>
      <p:ext uri="{BB962C8B-B14F-4D97-AF65-F5344CB8AC3E}">
        <p14:creationId xmlns:p14="http://schemas.microsoft.com/office/powerpoint/2010/main" val="115594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B71CE2-BF73-4424-B015-544FCED5E70E}"/>
              </a:ext>
            </a:extLst>
          </p:cNvPr>
          <p:cNvSpPr>
            <a:spLocks noGrp="1"/>
          </p:cNvSpPr>
          <p:nvPr>
            <p:ph type="title"/>
          </p:nvPr>
        </p:nvSpPr>
        <p:spPr/>
        <p:txBody>
          <a:bodyPr/>
          <a:lstStyle/>
          <a:p>
            <a:r>
              <a:rPr lang="en-US" b="1" dirty="0"/>
              <a:t>The Tort of Passing Off</a:t>
            </a:r>
          </a:p>
        </p:txBody>
      </p:sp>
      <p:sp>
        <p:nvSpPr>
          <p:cNvPr id="3" name="Content Placeholder 2">
            <a:extLst>
              <a:ext uri="{FF2B5EF4-FFF2-40B4-BE49-F238E27FC236}">
                <a16:creationId xmlns:a16="http://schemas.microsoft.com/office/drawing/2014/main" xmlns="" id="{704AAAA5-40E5-4EAE-B766-B4AC9F606ACC}"/>
              </a:ext>
            </a:extLst>
          </p:cNvPr>
          <p:cNvSpPr>
            <a:spLocks noGrp="1"/>
          </p:cNvSpPr>
          <p:nvPr>
            <p:ph idx="1"/>
          </p:nvPr>
        </p:nvSpPr>
        <p:spPr>
          <a:xfrm>
            <a:off x="838200" y="1481960"/>
            <a:ext cx="10515600" cy="4695004"/>
          </a:xfrm>
        </p:spPr>
        <p:txBody>
          <a:bodyPr>
            <a:normAutofit/>
          </a:bodyPr>
          <a:lstStyle/>
          <a:p>
            <a:r>
              <a:rPr lang="en-US" sz="2400" dirty="0"/>
              <a:t>The tort of passing off, as an economic tort, seeks to protect the plaintiff, the owner of a goodwill, from an unlawful conduct of the defendant, the result of which is the damage caused to the business of the former.</a:t>
            </a:r>
          </a:p>
          <a:p>
            <a:r>
              <a:rPr lang="en-US" sz="2400" dirty="0"/>
              <a:t>The tort of passing off has been significantly reduced by the law on trade marks; Common law governs passing off. Unlike trade mark infringement, there is no specific legislation to offer protection.</a:t>
            </a:r>
          </a:p>
          <a:p>
            <a:r>
              <a:rPr lang="en-US" sz="2400" dirty="0"/>
              <a:t>The tort of passing off is thus mostly used where the law of trade marks is inapplicable, or the registration is invalid or indeed where there has been no attempt at registration. </a:t>
            </a:r>
          </a:p>
          <a:p>
            <a:r>
              <a:rPr lang="en-US" sz="2400" dirty="0"/>
              <a:t>The tort is based on the simple principle that a person is not to sell his goods or services under the pretence that they are those of another.</a:t>
            </a:r>
          </a:p>
          <a:p>
            <a:pPr marL="0" indent="0">
              <a:buNone/>
            </a:pPr>
            <a:endParaRPr lang="en-US" dirty="0"/>
          </a:p>
        </p:txBody>
      </p:sp>
    </p:spTree>
    <p:extLst>
      <p:ext uri="{BB962C8B-B14F-4D97-AF65-F5344CB8AC3E}">
        <p14:creationId xmlns:p14="http://schemas.microsoft.com/office/powerpoint/2010/main" val="619700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B63E7F-43F9-44A5-B9E0-050BFE0E3B9F}"/>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47DA20E9-687D-4F27-8CB2-6E12C6DCB13A}"/>
              </a:ext>
            </a:extLst>
          </p:cNvPr>
          <p:cNvSpPr>
            <a:spLocks noGrp="1"/>
          </p:cNvSpPr>
          <p:nvPr>
            <p:ph idx="1"/>
          </p:nvPr>
        </p:nvSpPr>
        <p:spPr/>
        <p:txBody>
          <a:bodyPr>
            <a:normAutofit/>
          </a:bodyPr>
          <a:lstStyle/>
          <a:p>
            <a:r>
              <a:rPr lang="en-US" sz="2400" b="1" dirty="0"/>
              <a:t>Mubanga v </a:t>
            </a:r>
            <a:r>
              <a:rPr lang="en-US" sz="2400" b="1" dirty="0" err="1"/>
              <a:t>Chasemah</a:t>
            </a:r>
            <a:r>
              <a:rPr lang="en-US" sz="2400" b="1" dirty="0"/>
              <a:t> and Advertising Media Ltd [2011] ZMHC 6:- </a:t>
            </a:r>
          </a:p>
          <a:p>
            <a:pPr lvl="1"/>
            <a:r>
              <a:rPr lang="en-US" dirty="0"/>
              <a:t>Passing off is a common law tort which can be used to enforce unregistered trademark rights. Passing off is concerned with the protection of business goodwill and reputation. </a:t>
            </a:r>
          </a:p>
          <a:p>
            <a:pPr lvl="1"/>
            <a:r>
              <a:rPr lang="en-US" dirty="0"/>
              <a:t>Therefore, the law of passing off prevents one person from misrepresenting his goods or services as being the goods or services of the plaintiff, and also prevents one from holding out his goods or services as having some association or connection with the plaintiff when it is not true.</a:t>
            </a:r>
          </a:p>
        </p:txBody>
      </p:sp>
    </p:spTree>
    <p:extLst>
      <p:ext uri="{BB962C8B-B14F-4D97-AF65-F5344CB8AC3E}">
        <p14:creationId xmlns:p14="http://schemas.microsoft.com/office/powerpoint/2010/main" val="94364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4F2839-EBA6-44C5-BC94-47F17DF861D6}"/>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2F9D4C02-0443-4784-B245-168380544C87}"/>
              </a:ext>
            </a:extLst>
          </p:cNvPr>
          <p:cNvSpPr>
            <a:spLocks noGrp="1"/>
          </p:cNvSpPr>
          <p:nvPr>
            <p:ph idx="1"/>
          </p:nvPr>
        </p:nvSpPr>
        <p:spPr>
          <a:xfrm>
            <a:off x="838200" y="1545021"/>
            <a:ext cx="10515600" cy="4947854"/>
          </a:xfrm>
        </p:spPr>
        <p:txBody>
          <a:bodyPr>
            <a:normAutofit/>
          </a:bodyPr>
          <a:lstStyle/>
          <a:p>
            <a:pPr marL="0" indent="0">
              <a:buNone/>
            </a:pPr>
            <a:r>
              <a:rPr lang="en-US" sz="2400" dirty="0"/>
              <a:t>In </a:t>
            </a:r>
            <a:r>
              <a:rPr lang="en-US" sz="2400" b="1" dirty="0"/>
              <a:t>Erven </a:t>
            </a:r>
            <a:r>
              <a:rPr lang="en-US" sz="2400" b="1" dirty="0" err="1"/>
              <a:t>Warnink</a:t>
            </a:r>
            <a:r>
              <a:rPr lang="en-US" sz="2400" b="1" dirty="0"/>
              <a:t> B.V. v. J. Townend &amp; Sons (Hull) Ltd., [1979] AC 731 </a:t>
            </a:r>
            <a:r>
              <a:rPr lang="en-US" sz="2400" dirty="0"/>
              <a:t>Lord Diplock outlines five essential requirements of the pass off tort:</a:t>
            </a:r>
          </a:p>
          <a:p>
            <a:pPr marL="971550" lvl="1" indent="-514350">
              <a:buFont typeface="+mj-lt"/>
              <a:buAutoNum type="arabicPeriod"/>
            </a:pPr>
            <a:r>
              <a:rPr lang="en-US" dirty="0"/>
              <a:t>A misrepresentation;</a:t>
            </a:r>
          </a:p>
          <a:p>
            <a:pPr marL="971550" lvl="1" indent="-514350">
              <a:buFont typeface="+mj-lt"/>
              <a:buAutoNum type="arabicPeriod"/>
            </a:pPr>
            <a:r>
              <a:rPr lang="en-US" dirty="0"/>
              <a:t>Made by a trader in the course of trade;</a:t>
            </a:r>
          </a:p>
          <a:p>
            <a:pPr marL="971550" lvl="1" indent="-514350">
              <a:buFont typeface="+mj-lt"/>
              <a:buAutoNum type="arabicPeriod"/>
            </a:pPr>
            <a:r>
              <a:rPr lang="en-US" dirty="0"/>
              <a:t>To prospective customers of his or ultimate consumers of goods or services supplied by him;</a:t>
            </a:r>
          </a:p>
          <a:p>
            <a:pPr marL="971550" lvl="1" indent="-514350">
              <a:buFont typeface="+mj-lt"/>
              <a:buAutoNum type="arabicPeriod"/>
            </a:pPr>
            <a:r>
              <a:rPr lang="en-US" dirty="0"/>
              <a:t>Which is calculated to injure the business or goodwill of another trader; and</a:t>
            </a:r>
          </a:p>
          <a:p>
            <a:pPr marL="971550" lvl="1" indent="-514350">
              <a:buFont typeface="+mj-lt"/>
              <a:buAutoNum type="arabicPeriod"/>
            </a:pPr>
            <a:r>
              <a:rPr lang="en-US" dirty="0"/>
              <a:t>Which causes actual damage to a business or goodwill of the trader by whom the action is brought or will probably do so.</a:t>
            </a:r>
          </a:p>
          <a:p>
            <a:r>
              <a:rPr lang="en-US" sz="2400" dirty="0"/>
              <a:t>All these elements are cumulative in order for an action in passing off to succeed.</a:t>
            </a:r>
          </a:p>
        </p:txBody>
      </p:sp>
    </p:spTree>
    <p:extLst>
      <p:ext uri="{BB962C8B-B14F-4D97-AF65-F5344CB8AC3E}">
        <p14:creationId xmlns:p14="http://schemas.microsoft.com/office/powerpoint/2010/main" val="3372054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A10F94-F38B-41FB-B66F-15B7B6632680}"/>
              </a:ext>
            </a:extLst>
          </p:cNvPr>
          <p:cNvSpPr>
            <a:spLocks noGrp="1"/>
          </p:cNvSpPr>
          <p:nvPr>
            <p:ph type="title"/>
          </p:nvPr>
        </p:nvSpPr>
        <p:spPr>
          <a:xfrm>
            <a:off x="838200" y="365125"/>
            <a:ext cx="10515600" cy="1258723"/>
          </a:xfrm>
        </p:spPr>
        <p:txBody>
          <a:bodyPr/>
          <a:lstStyle/>
          <a:p>
            <a:r>
              <a:rPr lang="en-US" b="1" dirty="0"/>
              <a:t>Cont’d</a:t>
            </a:r>
          </a:p>
        </p:txBody>
      </p:sp>
      <p:sp>
        <p:nvSpPr>
          <p:cNvPr id="3" name="Content Placeholder 2">
            <a:extLst>
              <a:ext uri="{FF2B5EF4-FFF2-40B4-BE49-F238E27FC236}">
                <a16:creationId xmlns:a16="http://schemas.microsoft.com/office/drawing/2014/main" xmlns="" id="{2B641E50-94BF-4A83-B8EF-952CD52CB45F}"/>
              </a:ext>
            </a:extLst>
          </p:cNvPr>
          <p:cNvSpPr>
            <a:spLocks noGrp="1"/>
          </p:cNvSpPr>
          <p:nvPr>
            <p:ph idx="1"/>
          </p:nvPr>
        </p:nvSpPr>
        <p:spPr>
          <a:xfrm>
            <a:off x="712076" y="1623848"/>
            <a:ext cx="10515600" cy="4553115"/>
          </a:xfrm>
        </p:spPr>
        <p:txBody>
          <a:bodyPr>
            <a:normAutofit/>
          </a:bodyPr>
          <a:lstStyle/>
          <a:p>
            <a:pPr marL="0" indent="0">
              <a:buNone/>
            </a:pPr>
            <a:r>
              <a:rPr lang="en-US" sz="2400" dirty="0"/>
              <a:t>In </a:t>
            </a:r>
            <a:r>
              <a:rPr lang="en-US" sz="2400" b="1" dirty="0"/>
              <a:t>Reckitt &amp; Colman Ltd v Borden Inc [1990] 1 All E.R. 873 </a:t>
            </a:r>
            <a:r>
              <a:rPr lang="en-US" sz="2400" dirty="0"/>
              <a:t>– three elements were said to be necessary in order to show passing off:</a:t>
            </a:r>
          </a:p>
          <a:p>
            <a:pPr marL="971550" lvl="1" indent="-514350">
              <a:buFont typeface="+mj-lt"/>
              <a:buAutoNum type="arabicPeriod"/>
            </a:pPr>
            <a:r>
              <a:rPr lang="en-US" dirty="0"/>
              <a:t>Goodwill or reputation attached to goods and services of C;</a:t>
            </a:r>
          </a:p>
          <a:p>
            <a:pPr marL="971550" lvl="1" indent="-514350">
              <a:buFont typeface="+mj-lt"/>
              <a:buAutoNum type="arabicPeriod"/>
            </a:pPr>
            <a:r>
              <a:rPr lang="en-US" dirty="0"/>
              <a:t>Misrepresentation by D to public - Such as is likely to lead public to believe goods or service of D are in fact those of C; and</a:t>
            </a:r>
          </a:p>
          <a:p>
            <a:pPr marL="971550" lvl="1" indent="-514350">
              <a:buFont typeface="+mj-lt"/>
              <a:buAutoNum type="arabicPeriod"/>
            </a:pPr>
            <a:r>
              <a:rPr lang="en-US" dirty="0"/>
              <a:t>Damage suffered by C due to this belief.</a:t>
            </a:r>
          </a:p>
          <a:p>
            <a:r>
              <a:rPr lang="en-US" sz="2400" dirty="0"/>
              <a:t>In</a:t>
            </a:r>
            <a:r>
              <a:rPr lang="en-US" sz="2400" b="1" dirty="0"/>
              <a:t> IRC v Muller &amp; Co's Margarine Ltd [1901] AC 217</a:t>
            </a:r>
            <a:r>
              <a:rPr lang="en-US" sz="2400" dirty="0"/>
              <a:t>, goodwill was defined as, </a:t>
            </a:r>
          </a:p>
          <a:p>
            <a:pPr marL="457200" lvl="1" indent="0">
              <a:buNone/>
            </a:pPr>
            <a:r>
              <a:rPr lang="en-US" dirty="0"/>
              <a:t>“.. the benefit and advantage of the good name, reputation and connection of a business. It is the attractive force that brings in the customer. It is the one thing that distinguishes an old fashioned business from a new business at its first start.”</a:t>
            </a:r>
          </a:p>
          <a:p>
            <a:r>
              <a:rPr lang="en-US" sz="2400" dirty="0"/>
              <a:t>Goodwill distinguishes an established business from a new business</a:t>
            </a:r>
          </a:p>
          <a:p>
            <a:endParaRPr lang="en-US" sz="2400" dirty="0"/>
          </a:p>
        </p:txBody>
      </p:sp>
    </p:spTree>
    <p:extLst>
      <p:ext uri="{BB962C8B-B14F-4D97-AF65-F5344CB8AC3E}">
        <p14:creationId xmlns:p14="http://schemas.microsoft.com/office/powerpoint/2010/main" val="4163600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CF157E-CE35-4B33-BEF6-817EB67B373A}"/>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4026FE57-40DE-436A-A2B0-1F88E9D2F1E3}"/>
              </a:ext>
            </a:extLst>
          </p:cNvPr>
          <p:cNvSpPr>
            <a:spLocks noGrp="1"/>
          </p:cNvSpPr>
          <p:nvPr>
            <p:ph idx="1"/>
          </p:nvPr>
        </p:nvSpPr>
        <p:spPr>
          <a:xfrm>
            <a:off x="838200" y="1690688"/>
            <a:ext cx="10515600" cy="4486275"/>
          </a:xfrm>
        </p:spPr>
        <p:txBody>
          <a:bodyPr>
            <a:normAutofit/>
          </a:bodyPr>
          <a:lstStyle/>
          <a:p>
            <a:r>
              <a:rPr lang="en-US" sz="2400" b="1" dirty="0"/>
              <a:t>Goodwill</a:t>
            </a:r>
          </a:p>
          <a:p>
            <a:pPr lvl="1"/>
            <a:r>
              <a:rPr lang="en-US" dirty="0"/>
              <a:t>For goodwill to exist, a plaintiff must show that customers are buying his goods or services as a result of the reputation that he has developed;</a:t>
            </a:r>
          </a:p>
          <a:p>
            <a:pPr lvl="1"/>
            <a:r>
              <a:rPr lang="en-US" dirty="0"/>
              <a:t>Passing off typically recognises the goodwill that exists in names, symbols or trade logos that are used by a trader; in packaging and advertising style.</a:t>
            </a:r>
          </a:p>
          <a:p>
            <a:r>
              <a:rPr lang="en-US" sz="2400" b="1" dirty="0"/>
              <a:t>Misrepresentation</a:t>
            </a:r>
          </a:p>
          <a:p>
            <a:pPr lvl="1"/>
            <a:r>
              <a:rPr lang="en-US" dirty="0"/>
              <a:t>A representation (express of implied) that the defendant’s goods or services come from or are connected with the plaintiff’s goods or services. </a:t>
            </a:r>
          </a:p>
          <a:p>
            <a:pPr lvl="1"/>
            <a:r>
              <a:rPr lang="en-US" dirty="0"/>
              <a:t>The misrepresentation must harm the integrity of the plaintiff’s goodwill in some way; mere confusion does not suffice.</a:t>
            </a:r>
          </a:p>
          <a:p>
            <a:pPr lvl="1"/>
            <a:endParaRPr lang="en-US" dirty="0"/>
          </a:p>
          <a:p>
            <a:endParaRPr lang="en-US" sz="2400" dirty="0"/>
          </a:p>
        </p:txBody>
      </p:sp>
    </p:spTree>
    <p:extLst>
      <p:ext uri="{BB962C8B-B14F-4D97-AF65-F5344CB8AC3E}">
        <p14:creationId xmlns:p14="http://schemas.microsoft.com/office/powerpoint/2010/main" val="1289585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91820E-6A36-4D10-B34E-2CFA02314762}"/>
              </a:ext>
            </a:extLst>
          </p:cNvPr>
          <p:cNvSpPr>
            <a:spLocks noGrp="1"/>
          </p:cNvSpPr>
          <p:nvPr>
            <p:ph type="title"/>
          </p:nvPr>
        </p:nvSpPr>
        <p:spPr>
          <a:xfrm>
            <a:off x="838200" y="365125"/>
            <a:ext cx="10515600" cy="1085303"/>
          </a:xfrm>
        </p:spPr>
        <p:txBody>
          <a:bodyPr/>
          <a:lstStyle/>
          <a:p>
            <a:r>
              <a:rPr lang="en-US" b="1" dirty="0"/>
              <a:t>Cont’d</a:t>
            </a:r>
          </a:p>
        </p:txBody>
      </p:sp>
      <p:sp>
        <p:nvSpPr>
          <p:cNvPr id="3" name="Content Placeholder 2">
            <a:extLst>
              <a:ext uri="{FF2B5EF4-FFF2-40B4-BE49-F238E27FC236}">
                <a16:creationId xmlns:a16="http://schemas.microsoft.com/office/drawing/2014/main" xmlns="" id="{BBF3ECC5-A6EE-408E-915D-FD7402FE009A}"/>
              </a:ext>
            </a:extLst>
          </p:cNvPr>
          <p:cNvSpPr>
            <a:spLocks noGrp="1"/>
          </p:cNvSpPr>
          <p:nvPr>
            <p:ph idx="1"/>
          </p:nvPr>
        </p:nvSpPr>
        <p:spPr>
          <a:xfrm>
            <a:off x="838200" y="1450428"/>
            <a:ext cx="10515600" cy="4726535"/>
          </a:xfrm>
        </p:spPr>
        <p:txBody>
          <a:bodyPr>
            <a:normAutofit/>
          </a:bodyPr>
          <a:lstStyle/>
          <a:p>
            <a:pPr lvl="1"/>
            <a:r>
              <a:rPr lang="en-US" dirty="0"/>
              <a:t>The Courts have made it clear that there must be a likelihood of confusion between the plaintiff’s and defendant’s products - </a:t>
            </a:r>
            <a:r>
              <a:rPr lang="en-US" b="1" dirty="0"/>
              <a:t>McCambridge Limited v. Joseph Brennan Bakeries, [2012] IESC 46.</a:t>
            </a:r>
          </a:p>
          <a:p>
            <a:r>
              <a:rPr lang="en-US" sz="2400" b="1" dirty="0"/>
              <a:t>Damage</a:t>
            </a:r>
          </a:p>
          <a:p>
            <a:pPr lvl="1"/>
            <a:r>
              <a:rPr lang="en-US" dirty="0"/>
              <a:t>The claimant must be able to demonstrate that the misrepresentation made by the defendant is likely to cause, or has caused damage to his business. For example:</a:t>
            </a:r>
          </a:p>
          <a:p>
            <a:pPr lvl="2">
              <a:buFont typeface="Wingdings" panose="05000000000000000000" pitchFamily="2" charset="2"/>
              <a:buChar char="Ø"/>
            </a:pPr>
            <a:r>
              <a:rPr lang="en-US" sz="2400" dirty="0"/>
              <a:t>Loss of profit.</a:t>
            </a:r>
          </a:p>
          <a:p>
            <a:pPr lvl="2">
              <a:buFont typeface="Wingdings" panose="05000000000000000000" pitchFamily="2" charset="2"/>
              <a:buChar char="Ø"/>
            </a:pPr>
            <a:r>
              <a:rPr lang="en-US" sz="2400" dirty="0"/>
              <a:t>Loss of an opportunity to expand.</a:t>
            </a:r>
          </a:p>
          <a:p>
            <a:r>
              <a:rPr lang="en-US" sz="2400" dirty="0"/>
              <a:t>Read: </a:t>
            </a:r>
            <a:r>
              <a:rPr lang="en-US" sz="2400" b="1" dirty="0"/>
              <a:t>Airtel Holdings Limited and Others v Patents and Companies Registration Agency and Another </a:t>
            </a:r>
            <a:r>
              <a:rPr lang="en-US" sz="2400" b="1" dirty="0" smtClean="0"/>
              <a:t> </a:t>
            </a:r>
            <a:r>
              <a:rPr lang="en-US" sz="2400" b="1" dirty="0"/>
              <a:t>[2012] ZMHC 45 </a:t>
            </a:r>
          </a:p>
        </p:txBody>
      </p:sp>
    </p:spTree>
    <p:extLst>
      <p:ext uri="{BB962C8B-B14F-4D97-AF65-F5344CB8AC3E}">
        <p14:creationId xmlns:p14="http://schemas.microsoft.com/office/powerpoint/2010/main" val="780153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A260B2-4098-4DDC-8238-1A1585571E40}"/>
              </a:ext>
            </a:extLst>
          </p:cNvPr>
          <p:cNvSpPr>
            <a:spLocks noGrp="1"/>
          </p:cNvSpPr>
          <p:nvPr>
            <p:ph type="title"/>
          </p:nvPr>
        </p:nvSpPr>
        <p:spPr>
          <a:xfrm>
            <a:off x="838200" y="365126"/>
            <a:ext cx="10515600" cy="1101068"/>
          </a:xfrm>
        </p:spPr>
        <p:txBody>
          <a:bodyPr/>
          <a:lstStyle/>
          <a:p>
            <a:r>
              <a:rPr lang="en-US" b="1" dirty="0"/>
              <a:t>Cont’d</a:t>
            </a:r>
          </a:p>
        </p:txBody>
      </p:sp>
      <p:sp>
        <p:nvSpPr>
          <p:cNvPr id="3" name="Content Placeholder 2">
            <a:extLst>
              <a:ext uri="{FF2B5EF4-FFF2-40B4-BE49-F238E27FC236}">
                <a16:creationId xmlns:a16="http://schemas.microsoft.com/office/drawing/2014/main" xmlns="" id="{A4F4C7B3-5633-49D8-A7C6-ACC4BA17CDDF}"/>
              </a:ext>
            </a:extLst>
          </p:cNvPr>
          <p:cNvSpPr>
            <a:spLocks noGrp="1"/>
          </p:cNvSpPr>
          <p:nvPr>
            <p:ph idx="1"/>
          </p:nvPr>
        </p:nvSpPr>
        <p:spPr>
          <a:xfrm>
            <a:off x="838200" y="1150883"/>
            <a:ext cx="10515600" cy="5454869"/>
          </a:xfrm>
        </p:spPr>
        <p:txBody>
          <a:bodyPr>
            <a:noAutofit/>
          </a:bodyPr>
          <a:lstStyle/>
          <a:p>
            <a:r>
              <a:rPr lang="en-US" sz="2400" b="1" dirty="0"/>
              <a:t>Remedies:</a:t>
            </a:r>
          </a:p>
          <a:p>
            <a:r>
              <a:rPr lang="en-US" sz="2400" b="1" dirty="0"/>
              <a:t>Injunctions -</a:t>
            </a:r>
          </a:p>
          <a:p>
            <a:pPr lvl="1"/>
            <a:r>
              <a:rPr lang="en-US" sz="2200" dirty="0"/>
              <a:t>The type of injunction granted in a passing off action depends on the circumstances of the case and is, to some extent, a compromise between protecting the rights of the claimant and allowing the defendant to trade legitimately;</a:t>
            </a:r>
          </a:p>
          <a:p>
            <a:pPr lvl="1"/>
            <a:r>
              <a:rPr lang="en-US" sz="2200" dirty="0"/>
              <a:t>If C acts quickly, he may be able to obtain an interim injunction to restrain further dealings by D pending a full trial. This will prevent further damage to the goodwill of C’s business during the intervening period.</a:t>
            </a:r>
          </a:p>
          <a:p>
            <a:r>
              <a:rPr lang="en-US" sz="2400" b="1" dirty="0"/>
              <a:t>Damages</a:t>
            </a:r>
          </a:p>
          <a:p>
            <a:r>
              <a:rPr lang="en-US" sz="2400" b="1" dirty="0"/>
              <a:t>Delivery up or destruction</a:t>
            </a:r>
          </a:p>
          <a:p>
            <a:pPr lvl="1"/>
            <a:r>
              <a:rPr lang="en-US" sz="2200" dirty="0"/>
              <a:t>If C is granted an injunction (or if the defendant voluntarily undertakes to cease dealing in the offending goods) the court may make an order requiring the goods to be either:</a:t>
            </a:r>
          </a:p>
          <a:p>
            <a:pPr lvl="1"/>
            <a:r>
              <a:rPr lang="en-US" sz="2200" dirty="0"/>
              <a:t>Delivered to C; or</a:t>
            </a:r>
          </a:p>
          <a:p>
            <a:pPr lvl="1"/>
            <a:r>
              <a:rPr lang="en-US" sz="2200" dirty="0"/>
              <a:t>Destroyed by D with the destruction verified on oath.</a:t>
            </a:r>
          </a:p>
          <a:p>
            <a:pPr lvl="1"/>
            <a:endParaRPr lang="en-US" b="1" dirty="0"/>
          </a:p>
        </p:txBody>
      </p:sp>
    </p:spTree>
    <p:extLst>
      <p:ext uri="{BB962C8B-B14F-4D97-AF65-F5344CB8AC3E}">
        <p14:creationId xmlns:p14="http://schemas.microsoft.com/office/powerpoint/2010/main" val="2904240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E7884E-4773-47D5-ACD4-607350E8C0FA}"/>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8048A46F-3216-4EA0-BC80-8F9227BF239F}"/>
              </a:ext>
            </a:extLst>
          </p:cNvPr>
          <p:cNvSpPr>
            <a:spLocks noGrp="1"/>
          </p:cNvSpPr>
          <p:nvPr>
            <p:ph idx="1"/>
          </p:nvPr>
        </p:nvSpPr>
        <p:spPr/>
        <p:txBody>
          <a:bodyPr>
            <a:normAutofit/>
          </a:bodyPr>
          <a:lstStyle/>
          <a:p>
            <a:r>
              <a:rPr lang="en-US" sz="2400" dirty="0"/>
              <a:t>The following are some of the defences that you will encounter in a tort of passing off:</a:t>
            </a:r>
          </a:p>
          <a:p>
            <a:pPr marL="914400" lvl="1" indent="-457200">
              <a:buFont typeface="+mj-lt"/>
              <a:buAutoNum type="alphaLcParenR"/>
            </a:pPr>
            <a:r>
              <a:rPr lang="en-US" dirty="0"/>
              <a:t>the mark in question is not distinctive;</a:t>
            </a:r>
          </a:p>
          <a:p>
            <a:pPr marL="914400" lvl="1" indent="-457200">
              <a:buFont typeface="+mj-lt"/>
              <a:buAutoNum type="alphaLcParenR"/>
            </a:pPr>
            <a:r>
              <a:rPr lang="en-US" dirty="0"/>
              <a:t>the mark is generic;</a:t>
            </a:r>
          </a:p>
          <a:p>
            <a:pPr marL="914400" lvl="1" indent="-457200">
              <a:buFont typeface="+mj-lt"/>
              <a:buAutoNum type="alphaLcParenR"/>
            </a:pPr>
            <a:r>
              <a:rPr lang="en-US" dirty="0"/>
              <a:t>D has used carefully and honestly their own name;</a:t>
            </a:r>
          </a:p>
          <a:p>
            <a:pPr marL="914400" lvl="1" indent="-457200">
              <a:buFont typeface="+mj-lt"/>
              <a:buAutoNum type="alphaLcParenR"/>
            </a:pPr>
            <a:r>
              <a:rPr lang="en-US" dirty="0"/>
              <a:t>The claimant doesn’t have goodwill in the mark;</a:t>
            </a:r>
          </a:p>
          <a:p>
            <a:pPr marL="914400" lvl="1" indent="-457200">
              <a:buFont typeface="+mj-lt"/>
              <a:buAutoNum type="alphaLcParenR"/>
            </a:pPr>
            <a:r>
              <a:rPr lang="en-US" dirty="0"/>
              <a:t>The claimant had given consent or encouraged the use of the mark;</a:t>
            </a:r>
          </a:p>
          <a:p>
            <a:pPr marL="914400" lvl="1" indent="-457200">
              <a:buFont typeface="+mj-lt"/>
              <a:buAutoNum type="alphaLcParenR"/>
            </a:pPr>
            <a:r>
              <a:rPr lang="en-US" dirty="0"/>
              <a:t>The claimant can't demonstrate damage or loss.</a:t>
            </a:r>
          </a:p>
        </p:txBody>
      </p:sp>
    </p:spTree>
    <p:extLst>
      <p:ext uri="{BB962C8B-B14F-4D97-AF65-F5344CB8AC3E}">
        <p14:creationId xmlns:p14="http://schemas.microsoft.com/office/powerpoint/2010/main" val="7969836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A8A51A-F42F-4549-8EF4-947BC0C40800}"/>
              </a:ext>
            </a:extLst>
          </p:cNvPr>
          <p:cNvSpPr>
            <a:spLocks noGrp="1"/>
          </p:cNvSpPr>
          <p:nvPr>
            <p:ph type="title"/>
          </p:nvPr>
        </p:nvSpPr>
        <p:spPr>
          <a:xfrm>
            <a:off x="838200" y="365126"/>
            <a:ext cx="10515600" cy="1179896"/>
          </a:xfrm>
        </p:spPr>
        <p:txBody>
          <a:bodyPr/>
          <a:lstStyle/>
          <a:p>
            <a:r>
              <a:rPr lang="en-US" b="1" dirty="0"/>
              <a:t>Inducing/ Procuring a Breach of Contract</a:t>
            </a:r>
          </a:p>
        </p:txBody>
      </p:sp>
      <p:sp>
        <p:nvSpPr>
          <p:cNvPr id="3" name="Content Placeholder 2">
            <a:extLst>
              <a:ext uri="{FF2B5EF4-FFF2-40B4-BE49-F238E27FC236}">
                <a16:creationId xmlns:a16="http://schemas.microsoft.com/office/drawing/2014/main" xmlns="" id="{BA6D2AE3-D100-4CF5-88B3-337F48F12A65}"/>
              </a:ext>
            </a:extLst>
          </p:cNvPr>
          <p:cNvSpPr>
            <a:spLocks noGrp="1"/>
          </p:cNvSpPr>
          <p:nvPr>
            <p:ph idx="1"/>
          </p:nvPr>
        </p:nvSpPr>
        <p:spPr>
          <a:xfrm>
            <a:off x="838200" y="1545022"/>
            <a:ext cx="10515600" cy="4631941"/>
          </a:xfrm>
        </p:spPr>
        <p:txBody>
          <a:bodyPr>
            <a:normAutofit/>
          </a:bodyPr>
          <a:lstStyle/>
          <a:p>
            <a:r>
              <a:rPr lang="en-US" sz="2400" dirty="0"/>
              <a:t>D commits a tort against C if, without lawful justification, he induces or procures A to break  A’s contract with C.</a:t>
            </a:r>
          </a:p>
          <a:p>
            <a:r>
              <a:rPr lang="en-US" sz="2400" dirty="0"/>
              <a:t>The origin of this form of liability is the case of </a:t>
            </a:r>
            <a:r>
              <a:rPr lang="en-US" sz="2400" b="1" dirty="0"/>
              <a:t>Lumley v </a:t>
            </a:r>
            <a:r>
              <a:rPr lang="en-US" sz="2400" b="1" dirty="0" err="1"/>
              <a:t>Gye</a:t>
            </a:r>
            <a:r>
              <a:rPr lang="en-US" sz="2400" b="1" dirty="0"/>
              <a:t> (1853) 2 Bl. &amp; Bl. 216.</a:t>
            </a:r>
          </a:p>
          <a:p>
            <a:r>
              <a:rPr lang="en-US" sz="2400" dirty="0"/>
              <a:t>At common law, a defendant is liable to pay damages in tort for actions intended to interfere with the plaintiff's contractual relations with a third party.</a:t>
            </a:r>
          </a:p>
          <a:p>
            <a:r>
              <a:rPr lang="en-US" sz="2400" dirty="0"/>
              <a:t>In an intentional interference claim, the burden is on the plaintiff to prove the elements of the claim rather than on the defendant to prove that its acts were justified. </a:t>
            </a:r>
          </a:p>
        </p:txBody>
      </p:sp>
    </p:spTree>
    <p:extLst>
      <p:ext uri="{BB962C8B-B14F-4D97-AF65-F5344CB8AC3E}">
        <p14:creationId xmlns:p14="http://schemas.microsoft.com/office/powerpoint/2010/main" val="1939258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247FBC-ECA4-4857-9D70-42FD22F51E57}"/>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xmlns="" id="{4C6B999C-EAE6-4533-993B-3B0118C439D2}"/>
              </a:ext>
            </a:extLst>
          </p:cNvPr>
          <p:cNvSpPr>
            <a:spLocks noGrp="1"/>
          </p:cNvSpPr>
          <p:nvPr>
            <p:ph idx="1"/>
          </p:nvPr>
        </p:nvSpPr>
        <p:spPr>
          <a:xfrm>
            <a:off x="838200" y="1576552"/>
            <a:ext cx="10515600" cy="4600411"/>
          </a:xfrm>
        </p:spPr>
        <p:txBody>
          <a:bodyPr>
            <a:normAutofit/>
          </a:bodyPr>
          <a:lstStyle/>
          <a:p>
            <a:r>
              <a:rPr lang="en-US" sz="2400" dirty="0"/>
              <a:t>Economic torts, also referred to as business torts, are common law principles relating to unfair business practices, which result in intentional and improper interference with the economic interests of another, thereby causing losses.</a:t>
            </a:r>
          </a:p>
          <a:p>
            <a:r>
              <a:rPr lang="en-US" sz="2400" dirty="0"/>
              <a:t>Economic torts are an exception to the general rule that there is no duty in tort to avoid causing a purely economic loss, unless it is dependent upon some injury to person or property.</a:t>
            </a:r>
          </a:p>
          <a:p>
            <a:r>
              <a:rPr lang="en-US" sz="2400" dirty="0"/>
              <a:t> Economic torts can result in various losses, including:</a:t>
            </a:r>
          </a:p>
          <a:p>
            <a:pPr lvl="1"/>
            <a:r>
              <a:rPr lang="en-US" dirty="0"/>
              <a:t>Loss of business opportunities;</a:t>
            </a:r>
          </a:p>
          <a:p>
            <a:pPr lvl="1"/>
            <a:r>
              <a:rPr lang="en-US" dirty="0"/>
              <a:t>Loss of business clients;</a:t>
            </a:r>
          </a:p>
          <a:p>
            <a:pPr lvl="1"/>
            <a:r>
              <a:rPr lang="en-US" dirty="0"/>
              <a:t>Damage to, or loss of, business relations; and/or</a:t>
            </a:r>
          </a:p>
          <a:p>
            <a:pPr lvl="1"/>
            <a:r>
              <a:rPr lang="en-US" dirty="0"/>
              <a:t>Loss of business ideas or protected works.</a:t>
            </a:r>
          </a:p>
        </p:txBody>
      </p:sp>
    </p:spTree>
    <p:extLst>
      <p:ext uri="{BB962C8B-B14F-4D97-AF65-F5344CB8AC3E}">
        <p14:creationId xmlns:p14="http://schemas.microsoft.com/office/powerpoint/2010/main" val="110857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AEC4CA-4EA3-4E67-88A0-D5D8724E7FB3}"/>
              </a:ext>
            </a:extLst>
          </p:cNvPr>
          <p:cNvSpPr>
            <a:spLocks noGrp="1"/>
          </p:cNvSpPr>
          <p:nvPr>
            <p:ph type="title"/>
          </p:nvPr>
        </p:nvSpPr>
        <p:spPr>
          <a:xfrm>
            <a:off x="838200" y="365125"/>
            <a:ext cx="10515600" cy="1148365"/>
          </a:xfrm>
        </p:spPr>
        <p:txBody>
          <a:bodyPr/>
          <a:lstStyle/>
          <a:p>
            <a:r>
              <a:rPr lang="en-US" b="1" dirty="0"/>
              <a:t>Cont’d</a:t>
            </a:r>
          </a:p>
        </p:txBody>
      </p:sp>
      <p:sp>
        <p:nvSpPr>
          <p:cNvPr id="3" name="Content Placeholder 2">
            <a:extLst>
              <a:ext uri="{FF2B5EF4-FFF2-40B4-BE49-F238E27FC236}">
                <a16:creationId xmlns:a16="http://schemas.microsoft.com/office/drawing/2014/main" xmlns="" id="{0FACC434-0F55-487A-BD0B-F4535F021C68}"/>
              </a:ext>
            </a:extLst>
          </p:cNvPr>
          <p:cNvSpPr>
            <a:spLocks noGrp="1"/>
          </p:cNvSpPr>
          <p:nvPr>
            <p:ph idx="1"/>
          </p:nvPr>
        </p:nvSpPr>
        <p:spPr>
          <a:xfrm>
            <a:off x="838200" y="1513490"/>
            <a:ext cx="10515600" cy="4663473"/>
          </a:xfrm>
        </p:spPr>
        <p:txBody>
          <a:bodyPr>
            <a:normAutofit lnSpcReduction="10000"/>
          </a:bodyPr>
          <a:lstStyle/>
          <a:p>
            <a:r>
              <a:rPr lang="en-US" sz="2400" dirty="0"/>
              <a:t>To prevail on the claim, plaintiff must prove four elements: </a:t>
            </a:r>
          </a:p>
          <a:p>
            <a:pPr marL="971550" lvl="1" indent="-514350">
              <a:buFont typeface="+mj-lt"/>
              <a:buAutoNum type="arabicPeriod"/>
            </a:pPr>
            <a:r>
              <a:rPr lang="en-US" dirty="0"/>
              <a:t>that a valid contract existed;</a:t>
            </a:r>
          </a:p>
          <a:p>
            <a:pPr marL="971550" lvl="1" indent="-514350">
              <a:buFont typeface="+mj-lt"/>
              <a:buAutoNum type="arabicPeriod"/>
            </a:pPr>
            <a:r>
              <a:rPr lang="en-US" dirty="0"/>
              <a:t>that defendant had knowledge of the contract;</a:t>
            </a:r>
          </a:p>
          <a:p>
            <a:pPr marL="971550" lvl="1" indent="-514350">
              <a:buFont typeface="+mj-lt"/>
              <a:buAutoNum type="arabicPeriod"/>
            </a:pPr>
            <a:r>
              <a:rPr lang="en-US" dirty="0"/>
              <a:t>that defendant acted intentionally and improperly;  and </a:t>
            </a:r>
          </a:p>
          <a:p>
            <a:pPr marL="971550" lvl="1" indent="-514350">
              <a:buFont typeface="+mj-lt"/>
              <a:buAutoNum type="arabicPeriod"/>
            </a:pPr>
            <a:r>
              <a:rPr lang="en-US" dirty="0"/>
              <a:t>that plaintiff was injured by the defendant’s actions.</a:t>
            </a:r>
          </a:p>
          <a:p>
            <a:r>
              <a:rPr lang="en-US" sz="2400" dirty="0"/>
              <a:t>Contractual relationships give rise to assurances, on which all parties to a contract have a right to rely; the assurances offered by a contractual relationship extend only to those party to the contract.</a:t>
            </a:r>
          </a:p>
          <a:p>
            <a:r>
              <a:rPr lang="en-US" sz="2400" dirty="0"/>
              <a:t>The economic tort of inducing breach of contract arises to resolve the exertion of undue influence by one party, over the contractual relationship of others.</a:t>
            </a:r>
          </a:p>
          <a:p>
            <a:r>
              <a:rPr lang="en-US" sz="2400" dirty="0"/>
              <a:t>Thus, the claimant needs to show the existence of a valid contract and the fact that D had knowledge of the existence of the contract.</a:t>
            </a:r>
          </a:p>
        </p:txBody>
      </p:sp>
    </p:spTree>
    <p:extLst>
      <p:ext uri="{BB962C8B-B14F-4D97-AF65-F5344CB8AC3E}">
        <p14:creationId xmlns:p14="http://schemas.microsoft.com/office/powerpoint/2010/main" val="2069034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6FCF2C-9D43-439A-BFF6-51AA57F56E7B}"/>
              </a:ext>
            </a:extLst>
          </p:cNvPr>
          <p:cNvSpPr>
            <a:spLocks noGrp="1"/>
          </p:cNvSpPr>
          <p:nvPr>
            <p:ph type="title"/>
          </p:nvPr>
        </p:nvSpPr>
        <p:spPr>
          <a:xfrm>
            <a:off x="838200" y="365126"/>
            <a:ext cx="10515600" cy="896116"/>
          </a:xfrm>
        </p:spPr>
        <p:txBody>
          <a:bodyPr/>
          <a:lstStyle/>
          <a:p>
            <a:r>
              <a:rPr lang="en-US" b="1" dirty="0"/>
              <a:t>Cont’d</a:t>
            </a:r>
          </a:p>
        </p:txBody>
      </p:sp>
      <p:sp>
        <p:nvSpPr>
          <p:cNvPr id="3" name="Content Placeholder 2">
            <a:extLst>
              <a:ext uri="{FF2B5EF4-FFF2-40B4-BE49-F238E27FC236}">
                <a16:creationId xmlns:a16="http://schemas.microsoft.com/office/drawing/2014/main" xmlns="" id="{1681633F-8CC5-46E2-9DA7-B0520A91E072}"/>
              </a:ext>
            </a:extLst>
          </p:cNvPr>
          <p:cNvSpPr>
            <a:spLocks noGrp="1"/>
          </p:cNvSpPr>
          <p:nvPr>
            <p:ph idx="1"/>
          </p:nvPr>
        </p:nvSpPr>
        <p:spPr>
          <a:xfrm>
            <a:off x="838200" y="1261241"/>
            <a:ext cx="10515600" cy="5360275"/>
          </a:xfrm>
        </p:spPr>
        <p:txBody>
          <a:bodyPr>
            <a:normAutofit fontScale="92500" lnSpcReduction="10000"/>
          </a:bodyPr>
          <a:lstStyle/>
          <a:p>
            <a:r>
              <a:rPr lang="en-US" sz="2600" dirty="0"/>
              <a:t>C also needs to establish that there was an act of persuasion by D directed towards a third party who is contracting with C;</a:t>
            </a:r>
          </a:p>
          <a:p>
            <a:pPr lvl="1"/>
            <a:r>
              <a:rPr lang="en-US" sz="2600" dirty="0"/>
              <a:t>There must be an act of inducement, which is directed at a third party. The third party in question must be the party with which the aggrieved has formed a contract.</a:t>
            </a:r>
          </a:p>
          <a:p>
            <a:r>
              <a:rPr lang="en-US" sz="2600" dirty="0"/>
              <a:t>C also needs to establish Intention: the knowledge that the aggrieved would lose the contractual benefit – consider the following example:</a:t>
            </a:r>
          </a:p>
          <a:p>
            <a:pPr lvl="1">
              <a:buFont typeface="Courier New" panose="02070309020205020404" pitchFamily="49" charset="0"/>
              <a:buChar char="o"/>
            </a:pPr>
            <a:r>
              <a:rPr lang="en-US" b="1" dirty="0"/>
              <a:t>B has a contract with C to supply services.</a:t>
            </a:r>
          </a:p>
          <a:p>
            <a:pPr lvl="1">
              <a:buFont typeface="Courier New" panose="02070309020205020404" pitchFamily="49" charset="0"/>
              <a:buChar char="o"/>
            </a:pPr>
            <a:r>
              <a:rPr lang="en-US" b="1" dirty="0"/>
              <a:t>D wants B’s services, but cannot get them without B breaching the contract with C.</a:t>
            </a:r>
          </a:p>
          <a:p>
            <a:pPr lvl="1">
              <a:buFont typeface="Courier New" panose="02070309020205020404" pitchFamily="49" charset="0"/>
              <a:buChar char="o"/>
            </a:pPr>
            <a:r>
              <a:rPr lang="en-US" b="1" dirty="0"/>
              <a:t>D knows that C will lose the benefit of the contract with B, if it is breached.</a:t>
            </a:r>
          </a:p>
          <a:p>
            <a:pPr lvl="1">
              <a:buFont typeface="Courier New" panose="02070309020205020404" pitchFamily="49" charset="0"/>
              <a:buChar char="o"/>
            </a:pPr>
            <a:r>
              <a:rPr lang="en-US" b="1" dirty="0"/>
              <a:t>D persuades or induces B to breach the contract and provide services to him.</a:t>
            </a:r>
          </a:p>
          <a:p>
            <a:pPr lvl="1">
              <a:buFont typeface="Courier New" panose="02070309020205020404" pitchFamily="49" charset="0"/>
              <a:buChar char="o"/>
            </a:pPr>
            <a:r>
              <a:rPr lang="en-US" b="1" dirty="0"/>
              <a:t>In this scenario, D’s knowledge of the contract between B and C amounts to intention, by way of knowledge. D knows that C is going to lose the benefit of the supply contract, but induces its breach anyway.</a:t>
            </a:r>
          </a:p>
          <a:p>
            <a:pPr lvl="1">
              <a:buFont typeface="Courier New" panose="02070309020205020404" pitchFamily="49" charset="0"/>
              <a:buChar char="o"/>
            </a:pPr>
            <a:r>
              <a:rPr lang="en-US" b="1" dirty="0"/>
              <a:t>C can therefore sue D for inducing the breach of a contract</a:t>
            </a:r>
            <a:endParaRPr lang="en-US" sz="2000" b="1" dirty="0"/>
          </a:p>
        </p:txBody>
      </p:sp>
    </p:spTree>
    <p:extLst>
      <p:ext uri="{BB962C8B-B14F-4D97-AF65-F5344CB8AC3E}">
        <p14:creationId xmlns:p14="http://schemas.microsoft.com/office/powerpoint/2010/main" val="4218938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EE4371-8628-4214-9044-1B08FC220FA1}"/>
              </a:ext>
            </a:extLst>
          </p:cNvPr>
          <p:cNvSpPr>
            <a:spLocks noGrp="1"/>
          </p:cNvSpPr>
          <p:nvPr>
            <p:ph type="title"/>
          </p:nvPr>
        </p:nvSpPr>
        <p:spPr>
          <a:xfrm>
            <a:off x="838200" y="365126"/>
            <a:ext cx="10515600" cy="959178"/>
          </a:xfrm>
        </p:spPr>
        <p:txBody>
          <a:bodyPr/>
          <a:lstStyle/>
          <a:p>
            <a:r>
              <a:rPr lang="en-US" b="1" dirty="0"/>
              <a:t>Cont’d</a:t>
            </a:r>
          </a:p>
        </p:txBody>
      </p:sp>
      <p:sp>
        <p:nvSpPr>
          <p:cNvPr id="3" name="Content Placeholder 2">
            <a:extLst>
              <a:ext uri="{FF2B5EF4-FFF2-40B4-BE49-F238E27FC236}">
                <a16:creationId xmlns:a16="http://schemas.microsoft.com/office/drawing/2014/main" xmlns="" id="{5F9CF1AE-B762-41C4-A3BF-9BF76C9901F1}"/>
              </a:ext>
            </a:extLst>
          </p:cNvPr>
          <p:cNvSpPr>
            <a:spLocks noGrp="1"/>
          </p:cNvSpPr>
          <p:nvPr>
            <p:ph idx="1"/>
          </p:nvPr>
        </p:nvSpPr>
        <p:spPr>
          <a:xfrm>
            <a:off x="838200" y="1592318"/>
            <a:ext cx="10515600" cy="4584646"/>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Like other economic torts, inducing breach of contract only becomes a tortious issue when it causes loss.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Notably, that means that unsuccessful attempts by one party to induce another’s breach of contract, are not actionable.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dirty="0">
                <a:solidFill>
                  <a:prstClr val="black"/>
                </a:solidFill>
                <a:latin typeface="Calibri" panose="020F0502020204030204"/>
              </a:rPr>
              <a:t>A defence that can be raised by D to a claim of inducing a breach of contract is that of justification - </a:t>
            </a:r>
            <a:r>
              <a:rPr lang="en-US" sz="2400" b="1" dirty="0">
                <a:solidFill>
                  <a:prstClr val="black"/>
                </a:solidFill>
                <a:latin typeface="Calibri" panose="020F0502020204030204"/>
              </a:rPr>
              <a:t>Brimelow v Casson [1924] 1 Ch 302 </a:t>
            </a: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r>
              <a:rPr lang="en-US" sz="2400" dirty="0"/>
              <a:t>Among the remedies that can be granted include damages and injunctions.</a:t>
            </a:r>
          </a:p>
        </p:txBody>
      </p:sp>
    </p:spTree>
    <p:extLst>
      <p:ext uri="{BB962C8B-B14F-4D97-AF65-F5344CB8AC3E}">
        <p14:creationId xmlns:p14="http://schemas.microsoft.com/office/powerpoint/2010/main" val="2016352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327CC5-4911-4B9D-93DF-30E50ABBF4D7}"/>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ACBB65B4-CDBD-4FCA-AC8D-E68D126CBF69}"/>
              </a:ext>
            </a:extLst>
          </p:cNvPr>
          <p:cNvSpPr>
            <a:spLocks noGrp="1"/>
          </p:cNvSpPr>
          <p:nvPr>
            <p:ph idx="1"/>
          </p:nvPr>
        </p:nvSpPr>
        <p:spPr>
          <a:xfrm>
            <a:off x="838200" y="1690688"/>
            <a:ext cx="10515600" cy="4678581"/>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See:</a:t>
            </a:r>
          </a:p>
          <a:p>
            <a:pPr lvl="1">
              <a:spcBef>
                <a:spcPts val="1000"/>
              </a:spcBef>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Kayanje Farming Limited v </a:t>
            </a:r>
            <a:r>
              <a:rPr kumimoji="0" lang="en-US" sz="2400" b="1" i="0" u="none" strike="noStrike" kern="1200" cap="none" spc="0" normalizeH="0" baseline="0" noProof="0" dirty="0" err="1">
                <a:ln>
                  <a:noFill/>
                </a:ln>
                <a:solidFill>
                  <a:prstClr val="black"/>
                </a:solidFill>
                <a:effectLst/>
                <a:uLnTx/>
                <a:uFillTx/>
                <a:latin typeface="Calibri" panose="020F0502020204030204"/>
                <a:ea typeface="+mn-ea"/>
                <a:cs typeface="+mn-cs"/>
              </a:rPr>
              <a:t>Rintoul</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Limited TIA Tobacco, Tobacco Leaf Brokers Limited, Tobacco Association of Zambia and Solution Tobacco Alliance Services Limited T/ A Alliance One International, 2006 HPC/0390</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CAA Import and Export Limited v Bidvest Food Zambia and Others [2016] ZMHC 217</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OBG v Allan (2008) 1 A.C 1 (185)</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Emerald Construction Co Ltd v </a:t>
            </a:r>
            <a:r>
              <a:rPr kumimoji="0" lang="en-US" sz="2400" b="1" i="0" u="none" strike="noStrike" kern="1200" cap="none" spc="0" normalizeH="0" baseline="0" noProof="0" dirty="0" err="1">
                <a:ln>
                  <a:noFill/>
                </a:ln>
                <a:solidFill>
                  <a:prstClr val="black"/>
                </a:solidFill>
                <a:effectLst/>
                <a:uLnTx/>
                <a:uFillTx/>
                <a:latin typeface="Calibri" panose="020F0502020204030204"/>
                <a:ea typeface="+mn-ea"/>
                <a:cs typeface="+mn-cs"/>
              </a:rPr>
              <a:t>Lowthian</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[1966] 1 WLR 691</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Greig v Insole [1978] 1 W.L.R. 302 </a:t>
            </a:r>
          </a:p>
          <a:p>
            <a:endParaRPr lang="en-US" dirty="0"/>
          </a:p>
        </p:txBody>
      </p:sp>
    </p:spTree>
    <p:extLst>
      <p:ext uri="{BB962C8B-B14F-4D97-AF65-F5344CB8AC3E}">
        <p14:creationId xmlns:p14="http://schemas.microsoft.com/office/powerpoint/2010/main" val="1643968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785349-69E6-4D1A-B221-08F04A190FCD}"/>
              </a:ext>
            </a:extLst>
          </p:cNvPr>
          <p:cNvSpPr>
            <a:spLocks noGrp="1"/>
          </p:cNvSpPr>
          <p:nvPr>
            <p:ph type="title"/>
          </p:nvPr>
        </p:nvSpPr>
        <p:spPr/>
        <p:txBody>
          <a:bodyPr/>
          <a:lstStyle/>
          <a:p>
            <a:r>
              <a:rPr lang="en-US" b="1" dirty="0"/>
              <a:t>Conspiracy</a:t>
            </a:r>
          </a:p>
        </p:txBody>
      </p:sp>
      <p:sp>
        <p:nvSpPr>
          <p:cNvPr id="3" name="Content Placeholder 2">
            <a:extLst>
              <a:ext uri="{FF2B5EF4-FFF2-40B4-BE49-F238E27FC236}">
                <a16:creationId xmlns:a16="http://schemas.microsoft.com/office/drawing/2014/main" xmlns="" id="{17DCF21D-457D-49D0-AD9B-312A2847E50F}"/>
              </a:ext>
            </a:extLst>
          </p:cNvPr>
          <p:cNvSpPr>
            <a:spLocks noGrp="1"/>
          </p:cNvSpPr>
          <p:nvPr>
            <p:ph idx="1"/>
          </p:nvPr>
        </p:nvSpPr>
        <p:spPr>
          <a:xfrm>
            <a:off x="838200" y="1690688"/>
            <a:ext cx="10515600" cy="4802187"/>
          </a:xfrm>
        </p:spPr>
        <p:txBody>
          <a:bodyPr>
            <a:normAutofit/>
          </a:bodyPr>
          <a:lstStyle/>
          <a:p>
            <a:r>
              <a:rPr lang="en-US" sz="2400" dirty="0"/>
              <a:t>Conspiracy in tort law occurs when two or more persons agree to do something lawful but with the pre-dominant purpose to injure the interests of another, or to do something unlawful. </a:t>
            </a:r>
          </a:p>
          <a:p>
            <a:r>
              <a:rPr lang="en-US" sz="2400" dirty="0"/>
              <a:t>The tort of conspiracy thus takes two forms: </a:t>
            </a:r>
          </a:p>
          <a:p>
            <a:r>
              <a:rPr lang="en-US" sz="2400" dirty="0"/>
              <a:t>conspiracy to injure by lawful means or lawful means conspiracy; and conspiracy to injure by unlawful means or unlawful means conspiracy.</a:t>
            </a:r>
          </a:p>
          <a:p>
            <a:r>
              <a:rPr lang="en-US" sz="2400" dirty="0"/>
              <a:t>Both types of conspiracy require:</a:t>
            </a:r>
          </a:p>
          <a:p>
            <a:pPr marL="971550" lvl="1" indent="-514350">
              <a:buFont typeface="+mj-lt"/>
              <a:buAutoNum type="arabicParenR"/>
            </a:pPr>
            <a:r>
              <a:rPr lang="en-US" dirty="0"/>
              <a:t>an agreement between D and a Third ;</a:t>
            </a:r>
          </a:p>
          <a:p>
            <a:pPr marL="971550" lvl="1" indent="-514350">
              <a:buFont typeface="+mj-lt"/>
              <a:buAutoNum type="arabicParenR"/>
            </a:pPr>
            <a:r>
              <a:rPr lang="en-US" dirty="0"/>
              <a:t>to do something; </a:t>
            </a:r>
          </a:p>
          <a:p>
            <a:pPr marL="971550" lvl="1" indent="-514350">
              <a:buFont typeface="+mj-lt"/>
              <a:buAutoNum type="arabicParenR"/>
            </a:pPr>
            <a:r>
              <a:rPr lang="en-US" dirty="0"/>
              <a:t>deliberately with the intention to injure P; and</a:t>
            </a:r>
          </a:p>
          <a:p>
            <a:pPr marL="971550" lvl="1" indent="-514350">
              <a:buFont typeface="+mj-lt"/>
              <a:buAutoNum type="arabicParenR"/>
            </a:pPr>
            <a:r>
              <a:rPr lang="en-US" dirty="0"/>
              <a:t>which, in fact, causes harm to P.</a:t>
            </a:r>
          </a:p>
          <a:p>
            <a:pPr marL="0" indent="0">
              <a:buNone/>
            </a:pPr>
            <a:endParaRPr lang="en-US" dirty="0"/>
          </a:p>
        </p:txBody>
      </p:sp>
    </p:spTree>
    <p:extLst>
      <p:ext uri="{BB962C8B-B14F-4D97-AF65-F5344CB8AC3E}">
        <p14:creationId xmlns:p14="http://schemas.microsoft.com/office/powerpoint/2010/main" val="4146468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4A5AD7-E6EE-47A3-B195-5D966A5AEF8F}"/>
              </a:ext>
            </a:extLst>
          </p:cNvPr>
          <p:cNvSpPr>
            <a:spLocks noGrp="1"/>
          </p:cNvSpPr>
          <p:nvPr>
            <p:ph type="title"/>
          </p:nvPr>
        </p:nvSpPr>
        <p:spPr>
          <a:xfrm>
            <a:off x="838200" y="365126"/>
            <a:ext cx="10515600" cy="1101068"/>
          </a:xfrm>
        </p:spPr>
        <p:txBody>
          <a:bodyPr/>
          <a:lstStyle/>
          <a:p>
            <a:r>
              <a:rPr lang="en-US" b="1" dirty="0"/>
              <a:t>Cont’d</a:t>
            </a:r>
          </a:p>
        </p:txBody>
      </p:sp>
      <p:sp>
        <p:nvSpPr>
          <p:cNvPr id="3" name="Content Placeholder 2">
            <a:extLst>
              <a:ext uri="{FF2B5EF4-FFF2-40B4-BE49-F238E27FC236}">
                <a16:creationId xmlns:a16="http://schemas.microsoft.com/office/drawing/2014/main" xmlns="" id="{17B3A165-4B14-47C4-AB26-8BE86C643416}"/>
              </a:ext>
            </a:extLst>
          </p:cNvPr>
          <p:cNvSpPr>
            <a:spLocks noGrp="1"/>
          </p:cNvSpPr>
          <p:nvPr>
            <p:ph idx="1"/>
          </p:nvPr>
        </p:nvSpPr>
        <p:spPr>
          <a:xfrm>
            <a:off x="838200" y="1466194"/>
            <a:ext cx="10515600" cy="4710769"/>
          </a:xfrm>
        </p:spPr>
        <p:txBody>
          <a:bodyPr>
            <a:normAutofit/>
          </a:bodyPr>
          <a:lstStyle/>
          <a:p>
            <a:r>
              <a:rPr lang="en-US" sz="2400" b="1" dirty="0"/>
              <a:t>Conspiracy to injure by lawful means </a:t>
            </a:r>
            <a:r>
              <a:rPr lang="en-US" sz="2400" dirty="0"/>
              <a:t>or lawful means conspiracy may be established where the overt acts done pursuant to the conspiracy may be lawful, but the predominant purpose is to injure the claimant – </a:t>
            </a:r>
            <a:r>
              <a:rPr lang="en-US" sz="2400" b="1" dirty="0"/>
              <a:t>Quinn v. </a:t>
            </a:r>
            <a:r>
              <a:rPr lang="en-US" sz="2400" b="1" dirty="0" err="1"/>
              <a:t>Leathem</a:t>
            </a:r>
            <a:r>
              <a:rPr lang="en-US" sz="2400" b="1" dirty="0"/>
              <a:t> [1901] A.C. 495</a:t>
            </a:r>
          </a:p>
          <a:p>
            <a:r>
              <a:rPr lang="en-US" sz="2400" dirty="0"/>
              <a:t>If there is a combination of persons whose purpose is to cause damage to the plaintiff, that purpose may render acts unlawful, which would otherwise be lawful - </a:t>
            </a:r>
            <a:r>
              <a:rPr lang="en-US" sz="2400" b="1" dirty="0"/>
              <a:t>Crofter Hand-Woven Harris Tweed Co. Ltd. V. Veitch [1942] A.C. 435</a:t>
            </a:r>
          </a:p>
          <a:p>
            <a:r>
              <a:rPr lang="en-US" sz="2400" dirty="0"/>
              <a:t>the tort imposes liability on two or more persons acting in concert to pursue a course of conduct that is otherwise lawful, when committed by an individual.</a:t>
            </a:r>
          </a:p>
        </p:txBody>
      </p:sp>
    </p:spTree>
    <p:extLst>
      <p:ext uri="{BB962C8B-B14F-4D97-AF65-F5344CB8AC3E}">
        <p14:creationId xmlns:p14="http://schemas.microsoft.com/office/powerpoint/2010/main" val="4214303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C26C73-A07F-49A8-8464-5750F3353B3B}"/>
              </a:ext>
            </a:extLst>
          </p:cNvPr>
          <p:cNvSpPr>
            <a:spLocks noGrp="1"/>
          </p:cNvSpPr>
          <p:nvPr>
            <p:ph type="title"/>
          </p:nvPr>
        </p:nvSpPr>
        <p:spPr>
          <a:xfrm>
            <a:off x="838200" y="365125"/>
            <a:ext cx="10515600" cy="1085303"/>
          </a:xfrm>
        </p:spPr>
        <p:txBody>
          <a:bodyPr/>
          <a:lstStyle/>
          <a:p>
            <a:r>
              <a:rPr lang="en-US" b="1" dirty="0"/>
              <a:t>Cont’d</a:t>
            </a:r>
          </a:p>
        </p:txBody>
      </p:sp>
      <p:sp>
        <p:nvSpPr>
          <p:cNvPr id="3" name="Content Placeholder 2">
            <a:extLst>
              <a:ext uri="{FF2B5EF4-FFF2-40B4-BE49-F238E27FC236}">
                <a16:creationId xmlns:a16="http://schemas.microsoft.com/office/drawing/2014/main" xmlns="" id="{2BBDCDDC-11B5-4B10-8125-BF9D755240F2}"/>
              </a:ext>
            </a:extLst>
          </p:cNvPr>
          <p:cNvSpPr>
            <a:spLocks noGrp="1"/>
          </p:cNvSpPr>
          <p:nvPr>
            <p:ph idx="1"/>
          </p:nvPr>
        </p:nvSpPr>
        <p:spPr>
          <a:xfrm>
            <a:off x="838200" y="1324303"/>
            <a:ext cx="10515600" cy="5168572"/>
          </a:xfrm>
        </p:spPr>
        <p:txBody>
          <a:bodyPr/>
          <a:lstStyle/>
          <a:p>
            <a:pPr marL="514350" indent="-514350">
              <a:buFont typeface="+mj-lt"/>
              <a:buAutoNum type="arabicPeriod"/>
            </a:pPr>
            <a:r>
              <a:rPr lang="en-US" sz="2400" b="1" dirty="0"/>
              <a:t>Purpose – </a:t>
            </a:r>
            <a:r>
              <a:rPr lang="en-US" sz="2400" dirty="0"/>
              <a:t>the purpose of the combination must be to injure/cause damage to the claimant; but</a:t>
            </a:r>
          </a:p>
          <a:p>
            <a:pPr lvl="1"/>
            <a:r>
              <a:rPr lang="en-US" dirty="0"/>
              <a:t>A combination to inure another without the use of unlawful means is not actionable where it is designed to pursue the legitimate  or lawful interests of the defendants – </a:t>
            </a:r>
            <a:r>
              <a:rPr lang="en-US" b="1" dirty="0"/>
              <a:t>Crofter case</a:t>
            </a:r>
          </a:p>
          <a:p>
            <a:pPr marL="514350" indent="-514350">
              <a:buFont typeface="+mj-lt"/>
              <a:buAutoNum type="arabicPeriod"/>
            </a:pPr>
            <a:r>
              <a:rPr lang="en-US" sz="2400" b="1" dirty="0"/>
              <a:t>Combination – </a:t>
            </a:r>
            <a:r>
              <a:rPr lang="en-US" sz="2400" dirty="0"/>
              <a:t>there must be concerted action between two or more persons.</a:t>
            </a:r>
          </a:p>
          <a:p>
            <a:pPr marL="514350" indent="-514350">
              <a:buFont typeface="+mj-lt"/>
              <a:buAutoNum type="arabicPeriod"/>
            </a:pPr>
            <a:r>
              <a:rPr lang="en-US" sz="2400" b="1" dirty="0"/>
              <a:t>Overt act causing damage – </a:t>
            </a:r>
            <a:r>
              <a:rPr lang="en-US" sz="2400" dirty="0"/>
              <a:t>unlike the crime of conspiracy, an Overt act causing damage is an essential element of liability in tort; the claimant must prove actual pecuniary loss.</a:t>
            </a:r>
          </a:p>
        </p:txBody>
      </p:sp>
    </p:spTree>
    <p:extLst>
      <p:ext uri="{BB962C8B-B14F-4D97-AF65-F5344CB8AC3E}">
        <p14:creationId xmlns:p14="http://schemas.microsoft.com/office/powerpoint/2010/main" val="3479458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46004F-E80E-46B6-9418-874904AADF94}"/>
              </a:ext>
            </a:extLst>
          </p:cNvPr>
          <p:cNvSpPr>
            <a:spLocks noGrp="1"/>
          </p:cNvSpPr>
          <p:nvPr>
            <p:ph type="title"/>
          </p:nvPr>
        </p:nvSpPr>
        <p:spPr>
          <a:xfrm>
            <a:off x="838200" y="365126"/>
            <a:ext cx="10515600" cy="974944"/>
          </a:xfrm>
        </p:spPr>
        <p:txBody>
          <a:bodyPr/>
          <a:lstStyle/>
          <a:p>
            <a:r>
              <a:rPr lang="en-US" b="1" dirty="0"/>
              <a:t>Cont’d</a:t>
            </a:r>
          </a:p>
        </p:txBody>
      </p:sp>
      <p:sp>
        <p:nvSpPr>
          <p:cNvPr id="3" name="Content Placeholder 2">
            <a:extLst>
              <a:ext uri="{FF2B5EF4-FFF2-40B4-BE49-F238E27FC236}">
                <a16:creationId xmlns:a16="http://schemas.microsoft.com/office/drawing/2014/main" xmlns="" id="{96D34165-399B-43F3-B572-B38392FF8114}"/>
              </a:ext>
            </a:extLst>
          </p:cNvPr>
          <p:cNvSpPr>
            <a:spLocks noGrp="1"/>
          </p:cNvSpPr>
          <p:nvPr>
            <p:ph idx="1"/>
          </p:nvPr>
        </p:nvSpPr>
        <p:spPr>
          <a:xfrm>
            <a:off x="838200" y="1087822"/>
            <a:ext cx="10515600" cy="5405052"/>
          </a:xfrm>
        </p:spPr>
        <p:txBody>
          <a:bodyPr>
            <a:normAutofit lnSpcReduction="10000"/>
          </a:bodyPr>
          <a:lstStyle/>
          <a:p>
            <a:r>
              <a:rPr lang="en-US" sz="2400" dirty="0"/>
              <a:t>The elements of unlawful means conspiracy were crystallized in </a:t>
            </a:r>
            <a:r>
              <a:rPr lang="en-US" sz="2400" b="1" dirty="0"/>
              <a:t>OBG v. Allen </a:t>
            </a:r>
            <a:r>
              <a:rPr lang="en-US" sz="2400" dirty="0"/>
              <a:t>as:</a:t>
            </a:r>
          </a:p>
          <a:p>
            <a:pPr marL="971550" lvl="1" indent="-514350">
              <a:buFont typeface="+mj-lt"/>
              <a:buAutoNum type="alphaLcParenR"/>
            </a:pPr>
            <a:r>
              <a:rPr lang="en-US" dirty="0"/>
              <a:t>Unlawful means conspiracy is a tort of primary liability;</a:t>
            </a:r>
          </a:p>
          <a:p>
            <a:pPr marL="971550" lvl="1" indent="-514350">
              <a:buFont typeface="+mj-lt"/>
              <a:buAutoNum type="alphaLcParenR"/>
            </a:pPr>
            <a:r>
              <a:rPr lang="en-US" dirty="0"/>
              <a:t>It involves the use of unlawful means;</a:t>
            </a:r>
          </a:p>
          <a:p>
            <a:pPr marL="971550" lvl="1" indent="-514350">
              <a:buFont typeface="+mj-lt"/>
              <a:buAutoNum type="alphaLcParenR"/>
            </a:pPr>
            <a:r>
              <a:rPr lang="en-US" dirty="0"/>
              <a:t>Liability for unlawful means does not depend upon the existence of contractual relations and</a:t>
            </a:r>
          </a:p>
          <a:p>
            <a:pPr marL="971550" lvl="1" indent="-514350">
              <a:buFont typeface="+mj-lt"/>
              <a:buAutoNum type="alphaLcParenR"/>
            </a:pPr>
            <a:r>
              <a:rPr lang="en-US" dirty="0"/>
              <a:t>Economic damages caused.</a:t>
            </a:r>
          </a:p>
          <a:p>
            <a:r>
              <a:rPr lang="en-US" sz="2400" dirty="0"/>
              <a:t>As opposed to lawful means conspiracy, unlawful means conspiracy does not require the intention to injure to be predominant - </a:t>
            </a:r>
            <a:r>
              <a:rPr lang="en-US" sz="2400" b="1" dirty="0"/>
              <a:t>Lonrho plc v. Fayed [1992] 1 A.C. 448</a:t>
            </a:r>
          </a:p>
          <a:p>
            <a:r>
              <a:rPr lang="en-US" sz="2400" dirty="0"/>
              <a:t>Unlawful means covers acts or threat of acts which are or would be civilly wrongful against and actionable by C; for example inducing a breach of contract.</a:t>
            </a:r>
          </a:p>
          <a:p>
            <a:r>
              <a:rPr lang="en-US" sz="2400" dirty="0"/>
              <a:t>A criminal offence could be a sufficient unlawful means for the purpose of the law of conspiracy, provided that it was objectively directed against the claimant, even if the predominant purpose was not to injure him - </a:t>
            </a:r>
            <a:r>
              <a:rPr lang="en-US" sz="2400" b="1" dirty="0"/>
              <a:t>Revenue and Customs </a:t>
            </a:r>
            <a:r>
              <a:rPr lang="en-US" sz="2400" b="1" dirty="0" err="1"/>
              <a:t>Comrs</a:t>
            </a:r>
            <a:r>
              <a:rPr lang="en-US" sz="2400" b="1" dirty="0"/>
              <a:t> v. Total Network SL[2008] AC 1174</a:t>
            </a:r>
          </a:p>
        </p:txBody>
      </p:sp>
    </p:spTree>
    <p:extLst>
      <p:ext uri="{BB962C8B-B14F-4D97-AF65-F5344CB8AC3E}">
        <p14:creationId xmlns:p14="http://schemas.microsoft.com/office/powerpoint/2010/main" val="14456902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C50062-534D-42AC-BB03-5C73F6D8291D}"/>
              </a:ext>
            </a:extLst>
          </p:cNvPr>
          <p:cNvSpPr>
            <a:spLocks noGrp="1"/>
          </p:cNvSpPr>
          <p:nvPr>
            <p:ph type="title"/>
          </p:nvPr>
        </p:nvSpPr>
        <p:spPr>
          <a:xfrm>
            <a:off x="838200" y="365126"/>
            <a:ext cx="10515600" cy="959178"/>
          </a:xfrm>
        </p:spPr>
        <p:txBody>
          <a:bodyPr/>
          <a:lstStyle/>
          <a:p>
            <a:r>
              <a:rPr lang="en-US" b="1" dirty="0"/>
              <a:t>Intentionally causing loss by unlawful means</a:t>
            </a:r>
          </a:p>
        </p:txBody>
      </p:sp>
      <p:sp>
        <p:nvSpPr>
          <p:cNvPr id="3" name="Content Placeholder 2">
            <a:extLst>
              <a:ext uri="{FF2B5EF4-FFF2-40B4-BE49-F238E27FC236}">
                <a16:creationId xmlns:a16="http://schemas.microsoft.com/office/drawing/2014/main" xmlns="" id="{3271D277-A3C7-4C84-BF85-A7A9DAED5340}"/>
              </a:ext>
            </a:extLst>
          </p:cNvPr>
          <p:cNvSpPr>
            <a:spLocks noGrp="1"/>
          </p:cNvSpPr>
          <p:nvPr>
            <p:ph idx="1"/>
          </p:nvPr>
        </p:nvSpPr>
        <p:spPr>
          <a:xfrm>
            <a:off x="838200" y="1324304"/>
            <a:ext cx="10515600" cy="4997668"/>
          </a:xfrm>
        </p:spPr>
        <p:txBody>
          <a:bodyPr>
            <a:normAutofit/>
          </a:bodyPr>
          <a:lstStyle/>
          <a:p>
            <a:pPr marL="0" indent="0">
              <a:buNone/>
            </a:pPr>
            <a:r>
              <a:rPr lang="en-US" sz="2400" dirty="0"/>
              <a:t>In order to be liable for the tort of unlawful interference with P’s trade or business, the following is required:</a:t>
            </a:r>
          </a:p>
          <a:p>
            <a:pPr marL="971550" lvl="1" indent="-514350">
              <a:buFont typeface="+mj-lt"/>
              <a:buAutoNum type="arabicPeriod"/>
            </a:pPr>
            <a:r>
              <a:rPr lang="en-US" dirty="0"/>
              <a:t>D must use unlawful means against a third person (T). In order to qualify as unlawful means, D’s actions must be civilly actionable by T (unless the only reason why they are not actionable is because T has suffered no loss); </a:t>
            </a:r>
          </a:p>
          <a:p>
            <a:pPr marL="971550" lvl="1" indent="-514350">
              <a:buFont typeface="+mj-lt"/>
              <a:buAutoNum type="arabicPeriod"/>
            </a:pPr>
            <a:r>
              <a:rPr lang="en-US" dirty="0"/>
              <a:t>D’s unlawful means must be such as to interfere with T’s ability to deal with C;</a:t>
            </a:r>
          </a:p>
          <a:p>
            <a:pPr marL="971550" lvl="1" indent="-514350">
              <a:buFont typeface="+mj-lt"/>
              <a:buAutoNum type="arabicPeriod"/>
            </a:pPr>
            <a:r>
              <a:rPr lang="en-US" dirty="0"/>
              <a:t>D must intend to damage C (although, again, it need not be the only or the predominant intention, provided it is the desired end or the means of attaining it, for example, D is liable even if the primary aim is to protect or promote his own economic interests, if that will necessarily injure C); and</a:t>
            </a:r>
          </a:p>
          <a:p>
            <a:pPr marL="971550" lvl="1" indent="-514350">
              <a:buFont typeface="+mj-lt"/>
              <a:buAutoNum type="arabicPeriod"/>
            </a:pPr>
            <a:r>
              <a:rPr lang="en-US" dirty="0"/>
              <a:t>C must be damaged in fact.</a:t>
            </a:r>
          </a:p>
          <a:p>
            <a:r>
              <a:rPr lang="en-US" sz="2400" dirty="0"/>
              <a:t>See the case of </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OBG v. Allen </a:t>
            </a:r>
            <a:endParaRPr lang="en-US" sz="2400" dirty="0"/>
          </a:p>
        </p:txBody>
      </p:sp>
    </p:spTree>
    <p:extLst>
      <p:ext uri="{BB962C8B-B14F-4D97-AF65-F5344CB8AC3E}">
        <p14:creationId xmlns:p14="http://schemas.microsoft.com/office/powerpoint/2010/main" val="2607541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57DB68-588C-43C9-B14E-685294D26158}"/>
              </a:ext>
            </a:extLst>
          </p:cNvPr>
          <p:cNvSpPr>
            <a:spLocks noGrp="1"/>
          </p:cNvSpPr>
          <p:nvPr>
            <p:ph type="title"/>
          </p:nvPr>
        </p:nvSpPr>
        <p:spPr>
          <a:xfrm>
            <a:off x="838200" y="365126"/>
            <a:ext cx="10515600" cy="871246"/>
          </a:xfrm>
        </p:spPr>
        <p:txBody>
          <a:bodyPr/>
          <a:lstStyle/>
          <a:p>
            <a:r>
              <a:rPr lang="en-US" b="1" dirty="0"/>
              <a:t>Intimidation</a:t>
            </a:r>
          </a:p>
        </p:txBody>
      </p:sp>
      <p:sp>
        <p:nvSpPr>
          <p:cNvPr id="3" name="Content Placeholder 2">
            <a:extLst>
              <a:ext uri="{FF2B5EF4-FFF2-40B4-BE49-F238E27FC236}">
                <a16:creationId xmlns:a16="http://schemas.microsoft.com/office/drawing/2014/main" xmlns="" id="{195393F2-5A6D-4222-A21F-2A8F6599EC31}"/>
              </a:ext>
            </a:extLst>
          </p:cNvPr>
          <p:cNvSpPr>
            <a:spLocks noGrp="1"/>
          </p:cNvSpPr>
          <p:nvPr>
            <p:ph idx="1"/>
          </p:nvPr>
        </p:nvSpPr>
        <p:spPr>
          <a:xfrm>
            <a:off x="838200" y="1371600"/>
            <a:ext cx="10515600" cy="5121274"/>
          </a:xfrm>
        </p:spPr>
        <p:txBody>
          <a:bodyPr>
            <a:normAutofit lnSpcReduction="10000"/>
          </a:bodyPr>
          <a:lstStyle/>
          <a:p>
            <a:r>
              <a:rPr lang="en-US" sz="2400" dirty="0"/>
              <a:t>The tort of intimidation consists of threatening another that if he does not do something or abstain from doing something he will be harmed. </a:t>
            </a:r>
          </a:p>
          <a:p>
            <a:r>
              <a:rPr lang="en-US" sz="2400" dirty="0"/>
              <a:t>After </a:t>
            </a:r>
            <a:r>
              <a:rPr lang="en-US" sz="2400" b="1" dirty="0"/>
              <a:t>OBG Ltd v Allan</a:t>
            </a:r>
            <a:r>
              <a:rPr lang="en-US" sz="2400" dirty="0"/>
              <a:t>, this tort, it appears is not a separate tort but a variety of causing loss by unlawful means.</a:t>
            </a:r>
          </a:p>
          <a:p>
            <a:r>
              <a:rPr lang="en-US" sz="2400" dirty="0"/>
              <a:t>The tort of intimidation is established where:</a:t>
            </a:r>
          </a:p>
          <a:p>
            <a:pPr marL="971550" lvl="1" indent="-514350">
              <a:buFont typeface="+mj-lt"/>
              <a:buAutoNum type="arabicPeriod"/>
            </a:pPr>
            <a:r>
              <a:rPr lang="en-US" dirty="0"/>
              <a:t>there is a threat to do something unlawful or illegitimate; </a:t>
            </a:r>
          </a:p>
          <a:p>
            <a:pPr marL="971550" lvl="1" indent="-514350">
              <a:buFont typeface="+mj-lt"/>
              <a:buAutoNum type="arabicPeriod"/>
            </a:pPr>
            <a:r>
              <a:rPr lang="en-US" dirty="0"/>
              <a:t>it must be intended to coerce the claimant to take or not take certain action; </a:t>
            </a:r>
          </a:p>
          <a:p>
            <a:pPr marL="971550" lvl="1" indent="-514350">
              <a:buFont typeface="+mj-lt"/>
              <a:buAutoNum type="arabicPeriod"/>
            </a:pPr>
            <a:r>
              <a:rPr lang="en-US" dirty="0"/>
              <a:t>the threat must in fact coerce the claimant to take (or not take) that action; and </a:t>
            </a:r>
          </a:p>
          <a:p>
            <a:pPr marL="971550" lvl="1" indent="-514350">
              <a:buFont typeface="+mj-lt"/>
              <a:buAutoNum type="arabicPeriod"/>
            </a:pPr>
            <a:r>
              <a:rPr lang="en-US" dirty="0"/>
              <a:t>damage must be incurred as a result.</a:t>
            </a:r>
          </a:p>
          <a:p>
            <a:r>
              <a:rPr lang="en-US" sz="2400" dirty="0"/>
              <a:t>The key requirement of the tort of intimidation is that there has been a threat to act unlawfully; a threat to do something one is legally entitled to do will not amount to intimidation.</a:t>
            </a:r>
          </a:p>
        </p:txBody>
      </p:sp>
    </p:spTree>
    <p:extLst>
      <p:ext uri="{BB962C8B-B14F-4D97-AF65-F5344CB8AC3E}">
        <p14:creationId xmlns:p14="http://schemas.microsoft.com/office/powerpoint/2010/main" val="1139103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BDB113-3829-4FD8-9615-8E9774187C05}"/>
              </a:ext>
            </a:extLst>
          </p:cNvPr>
          <p:cNvSpPr>
            <a:spLocks noGrp="1"/>
          </p:cNvSpPr>
          <p:nvPr>
            <p:ph type="title"/>
          </p:nvPr>
        </p:nvSpPr>
        <p:spPr/>
        <p:txBody>
          <a:bodyPr/>
          <a:lstStyle/>
          <a:p>
            <a:r>
              <a:rPr lang="en-US" b="1" dirty="0"/>
              <a:t>Malicious Falsehood</a:t>
            </a:r>
          </a:p>
        </p:txBody>
      </p:sp>
      <p:sp>
        <p:nvSpPr>
          <p:cNvPr id="3" name="Content Placeholder 2">
            <a:extLst>
              <a:ext uri="{FF2B5EF4-FFF2-40B4-BE49-F238E27FC236}">
                <a16:creationId xmlns:a16="http://schemas.microsoft.com/office/drawing/2014/main" xmlns="" id="{FA88F024-4A72-46AF-9125-8279E891A190}"/>
              </a:ext>
            </a:extLst>
          </p:cNvPr>
          <p:cNvSpPr>
            <a:spLocks noGrp="1"/>
          </p:cNvSpPr>
          <p:nvPr>
            <p:ph idx="1"/>
          </p:nvPr>
        </p:nvSpPr>
        <p:spPr>
          <a:xfrm>
            <a:off x="838200" y="1690688"/>
            <a:ext cx="10515600" cy="4802187"/>
          </a:xfrm>
        </p:spPr>
        <p:txBody>
          <a:bodyPr>
            <a:normAutofit/>
          </a:bodyPr>
          <a:lstStyle/>
          <a:p>
            <a:r>
              <a:rPr lang="en-US" sz="2600" dirty="0"/>
              <a:t>In malicious falsehood, the claimant is complaining that the defendant has made a false statement to a third party which has damaged his or her business interests.</a:t>
            </a:r>
          </a:p>
          <a:p>
            <a:r>
              <a:rPr lang="en-US" sz="2600" dirty="0"/>
              <a:t>This is distinct from defamation. Defamation protects the business reputation of the claimant. </a:t>
            </a:r>
            <a:br>
              <a:rPr lang="en-US" sz="2600" dirty="0"/>
            </a:br>
            <a:r>
              <a:rPr lang="en-US" sz="2600" dirty="0"/>
              <a:t>Malicious falsehood protects the financial interests of the claimant.</a:t>
            </a:r>
          </a:p>
          <a:p>
            <a:r>
              <a:rPr lang="en-US" sz="2600" dirty="0"/>
              <a:t>The distinction can be illustrated in the following example: </a:t>
            </a:r>
          </a:p>
          <a:p>
            <a:pPr lvl="1"/>
            <a:r>
              <a:rPr lang="en-US" dirty="0"/>
              <a:t>D has told X that the claimant’s shop does not </a:t>
            </a:r>
            <a:r>
              <a:rPr lang="en-US" dirty="0" smtClean="0"/>
              <a:t>sell paper</a:t>
            </a:r>
            <a:r>
              <a:rPr lang="en-US" dirty="0"/>
              <a:t>. This is untrue. X as a result </a:t>
            </a:r>
            <a:r>
              <a:rPr lang="en-US" dirty="0" smtClean="0"/>
              <a:t>buys </a:t>
            </a:r>
            <a:r>
              <a:rPr lang="en-US" dirty="0"/>
              <a:t>his paper from the defendant’s shop. Such a  statement does not affect the claimant’s trading reputation but will obviously reduce the income the income of the shop, and affect the claimant’s financial position.</a:t>
            </a:r>
          </a:p>
          <a:p>
            <a:r>
              <a:rPr lang="en-US" sz="2600" dirty="0"/>
              <a:t>Look at the case of </a:t>
            </a:r>
            <a:r>
              <a:rPr lang="en-US" sz="2600" b="1" dirty="0"/>
              <a:t>Ratcliffe v. Evans [1892] 2 Q.B. 524</a:t>
            </a:r>
          </a:p>
        </p:txBody>
      </p:sp>
    </p:spTree>
    <p:extLst>
      <p:ext uri="{BB962C8B-B14F-4D97-AF65-F5344CB8AC3E}">
        <p14:creationId xmlns:p14="http://schemas.microsoft.com/office/powerpoint/2010/main" val="42542469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90884C-C5A6-4AED-9D30-D81CB03F08DF}"/>
              </a:ext>
            </a:extLst>
          </p:cNvPr>
          <p:cNvSpPr>
            <a:spLocks noGrp="1"/>
          </p:cNvSpPr>
          <p:nvPr>
            <p:ph type="title"/>
          </p:nvPr>
        </p:nvSpPr>
        <p:spPr>
          <a:xfrm>
            <a:off x="838200" y="365125"/>
            <a:ext cx="10515600" cy="1132599"/>
          </a:xfrm>
        </p:spPr>
        <p:txBody>
          <a:bodyPr/>
          <a:lstStyle/>
          <a:p>
            <a:r>
              <a:rPr lang="en-US" b="1" dirty="0"/>
              <a:t>Cont’d</a:t>
            </a:r>
          </a:p>
        </p:txBody>
      </p:sp>
      <p:sp>
        <p:nvSpPr>
          <p:cNvPr id="3" name="Content Placeholder 2">
            <a:extLst>
              <a:ext uri="{FF2B5EF4-FFF2-40B4-BE49-F238E27FC236}">
                <a16:creationId xmlns:a16="http://schemas.microsoft.com/office/drawing/2014/main" xmlns="" id="{721A2374-B6C0-41E0-AA7B-38E44D5EAD40}"/>
              </a:ext>
            </a:extLst>
          </p:cNvPr>
          <p:cNvSpPr>
            <a:spLocks noGrp="1"/>
          </p:cNvSpPr>
          <p:nvPr>
            <p:ph idx="1"/>
          </p:nvPr>
        </p:nvSpPr>
        <p:spPr>
          <a:xfrm>
            <a:off x="838200" y="1497724"/>
            <a:ext cx="10515600" cy="4679239"/>
          </a:xfrm>
        </p:spPr>
        <p:txBody>
          <a:bodyPr>
            <a:normAutofit/>
          </a:bodyPr>
          <a:lstStyle/>
          <a:p>
            <a:r>
              <a:rPr lang="en-US" sz="2400" b="1" dirty="0"/>
              <a:t>Further Reading:-</a:t>
            </a:r>
          </a:p>
          <a:p>
            <a:pPr lvl="1"/>
            <a:r>
              <a:rPr lang="en-US" b="1" dirty="0" err="1"/>
              <a:t>Mwaba</a:t>
            </a:r>
            <a:r>
              <a:rPr lang="en-US" b="1" dirty="0"/>
              <a:t> v Attorney-General (1974) Z.R. 177 (H.C.) - </a:t>
            </a:r>
            <a:r>
              <a:rPr lang="en-US" dirty="0"/>
              <a:t>For the tort of intimidation to be committed it is necessary that the plaintiff should suffer actual loss.</a:t>
            </a:r>
          </a:p>
          <a:p>
            <a:pPr lvl="1"/>
            <a:r>
              <a:rPr lang="en-US" b="1" dirty="0" err="1"/>
              <a:t>Chimba</a:t>
            </a:r>
            <a:r>
              <a:rPr lang="en-US" b="1" dirty="0"/>
              <a:t> v Attorney-</a:t>
            </a:r>
            <a:r>
              <a:rPr lang="en-US" b="1" dirty="0" err="1"/>
              <a:t>generaL</a:t>
            </a:r>
            <a:r>
              <a:rPr lang="en-US" b="1" dirty="0"/>
              <a:t> (1972) Z.R. 165  (H.C.)</a:t>
            </a:r>
          </a:p>
          <a:p>
            <a:pPr lvl="1"/>
            <a:r>
              <a:rPr lang="en-US" b="1" dirty="0" err="1"/>
              <a:t>Rookes</a:t>
            </a:r>
            <a:r>
              <a:rPr lang="en-US" b="1" dirty="0"/>
              <a:t> v. Barnard [1964] A.C</a:t>
            </a:r>
          </a:p>
          <a:p>
            <a:endParaRPr lang="en-US" sz="2400" dirty="0"/>
          </a:p>
        </p:txBody>
      </p:sp>
    </p:spTree>
    <p:extLst>
      <p:ext uri="{BB962C8B-B14F-4D97-AF65-F5344CB8AC3E}">
        <p14:creationId xmlns:p14="http://schemas.microsoft.com/office/powerpoint/2010/main" val="1238839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4750" y="1438275"/>
            <a:ext cx="4762500" cy="3981450"/>
          </a:xfrm>
          <a:prstGeom prst="rect">
            <a:avLst/>
          </a:prstGeom>
        </p:spPr>
      </p:pic>
    </p:spTree>
    <p:extLst>
      <p:ext uri="{BB962C8B-B14F-4D97-AF65-F5344CB8AC3E}">
        <p14:creationId xmlns:p14="http://schemas.microsoft.com/office/powerpoint/2010/main" val="1479485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249D3A-9EA1-4A74-8029-CE30EAB5DD71}"/>
              </a:ext>
            </a:extLst>
          </p:cNvPr>
          <p:cNvSpPr>
            <a:spLocks noGrp="1"/>
          </p:cNvSpPr>
          <p:nvPr>
            <p:ph type="title"/>
          </p:nvPr>
        </p:nvSpPr>
        <p:spPr>
          <a:xfrm>
            <a:off x="838200" y="365125"/>
            <a:ext cx="10515600" cy="1022241"/>
          </a:xfrm>
        </p:spPr>
        <p:txBody>
          <a:bodyPr/>
          <a:lstStyle/>
          <a:p>
            <a:r>
              <a:rPr lang="en-US" b="1" dirty="0"/>
              <a:t>Cont’d</a:t>
            </a:r>
          </a:p>
        </p:txBody>
      </p:sp>
      <p:sp>
        <p:nvSpPr>
          <p:cNvPr id="3" name="Content Placeholder 2">
            <a:extLst>
              <a:ext uri="{FF2B5EF4-FFF2-40B4-BE49-F238E27FC236}">
                <a16:creationId xmlns:a16="http://schemas.microsoft.com/office/drawing/2014/main" xmlns="" id="{239B5AA0-E12A-4FC5-82AB-AE1687711705}"/>
              </a:ext>
            </a:extLst>
          </p:cNvPr>
          <p:cNvSpPr>
            <a:spLocks noGrp="1"/>
          </p:cNvSpPr>
          <p:nvPr>
            <p:ph idx="1"/>
          </p:nvPr>
        </p:nvSpPr>
        <p:spPr>
          <a:xfrm>
            <a:off x="838200" y="1387366"/>
            <a:ext cx="10515600" cy="4789597"/>
          </a:xfrm>
        </p:spPr>
        <p:txBody>
          <a:bodyPr>
            <a:normAutofit/>
          </a:bodyPr>
          <a:lstStyle/>
          <a:p>
            <a:r>
              <a:rPr lang="en-US" sz="2600" dirty="0"/>
              <a:t>To bring a claim for malicious falsehood, there are four main requirements:</a:t>
            </a:r>
          </a:p>
          <a:p>
            <a:pPr marL="971550" lvl="1" indent="-514350">
              <a:buFont typeface="+mj-lt"/>
              <a:buAutoNum type="arabicPeriod"/>
            </a:pPr>
            <a:r>
              <a:rPr lang="en-US" sz="2600" dirty="0"/>
              <a:t>The Defendant made a false statement concerning the claimant or his or her property;</a:t>
            </a:r>
          </a:p>
          <a:p>
            <a:pPr marL="971550" lvl="1" indent="-514350">
              <a:buFont typeface="+mj-lt"/>
              <a:buAutoNum type="arabicPeriod"/>
            </a:pPr>
            <a:r>
              <a:rPr lang="en-US" sz="2600" dirty="0"/>
              <a:t>Maliciously;</a:t>
            </a:r>
          </a:p>
          <a:p>
            <a:pPr marL="971550" lvl="1" indent="-514350">
              <a:buFont typeface="+mj-lt"/>
              <a:buAutoNum type="arabicPeriod"/>
            </a:pPr>
            <a:r>
              <a:rPr lang="en-US" sz="2600" dirty="0"/>
              <a:t>To some person other than the claimant; and </a:t>
            </a:r>
          </a:p>
          <a:p>
            <a:pPr marL="971550" lvl="1" indent="-514350">
              <a:buFont typeface="+mj-lt"/>
              <a:buAutoNum type="arabicPeriod"/>
            </a:pPr>
            <a:r>
              <a:rPr lang="en-US" sz="2600" dirty="0"/>
              <a:t>As a result the claimant suffered economic loss.</a:t>
            </a:r>
          </a:p>
          <a:p>
            <a:r>
              <a:rPr lang="en-US" sz="2600" dirty="0"/>
              <a:t>The tort is therefore not actionable per se. special damage must be proved, such as loss of business.</a:t>
            </a:r>
          </a:p>
          <a:p>
            <a:endParaRPr lang="en-US" sz="2600" dirty="0"/>
          </a:p>
        </p:txBody>
      </p:sp>
    </p:spTree>
    <p:extLst>
      <p:ext uri="{BB962C8B-B14F-4D97-AF65-F5344CB8AC3E}">
        <p14:creationId xmlns:p14="http://schemas.microsoft.com/office/powerpoint/2010/main" val="2573612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686C9A-7602-4E76-BB02-1148DA7F5B04}"/>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E3B088C4-3D4D-412A-9351-A24AC59E2F13}"/>
              </a:ext>
            </a:extLst>
          </p:cNvPr>
          <p:cNvSpPr>
            <a:spLocks noGrp="1"/>
          </p:cNvSpPr>
          <p:nvPr>
            <p:ph idx="1"/>
          </p:nvPr>
        </p:nvSpPr>
        <p:spPr>
          <a:xfrm>
            <a:off x="838200" y="1387366"/>
            <a:ext cx="10515600" cy="5105509"/>
          </a:xfrm>
        </p:spPr>
        <p:txBody>
          <a:bodyPr>
            <a:normAutofit/>
          </a:bodyPr>
          <a:lstStyle/>
          <a:p>
            <a:r>
              <a:rPr lang="en-US" sz="2600" dirty="0"/>
              <a:t>The statement made must be proved to be false; this unlike in defamation will not be presumed.</a:t>
            </a:r>
          </a:p>
          <a:p>
            <a:r>
              <a:rPr lang="en-US" sz="2600" dirty="0"/>
              <a:t>The claimant must also show that the statement was made maliciously; that the Defendant knew that the statement was false, or was reckless as to whether it was true or not, or was actuated by some indirect, dishonest or improper motive.</a:t>
            </a:r>
          </a:p>
          <a:p>
            <a:r>
              <a:rPr lang="en-US" sz="2600" dirty="0"/>
              <a:t>It is always a defence that the statement was made in good faith.</a:t>
            </a:r>
          </a:p>
          <a:p>
            <a:r>
              <a:rPr lang="en-US" sz="2600" dirty="0"/>
              <a:t>Damages may extend to distress and injury to feelings consequential on financial loss - </a:t>
            </a:r>
            <a:r>
              <a:rPr lang="en-US" sz="2600" b="1" dirty="0" err="1"/>
              <a:t>Khodaparast</a:t>
            </a:r>
            <a:r>
              <a:rPr lang="en-US" sz="2600" b="1" dirty="0"/>
              <a:t> v Shad [2000] 1 All ER 545.</a:t>
            </a:r>
          </a:p>
          <a:p>
            <a:r>
              <a:rPr lang="en-US" sz="2600" dirty="0"/>
              <a:t>Generally, defamation is easier to prove than malicious falsehood. There may nevertheless be advantages to sue for malicious falsehood.</a:t>
            </a:r>
          </a:p>
        </p:txBody>
      </p:sp>
    </p:spTree>
    <p:extLst>
      <p:ext uri="{BB962C8B-B14F-4D97-AF65-F5344CB8AC3E}">
        <p14:creationId xmlns:p14="http://schemas.microsoft.com/office/powerpoint/2010/main" val="1338824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502565-18A7-46B2-8C8C-2C740BAC40B8}"/>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E289705B-D94A-476B-AC1E-F9B2951BB25D}"/>
              </a:ext>
            </a:extLst>
          </p:cNvPr>
          <p:cNvSpPr>
            <a:spLocks noGrp="1"/>
          </p:cNvSpPr>
          <p:nvPr>
            <p:ph idx="1"/>
          </p:nvPr>
        </p:nvSpPr>
        <p:spPr/>
        <p:txBody>
          <a:bodyPr/>
          <a:lstStyle/>
          <a:p>
            <a:r>
              <a:rPr lang="en-US" dirty="0"/>
              <a:t>Firstly, the claimant does not have to show an attack on his or her business reputation, but simply that the false statement has resulted in the business losing money;</a:t>
            </a:r>
          </a:p>
          <a:p>
            <a:r>
              <a:rPr lang="en-US" dirty="0"/>
              <a:t>Secondly, the tort may prove useful where other causes of action fail - </a:t>
            </a:r>
            <a:r>
              <a:rPr lang="en-US" b="1" dirty="0"/>
              <a:t>Kaye v Robertson: CA 16 MAR 1990</a:t>
            </a:r>
          </a:p>
        </p:txBody>
      </p:sp>
    </p:spTree>
    <p:extLst>
      <p:ext uri="{BB962C8B-B14F-4D97-AF65-F5344CB8AC3E}">
        <p14:creationId xmlns:p14="http://schemas.microsoft.com/office/powerpoint/2010/main" val="413758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988377-D3BE-4223-9348-E4CADBDE6E3C}"/>
              </a:ext>
            </a:extLst>
          </p:cNvPr>
          <p:cNvSpPr>
            <a:spLocks noGrp="1"/>
          </p:cNvSpPr>
          <p:nvPr>
            <p:ph type="title"/>
          </p:nvPr>
        </p:nvSpPr>
        <p:spPr/>
        <p:txBody>
          <a:bodyPr/>
          <a:lstStyle/>
          <a:p>
            <a:r>
              <a:rPr lang="en-US" b="1" dirty="0"/>
              <a:t>Tort	of Deceit</a:t>
            </a:r>
          </a:p>
        </p:txBody>
      </p:sp>
      <p:sp>
        <p:nvSpPr>
          <p:cNvPr id="3" name="Content Placeholder 2">
            <a:extLst>
              <a:ext uri="{FF2B5EF4-FFF2-40B4-BE49-F238E27FC236}">
                <a16:creationId xmlns:a16="http://schemas.microsoft.com/office/drawing/2014/main" xmlns="" id="{98108587-586D-41A7-826A-EC9EB161EBE7}"/>
              </a:ext>
            </a:extLst>
          </p:cNvPr>
          <p:cNvSpPr>
            <a:spLocks noGrp="1"/>
          </p:cNvSpPr>
          <p:nvPr>
            <p:ph idx="1"/>
          </p:nvPr>
        </p:nvSpPr>
        <p:spPr>
          <a:xfrm>
            <a:off x="838200" y="1497724"/>
            <a:ext cx="10515600" cy="5108028"/>
          </a:xfrm>
        </p:spPr>
        <p:txBody>
          <a:bodyPr>
            <a:normAutofit lnSpcReduction="10000"/>
          </a:bodyPr>
          <a:lstStyle/>
          <a:p>
            <a:r>
              <a:rPr lang="en-US" sz="2600" dirty="0"/>
              <a:t>A is liable in tort to B if he knowingly or recklessly (not caring whether its true or false) makes a statement to B with intent that it shall be acted upon by B, who does act upon it and thereby suffers damage – this is the tort of deceit.</a:t>
            </a:r>
          </a:p>
          <a:p>
            <a:r>
              <a:rPr lang="en-US" sz="2600" dirty="0"/>
              <a:t>For liability in deceit, the D must make the statement with knowledge of its falsity or at least reckless whether  it is true or false.</a:t>
            </a:r>
          </a:p>
          <a:p>
            <a:r>
              <a:rPr lang="en-US" sz="2600" dirty="0"/>
              <a:t>In </a:t>
            </a:r>
            <a:r>
              <a:rPr lang="en-US" sz="2600" b="1" dirty="0"/>
              <a:t>Eco 3 Capital Ltd v </a:t>
            </a:r>
            <a:r>
              <a:rPr lang="en-US" sz="2600" b="1" dirty="0" err="1"/>
              <a:t>Ludsin</a:t>
            </a:r>
            <a:r>
              <a:rPr lang="en-US" sz="2600" b="1" dirty="0"/>
              <a:t> Overseas Ltd [2013] EWCA Civ 413</a:t>
            </a:r>
            <a:r>
              <a:rPr lang="en-US" sz="2600" dirty="0"/>
              <a:t>, the court held that the tort of deceit has the following necessary requirements:</a:t>
            </a:r>
          </a:p>
          <a:p>
            <a:pPr marL="971550" lvl="1" indent="-514350">
              <a:buFont typeface="+mj-lt"/>
              <a:buAutoNum type="arabicParenR"/>
            </a:pPr>
            <a:r>
              <a:rPr lang="en-US" sz="2200" dirty="0"/>
              <a:t>The defendant makes a false representation to the claimant.</a:t>
            </a:r>
          </a:p>
          <a:p>
            <a:pPr marL="971550" lvl="1" indent="-514350">
              <a:buFont typeface="+mj-lt"/>
              <a:buAutoNum type="arabicParenR"/>
            </a:pPr>
            <a:r>
              <a:rPr lang="en-US" sz="2200" dirty="0"/>
              <a:t>The defendant knows that the representation is false, alternatively he is reckless as to whether it is true or false.</a:t>
            </a:r>
          </a:p>
          <a:p>
            <a:pPr marL="971550" lvl="1" indent="-514350">
              <a:buFont typeface="+mj-lt"/>
              <a:buAutoNum type="arabicParenR"/>
            </a:pPr>
            <a:r>
              <a:rPr lang="en-US" sz="2200" dirty="0"/>
              <a:t>The defendant intends that the claimant should act in reliance on it.</a:t>
            </a:r>
          </a:p>
          <a:p>
            <a:pPr marL="971550" lvl="1" indent="-514350">
              <a:buFont typeface="+mj-lt"/>
              <a:buAutoNum type="arabicParenR"/>
            </a:pPr>
            <a:r>
              <a:rPr lang="en-US" sz="2200" dirty="0"/>
              <a:t>The claimant does act in reliance on the representation and in consequence suffers loss.	</a:t>
            </a:r>
          </a:p>
          <a:p>
            <a:endParaRPr lang="en-US" dirty="0"/>
          </a:p>
        </p:txBody>
      </p:sp>
    </p:spTree>
    <p:extLst>
      <p:ext uri="{BB962C8B-B14F-4D97-AF65-F5344CB8AC3E}">
        <p14:creationId xmlns:p14="http://schemas.microsoft.com/office/powerpoint/2010/main" val="3185646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18283A-EC2D-4FF7-8E07-9CE6625581C7}"/>
              </a:ext>
            </a:extLst>
          </p:cNvPr>
          <p:cNvSpPr>
            <a:spLocks noGrp="1"/>
          </p:cNvSpPr>
          <p:nvPr>
            <p:ph type="title"/>
          </p:nvPr>
        </p:nvSpPr>
        <p:spPr>
          <a:xfrm>
            <a:off x="838200" y="136497"/>
            <a:ext cx="10515600" cy="1089080"/>
          </a:xfrm>
        </p:spPr>
        <p:txBody>
          <a:bodyPr/>
          <a:lstStyle/>
          <a:p>
            <a:r>
              <a:rPr lang="en-US" b="1" dirty="0"/>
              <a:t>Cont’d</a:t>
            </a:r>
          </a:p>
        </p:txBody>
      </p:sp>
      <p:sp>
        <p:nvSpPr>
          <p:cNvPr id="3" name="Content Placeholder 2">
            <a:extLst>
              <a:ext uri="{FF2B5EF4-FFF2-40B4-BE49-F238E27FC236}">
                <a16:creationId xmlns:a16="http://schemas.microsoft.com/office/drawing/2014/main" xmlns="" id="{5DC64EDC-CE9E-4E9B-9DB7-C4D0C1705919}"/>
              </a:ext>
            </a:extLst>
          </p:cNvPr>
          <p:cNvSpPr>
            <a:spLocks noGrp="1"/>
          </p:cNvSpPr>
          <p:nvPr>
            <p:ph idx="1"/>
          </p:nvPr>
        </p:nvSpPr>
        <p:spPr>
          <a:xfrm>
            <a:off x="838200" y="1324304"/>
            <a:ext cx="10515600" cy="5202620"/>
          </a:xfrm>
        </p:spPr>
        <p:txBody>
          <a:bodyPr>
            <a:normAutofit/>
          </a:bodyPr>
          <a:lstStyle/>
          <a:p>
            <a:r>
              <a:rPr lang="en-US" sz="2400" b="1" dirty="0"/>
              <a:t>A False Statement of Fact: </a:t>
            </a:r>
          </a:p>
          <a:p>
            <a:pPr lvl="1"/>
            <a:r>
              <a:rPr lang="en-US" dirty="0"/>
              <a:t>can be in the form of representations; this may be oral or in writing;</a:t>
            </a:r>
          </a:p>
          <a:p>
            <a:pPr lvl="1"/>
            <a:r>
              <a:rPr lang="en-US" dirty="0"/>
              <a:t>It maybe promises and other statements of intention;</a:t>
            </a:r>
          </a:p>
          <a:p>
            <a:pPr lvl="1"/>
            <a:r>
              <a:rPr lang="en-US" dirty="0"/>
              <a:t>It maybe an opinion i.e. if D says “I believe X is a decent man” knowing that C is about to engage in some business dealing with X. if what D said is untrue, he could be liable for deceit.</a:t>
            </a:r>
          </a:p>
          <a:p>
            <a:pPr lvl="1"/>
            <a:r>
              <a:rPr lang="en-US" dirty="0"/>
              <a:t>Misstatements of law can be deceit provided that the parties are not on equal footing with respect to knowledge of the law or to general intelligence – see </a:t>
            </a:r>
            <a:r>
              <a:rPr lang="en-US" b="1" dirty="0"/>
              <a:t>West London Commercial Bank v </a:t>
            </a:r>
            <a:r>
              <a:rPr lang="en-US" b="1" dirty="0" err="1"/>
              <a:t>Kitson</a:t>
            </a:r>
            <a:r>
              <a:rPr lang="en-US" b="1" dirty="0"/>
              <a:t> (1884) 13 Q.B.D 360.</a:t>
            </a:r>
          </a:p>
          <a:p>
            <a:pPr lvl="1"/>
            <a:r>
              <a:rPr lang="en-US" dirty="0"/>
              <a:t>Half truths can be deceit; and </a:t>
            </a:r>
          </a:p>
          <a:p>
            <a:pPr lvl="1"/>
            <a:r>
              <a:rPr lang="en-US" dirty="0"/>
              <a:t>A person whose true statement becomes false to his knowledge before it is acted upon should be liable in deceit if he does not correct it.</a:t>
            </a:r>
          </a:p>
        </p:txBody>
      </p:sp>
    </p:spTree>
    <p:extLst>
      <p:ext uri="{BB962C8B-B14F-4D97-AF65-F5344CB8AC3E}">
        <p14:creationId xmlns:p14="http://schemas.microsoft.com/office/powerpoint/2010/main" val="634125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8AF6F0-7C0C-45FF-A92E-4F27151010A2}"/>
              </a:ext>
            </a:extLst>
          </p:cNvPr>
          <p:cNvSpPr>
            <a:spLocks noGrp="1"/>
          </p:cNvSpPr>
          <p:nvPr>
            <p:ph type="title"/>
          </p:nvPr>
        </p:nvSpPr>
        <p:spPr>
          <a:xfrm>
            <a:off x="838200" y="365125"/>
            <a:ext cx="10515600" cy="1069537"/>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a16="http://schemas.microsoft.com/office/drawing/2014/main" xmlns="" id="{C3E51275-CAED-4A56-8D4C-6CD457271E3B}"/>
              </a:ext>
            </a:extLst>
          </p:cNvPr>
          <p:cNvSpPr>
            <a:spLocks noGrp="1"/>
          </p:cNvSpPr>
          <p:nvPr>
            <p:ph idx="1"/>
          </p:nvPr>
        </p:nvSpPr>
        <p:spPr>
          <a:xfrm>
            <a:off x="838200" y="1434662"/>
            <a:ext cx="10515600" cy="4742301"/>
          </a:xfrm>
        </p:spPr>
        <p:txBody>
          <a:bodyPr/>
          <a:lstStyle/>
          <a:p>
            <a:r>
              <a:rPr lang="en-US" sz="2400" b="1" dirty="0"/>
              <a:t>The Statement must be made without belief in its truth:</a:t>
            </a:r>
          </a:p>
          <a:p>
            <a:pPr lvl="1"/>
            <a:r>
              <a:rPr lang="en-US" dirty="0"/>
              <a:t>In </a:t>
            </a:r>
            <a:r>
              <a:rPr lang="en-US" b="1" dirty="0"/>
              <a:t>Derry v Peek (1889) 14 App. Cas.337</a:t>
            </a:r>
            <a:r>
              <a:rPr lang="en-US" dirty="0"/>
              <a:t>, the House of Lords made it clear that blundering but honest belief in an allegation cannot be deceit.</a:t>
            </a:r>
          </a:p>
          <a:p>
            <a:r>
              <a:rPr lang="en-US" dirty="0"/>
              <a:t>Intent:</a:t>
            </a:r>
          </a:p>
          <a:p>
            <a:pPr lvl="1"/>
            <a:r>
              <a:rPr lang="en-US" dirty="0"/>
              <a:t>The statement must be made with intent that the claimant will act upon it;</a:t>
            </a:r>
          </a:p>
          <a:p>
            <a:pPr lvl="1"/>
            <a:r>
              <a:rPr lang="en-US" dirty="0"/>
              <a:t>The intent need not be to cause damage to the claimant: it is enough that the claimant was intended to act on it and did act on it in the manner contemplated;</a:t>
            </a:r>
          </a:p>
          <a:p>
            <a:pPr lvl="1"/>
            <a:r>
              <a:rPr lang="en-US" dirty="0"/>
              <a:t>The defendant is liable whether he actually intended damage to ensue or not</a:t>
            </a:r>
          </a:p>
          <a:p>
            <a:pPr lvl="1"/>
            <a:r>
              <a:rPr lang="en-US" b="1" dirty="0"/>
              <a:t>See:</a:t>
            </a:r>
          </a:p>
          <a:p>
            <a:pPr lvl="2"/>
            <a:r>
              <a:rPr lang="en-US" sz="2400" b="1" dirty="0"/>
              <a:t>Polhill v Walter </a:t>
            </a:r>
            <a:r>
              <a:rPr lang="it-IT" sz="2400" b="1" dirty="0"/>
              <a:t>(1832) 3 B &amp; Ad 114</a:t>
            </a:r>
            <a:endParaRPr lang="en-US" sz="2400" b="1" dirty="0"/>
          </a:p>
          <a:p>
            <a:pPr lvl="2"/>
            <a:r>
              <a:rPr lang="en-US" sz="2400" b="1" dirty="0"/>
              <a:t>Langridge v Levy (1837) 2M &amp; W 519</a:t>
            </a:r>
          </a:p>
        </p:txBody>
      </p:sp>
    </p:spTree>
    <p:extLst>
      <p:ext uri="{BB962C8B-B14F-4D97-AF65-F5344CB8AC3E}">
        <p14:creationId xmlns:p14="http://schemas.microsoft.com/office/powerpoint/2010/main" val="362516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1882</TotalTime>
  <Words>3385</Words>
  <Application>Microsoft Office PowerPoint</Application>
  <PresentationFormat>Widescreen</PresentationFormat>
  <Paragraphs>207</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Courier New</vt:lpstr>
      <vt:lpstr>Wingdings</vt:lpstr>
      <vt:lpstr>Office Theme</vt:lpstr>
      <vt:lpstr>University of Lusaka School of Law</vt:lpstr>
      <vt:lpstr>Introduction</vt:lpstr>
      <vt:lpstr>Malicious Falsehood</vt:lpstr>
      <vt:lpstr>Cont’d</vt:lpstr>
      <vt:lpstr>Cont’d</vt:lpstr>
      <vt:lpstr>Cont’d</vt:lpstr>
      <vt:lpstr>Tort of Deceit</vt:lpstr>
      <vt:lpstr>Cont’d</vt:lpstr>
      <vt:lpstr>Cont’d</vt:lpstr>
      <vt:lpstr>Cont’d</vt:lpstr>
      <vt:lpstr>The Tort of Passing Off</vt:lpstr>
      <vt:lpstr>Cont’d</vt:lpstr>
      <vt:lpstr>Cont’d</vt:lpstr>
      <vt:lpstr>Cont’d</vt:lpstr>
      <vt:lpstr>Cont’d</vt:lpstr>
      <vt:lpstr>Cont’d</vt:lpstr>
      <vt:lpstr>Cont’d</vt:lpstr>
      <vt:lpstr>Cont’d</vt:lpstr>
      <vt:lpstr>Inducing/ Procuring a Breach of Contract</vt:lpstr>
      <vt:lpstr>Cont’d</vt:lpstr>
      <vt:lpstr>Cont’d</vt:lpstr>
      <vt:lpstr>Cont’d</vt:lpstr>
      <vt:lpstr>Cont’d</vt:lpstr>
      <vt:lpstr>Conspiracy</vt:lpstr>
      <vt:lpstr>Cont’d</vt:lpstr>
      <vt:lpstr>Cont’d</vt:lpstr>
      <vt:lpstr>Cont’d</vt:lpstr>
      <vt:lpstr>Intentionally causing loss by unlawful means</vt:lpstr>
      <vt:lpstr>Intimidation</vt:lpstr>
      <vt:lpstr>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71</cp:revision>
  <dcterms:created xsi:type="dcterms:W3CDTF">2020-04-27T07:12:18Z</dcterms:created>
  <dcterms:modified xsi:type="dcterms:W3CDTF">2022-01-24T13:41:12Z</dcterms:modified>
</cp:coreProperties>
</file>