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82" r:id="rId2"/>
    <p:sldId id="292" r:id="rId3"/>
    <p:sldId id="283" r:id="rId4"/>
    <p:sldId id="284" r:id="rId5"/>
    <p:sldId id="274" r:id="rId6"/>
    <p:sldId id="275" r:id="rId7"/>
    <p:sldId id="285" r:id="rId8"/>
    <p:sldId id="276" r:id="rId9"/>
    <p:sldId id="277" r:id="rId10"/>
    <p:sldId id="286" r:id="rId11"/>
    <p:sldId id="279" r:id="rId12"/>
    <p:sldId id="287" r:id="rId13"/>
    <p:sldId id="281" r:id="rId14"/>
    <p:sldId id="294" r:id="rId15"/>
    <p:sldId id="295" r:id="rId16"/>
    <p:sldId id="296" r:id="rId17"/>
    <p:sldId id="297" r:id="rId18"/>
    <p:sldId id="289" r:id="rId19"/>
    <p:sldId id="293" r:id="rId20"/>
    <p:sldId id="290" r:id="rId21"/>
    <p:sldId id="291" r:id="rId22"/>
    <p:sldId id="298" r:id="rId23"/>
  </p:sldIdLst>
  <p:sldSz cx="12192000" cy="6858000"/>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59" autoAdjust="0"/>
    <p:restoredTop sz="94660"/>
  </p:normalViewPr>
  <p:slideViewPr>
    <p:cSldViewPr snapToGrid="0">
      <p:cViewPr varScale="1">
        <p:scale>
          <a:sx n="74" d="100"/>
          <a:sy n="74" d="100"/>
        </p:scale>
        <p:origin x="41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1975A2D-8FF4-423C-8AE3-760501E496F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 xmlns:a16="http://schemas.microsoft.com/office/drawing/2014/main" id="{FFDBCA6A-7A04-443B-BADC-3AE3CDA968C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 xmlns:a16="http://schemas.microsoft.com/office/drawing/2014/main" id="{DEDEE0B7-B669-4304-BF32-00AF39F70932}"/>
              </a:ext>
            </a:extLst>
          </p:cNvPr>
          <p:cNvSpPr>
            <a:spLocks noGrp="1"/>
          </p:cNvSpPr>
          <p:nvPr>
            <p:ph type="dt" sz="half" idx="10"/>
          </p:nvPr>
        </p:nvSpPr>
        <p:spPr/>
        <p:txBody>
          <a:bodyPr/>
          <a:lstStyle/>
          <a:p>
            <a:fld id="{9649F84F-373A-411E-9558-6206C443CEEB}" type="datetimeFigureOut">
              <a:rPr lang="en-US" smtClean="0"/>
              <a:pPr/>
              <a:t>1/24/2022</a:t>
            </a:fld>
            <a:endParaRPr lang="en-US" dirty="0"/>
          </a:p>
        </p:txBody>
      </p:sp>
      <p:sp>
        <p:nvSpPr>
          <p:cNvPr id="5" name="Footer Placeholder 4">
            <a:extLst>
              <a:ext uri="{FF2B5EF4-FFF2-40B4-BE49-F238E27FC236}">
                <a16:creationId xmlns="" xmlns:a16="http://schemas.microsoft.com/office/drawing/2014/main" id="{6772F43B-440A-4A94-9B6C-3ECFEC77BB7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 xmlns:a16="http://schemas.microsoft.com/office/drawing/2014/main" id="{56160B12-C341-453C-AAC6-5078EE16B698}"/>
              </a:ext>
            </a:extLst>
          </p:cNvPr>
          <p:cNvSpPr>
            <a:spLocks noGrp="1"/>
          </p:cNvSpPr>
          <p:nvPr>
            <p:ph type="sldNum" sz="quarter" idx="12"/>
          </p:nvPr>
        </p:nvSpPr>
        <p:spPr/>
        <p:txBody>
          <a:bodyPr/>
          <a:lstStyle/>
          <a:p>
            <a:fld id="{8818DE00-700D-4550-8331-8A5CF6DEA75D}" type="slidenum">
              <a:rPr lang="en-US" smtClean="0"/>
              <a:pPr/>
              <a:t>‹#›</a:t>
            </a:fld>
            <a:endParaRPr lang="en-US" dirty="0"/>
          </a:p>
        </p:txBody>
      </p:sp>
    </p:spTree>
    <p:extLst>
      <p:ext uri="{BB962C8B-B14F-4D97-AF65-F5344CB8AC3E}">
        <p14:creationId xmlns:p14="http://schemas.microsoft.com/office/powerpoint/2010/main" val="29601513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2795D12-7497-427F-99BF-D641A5B9492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 xmlns:a16="http://schemas.microsoft.com/office/drawing/2014/main" id="{11BC29F5-0F1A-4C95-815E-456332F0E71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71F6638E-A659-4E9E-927B-395C4CF250DC}"/>
              </a:ext>
            </a:extLst>
          </p:cNvPr>
          <p:cNvSpPr>
            <a:spLocks noGrp="1"/>
          </p:cNvSpPr>
          <p:nvPr>
            <p:ph type="dt" sz="half" idx="10"/>
          </p:nvPr>
        </p:nvSpPr>
        <p:spPr/>
        <p:txBody>
          <a:bodyPr/>
          <a:lstStyle/>
          <a:p>
            <a:fld id="{9649F84F-373A-411E-9558-6206C443CEEB}" type="datetimeFigureOut">
              <a:rPr lang="en-US" smtClean="0"/>
              <a:pPr/>
              <a:t>1/24/2022</a:t>
            </a:fld>
            <a:endParaRPr lang="en-US" dirty="0"/>
          </a:p>
        </p:txBody>
      </p:sp>
      <p:sp>
        <p:nvSpPr>
          <p:cNvPr id="5" name="Footer Placeholder 4">
            <a:extLst>
              <a:ext uri="{FF2B5EF4-FFF2-40B4-BE49-F238E27FC236}">
                <a16:creationId xmlns="" xmlns:a16="http://schemas.microsoft.com/office/drawing/2014/main" id="{E4F13E21-A729-45DC-9BA6-79B0C629EEA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 xmlns:a16="http://schemas.microsoft.com/office/drawing/2014/main" id="{5A424D45-2E94-4B0A-8947-AD08D24C0DD2}"/>
              </a:ext>
            </a:extLst>
          </p:cNvPr>
          <p:cNvSpPr>
            <a:spLocks noGrp="1"/>
          </p:cNvSpPr>
          <p:nvPr>
            <p:ph type="sldNum" sz="quarter" idx="12"/>
          </p:nvPr>
        </p:nvSpPr>
        <p:spPr/>
        <p:txBody>
          <a:bodyPr/>
          <a:lstStyle/>
          <a:p>
            <a:fld id="{8818DE00-700D-4550-8331-8A5CF6DEA75D}" type="slidenum">
              <a:rPr lang="en-US" smtClean="0"/>
              <a:pPr/>
              <a:t>‹#›</a:t>
            </a:fld>
            <a:endParaRPr lang="en-US" dirty="0"/>
          </a:p>
        </p:txBody>
      </p:sp>
    </p:spTree>
    <p:extLst>
      <p:ext uri="{BB962C8B-B14F-4D97-AF65-F5344CB8AC3E}">
        <p14:creationId xmlns:p14="http://schemas.microsoft.com/office/powerpoint/2010/main" val="4381783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 xmlns:a16="http://schemas.microsoft.com/office/drawing/2014/main" id="{A432A045-CDF6-4DA5-A6FC-2B850269234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 xmlns:a16="http://schemas.microsoft.com/office/drawing/2014/main" id="{54CF811A-AD4D-455C-951C-D62425168AF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C578DA7F-94E1-44E1-998D-63337070415D}"/>
              </a:ext>
            </a:extLst>
          </p:cNvPr>
          <p:cNvSpPr>
            <a:spLocks noGrp="1"/>
          </p:cNvSpPr>
          <p:nvPr>
            <p:ph type="dt" sz="half" idx="10"/>
          </p:nvPr>
        </p:nvSpPr>
        <p:spPr/>
        <p:txBody>
          <a:bodyPr/>
          <a:lstStyle/>
          <a:p>
            <a:fld id="{9649F84F-373A-411E-9558-6206C443CEEB}" type="datetimeFigureOut">
              <a:rPr lang="en-US" smtClean="0"/>
              <a:pPr/>
              <a:t>1/24/2022</a:t>
            </a:fld>
            <a:endParaRPr lang="en-US" dirty="0"/>
          </a:p>
        </p:txBody>
      </p:sp>
      <p:sp>
        <p:nvSpPr>
          <p:cNvPr id="5" name="Footer Placeholder 4">
            <a:extLst>
              <a:ext uri="{FF2B5EF4-FFF2-40B4-BE49-F238E27FC236}">
                <a16:creationId xmlns="" xmlns:a16="http://schemas.microsoft.com/office/drawing/2014/main" id="{BE80B66B-9EEF-4EAA-B4EF-3A7C8962E07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 xmlns:a16="http://schemas.microsoft.com/office/drawing/2014/main" id="{1255D35C-8DD7-4FC4-85B4-FB496D99D43C}"/>
              </a:ext>
            </a:extLst>
          </p:cNvPr>
          <p:cNvSpPr>
            <a:spLocks noGrp="1"/>
          </p:cNvSpPr>
          <p:nvPr>
            <p:ph type="sldNum" sz="quarter" idx="12"/>
          </p:nvPr>
        </p:nvSpPr>
        <p:spPr/>
        <p:txBody>
          <a:bodyPr/>
          <a:lstStyle/>
          <a:p>
            <a:fld id="{8818DE00-700D-4550-8331-8A5CF6DEA75D}" type="slidenum">
              <a:rPr lang="en-US" smtClean="0"/>
              <a:pPr/>
              <a:t>‹#›</a:t>
            </a:fld>
            <a:endParaRPr lang="en-US" dirty="0"/>
          </a:p>
        </p:txBody>
      </p:sp>
    </p:spTree>
    <p:extLst>
      <p:ext uri="{BB962C8B-B14F-4D97-AF65-F5344CB8AC3E}">
        <p14:creationId xmlns:p14="http://schemas.microsoft.com/office/powerpoint/2010/main" val="40424332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9DF03F3-7AF3-494E-A547-0CD5822C83C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D2AFB0ED-EF08-48CF-BD36-6B1BAF97736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D3595C36-B7B5-4DE6-AFA2-5815025BCF64}"/>
              </a:ext>
            </a:extLst>
          </p:cNvPr>
          <p:cNvSpPr>
            <a:spLocks noGrp="1"/>
          </p:cNvSpPr>
          <p:nvPr>
            <p:ph type="dt" sz="half" idx="10"/>
          </p:nvPr>
        </p:nvSpPr>
        <p:spPr/>
        <p:txBody>
          <a:bodyPr/>
          <a:lstStyle/>
          <a:p>
            <a:fld id="{9649F84F-373A-411E-9558-6206C443CEEB}" type="datetimeFigureOut">
              <a:rPr lang="en-US" smtClean="0"/>
              <a:pPr/>
              <a:t>1/24/2022</a:t>
            </a:fld>
            <a:endParaRPr lang="en-US" dirty="0"/>
          </a:p>
        </p:txBody>
      </p:sp>
      <p:sp>
        <p:nvSpPr>
          <p:cNvPr id="5" name="Footer Placeholder 4">
            <a:extLst>
              <a:ext uri="{FF2B5EF4-FFF2-40B4-BE49-F238E27FC236}">
                <a16:creationId xmlns="" xmlns:a16="http://schemas.microsoft.com/office/drawing/2014/main" id="{3F54C3B3-FF01-4096-819C-7B2BB5B893E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 xmlns:a16="http://schemas.microsoft.com/office/drawing/2014/main" id="{478C0072-A4F3-42A0-8C29-CCC0188B15BC}"/>
              </a:ext>
            </a:extLst>
          </p:cNvPr>
          <p:cNvSpPr>
            <a:spLocks noGrp="1"/>
          </p:cNvSpPr>
          <p:nvPr>
            <p:ph type="sldNum" sz="quarter" idx="12"/>
          </p:nvPr>
        </p:nvSpPr>
        <p:spPr/>
        <p:txBody>
          <a:bodyPr/>
          <a:lstStyle/>
          <a:p>
            <a:fld id="{8818DE00-700D-4550-8331-8A5CF6DEA75D}" type="slidenum">
              <a:rPr lang="en-US" smtClean="0"/>
              <a:pPr/>
              <a:t>‹#›</a:t>
            </a:fld>
            <a:endParaRPr lang="en-US" dirty="0"/>
          </a:p>
        </p:txBody>
      </p:sp>
    </p:spTree>
    <p:extLst>
      <p:ext uri="{BB962C8B-B14F-4D97-AF65-F5344CB8AC3E}">
        <p14:creationId xmlns:p14="http://schemas.microsoft.com/office/powerpoint/2010/main" val="32245281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0CBA8D8-18F7-42AA-AF8C-E97AE630CCB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 xmlns:a16="http://schemas.microsoft.com/office/drawing/2014/main" id="{6C6FB93A-442D-4CFB-9419-94CD79AF9BB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 xmlns:a16="http://schemas.microsoft.com/office/drawing/2014/main" id="{11882A91-9921-4342-877D-A281E9EE3A08}"/>
              </a:ext>
            </a:extLst>
          </p:cNvPr>
          <p:cNvSpPr>
            <a:spLocks noGrp="1"/>
          </p:cNvSpPr>
          <p:nvPr>
            <p:ph type="dt" sz="half" idx="10"/>
          </p:nvPr>
        </p:nvSpPr>
        <p:spPr/>
        <p:txBody>
          <a:bodyPr/>
          <a:lstStyle/>
          <a:p>
            <a:fld id="{9649F84F-373A-411E-9558-6206C443CEEB}" type="datetimeFigureOut">
              <a:rPr lang="en-US" smtClean="0"/>
              <a:pPr/>
              <a:t>1/24/2022</a:t>
            </a:fld>
            <a:endParaRPr lang="en-US" dirty="0"/>
          </a:p>
        </p:txBody>
      </p:sp>
      <p:sp>
        <p:nvSpPr>
          <p:cNvPr id="5" name="Footer Placeholder 4">
            <a:extLst>
              <a:ext uri="{FF2B5EF4-FFF2-40B4-BE49-F238E27FC236}">
                <a16:creationId xmlns="" xmlns:a16="http://schemas.microsoft.com/office/drawing/2014/main" id="{988F68D6-0B0E-4201-B71B-543CDE67617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 xmlns:a16="http://schemas.microsoft.com/office/drawing/2014/main" id="{16705EBF-6F72-4C52-9B9D-51F91D6AD5CD}"/>
              </a:ext>
            </a:extLst>
          </p:cNvPr>
          <p:cNvSpPr>
            <a:spLocks noGrp="1"/>
          </p:cNvSpPr>
          <p:nvPr>
            <p:ph type="sldNum" sz="quarter" idx="12"/>
          </p:nvPr>
        </p:nvSpPr>
        <p:spPr/>
        <p:txBody>
          <a:bodyPr/>
          <a:lstStyle/>
          <a:p>
            <a:fld id="{8818DE00-700D-4550-8331-8A5CF6DEA75D}" type="slidenum">
              <a:rPr lang="en-US" smtClean="0"/>
              <a:pPr/>
              <a:t>‹#›</a:t>
            </a:fld>
            <a:endParaRPr lang="en-US" dirty="0"/>
          </a:p>
        </p:txBody>
      </p:sp>
    </p:spTree>
    <p:extLst>
      <p:ext uri="{BB962C8B-B14F-4D97-AF65-F5344CB8AC3E}">
        <p14:creationId xmlns:p14="http://schemas.microsoft.com/office/powerpoint/2010/main" val="9340233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6E36F9B-BE46-4C33-AAB8-C07503E0FDB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A3FAF4BA-A4E8-4335-ABB3-AA207277627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 xmlns:a16="http://schemas.microsoft.com/office/drawing/2014/main" id="{7D2E9881-2F4A-4884-85E1-CD0FE5DD9C9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 xmlns:a16="http://schemas.microsoft.com/office/drawing/2014/main" id="{276D5BBB-156C-41EF-B45B-7EDC0CFC689F}"/>
              </a:ext>
            </a:extLst>
          </p:cNvPr>
          <p:cNvSpPr>
            <a:spLocks noGrp="1"/>
          </p:cNvSpPr>
          <p:nvPr>
            <p:ph type="dt" sz="half" idx="10"/>
          </p:nvPr>
        </p:nvSpPr>
        <p:spPr/>
        <p:txBody>
          <a:bodyPr/>
          <a:lstStyle/>
          <a:p>
            <a:fld id="{9649F84F-373A-411E-9558-6206C443CEEB}" type="datetimeFigureOut">
              <a:rPr lang="en-US" smtClean="0"/>
              <a:pPr/>
              <a:t>1/24/2022</a:t>
            </a:fld>
            <a:endParaRPr lang="en-US" dirty="0"/>
          </a:p>
        </p:txBody>
      </p:sp>
      <p:sp>
        <p:nvSpPr>
          <p:cNvPr id="6" name="Footer Placeholder 5">
            <a:extLst>
              <a:ext uri="{FF2B5EF4-FFF2-40B4-BE49-F238E27FC236}">
                <a16:creationId xmlns="" xmlns:a16="http://schemas.microsoft.com/office/drawing/2014/main" id="{5599D96E-4E54-4E79-A69B-AB3D0311E357}"/>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 xmlns:a16="http://schemas.microsoft.com/office/drawing/2014/main" id="{50889172-DFA0-48B4-94A7-9E39DB339EED}"/>
              </a:ext>
            </a:extLst>
          </p:cNvPr>
          <p:cNvSpPr>
            <a:spLocks noGrp="1"/>
          </p:cNvSpPr>
          <p:nvPr>
            <p:ph type="sldNum" sz="quarter" idx="12"/>
          </p:nvPr>
        </p:nvSpPr>
        <p:spPr/>
        <p:txBody>
          <a:bodyPr/>
          <a:lstStyle/>
          <a:p>
            <a:fld id="{8818DE00-700D-4550-8331-8A5CF6DEA75D}" type="slidenum">
              <a:rPr lang="en-US" smtClean="0"/>
              <a:pPr/>
              <a:t>‹#›</a:t>
            </a:fld>
            <a:endParaRPr lang="en-US" dirty="0"/>
          </a:p>
        </p:txBody>
      </p:sp>
    </p:spTree>
    <p:extLst>
      <p:ext uri="{BB962C8B-B14F-4D97-AF65-F5344CB8AC3E}">
        <p14:creationId xmlns:p14="http://schemas.microsoft.com/office/powerpoint/2010/main" val="3841875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05D2E9D-A15F-4BE3-879F-90701977AF8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 xmlns:a16="http://schemas.microsoft.com/office/drawing/2014/main" id="{AB0FE4AD-21C5-4DA5-B6FC-0F6EE913BD6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 xmlns:a16="http://schemas.microsoft.com/office/drawing/2014/main" id="{02C085E8-D3B9-46C4-A67F-42714EDA1B3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 xmlns:a16="http://schemas.microsoft.com/office/drawing/2014/main" id="{434B7FE6-EC4E-4767-A850-715276876DC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 xmlns:a16="http://schemas.microsoft.com/office/drawing/2014/main" id="{D6619502-7670-4DA5-A884-14908FCEE2E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 xmlns:a16="http://schemas.microsoft.com/office/drawing/2014/main" id="{E3CA35D9-DF34-45B0-9C3B-CE556132D9F5}"/>
              </a:ext>
            </a:extLst>
          </p:cNvPr>
          <p:cNvSpPr>
            <a:spLocks noGrp="1"/>
          </p:cNvSpPr>
          <p:nvPr>
            <p:ph type="dt" sz="half" idx="10"/>
          </p:nvPr>
        </p:nvSpPr>
        <p:spPr/>
        <p:txBody>
          <a:bodyPr/>
          <a:lstStyle/>
          <a:p>
            <a:fld id="{9649F84F-373A-411E-9558-6206C443CEEB}" type="datetimeFigureOut">
              <a:rPr lang="en-US" smtClean="0"/>
              <a:pPr/>
              <a:t>1/24/2022</a:t>
            </a:fld>
            <a:endParaRPr lang="en-US" dirty="0"/>
          </a:p>
        </p:txBody>
      </p:sp>
      <p:sp>
        <p:nvSpPr>
          <p:cNvPr id="8" name="Footer Placeholder 7">
            <a:extLst>
              <a:ext uri="{FF2B5EF4-FFF2-40B4-BE49-F238E27FC236}">
                <a16:creationId xmlns="" xmlns:a16="http://schemas.microsoft.com/office/drawing/2014/main" id="{86F1A5EE-08BA-455D-9705-565317922E5F}"/>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 xmlns:a16="http://schemas.microsoft.com/office/drawing/2014/main" id="{C4598A44-B7F8-41EE-AE70-3829477D869A}"/>
              </a:ext>
            </a:extLst>
          </p:cNvPr>
          <p:cNvSpPr>
            <a:spLocks noGrp="1"/>
          </p:cNvSpPr>
          <p:nvPr>
            <p:ph type="sldNum" sz="quarter" idx="12"/>
          </p:nvPr>
        </p:nvSpPr>
        <p:spPr/>
        <p:txBody>
          <a:bodyPr/>
          <a:lstStyle/>
          <a:p>
            <a:fld id="{8818DE00-700D-4550-8331-8A5CF6DEA75D}" type="slidenum">
              <a:rPr lang="en-US" smtClean="0"/>
              <a:pPr/>
              <a:t>‹#›</a:t>
            </a:fld>
            <a:endParaRPr lang="en-US" dirty="0"/>
          </a:p>
        </p:txBody>
      </p:sp>
    </p:spTree>
    <p:extLst>
      <p:ext uri="{BB962C8B-B14F-4D97-AF65-F5344CB8AC3E}">
        <p14:creationId xmlns:p14="http://schemas.microsoft.com/office/powerpoint/2010/main" val="40206122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74DB275-C89C-4C01-8076-6A4AC3A4CE5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 xmlns:a16="http://schemas.microsoft.com/office/drawing/2014/main" id="{D4591F06-C94D-459A-95B8-2F333840AB47}"/>
              </a:ext>
            </a:extLst>
          </p:cNvPr>
          <p:cNvSpPr>
            <a:spLocks noGrp="1"/>
          </p:cNvSpPr>
          <p:nvPr>
            <p:ph type="dt" sz="half" idx="10"/>
          </p:nvPr>
        </p:nvSpPr>
        <p:spPr/>
        <p:txBody>
          <a:bodyPr/>
          <a:lstStyle/>
          <a:p>
            <a:fld id="{9649F84F-373A-411E-9558-6206C443CEEB}" type="datetimeFigureOut">
              <a:rPr lang="en-US" smtClean="0"/>
              <a:pPr/>
              <a:t>1/24/2022</a:t>
            </a:fld>
            <a:endParaRPr lang="en-US" dirty="0"/>
          </a:p>
        </p:txBody>
      </p:sp>
      <p:sp>
        <p:nvSpPr>
          <p:cNvPr id="4" name="Footer Placeholder 3">
            <a:extLst>
              <a:ext uri="{FF2B5EF4-FFF2-40B4-BE49-F238E27FC236}">
                <a16:creationId xmlns="" xmlns:a16="http://schemas.microsoft.com/office/drawing/2014/main" id="{252624EF-42B6-4F46-AE7A-4F9EADB34739}"/>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 xmlns:a16="http://schemas.microsoft.com/office/drawing/2014/main" id="{864C9305-05CC-4E83-BBAB-07696C10A0BB}"/>
              </a:ext>
            </a:extLst>
          </p:cNvPr>
          <p:cNvSpPr>
            <a:spLocks noGrp="1"/>
          </p:cNvSpPr>
          <p:nvPr>
            <p:ph type="sldNum" sz="quarter" idx="12"/>
          </p:nvPr>
        </p:nvSpPr>
        <p:spPr/>
        <p:txBody>
          <a:bodyPr/>
          <a:lstStyle/>
          <a:p>
            <a:fld id="{8818DE00-700D-4550-8331-8A5CF6DEA75D}" type="slidenum">
              <a:rPr lang="en-US" smtClean="0"/>
              <a:pPr/>
              <a:t>‹#›</a:t>
            </a:fld>
            <a:endParaRPr lang="en-US" dirty="0"/>
          </a:p>
        </p:txBody>
      </p:sp>
    </p:spTree>
    <p:extLst>
      <p:ext uri="{BB962C8B-B14F-4D97-AF65-F5344CB8AC3E}">
        <p14:creationId xmlns:p14="http://schemas.microsoft.com/office/powerpoint/2010/main" val="34167821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 xmlns:a16="http://schemas.microsoft.com/office/drawing/2014/main" id="{E1774EF1-0546-4F7B-9F25-9050069F4DED}"/>
              </a:ext>
            </a:extLst>
          </p:cNvPr>
          <p:cNvSpPr>
            <a:spLocks noGrp="1"/>
          </p:cNvSpPr>
          <p:nvPr>
            <p:ph type="dt" sz="half" idx="10"/>
          </p:nvPr>
        </p:nvSpPr>
        <p:spPr/>
        <p:txBody>
          <a:bodyPr/>
          <a:lstStyle/>
          <a:p>
            <a:fld id="{9649F84F-373A-411E-9558-6206C443CEEB}" type="datetimeFigureOut">
              <a:rPr lang="en-US" smtClean="0"/>
              <a:pPr/>
              <a:t>1/24/2022</a:t>
            </a:fld>
            <a:endParaRPr lang="en-US" dirty="0"/>
          </a:p>
        </p:txBody>
      </p:sp>
      <p:sp>
        <p:nvSpPr>
          <p:cNvPr id="3" name="Footer Placeholder 2">
            <a:extLst>
              <a:ext uri="{FF2B5EF4-FFF2-40B4-BE49-F238E27FC236}">
                <a16:creationId xmlns="" xmlns:a16="http://schemas.microsoft.com/office/drawing/2014/main" id="{2F714538-1C92-4A39-AC9D-68F329B53ADC}"/>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 xmlns:a16="http://schemas.microsoft.com/office/drawing/2014/main" id="{0DB1E15C-51BF-48E5-8EFF-DBCDF3851240}"/>
              </a:ext>
            </a:extLst>
          </p:cNvPr>
          <p:cNvSpPr>
            <a:spLocks noGrp="1"/>
          </p:cNvSpPr>
          <p:nvPr>
            <p:ph type="sldNum" sz="quarter" idx="12"/>
          </p:nvPr>
        </p:nvSpPr>
        <p:spPr/>
        <p:txBody>
          <a:bodyPr/>
          <a:lstStyle/>
          <a:p>
            <a:fld id="{8818DE00-700D-4550-8331-8A5CF6DEA75D}" type="slidenum">
              <a:rPr lang="en-US" smtClean="0"/>
              <a:pPr/>
              <a:t>‹#›</a:t>
            </a:fld>
            <a:endParaRPr lang="en-US" dirty="0"/>
          </a:p>
        </p:txBody>
      </p:sp>
    </p:spTree>
    <p:extLst>
      <p:ext uri="{BB962C8B-B14F-4D97-AF65-F5344CB8AC3E}">
        <p14:creationId xmlns:p14="http://schemas.microsoft.com/office/powerpoint/2010/main" val="17607026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89E9A6A-222E-4791-A19B-DCE115C1D40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 xmlns:a16="http://schemas.microsoft.com/office/drawing/2014/main" id="{8CE6ABC5-0BCC-4EFD-9C34-A6E2D4E2545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 xmlns:a16="http://schemas.microsoft.com/office/drawing/2014/main" id="{E79A9948-22F2-4456-A58A-7D55FEA5710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06D9E2C7-8A47-47A0-922D-0795BB65197E}"/>
              </a:ext>
            </a:extLst>
          </p:cNvPr>
          <p:cNvSpPr>
            <a:spLocks noGrp="1"/>
          </p:cNvSpPr>
          <p:nvPr>
            <p:ph type="dt" sz="half" idx="10"/>
          </p:nvPr>
        </p:nvSpPr>
        <p:spPr/>
        <p:txBody>
          <a:bodyPr/>
          <a:lstStyle/>
          <a:p>
            <a:fld id="{9649F84F-373A-411E-9558-6206C443CEEB}" type="datetimeFigureOut">
              <a:rPr lang="en-US" smtClean="0"/>
              <a:pPr/>
              <a:t>1/24/2022</a:t>
            </a:fld>
            <a:endParaRPr lang="en-US" dirty="0"/>
          </a:p>
        </p:txBody>
      </p:sp>
      <p:sp>
        <p:nvSpPr>
          <p:cNvPr id="6" name="Footer Placeholder 5">
            <a:extLst>
              <a:ext uri="{FF2B5EF4-FFF2-40B4-BE49-F238E27FC236}">
                <a16:creationId xmlns="" xmlns:a16="http://schemas.microsoft.com/office/drawing/2014/main" id="{8EFB00BD-314E-4548-A0E0-7CD0DB7ADD9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 xmlns:a16="http://schemas.microsoft.com/office/drawing/2014/main" id="{2C551267-45E9-4EC9-A483-B7925FFA73E8}"/>
              </a:ext>
            </a:extLst>
          </p:cNvPr>
          <p:cNvSpPr>
            <a:spLocks noGrp="1"/>
          </p:cNvSpPr>
          <p:nvPr>
            <p:ph type="sldNum" sz="quarter" idx="12"/>
          </p:nvPr>
        </p:nvSpPr>
        <p:spPr/>
        <p:txBody>
          <a:bodyPr/>
          <a:lstStyle/>
          <a:p>
            <a:fld id="{8818DE00-700D-4550-8331-8A5CF6DEA75D}" type="slidenum">
              <a:rPr lang="en-US" smtClean="0"/>
              <a:pPr/>
              <a:t>‹#›</a:t>
            </a:fld>
            <a:endParaRPr lang="en-US" dirty="0"/>
          </a:p>
        </p:txBody>
      </p:sp>
    </p:spTree>
    <p:extLst>
      <p:ext uri="{BB962C8B-B14F-4D97-AF65-F5344CB8AC3E}">
        <p14:creationId xmlns:p14="http://schemas.microsoft.com/office/powerpoint/2010/main" val="20931561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18F351A-A7CF-47BA-A08B-26FC739FD0B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 xmlns:a16="http://schemas.microsoft.com/office/drawing/2014/main" id="{6BC336A2-322C-4B85-8642-43DAB8FDA1D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 xmlns:a16="http://schemas.microsoft.com/office/drawing/2014/main" id="{30F5148D-AC09-4935-AB1E-741221120A7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9F6CCBF2-5A7D-4003-ADB2-CC19A3ACC4A7}"/>
              </a:ext>
            </a:extLst>
          </p:cNvPr>
          <p:cNvSpPr>
            <a:spLocks noGrp="1"/>
          </p:cNvSpPr>
          <p:nvPr>
            <p:ph type="dt" sz="half" idx="10"/>
          </p:nvPr>
        </p:nvSpPr>
        <p:spPr/>
        <p:txBody>
          <a:bodyPr/>
          <a:lstStyle/>
          <a:p>
            <a:fld id="{9649F84F-373A-411E-9558-6206C443CEEB}" type="datetimeFigureOut">
              <a:rPr lang="en-US" smtClean="0"/>
              <a:pPr/>
              <a:t>1/24/2022</a:t>
            </a:fld>
            <a:endParaRPr lang="en-US" dirty="0"/>
          </a:p>
        </p:txBody>
      </p:sp>
      <p:sp>
        <p:nvSpPr>
          <p:cNvPr id="6" name="Footer Placeholder 5">
            <a:extLst>
              <a:ext uri="{FF2B5EF4-FFF2-40B4-BE49-F238E27FC236}">
                <a16:creationId xmlns="" xmlns:a16="http://schemas.microsoft.com/office/drawing/2014/main" id="{85380A82-C27C-4677-A83E-AED7F2594F4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 xmlns:a16="http://schemas.microsoft.com/office/drawing/2014/main" id="{4D203F15-1579-49C3-9C8A-18C2D438CB53}"/>
              </a:ext>
            </a:extLst>
          </p:cNvPr>
          <p:cNvSpPr>
            <a:spLocks noGrp="1"/>
          </p:cNvSpPr>
          <p:nvPr>
            <p:ph type="sldNum" sz="quarter" idx="12"/>
          </p:nvPr>
        </p:nvSpPr>
        <p:spPr/>
        <p:txBody>
          <a:bodyPr/>
          <a:lstStyle/>
          <a:p>
            <a:fld id="{8818DE00-700D-4550-8331-8A5CF6DEA75D}" type="slidenum">
              <a:rPr lang="en-US" smtClean="0"/>
              <a:pPr/>
              <a:t>‹#›</a:t>
            </a:fld>
            <a:endParaRPr lang="en-US" dirty="0"/>
          </a:p>
        </p:txBody>
      </p:sp>
    </p:spTree>
    <p:extLst>
      <p:ext uri="{BB962C8B-B14F-4D97-AF65-F5344CB8AC3E}">
        <p14:creationId xmlns:p14="http://schemas.microsoft.com/office/powerpoint/2010/main" val="38152793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 xmlns:a16="http://schemas.microsoft.com/office/drawing/2014/main" id="{C753F81E-5460-4F22-BA8B-3B4149E9427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 xmlns:a16="http://schemas.microsoft.com/office/drawing/2014/main" id="{0B2B36B5-4E7B-4643-B8C1-15B9D0AF526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CA81D3E3-390B-4BD5-AE4B-965DB99BFE2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49F84F-373A-411E-9558-6206C443CEEB}" type="datetimeFigureOut">
              <a:rPr lang="en-US" smtClean="0"/>
              <a:pPr/>
              <a:t>1/24/2022</a:t>
            </a:fld>
            <a:endParaRPr lang="en-US" dirty="0"/>
          </a:p>
        </p:txBody>
      </p:sp>
      <p:sp>
        <p:nvSpPr>
          <p:cNvPr id="5" name="Footer Placeholder 4">
            <a:extLst>
              <a:ext uri="{FF2B5EF4-FFF2-40B4-BE49-F238E27FC236}">
                <a16:creationId xmlns="" xmlns:a16="http://schemas.microsoft.com/office/drawing/2014/main" id="{85F97F4C-4D26-47AE-8480-99A0651DD1D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 xmlns:a16="http://schemas.microsoft.com/office/drawing/2014/main" id="{669AC34A-07A3-4EE5-BA97-1D159D9BA11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18DE00-700D-4550-8331-8A5CF6DEA75D}" type="slidenum">
              <a:rPr lang="en-US" smtClean="0"/>
              <a:pPr/>
              <a:t>‹#›</a:t>
            </a:fld>
            <a:endParaRPr lang="en-US" dirty="0"/>
          </a:p>
        </p:txBody>
      </p:sp>
    </p:spTree>
    <p:extLst>
      <p:ext uri="{BB962C8B-B14F-4D97-AF65-F5344CB8AC3E}">
        <p14:creationId xmlns:p14="http://schemas.microsoft.com/office/powerpoint/2010/main" val="616315898"/>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D843D52-79EE-4427-BC6A-D9B98B5EB209}"/>
              </a:ext>
            </a:extLst>
          </p:cNvPr>
          <p:cNvSpPr>
            <a:spLocks noGrp="1"/>
          </p:cNvSpPr>
          <p:nvPr>
            <p:ph type="title"/>
          </p:nvPr>
        </p:nvSpPr>
        <p:spPr>
          <a:xfrm>
            <a:off x="838200" y="1308535"/>
            <a:ext cx="10515600" cy="1387367"/>
          </a:xfrm>
        </p:spPr>
        <p:txBody>
          <a:bodyPr/>
          <a:lstStyle/>
          <a:p>
            <a:pPr algn="ctr"/>
            <a:r>
              <a:rPr lang="en-US" sz="4400" b="1" dirty="0">
                <a:ln>
                  <a:solidFill>
                    <a:prstClr val="black">
                      <a:lumMod val="75000"/>
                      <a:lumOff val="25000"/>
                      <a:alpha val="10000"/>
                    </a:prstClr>
                  </a:solidFill>
                </a:ln>
              </a:rPr>
              <a:t>University of Lusaka</a:t>
            </a:r>
            <a:br>
              <a:rPr lang="en-US" sz="4400" b="1" dirty="0">
                <a:ln>
                  <a:solidFill>
                    <a:prstClr val="black">
                      <a:lumMod val="75000"/>
                      <a:lumOff val="25000"/>
                      <a:alpha val="10000"/>
                    </a:prstClr>
                  </a:solidFill>
                </a:ln>
              </a:rPr>
            </a:br>
            <a:r>
              <a:rPr lang="en-US" sz="4400" b="1" dirty="0">
                <a:ln>
                  <a:solidFill>
                    <a:prstClr val="black">
                      <a:lumMod val="75000"/>
                      <a:lumOff val="25000"/>
                      <a:alpha val="10000"/>
                    </a:prstClr>
                  </a:solidFill>
                </a:ln>
              </a:rPr>
              <a:t>School of Law</a:t>
            </a:r>
            <a:endParaRPr lang="en-US" dirty="0"/>
          </a:p>
        </p:txBody>
      </p:sp>
      <p:sp>
        <p:nvSpPr>
          <p:cNvPr id="3" name="Text Placeholder 2">
            <a:extLst>
              <a:ext uri="{FF2B5EF4-FFF2-40B4-BE49-F238E27FC236}">
                <a16:creationId xmlns="" xmlns:a16="http://schemas.microsoft.com/office/drawing/2014/main" id="{B2057269-883D-4AB7-A558-CF8A830142D6}"/>
              </a:ext>
            </a:extLst>
          </p:cNvPr>
          <p:cNvSpPr>
            <a:spLocks noGrp="1"/>
          </p:cNvSpPr>
          <p:nvPr>
            <p:ph type="body" idx="1"/>
          </p:nvPr>
        </p:nvSpPr>
        <p:spPr>
          <a:xfrm>
            <a:off x="1194457" y="2995449"/>
            <a:ext cx="10515600" cy="1324304"/>
          </a:xfrm>
        </p:spPr>
        <p:txBody>
          <a:bodyPr/>
          <a:lstStyle/>
          <a:p>
            <a:endParaRPr lang="en-US" dirty="0"/>
          </a:p>
          <a:p>
            <a:pPr algn="ctr"/>
            <a:r>
              <a:rPr lang="en-US" sz="2800" b="1" dirty="0">
                <a:solidFill>
                  <a:schemeClr val="tx1"/>
                </a:solidFill>
              </a:rPr>
              <a:t>Unit 5 – Trespass to the Person</a:t>
            </a:r>
          </a:p>
        </p:txBody>
      </p:sp>
    </p:spTree>
    <p:extLst>
      <p:ext uri="{BB962C8B-B14F-4D97-AF65-F5344CB8AC3E}">
        <p14:creationId xmlns:p14="http://schemas.microsoft.com/office/powerpoint/2010/main" val="15135887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94E4CDE-98EF-4CF6-86C5-5F31DE32CD83}"/>
              </a:ext>
            </a:extLst>
          </p:cNvPr>
          <p:cNvSpPr>
            <a:spLocks noGrp="1"/>
          </p:cNvSpPr>
          <p:nvPr>
            <p:ph type="title"/>
          </p:nvPr>
        </p:nvSpPr>
        <p:spPr>
          <a:xfrm>
            <a:off x="881659" y="96348"/>
            <a:ext cx="10353763" cy="754990"/>
          </a:xfrm>
        </p:spPr>
        <p:txBody>
          <a:bodyPr/>
          <a:lstStyle/>
          <a:p>
            <a:r>
              <a:rPr lang="en-US" b="1" dirty="0">
                <a:ln>
                  <a:solidFill>
                    <a:prstClr val="black">
                      <a:lumMod val="75000"/>
                      <a:lumOff val="25000"/>
                      <a:alpha val="10000"/>
                    </a:prstClr>
                  </a:solidFill>
                </a:ln>
              </a:rPr>
              <a:t>Battery Cont’d…</a:t>
            </a:r>
            <a:endParaRPr lang="en-US" b="1" dirty="0"/>
          </a:p>
        </p:txBody>
      </p:sp>
      <p:sp>
        <p:nvSpPr>
          <p:cNvPr id="3" name="Content Placeholder 2">
            <a:extLst>
              <a:ext uri="{FF2B5EF4-FFF2-40B4-BE49-F238E27FC236}">
                <a16:creationId xmlns="" xmlns:a16="http://schemas.microsoft.com/office/drawing/2014/main" id="{CE092110-72F3-4BC6-B938-61B4BC50E85F}"/>
              </a:ext>
            </a:extLst>
          </p:cNvPr>
          <p:cNvSpPr>
            <a:spLocks noGrp="1"/>
          </p:cNvSpPr>
          <p:nvPr>
            <p:ph idx="1"/>
          </p:nvPr>
        </p:nvSpPr>
        <p:spPr>
          <a:xfrm>
            <a:off x="913795" y="851338"/>
            <a:ext cx="10353763" cy="5675585"/>
          </a:xfrm>
        </p:spPr>
        <p:txBody>
          <a:bodyPr>
            <a:normAutofit/>
          </a:bodyPr>
          <a:lstStyle/>
          <a:p>
            <a:r>
              <a:rPr lang="nb-NO" sz="2600" dirty="0"/>
              <a:t>Wilson V Pringle [1986] 2 All ER 440 – to constitute a battery, the </a:t>
            </a:r>
            <a:r>
              <a:rPr lang="en-US" sz="2600" dirty="0"/>
              <a:t>touching must be with hostile intent.</a:t>
            </a:r>
          </a:p>
          <a:p>
            <a:r>
              <a:rPr lang="en-US" sz="2600" dirty="0"/>
              <a:t>Collins v Wilcock [1984] 1 WLR 1172 – there is no battery if the touch is generally acceptable in everyday life - For example, if someone tries to attract your attention by tapping you on the shoulder, then there is no battery</a:t>
            </a:r>
            <a:r>
              <a:rPr lang="en-US" sz="2400" b="1" dirty="0"/>
              <a:t>.</a:t>
            </a:r>
          </a:p>
          <a:p>
            <a:pPr lvl="1"/>
            <a:r>
              <a:rPr lang="en-US" sz="2600" dirty="0"/>
              <a:t>Chief </a:t>
            </a:r>
            <a:r>
              <a:rPr lang="en-US" sz="2600" dirty="0" err="1"/>
              <a:t>Chanje</a:t>
            </a:r>
            <a:r>
              <a:rPr lang="en-US" sz="2600" dirty="0"/>
              <a:t> v Zulu (Appeal No. 73/2008) [2012] ZMSC 23 (27 March 2012);</a:t>
            </a:r>
          </a:p>
          <a:p>
            <a:pPr lvl="1"/>
            <a:r>
              <a:rPr lang="en-US" sz="2600" dirty="0"/>
              <a:t>Attorney General and Others v Phiri (Appeal No. 161/2014) [2017] ZMSC 63 (29 June 2017);</a:t>
            </a:r>
          </a:p>
          <a:p>
            <a:pPr lvl="1"/>
            <a:r>
              <a:rPr lang="en-US" sz="2600" dirty="0"/>
              <a:t>The Attorney-general V Felix Chris </a:t>
            </a:r>
            <a:r>
              <a:rPr lang="en-US" sz="2600" dirty="0" err="1"/>
              <a:t>Kaleya</a:t>
            </a:r>
            <a:r>
              <a:rPr lang="en-US" sz="2600" dirty="0"/>
              <a:t> (1982) Z.R. 1 (S.C.).</a:t>
            </a:r>
          </a:p>
          <a:p>
            <a:endParaRPr lang="en-US" sz="2400" b="1" dirty="0"/>
          </a:p>
        </p:txBody>
      </p:sp>
    </p:spTree>
    <p:extLst>
      <p:ext uri="{BB962C8B-B14F-4D97-AF65-F5344CB8AC3E}">
        <p14:creationId xmlns:p14="http://schemas.microsoft.com/office/powerpoint/2010/main" val="22482891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919118" y="120869"/>
            <a:ext cx="10353763" cy="970450"/>
          </a:xfrm>
        </p:spPr>
        <p:txBody>
          <a:bodyPr/>
          <a:lstStyle/>
          <a:p>
            <a:r>
              <a:rPr lang="en-US" b="1" dirty="0"/>
              <a:t>False Imprisonment</a:t>
            </a:r>
          </a:p>
        </p:txBody>
      </p:sp>
      <p:sp>
        <p:nvSpPr>
          <p:cNvPr id="2" name="Content Placeholder 1"/>
          <p:cNvSpPr>
            <a:spLocks noGrp="1"/>
          </p:cNvSpPr>
          <p:nvPr>
            <p:ph idx="1"/>
          </p:nvPr>
        </p:nvSpPr>
        <p:spPr>
          <a:xfrm>
            <a:off x="919117" y="1219201"/>
            <a:ext cx="10353763" cy="5386551"/>
          </a:xfrm>
        </p:spPr>
        <p:txBody>
          <a:bodyPr>
            <a:noAutofit/>
          </a:bodyPr>
          <a:lstStyle/>
          <a:p>
            <a:pPr marL="0" indent="0" algn="just">
              <a:buNone/>
            </a:pPr>
            <a:r>
              <a:rPr lang="en-US" sz="2600" dirty="0"/>
              <a:t>Also called Erroneous or Wrongful Imprisonment.</a:t>
            </a:r>
          </a:p>
          <a:p>
            <a:r>
              <a:rPr lang="en-US" sz="2600" dirty="0"/>
              <a:t>False imprisonment is the unlawful restraint of a person which restricts that person’s freedom of movement. </a:t>
            </a:r>
          </a:p>
          <a:p>
            <a:r>
              <a:rPr lang="en-US" sz="2600" dirty="0"/>
              <a:t>The victim need not be physically restrained from moving. It is sufficient if they are prevented from choosing to go where they please, even if only for a short time. This includes being intimidated or ordered to stay somewhere. </a:t>
            </a:r>
          </a:p>
          <a:p>
            <a:r>
              <a:rPr lang="en-US" sz="2600" dirty="0"/>
              <a:t>A person can also be restrained even if they have a means of escape but it is unreasonable for them to take it, for example, if they have no clothes or they are in a first floor room with only a window as a way out. </a:t>
            </a:r>
          </a:p>
          <a:p>
            <a:r>
              <a:rPr lang="en-US" sz="2600" dirty="0"/>
              <a:t>False imprisonment can also be committed if the victim is unaware that they are being restrained, but it must be a fact that they are being restrained.</a:t>
            </a:r>
          </a:p>
        </p:txBody>
      </p:sp>
    </p:spTree>
    <p:extLst>
      <p:ext uri="{BB962C8B-B14F-4D97-AF65-F5344CB8AC3E}">
        <p14:creationId xmlns:p14="http://schemas.microsoft.com/office/powerpoint/2010/main" val="31379825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3E20B69-CDC9-4BE8-B060-5D184EDAE069}"/>
              </a:ext>
            </a:extLst>
          </p:cNvPr>
          <p:cNvSpPr>
            <a:spLocks noGrp="1"/>
          </p:cNvSpPr>
          <p:nvPr>
            <p:ph type="title"/>
          </p:nvPr>
        </p:nvSpPr>
        <p:spPr>
          <a:xfrm>
            <a:off x="913794" y="96348"/>
            <a:ext cx="10353763" cy="970450"/>
          </a:xfrm>
        </p:spPr>
        <p:txBody>
          <a:bodyPr/>
          <a:lstStyle/>
          <a:p>
            <a:r>
              <a:rPr lang="en-US" b="1" dirty="0"/>
              <a:t>False Imprisonment Cont’d</a:t>
            </a:r>
          </a:p>
        </p:txBody>
      </p:sp>
      <p:sp>
        <p:nvSpPr>
          <p:cNvPr id="3" name="Content Placeholder 2">
            <a:extLst>
              <a:ext uri="{FF2B5EF4-FFF2-40B4-BE49-F238E27FC236}">
                <a16:creationId xmlns="" xmlns:a16="http://schemas.microsoft.com/office/drawing/2014/main" id="{544E399E-803B-4038-9A35-4CBD2869839C}"/>
              </a:ext>
            </a:extLst>
          </p:cNvPr>
          <p:cNvSpPr>
            <a:spLocks noGrp="1"/>
          </p:cNvSpPr>
          <p:nvPr>
            <p:ph idx="1"/>
          </p:nvPr>
        </p:nvSpPr>
        <p:spPr>
          <a:xfrm>
            <a:off x="913795" y="1066799"/>
            <a:ext cx="10353763" cy="5554718"/>
          </a:xfrm>
        </p:spPr>
        <p:txBody>
          <a:bodyPr>
            <a:normAutofit/>
          </a:bodyPr>
          <a:lstStyle/>
          <a:p>
            <a:r>
              <a:rPr lang="en-US" sz="2600" dirty="0"/>
              <a:t>False imprisonment is actionable per se and must result from the direct act of the defendant. It is a restraint of a person in a bound area without justification or consent.</a:t>
            </a:r>
          </a:p>
          <a:p>
            <a:r>
              <a:rPr lang="en-US" sz="2600" dirty="0"/>
              <a:t>False imprisonment may sound like a person being dangerously restrained against their will and at risk of being seriously injured or killed. In a way, it is, but also can describe other situations which aren't so very dangerous sounding.</a:t>
            </a:r>
          </a:p>
          <a:p>
            <a:r>
              <a:rPr lang="en-US" sz="2600" dirty="0"/>
              <a:t>not allowing someone to leave the building is also false imprisonment. If someone wrongfully prevents someone else from leaving a room, a vehicle, or a building when that person wants to leave, this is false imprisonment. This can apply to family members if the person desiring to leave is an adult.</a:t>
            </a:r>
          </a:p>
        </p:txBody>
      </p:sp>
    </p:spTree>
    <p:extLst>
      <p:ext uri="{BB962C8B-B14F-4D97-AF65-F5344CB8AC3E}">
        <p14:creationId xmlns:p14="http://schemas.microsoft.com/office/powerpoint/2010/main" val="3480292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914399" y="141890"/>
            <a:ext cx="10736317" cy="848710"/>
          </a:xfrm>
        </p:spPr>
        <p:txBody>
          <a:bodyPr>
            <a:normAutofit/>
          </a:bodyPr>
          <a:lstStyle/>
          <a:p>
            <a:pPr algn="ctr"/>
            <a:r>
              <a:rPr lang="en-US" b="1" dirty="0"/>
              <a:t>Elements of False Imprisonment</a:t>
            </a:r>
          </a:p>
        </p:txBody>
      </p:sp>
      <p:sp>
        <p:nvSpPr>
          <p:cNvPr id="2" name="Content Placeholder 1"/>
          <p:cNvSpPr>
            <a:spLocks noGrp="1"/>
          </p:cNvSpPr>
          <p:nvPr>
            <p:ph idx="1"/>
          </p:nvPr>
        </p:nvSpPr>
        <p:spPr>
          <a:xfrm>
            <a:off x="914399" y="1066801"/>
            <a:ext cx="10736317" cy="5649309"/>
          </a:xfrm>
        </p:spPr>
        <p:txBody>
          <a:bodyPr>
            <a:normAutofit/>
          </a:bodyPr>
          <a:lstStyle/>
          <a:p>
            <a:pPr marL="624078" indent="-514350">
              <a:buFont typeface="+mj-lt"/>
              <a:buAutoNum type="arabicPeriod"/>
            </a:pPr>
            <a:r>
              <a:rPr lang="en-US" sz="2600" dirty="0"/>
              <a:t>The total restraint of the liberty of a person. </a:t>
            </a:r>
          </a:p>
          <a:p>
            <a:pPr marL="1001178" lvl="1" indent="-514350">
              <a:buFont typeface="Courier New" panose="02070309020205020404" pitchFamily="49" charset="0"/>
              <a:buChar char="o"/>
            </a:pPr>
            <a:r>
              <a:rPr lang="en-US" sz="2600" dirty="0"/>
              <a:t>There must be a total restraint and not a partial one. If the victim/plaintiff has ways of escape open to him, it is no false imprisonment - Bird v. Jones, 7 Ad. &amp; El. (N.S.) 742, 115 Eng. Rep. 688 (1845)</a:t>
            </a:r>
          </a:p>
          <a:p>
            <a:pPr marL="624078" indent="-514350">
              <a:buFont typeface="+mj-lt"/>
              <a:buAutoNum type="arabicPeriod"/>
            </a:pPr>
            <a:r>
              <a:rPr lang="en-US" sz="2600" dirty="0"/>
              <a:t>The restraint must be unlawful - The period for which the detention continues is immaterial. But it must not be lawful.</a:t>
            </a:r>
          </a:p>
          <a:p>
            <a:pPr marL="624078" marR="0" lvl="0" indent="-514350" algn="l" defTabSz="914400" rtl="0" eaLnBrk="1" fontAlgn="auto" latinLnBrk="0" hangingPunct="1">
              <a:lnSpc>
                <a:spcPct val="90000"/>
              </a:lnSpc>
              <a:spcBef>
                <a:spcPts val="1000"/>
              </a:spcBef>
              <a:spcAft>
                <a:spcPts val="0"/>
              </a:spcAft>
              <a:buClr>
                <a:prstClr val="black"/>
              </a:buClr>
              <a:buSzTx/>
              <a:buFont typeface="Arial" panose="020B0604020202020204" pitchFamily="34" charset="0"/>
              <a:buChar char="•"/>
              <a:tabLst/>
              <a:defRPr/>
            </a:pPr>
            <a:r>
              <a:rPr kumimoji="0" lang="en-US" sz="2600" b="0" i="0" u="none" strike="noStrike" kern="1200" cap="none" spc="0" normalizeH="0" baseline="0" noProof="0" dirty="0">
                <a:ln>
                  <a:solidFill>
                    <a:prstClr val="black">
                      <a:lumMod val="75000"/>
                      <a:lumOff val="25000"/>
                      <a:alpha val="10000"/>
                    </a:prstClr>
                  </a:solidFill>
                </a:ln>
                <a:solidFill>
                  <a:prstClr val="black"/>
                </a:solidFill>
                <a:effectLst/>
                <a:uLnTx/>
                <a:uFillTx/>
                <a:latin typeface="Calibri" panose="020F0502020204030204"/>
                <a:ea typeface="+mn-ea"/>
                <a:cs typeface="+mn-cs"/>
              </a:rPr>
              <a:t>Read the cases of  -</a:t>
            </a:r>
          </a:p>
          <a:p>
            <a:pPr marL="1081278" marR="0" lvl="1" indent="-514350" algn="l" defTabSz="914400" rtl="0" eaLnBrk="1" fontAlgn="auto" latinLnBrk="0" hangingPunct="1">
              <a:lnSpc>
                <a:spcPct val="90000"/>
              </a:lnSpc>
              <a:spcBef>
                <a:spcPts val="500"/>
              </a:spcBef>
              <a:spcAft>
                <a:spcPts val="0"/>
              </a:spcAft>
              <a:buClr>
                <a:prstClr val="black"/>
              </a:buClr>
              <a:buSzTx/>
              <a:buFont typeface="Courier New" panose="02070309020205020404" pitchFamily="49" charset="0"/>
              <a:buChar char="o"/>
              <a:tabLst/>
              <a:defRPr/>
            </a:pPr>
            <a:r>
              <a:rPr kumimoji="0" lang="en-US" sz="2600" i="0" u="none" strike="noStrike" kern="1200" cap="none" spc="0" normalizeH="0" baseline="0" noProof="0" dirty="0">
                <a:ln>
                  <a:solidFill>
                    <a:prstClr val="black">
                      <a:lumMod val="75000"/>
                      <a:lumOff val="25000"/>
                      <a:alpha val="10000"/>
                    </a:prstClr>
                  </a:solidFill>
                </a:ln>
                <a:solidFill>
                  <a:prstClr val="black"/>
                </a:solidFill>
                <a:effectLst/>
                <a:uLnTx/>
                <a:uFillTx/>
                <a:latin typeface="Calibri" panose="020F0502020204030204"/>
                <a:ea typeface="+mn-ea"/>
                <a:cs typeface="+mn-cs"/>
              </a:rPr>
              <a:t>Attorney General and Others v Phiri (Appeal No. 161/2014) [2017] ZMSC 63;</a:t>
            </a:r>
          </a:p>
          <a:p>
            <a:pPr marL="1081278" marR="0" lvl="1" indent="-514350" algn="l" defTabSz="914400" rtl="0" eaLnBrk="1" fontAlgn="auto" latinLnBrk="0" hangingPunct="1">
              <a:lnSpc>
                <a:spcPct val="90000"/>
              </a:lnSpc>
              <a:spcBef>
                <a:spcPts val="500"/>
              </a:spcBef>
              <a:spcAft>
                <a:spcPts val="0"/>
              </a:spcAft>
              <a:buClr>
                <a:prstClr val="black"/>
              </a:buClr>
              <a:buSzTx/>
              <a:buFont typeface="Courier New" panose="02070309020205020404" pitchFamily="49" charset="0"/>
              <a:buChar char="o"/>
              <a:tabLst/>
              <a:defRPr/>
            </a:pPr>
            <a:r>
              <a:rPr kumimoji="0" lang="en-US" sz="2600" i="0" u="none" strike="noStrike" kern="1200" cap="none" spc="0" normalizeH="0" baseline="0" noProof="0" dirty="0">
                <a:ln>
                  <a:solidFill>
                    <a:prstClr val="black">
                      <a:lumMod val="75000"/>
                      <a:lumOff val="25000"/>
                      <a:alpha val="10000"/>
                    </a:prstClr>
                  </a:solidFill>
                </a:ln>
                <a:solidFill>
                  <a:prstClr val="black"/>
                </a:solidFill>
                <a:effectLst/>
                <a:uLnTx/>
                <a:uFillTx/>
                <a:latin typeface="Calibri" panose="020F0502020204030204"/>
                <a:ea typeface="+mn-ea"/>
                <a:cs typeface="+mn-cs"/>
              </a:rPr>
              <a:t>Attorney-General V </a:t>
            </a:r>
            <a:r>
              <a:rPr kumimoji="0" lang="en-US" sz="2600" i="0" u="none" strike="noStrike" kern="1200" cap="none" spc="0" normalizeH="0" baseline="0" noProof="0" dirty="0" err="1">
                <a:ln>
                  <a:solidFill>
                    <a:prstClr val="black">
                      <a:lumMod val="75000"/>
                      <a:lumOff val="25000"/>
                      <a:alpha val="10000"/>
                    </a:prstClr>
                  </a:solidFill>
                </a:ln>
                <a:solidFill>
                  <a:prstClr val="black"/>
                </a:solidFill>
                <a:effectLst/>
                <a:uLnTx/>
                <a:uFillTx/>
                <a:latin typeface="Calibri" panose="020F0502020204030204"/>
                <a:ea typeface="+mn-ea"/>
                <a:cs typeface="+mn-cs"/>
              </a:rPr>
              <a:t>Kakoma</a:t>
            </a:r>
            <a:r>
              <a:rPr kumimoji="0" lang="en-US" sz="2600" i="0" u="none" strike="noStrike" kern="1200" cap="none" spc="0" normalizeH="0" baseline="0" noProof="0" dirty="0">
                <a:ln>
                  <a:solidFill>
                    <a:prstClr val="black">
                      <a:lumMod val="75000"/>
                      <a:lumOff val="25000"/>
                      <a:alpha val="10000"/>
                    </a:prstClr>
                  </a:solidFill>
                </a:ln>
                <a:solidFill>
                  <a:prstClr val="black"/>
                </a:solidFill>
                <a:effectLst/>
                <a:uLnTx/>
                <a:uFillTx/>
                <a:latin typeface="Calibri" panose="020F0502020204030204"/>
                <a:ea typeface="+mn-ea"/>
                <a:cs typeface="+mn-cs"/>
              </a:rPr>
              <a:t> (1975) Z.R. 212 (S.C.);</a:t>
            </a:r>
          </a:p>
          <a:p>
            <a:pPr marL="1081278" marR="0" lvl="1" indent="-514350" algn="l" defTabSz="914400" rtl="0" eaLnBrk="1" fontAlgn="auto" latinLnBrk="0" hangingPunct="1">
              <a:lnSpc>
                <a:spcPct val="90000"/>
              </a:lnSpc>
              <a:spcBef>
                <a:spcPts val="500"/>
              </a:spcBef>
              <a:spcAft>
                <a:spcPts val="0"/>
              </a:spcAft>
              <a:buClr>
                <a:prstClr val="black"/>
              </a:buClr>
              <a:buSzTx/>
              <a:buFont typeface="Courier New" panose="02070309020205020404" pitchFamily="49" charset="0"/>
              <a:buChar char="o"/>
              <a:tabLst/>
              <a:defRPr/>
            </a:pPr>
            <a:r>
              <a:rPr kumimoji="0" lang="en-US" sz="2600" i="0" u="none" strike="noStrike" kern="1200" cap="none" spc="0" normalizeH="0" baseline="0" noProof="0" dirty="0">
                <a:ln>
                  <a:solidFill>
                    <a:prstClr val="black">
                      <a:lumMod val="75000"/>
                      <a:lumOff val="25000"/>
                      <a:alpha val="10000"/>
                    </a:prstClr>
                  </a:solidFill>
                </a:ln>
                <a:solidFill>
                  <a:prstClr val="black"/>
                </a:solidFill>
                <a:effectLst/>
                <a:uLnTx/>
                <a:uFillTx/>
                <a:latin typeface="Calibri" panose="020F0502020204030204"/>
                <a:ea typeface="+mn-ea"/>
                <a:cs typeface="+mn-cs"/>
              </a:rPr>
              <a:t>Gaynor v Cowley (1971) Z.R. 50.</a:t>
            </a:r>
          </a:p>
          <a:p>
            <a:pPr marL="624078" indent="-514350">
              <a:buFont typeface="+mj-lt"/>
              <a:buAutoNum type="arabicPeriod"/>
            </a:pPr>
            <a:endParaRPr lang="en-US" dirty="0"/>
          </a:p>
        </p:txBody>
      </p:sp>
    </p:spTree>
    <p:extLst>
      <p:ext uri="{BB962C8B-B14F-4D97-AF65-F5344CB8AC3E}">
        <p14:creationId xmlns:p14="http://schemas.microsoft.com/office/powerpoint/2010/main" val="23912256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EE4E1B6-FB43-4EE9-BFA2-AB07F14D9C25}"/>
              </a:ext>
            </a:extLst>
          </p:cNvPr>
          <p:cNvSpPr>
            <a:spLocks noGrp="1"/>
          </p:cNvSpPr>
          <p:nvPr>
            <p:ph type="title"/>
          </p:nvPr>
        </p:nvSpPr>
        <p:spPr/>
        <p:txBody>
          <a:bodyPr/>
          <a:lstStyle/>
          <a:p>
            <a:r>
              <a:rPr lang="en-US" b="1" dirty="0"/>
              <a:t>False Imprisonment Cont’d</a:t>
            </a:r>
          </a:p>
        </p:txBody>
      </p:sp>
      <p:sp>
        <p:nvSpPr>
          <p:cNvPr id="3" name="Content Placeholder 2">
            <a:extLst>
              <a:ext uri="{FF2B5EF4-FFF2-40B4-BE49-F238E27FC236}">
                <a16:creationId xmlns="" xmlns:a16="http://schemas.microsoft.com/office/drawing/2014/main" id="{C7DF8D71-AC34-4917-BD4F-AEA0DB006B07}"/>
              </a:ext>
            </a:extLst>
          </p:cNvPr>
          <p:cNvSpPr>
            <a:spLocks noGrp="1"/>
          </p:cNvSpPr>
          <p:nvPr>
            <p:ph idx="1"/>
          </p:nvPr>
        </p:nvSpPr>
        <p:spPr/>
        <p:txBody>
          <a:bodyPr/>
          <a:lstStyle/>
          <a:p>
            <a:r>
              <a:rPr lang="en-US" sz="2600" dirty="0"/>
              <a:t>False imprisonment can also occur even if the victim is unaware of it at the time. According to Lord Atkin, a person can be imprisoned while he is asleep, in a state of drunkenness, while unconscious or while he is a lunatic - </a:t>
            </a:r>
            <a:r>
              <a:rPr lang="en-US" sz="2600" dirty="0" err="1"/>
              <a:t>Merring</a:t>
            </a:r>
            <a:r>
              <a:rPr lang="en-US" sz="2600" dirty="0"/>
              <a:t> V Grahame-white aviation co ltd CA 1919 </a:t>
            </a:r>
          </a:p>
          <a:p>
            <a:r>
              <a:rPr lang="en-US" sz="2600" dirty="0"/>
              <a:t>It is not necessarily false imprisonment to impose a reasonable condition on someone before you allow them to leave - Herd -v- Weardale Steel Coal &amp; Coke Co Ltd; CA 1913</a:t>
            </a:r>
          </a:p>
          <a:p>
            <a:endParaRPr lang="en-US" dirty="0"/>
          </a:p>
        </p:txBody>
      </p:sp>
    </p:spTree>
    <p:extLst>
      <p:ext uri="{BB962C8B-B14F-4D97-AF65-F5344CB8AC3E}">
        <p14:creationId xmlns:p14="http://schemas.microsoft.com/office/powerpoint/2010/main" val="14174574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0DF9C81-3908-44F7-8B53-1C25AAB1BF97}"/>
              </a:ext>
            </a:extLst>
          </p:cNvPr>
          <p:cNvSpPr>
            <a:spLocks noGrp="1"/>
          </p:cNvSpPr>
          <p:nvPr>
            <p:ph type="title"/>
          </p:nvPr>
        </p:nvSpPr>
        <p:spPr>
          <a:xfrm>
            <a:off x="838200" y="365125"/>
            <a:ext cx="10515600" cy="1132599"/>
          </a:xfrm>
        </p:spPr>
        <p:txBody>
          <a:bodyPr/>
          <a:lstStyle/>
          <a:p>
            <a:r>
              <a:rPr lang="en-US" b="1" dirty="0"/>
              <a:t>Defences</a:t>
            </a:r>
          </a:p>
        </p:txBody>
      </p:sp>
      <p:sp>
        <p:nvSpPr>
          <p:cNvPr id="3" name="Content Placeholder 2">
            <a:extLst>
              <a:ext uri="{FF2B5EF4-FFF2-40B4-BE49-F238E27FC236}">
                <a16:creationId xmlns="" xmlns:a16="http://schemas.microsoft.com/office/drawing/2014/main" id="{AA3A93E4-83FF-44A7-B67C-F21EEEA4F684}"/>
              </a:ext>
            </a:extLst>
          </p:cNvPr>
          <p:cNvSpPr>
            <a:spLocks noGrp="1"/>
          </p:cNvSpPr>
          <p:nvPr>
            <p:ph idx="1"/>
          </p:nvPr>
        </p:nvSpPr>
        <p:spPr>
          <a:xfrm>
            <a:off x="838200" y="1324303"/>
            <a:ext cx="10515600" cy="5168571"/>
          </a:xfrm>
        </p:spPr>
        <p:txBody>
          <a:bodyPr>
            <a:normAutofit/>
          </a:bodyPr>
          <a:lstStyle/>
          <a:p>
            <a:pPr marL="0" indent="0">
              <a:buNone/>
            </a:pPr>
            <a:r>
              <a:rPr lang="en-US" sz="2600" b="1" dirty="0"/>
              <a:t>Consent</a:t>
            </a:r>
          </a:p>
          <a:p>
            <a:pPr lvl="1"/>
            <a:r>
              <a:rPr lang="en-US" sz="2600" dirty="0"/>
              <a:t>If the plaintiff gives consent to the action, that may be a defence for the defendant. However, the consent must be real.</a:t>
            </a:r>
          </a:p>
          <a:p>
            <a:pPr lvl="1"/>
            <a:r>
              <a:rPr lang="en-US" sz="2600" dirty="0"/>
              <a:t>However, the person does not need to explicitly state the consent in order for the consent to be effective. </a:t>
            </a:r>
          </a:p>
          <a:p>
            <a:pPr lvl="1"/>
            <a:r>
              <a:rPr lang="en-US" sz="2600" dirty="0"/>
              <a:t>It may be possible to imply that consent from the circumstances in which the persons are involved. E.g., sports people, hospitals and consent forms.</a:t>
            </a:r>
          </a:p>
          <a:p>
            <a:pPr marL="0" indent="0">
              <a:buNone/>
            </a:pPr>
            <a:r>
              <a:rPr lang="en-US" sz="2600" b="1" dirty="0"/>
              <a:t>Lawful Authority</a:t>
            </a:r>
          </a:p>
          <a:p>
            <a:pPr lvl="1"/>
            <a:r>
              <a:rPr lang="en-US" sz="2600" dirty="0"/>
              <a:t>Certain persons have legal authority to exercise force and to threaten the use of force on other persons. Usually such authority is granted for the purposes of public peace and order.</a:t>
            </a:r>
          </a:p>
        </p:txBody>
      </p:sp>
    </p:spTree>
    <p:extLst>
      <p:ext uri="{BB962C8B-B14F-4D97-AF65-F5344CB8AC3E}">
        <p14:creationId xmlns:p14="http://schemas.microsoft.com/office/powerpoint/2010/main" val="10285713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6025480-E010-46F8-974B-142714797F5A}"/>
              </a:ext>
            </a:extLst>
          </p:cNvPr>
          <p:cNvSpPr>
            <a:spLocks noGrp="1"/>
          </p:cNvSpPr>
          <p:nvPr>
            <p:ph type="title"/>
          </p:nvPr>
        </p:nvSpPr>
        <p:spPr>
          <a:xfrm>
            <a:off x="838200" y="365125"/>
            <a:ext cx="10515600" cy="1006475"/>
          </a:xfrm>
        </p:spPr>
        <p:txBody>
          <a:bodyPr/>
          <a:lstStyle/>
          <a:p>
            <a:r>
              <a:rPr kumimoji="0" lang="en-US" sz="4400" b="1" i="0" u="none" strike="noStrike" kern="1200" cap="none" spc="0" normalizeH="0" baseline="0" noProof="0" dirty="0">
                <a:ln>
                  <a:noFill/>
                </a:ln>
                <a:solidFill>
                  <a:prstClr val="black"/>
                </a:solidFill>
                <a:effectLst/>
                <a:uLnTx/>
                <a:uFillTx/>
                <a:latin typeface="Calibri Light" panose="020F0302020204030204"/>
                <a:ea typeface="+mj-ea"/>
                <a:cs typeface="+mj-cs"/>
              </a:rPr>
              <a:t>Defences Cont’d</a:t>
            </a:r>
            <a:endParaRPr lang="en-US" dirty="0"/>
          </a:p>
        </p:txBody>
      </p:sp>
      <p:sp>
        <p:nvSpPr>
          <p:cNvPr id="3" name="Content Placeholder 2">
            <a:extLst>
              <a:ext uri="{FF2B5EF4-FFF2-40B4-BE49-F238E27FC236}">
                <a16:creationId xmlns="" xmlns:a16="http://schemas.microsoft.com/office/drawing/2014/main" id="{9355019B-C3EC-41B5-A21C-17EEAFD67153}"/>
              </a:ext>
            </a:extLst>
          </p:cNvPr>
          <p:cNvSpPr>
            <a:spLocks noGrp="1"/>
          </p:cNvSpPr>
          <p:nvPr>
            <p:ph idx="1"/>
          </p:nvPr>
        </p:nvSpPr>
        <p:spPr>
          <a:xfrm>
            <a:off x="838200" y="1513490"/>
            <a:ext cx="10515600" cy="4979385"/>
          </a:xfrm>
        </p:spPr>
        <p:txBody>
          <a:bodyPr>
            <a:normAutofit lnSpcReduction="10000"/>
          </a:bodyPr>
          <a:lstStyle/>
          <a:p>
            <a:pPr marL="0" indent="0">
              <a:buNone/>
            </a:pPr>
            <a:r>
              <a:rPr lang="en-US" sz="2600" b="1" dirty="0"/>
              <a:t>Inevitable Accident </a:t>
            </a:r>
          </a:p>
          <a:p>
            <a:pPr lvl="1"/>
            <a:r>
              <a:rPr lang="en-US" sz="2600" dirty="0"/>
              <a:t>Inevitable Accident is a mishap. Its occurrence cannot be prevented despite taking any degree of care and attention by an ordinary and wise individual.</a:t>
            </a:r>
          </a:p>
          <a:p>
            <a:pPr marL="0" indent="0">
              <a:buNone/>
            </a:pPr>
            <a:r>
              <a:rPr lang="en-US" sz="2600" b="1" dirty="0"/>
              <a:t>Self-Defence</a:t>
            </a:r>
          </a:p>
          <a:p>
            <a:pPr lvl="1"/>
            <a:r>
              <a:rPr lang="en-US" sz="2600" dirty="0"/>
              <a:t>If a person uses legitimate force to repel an attack either against himself or others or against his property, that is a defence to assault and battery.</a:t>
            </a:r>
          </a:p>
          <a:p>
            <a:pPr lvl="1"/>
            <a:r>
              <a:rPr lang="en-US" sz="2600" dirty="0"/>
              <a:t>See - Cross v </a:t>
            </a:r>
            <a:r>
              <a:rPr lang="en-US" sz="2600" dirty="0" err="1"/>
              <a:t>Kirkby</a:t>
            </a:r>
            <a:r>
              <a:rPr lang="en-US" sz="2600" dirty="0"/>
              <a:t> [2000] EWCA Civ 426</a:t>
            </a:r>
          </a:p>
          <a:p>
            <a:pPr marL="0" indent="0">
              <a:buNone/>
            </a:pPr>
            <a:r>
              <a:rPr lang="en-US" sz="2600" b="1" dirty="0"/>
              <a:t>Parental and other authority </a:t>
            </a:r>
          </a:p>
          <a:p>
            <a:pPr lvl="1"/>
            <a:r>
              <a:rPr lang="en-US" sz="2600" dirty="0"/>
              <a:t>A parent is not guilty of an assault if he physically interferes with his or her child by way of reasonable restraint or chastisement, or therapeutic reasons.</a:t>
            </a:r>
          </a:p>
          <a:p>
            <a:endParaRPr lang="en-US" dirty="0"/>
          </a:p>
        </p:txBody>
      </p:sp>
    </p:spTree>
    <p:extLst>
      <p:ext uri="{BB962C8B-B14F-4D97-AF65-F5344CB8AC3E}">
        <p14:creationId xmlns:p14="http://schemas.microsoft.com/office/powerpoint/2010/main" val="22187126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99235CA-1238-4975-8972-89F6CCAD6E1A}"/>
              </a:ext>
            </a:extLst>
          </p:cNvPr>
          <p:cNvSpPr>
            <a:spLocks noGrp="1"/>
          </p:cNvSpPr>
          <p:nvPr>
            <p:ph type="title"/>
          </p:nvPr>
        </p:nvSpPr>
        <p:spPr>
          <a:xfrm>
            <a:off x="838200" y="189187"/>
            <a:ext cx="10515600" cy="1040524"/>
          </a:xfrm>
        </p:spPr>
        <p:txBody>
          <a:bodyPr/>
          <a:lstStyle/>
          <a:p>
            <a:r>
              <a:rPr lang="en-US" dirty="0"/>
              <a:t>Defences Cont’d</a:t>
            </a:r>
          </a:p>
        </p:txBody>
      </p:sp>
      <p:sp>
        <p:nvSpPr>
          <p:cNvPr id="3" name="Content Placeholder 2">
            <a:extLst>
              <a:ext uri="{FF2B5EF4-FFF2-40B4-BE49-F238E27FC236}">
                <a16:creationId xmlns="" xmlns:a16="http://schemas.microsoft.com/office/drawing/2014/main" id="{DA5A705D-E66B-46F4-81D1-60CAB331321D}"/>
              </a:ext>
            </a:extLst>
          </p:cNvPr>
          <p:cNvSpPr>
            <a:spLocks noGrp="1"/>
          </p:cNvSpPr>
          <p:nvPr>
            <p:ph idx="1"/>
          </p:nvPr>
        </p:nvSpPr>
        <p:spPr>
          <a:xfrm>
            <a:off x="838200" y="1418897"/>
            <a:ext cx="10515600" cy="5249916"/>
          </a:xfrm>
        </p:spPr>
        <p:txBody>
          <a:bodyPr>
            <a:normAutofit/>
          </a:bodyPr>
          <a:lstStyle/>
          <a:p>
            <a:pPr marL="0" indent="0">
              <a:buNone/>
            </a:pPr>
            <a:r>
              <a:rPr lang="en-US" sz="2600" b="1" dirty="0"/>
              <a:t>Necessity </a:t>
            </a:r>
          </a:p>
          <a:p>
            <a:pPr lvl="1"/>
            <a:r>
              <a:rPr lang="en-US" sz="2600" dirty="0"/>
              <a:t>in order to avoid or prevent a great loss or harm, a defendant can cause lesser harm that is justified. </a:t>
            </a:r>
          </a:p>
          <a:p>
            <a:pPr marL="0" indent="0">
              <a:buNone/>
            </a:pPr>
            <a:r>
              <a:rPr lang="en-US" sz="2600" b="1" dirty="0"/>
              <a:t>Involuntariness and duress</a:t>
            </a:r>
          </a:p>
          <a:p>
            <a:pPr lvl="1"/>
            <a:r>
              <a:rPr lang="en-US" sz="2600" dirty="0"/>
              <a:t>Where one person forces another to take some action, then the involuntariness of that action might negate the required element of intention.</a:t>
            </a:r>
          </a:p>
          <a:p>
            <a:pPr marL="0" indent="0">
              <a:buNone/>
            </a:pPr>
            <a:r>
              <a:rPr lang="en-US" sz="2600" b="1" dirty="0"/>
              <a:t>Provocation is not a defence</a:t>
            </a:r>
          </a:p>
          <a:p>
            <a:pPr lvl="1"/>
            <a:r>
              <a:rPr lang="en-US" sz="2600" dirty="0"/>
              <a:t>It is no defence to assault and battery to claim that the plaintiff provoked the attack see - Lane v Holloway [1967] 3 WLR 1003 Court of Appeal</a:t>
            </a:r>
          </a:p>
        </p:txBody>
      </p:sp>
    </p:spTree>
    <p:extLst>
      <p:ext uri="{BB962C8B-B14F-4D97-AF65-F5344CB8AC3E}">
        <p14:creationId xmlns:p14="http://schemas.microsoft.com/office/powerpoint/2010/main" val="12414706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95229B7-7EDF-4E12-8E74-527FCA67A9A6}"/>
              </a:ext>
            </a:extLst>
          </p:cNvPr>
          <p:cNvSpPr>
            <a:spLocks noGrp="1"/>
          </p:cNvSpPr>
          <p:nvPr>
            <p:ph type="title"/>
          </p:nvPr>
        </p:nvSpPr>
        <p:spPr>
          <a:xfrm>
            <a:off x="913794" y="96348"/>
            <a:ext cx="10353763" cy="970450"/>
          </a:xfrm>
        </p:spPr>
        <p:txBody>
          <a:bodyPr/>
          <a:lstStyle/>
          <a:p>
            <a:r>
              <a:rPr lang="en-US" b="1" dirty="0"/>
              <a:t>Malicious Prosecution</a:t>
            </a:r>
          </a:p>
        </p:txBody>
      </p:sp>
      <p:sp>
        <p:nvSpPr>
          <p:cNvPr id="3" name="Content Placeholder 2">
            <a:extLst>
              <a:ext uri="{FF2B5EF4-FFF2-40B4-BE49-F238E27FC236}">
                <a16:creationId xmlns="" xmlns:a16="http://schemas.microsoft.com/office/drawing/2014/main" id="{E9DED22D-0F76-4E63-AB12-F37C67785400}"/>
              </a:ext>
            </a:extLst>
          </p:cNvPr>
          <p:cNvSpPr>
            <a:spLocks noGrp="1"/>
          </p:cNvSpPr>
          <p:nvPr>
            <p:ph idx="1"/>
          </p:nvPr>
        </p:nvSpPr>
        <p:spPr>
          <a:xfrm>
            <a:off x="913795" y="1066798"/>
            <a:ext cx="10353763" cy="5523187"/>
          </a:xfrm>
        </p:spPr>
        <p:txBody>
          <a:bodyPr>
            <a:normAutofit/>
          </a:bodyPr>
          <a:lstStyle/>
          <a:p>
            <a:r>
              <a:rPr lang="en-US" sz="2600" dirty="0"/>
              <a:t>Malicious prosecution can be defined as a judicial proceeding instituted by one person against another, from wrongful or improper motive and without probable cause to sustain it is a malicious prosecution.</a:t>
            </a:r>
          </a:p>
          <a:p>
            <a:r>
              <a:rPr lang="en-US" sz="2600" dirty="0"/>
              <a:t>This is not an easy tort to establish and the courts are careful not to allow the tort to be used to discourage the prosecution of suspected criminals.</a:t>
            </a:r>
          </a:p>
          <a:p>
            <a:r>
              <a:rPr lang="en-US" sz="2600" dirty="0"/>
              <a:t>Following are the essential elements which the plaintiff is required to prove in a suit for damages for malicious prosecution:-</a:t>
            </a:r>
          </a:p>
          <a:p>
            <a:pPr marL="907200" lvl="1" indent="-457200">
              <a:buFont typeface="+mj-lt"/>
              <a:buAutoNum type="arabicPeriod"/>
            </a:pPr>
            <a:r>
              <a:rPr lang="en-US" sz="2600" dirty="0"/>
              <a:t>Prosecution by the defendant </a:t>
            </a:r>
          </a:p>
        </p:txBody>
      </p:sp>
    </p:spTree>
    <p:extLst>
      <p:ext uri="{BB962C8B-B14F-4D97-AF65-F5344CB8AC3E}">
        <p14:creationId xmlns:p14="http://schemas.microsoft.com/office/powerpoint/2010/main" val="34798546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E0199E4-6CE2-4B5C-A499-F56A1AA81474}"/>
              </a:ext>
            </a:extLst>
          </p:cNvPr>
          <p:cNvSpPr>
            <a:spLocks noGrp="1"/>
          </p:cNvSpPr>
          <p:nvPr>
            <p:ph type="title"/>
          </p:nvPr>
        </p:nvSpPr>
        <p:spPr/>
        <p:txBody>
          <a:bodyPr/>
          <a:lstStyle/>
          <a:p>
            <a:r>
              <a:rPr kumimoji="0" lang="en-US" sz="4400" b="1" i="0" u="none" strike="noStrike" kern="1200" cap="none" spc="0" normalizeH="0" baseline="0" noProof="0" dirty="0">
                <a:ln>
                  <a:solidFill>
                    <a:prstClr val="black">
                      <a:lumMod val="75000"/>
                      <a:lumOff val="25000"/>
                      <a:alpha val="10000"/>
                    </a:prstClr>
                  </a:solidFill>
                </a:ln>
                <a:solidFill>
                  <a:prstClr val="black"/>
                </a:solidFill>
                <a:effectLst/>
                <a:uLnTx/>
                <a:uFillTx/>
                <a:latin typeface="Calibri Light" panose="020F0302020204030204"/>
                <a:ea typeface="+mj-ea"/>
                <a:cs typeface="+mj-cs"/>
              </a:rPr>
              <a:t>Malicious Prosecution Cont’d</a:t>
            </a:r>
            <a:endParaRPr lang="en-US" dirty="0"/>
          </a:p>
        </p:txBody>
      </p:sp>
      <p:sp>
        <p:nvSpPr>
          <p:cNvPr id="3" name="Content Placeholder 2">
            <a:extLst>
              <a:ext uri="{FF2B5EF4-FFF2-40B4-BE49-F238E27FC236}">
                <a16:creationId xmlns="" xmlns:a16="http://schemas.microsoft.com/office/drawing/2014/main" id="{98649641-9B42-4468-B986-F9BE33B8C015}"/>
              </a:ext>
            </a:extLst>
          </p:cNvPr>
          <p:cNvSpPr>
            <a:spLocks noGrp="1"/>
          </p:cNvSpPr>
          <p:nvPr>
            <p:ph idx="1"/>
          </p:nvPr>
        </p:nvSpPr>
        <p:spPr>
          <a:xfrm>
            <a:off x="838200" y="1434662"/>
            <a:ext cx="10515600" cy="4742301"/>
          </a:xfrm>
        </p:spPr>
        <p:txBody>
          <a:bodyPr/>
          <a:lstStyle/>
          <a:p>
            <a:pPr marL="450000" marR="0" lvl="1" indent="0" algn="l" defTabSz="914400" rtl="0" eaLnBrk="1" fontAlgn="auto" latinLnBrk="0" hangingPunct="1">
              <a:lnSpc>
                <a:spcPct val="90000"/>
              </a:lnSpc>
              <a:spcBef>
                <a:spcPts val="500"/>
              </a:spcBef>
              <a:spcAft>
                <a:spcPts val="0"/>
              </a:spcAft>
              <a:buClrTx/>
              <a:buSzTx/>
              <a:buNone/>
              <a:tabLst/>
              <a:defRPr/>
            </a:pPr>
            <a:r>
              <a:rPr kumimoji="0" lang="en-US" sz="2600" b="0" i="0" u="none" strike="noStrike" kern="1200" cap="none" spc="0" normalizeH="0" baseline="0" noProof="0" dirty="0">
                <a:ln>
                  <a:noFill/>
                </a:ln>
                <a:solidFill>
                  <a:prstClr val="black"/>
                </a:solidFill>
                <a:effectLst/>
                <a:uLnTx/>
                <a:uFillTx/>
                <a:latin typeface="Calibri" panose="020F0502020204030204"/>
                <a:ea typeface="+mn-ea"/>
                <a:cs typeface="+mn-cs"/>
              </a:rPr>
              <a:t>2.	Absence of reasonable and probable cause - The question relating to want of reasonable and probable cause in a suit for malicious prosecution should be decided on all facts before the Court.</a:t>
            </a:r>
          </a:p>
          <a:p>
            <a:pPr marL="1143000" marR="0" lvl="2" indent="-228600" algn="l" defTabSz="914400" rtl="0" eaLnBrk="1" fontAlgn="auto" latinLnBrk="0" hangingPunct="1">
              <a:lnSpc>
                <a:spcPct val="90000"/>
              </a:lnSpc>
              <a:spcBef>
                <a:spcPts val="500"/>
              </a:spcBef>
              <a:spcAft>
                <a:spcPts val="0"/>
              </a:spcAft>
              <a:buClrTx/>
              <a:buSzTx/>
              <a:buFont typeface="Courier New" panose="02070309020205020404" pitchFamily="49" charset="0"/>
              <a:buChar char="o"/>
              <a:tabLst/>
              <a:defRPr/>
            </a:pPr>
            <a:r>
              <a:rPr kumimoji="0" lang="en-US" sz="2600" b="0" i="0" u="none" strike="noStrike" kern="1200" cap="none" spc="0" normalizeH="0" baseline="0" noProof="0" dirty="0">
                <a:ln>
                  <a:noFill/>
                </a:ln>
                <a:solidFill>
                  <a:prstClr val="black"/>
                </a:solidFill>
                <a:effectLst/>
                <a:uLnTx/>
                <a:uFillTx/>
                <a:latin typeface="Calibri" panose="020F0502020204030204"/>
                <a:ea typeface="+mn-ea"/>
                <a:cs typeface="+mn-cs"/>
              </a:rPr>
              <a:t>Defendant did not believe that the Claimant was probably guilty of the offence.</a:t>
            </a:r>
          </a:p>
          <a:p>
            <a:pPr marL="1143000" marR="0" lvl="2" indent="-228600" algn="l" defTabSz="914400" rtl="0" eaLnBrk="1" fontAlgn="auto" latinLnBrk="0" hangingPunct="1">
              <a:lnSpc>
                <a:spcPct val="90000"/>
              </a:lnSpc>
              <a:spcBef>
                <a:spcPts val="500"/>
              </a:spcBef>
              <a:spcAft>
                <a:spcPts val="0"/>
              </a:spcAft>
              <a:buClrTx/>
              <a:buSzTx/>
              <a:buFont typeface="Courier New" panose="02070309020205020404" pitchFamily="49" charset="0"/>
              <a:buChar char="o"/>
              <a:tabLst/>
              <a:defRPr/>
            </a:pPr>
            <a:r>
              <a:rPr kumimoji="0" lang="en-US" sz="2600" b="0" i="0" u="none" strike="noStrike" kern="1200" cap="none" spc="0" normalizeH="0" baseline="0" noProof="0" dirty="0">
                <a:ln>
                  <a:noFill/>
                </a:ln>
                <a:solidFill>
                  <a:prstClr val="black"/>
                </a:solidFill>
                <a:effectLst/>
                <a:uLnTx/>
                <a:uFillTx/>
                <a:latin typeface="Calibri" panose="020F0502020204030204"/>
                <a:ea typeface="+mn-ea"/>
                <a:cs typeface="+mn-cs"/>
              </a:rPr>
              <a:t>The dismissal of a prosecution or acquittal of the accused does not create any presumption of the absence of reasonable and probable cause</a:t>
            </a:r>
          </a:p>
          <a:p>
            <a:endParaRPr lang="en-US" dirty="0"/>
          </a:p>
        </p:txBody>
      </p:sp>
    </p:spTree>
    <p:extLst>
      <p:ext uri="{BB962C8B-B14F-4D97-AF65-F5344CB8AC3E}">
        <p14:creationId xmlns:p14="http://schemas.microsoft.com/office/powerpoint/2010/main" val="11767412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3BCE88C-FAF2-4312-B867-E28FA2744C1F}"/>
              </a:ext>
            </a:extLst>
          </p:cNvPr>
          <p:cNvSpPr>
            <a:spLocks noGrp="1"/>
          </p:cNvSpPr>
          <p:nvPr>
            <p:ph type="title"/>
          </p:nvPr>
        </p:nvSpPr>
        <p:spPr/>
        <p:txBody>
          <a:bodyPr/>
          <a:lstStyle/>
          <a:p>
            <a:r>
              <a:rPr lang="en-US" b="1" dirty="0"/>
              <a:t>Learning Outcomes</a:t>
            </a:r>
          </a:p>
        </p:txBody>
      </p:sp>
      <p:sp>
        <p:nvSpPr>
          <p:cNvPr id="3" name="Content Placeholder 2">
            <a:extLst>
              <a:ext uri="{FF2B5EF4-FFF2-40B4-BE49-F238E27FC236}">
                <a16:creationId xmlns="" xmlns:a16="http://schemas.microsoft.com/office/drawing/2014/main" id="{345C379F-7CD7-49A0-8A80-0F60C7541E4A}"/>
              </a:ext>
            </a:extLst>
          </p:cNvPr>
          <p:cNvSpPr>
            <a:spLocks noGrp="1"/>
          </p:cNvSpPr>
          <p:nvPr>
            <p:ph idx="1"/>
          </p:nvPr>
        </p:nvSpPr>
        <p:spPr/>
        <p:txBody>
          <a:bodyPr>
            <a:normAutofit/>
          </a:bodyPr>
          <a:lstStyle/>
          <a:p>
            <a:pPr marL="0" indent="0">
              <a:buNone/>
            </a:pPr>
            <a:r>
              <a:rPr lang="en-US" sz="2600" dirty="0"/>
              <a:t>By the end of this unit, you should be familiar with the following:</a:t>
            </a:r>
          </a:p>
          <a:p>
            <a:pPr lvl="1"/>
            <a:r>
              <a:rPr lang="en-US" sz="2600" dirty="0"/>
              <a:t>The tort of battery and assault; the elements for each tort and how the two torts differ;</a:t>
            </a:r>
          </a:p>
          <a:p>
            <a:pPr lvl="1"/>
            <a:r>
              <a:rPr lang="en-US" sz="2600" dirty="0"/>
              <a:t>The tort of false imprisonment and the elements thereof;</a:t>
            </a:r>
          </a:p>
          <a:p>
            <a:pPr lvl="1"/>
            <a:r>
              <a:rPr lang="en-US" sz="2600" dirty="0"/>
              <a:t>The tort of malicious prosecution and how it can be distinguished from the tort of false imprisonment;</a:t>
            </a:r>
          </a:p>
          <a:p>
            <a:pPr lvl="1"/>
            <a:r>
              <a:rPr lang="en-US" sz="2600" dirty="0"/>
              <a:t>The defences that can be raised by the defendant for torts relating to trespass to the person.</a:t>
            </a:r>
          </a:p>
        </p:txBody>
      </p:sp>
    </p:spTree>
    <p:extLst>
      <p:ext uri="{BB962C8B-B14F-4D97-AF65-F5344CB8AC3E}">
        <p14:creationId xmlns:p14="http://schemas.microsoft.com/office/powerpoint/2010/main" val="25988873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31D54AD-73A3-4917-BE8B-E4F6A72DA532}"/>
              </a:ext>
            </a:extLst>
          </p:cNvPr>
          <p:cNvSpPr>
            <a:spLocks noGrp="1"/>
          </p:cNvSpPr>
          <p:nvPr>
            <p:ph type="title"/>
          </p:nvPr>
        </p:nvSpPr>
        <p:spPr>
          <a:xfrm>
            <a:off x="913794" y="96348"/>
            <a:ext cx="10353763" cy="970450"/>
          </a:xfrm>
        </p:spPr>
        <p:txBody>
          <a:bodyPr/>
          <a:lstStyle/>
          <a:p>
            <a:r>
              <a:rPr lang="en-US" b="1" dirty="0">
                <a:ln>
                  <a:solidFill>
                    <a:prstClr val="black">
                      <a:lumMod val="75000"/>
                      <a:lumOff val="25000"/>
                      <a:alpha val="10000"/>
                    </a:prstClr>
                  </a:solidFill>
                </a:ln>
              </a:rPr>
              <a:t>Malicious Prosecution Cont’d</a:t>
            </a:r>
            <a:endParaRPr lang="en-US" dirty="0"/>
          </a:p>
        </p:txBody>
      </p:sp>
      <p:sp>
        <p:nvSpPr>
          <p:cNvPr id="3" name="Content Placeholder 2">
            <a:extLst>
              <a:ext uri="{FF2B5EF4-FFF2-40B4-BE49-F238E27FC236}">
                <a16:creationId xmlns="" xmlns:a16="http://schemas.microsoft.com/office/drawing/2014/main" id="{FB77B3DF-EAE5-44DF-9128-5D2FF18BA317}"/>
              </a:ext>
            </a:extLst>
          </p:cNvPr>
          <p:cNvSpPr>
            <a:spLocks noGrp="1"/>
          </p:cNvSpPr>
          <p:nvPr>
            <p:ph idx="1"/>
          </p:nvPr>
        </p:nvSpPr>
        <p:spPr>
          <a:xfrm>
            <a:off x="913795" y="1066798"/>
            <a:ext cx="10353763" cy="5538953"/>
          </a:xfrm>
        </p:spPr>
        <p:txBody>
          <a:bodyPr>
            <a:normAutofit/>
          </a:bodyPr>
          <a:lstStyle/>
          <a:p>
            <a:pPr marL="871200" lvl="1" indent="-457200">
              <a:buAutoNum type="arabicPeriod" startAt="3"/>
            </a:pPr>
            <a:r>
              <a:rPr lang="en-US" sz="2600" dirty="0"/>
              <a:t>Defendant acted maliciously:- with an improper motive and not to further the ends of justice. </a:t>
            </a:r>
          </a:p>
          <a:p>
            <a:pPr marL="871200" lvl="1" indent="-457200">
              <a:buAutoNum type="arabicPeriod" startAt="3"/>
            </a:pPr>
            <a:r>
              <a:rPr lang="en-US" sz="2600" dirty="0"/>
              <a:t>Termination of proceedings in the </a:t>
            </a:r>
            <a:r>
              <a:rPr lang="en-US" sz="2600" dirty="0" err="1"/>
              <a:t>favour</a:t>
            </a:r>
            <a:r>
              <a:rPr lang="en-US" sz="2600" dirty="0"/>
              <a:t> of the plaintiff:- show that the proceedings complained of terminated in </a:t>
            </a:r>
            <a:r>
              <a:rPr lang="en-US" sz="2600" dirty="0" err="1"/>
              <a:t>favour</a:t>
            </a:r>
            <a:r>
              <a:rPr lang="en-US" sz="2600" dirty="0"/>
              <a:t> of the plaintiff. The fact that the prosecution ended in claimant’s </a:t>
            </a:r>
            <a:r>
              <a:rPr lang="en-US" sz="2600" dirty="0" err="1"/>
              <a:t>favour</a:t>
            </a:r>
            <a:r>
              <a:rPr lang="en-US" sz="2600" dirty="0"/>
              <a:t> is not sufficient in itself. All the other elements have to be proved.</a:t>
            </a:r>
          </a:p>
          <a:p>
            <a:pPr marL="871200" lvl="1" indent="-457200">
              <a:buAutoNum type="arabicPeriod" startAt="3"/>
            </a:pPr>
            <a:r>
              <a:rPr lang="en-US" sz="2600" dirty="0"/>
              <a:t>Malicious prosecution is not actionable per se thus the claimant needs to show proof of damages. The following damages can be established before the court:-</a:t>
            </a:r>
          </a:p>
          <a:p>
            <a:pPr marL="1062900" lvl="2" indent="-342900">
              <a:buFont typeface="Courier New" panose="02070309020205020404" pitchFamily="49" charset="0"/>
              <a:buChar char="o"/>
            </a:pPr>
            <a:r>
              <a:rPr lang="en-US" sz="2600" dirty="0"/>
              <a:t>Damage to the plaintiff’s reputation,</a:t>
            </a:r>
          </a:p>
          <a:p>
            <a:pPr marL="1062900" lvl="2" indent="-342900">
              <a:buFont typeface="Courier New" panose="02070309020205020404" pitchFamily="49" charset="0"/>
              <a:buChar char="o"/>
            </a:pPr>
            <a:r>
              <a:rPr lang="en-US" sz="2600" dirty="0"/>
              <a:t>Damage to the plaintiff’s person,</a:t>
            </a:r>
          </a:p>
          <a:p>
            <a:pPr marL="1062900" lvl="2" indent="-342900">
              <a:buFont typeface="Courier New" panose="02070309020205020404" pitchFamily="49" charset="0"/>
              <a:buChar char="o"/>
            </a:pPr>
            <a:r>
              <a:rPr lang="en-US" sz="2600" dirty="0"/>
              <a:t>Damage to the plaintiff’s property.</a:t>
            </a:r>
          </a:p>
        </p:txBody>
      </p:sp>
    </p:spTree>
    <p:extLst>
      <p:ext uri="{BB962C8B-B14F-4D97-AF65-F5344CB8AC3E}">
        <p14:creationId xmlns:p14="http://schemas.microsoft.com/office/powerpoint/2010/main" val="14541514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93E6768-F687-41DA-A0E3-3768A1900918}"/>
              </a:ext>
            </a:extLst>
          </p:cNvPr>
          <p:cNvSpPr>
            <a:spLocks noGrp="1"/>
          </p:cNvSpPr>
          <p:nvPr>
            <p:ph type="title"/>
          </p:nvPr>
        </p:nvSpPr>
        <p:spPr>
          <a:xfrm>
            <a:off x="913795" y="96348"/>
            <a:ext cx="10353763" cy="970450"/>
          </a:xfrm>
        </p:spPr>
        <p:txBody>
          <a:bodyPr/>
          <a:lstStyle/>
          <a:p>
            <a:r>
              <a:rPr lang="en-US" b="1" dirty="0"/>
              <a:t>Malicious Prosecution Cont’d</a:t>
            </a:r>
          </a:p>
        </p:txBody>
      </p:sp>
      <p:sp>
        <p:nvSpPr>
          <p:cNvPr id="3" name="Content Placeholder 2">
            <a:extLst>
              <a:ext uri="{FF2B5EF4-FFF2-40B4-BE49-F238E27FC236}">
                <a16:creationId xmlns="" xmlns:a16="http://schemas.microsoft.com/office/drawing/2014/main" id="{62AEA61E-229A-4740-AE32-C927C082C625}"/>
              </a:ext>
            </a:extLst>
          </p:cNvPr>
          <p:cNvSpPr>
            <a:spLocks noGrp="1"/>
          </p:cNvSpPr>
          <p:nvPr>
            <p:ph idx="1"/>
          </p:nvPr>
        </p:nvSpPr>
        <p:spPr>
          <a:xfrm>
            <a:off x="913795" y="1066799"/>
            <a:ext cx="10353763" cy="5491656"/>
          </a:xfrm>
        </p:spPr>
        <p:txBody>
          <a:bodyPr>
            <a:normAutofit/>
          </a:bodyPr>
          <a:lstStyle/>
          <a:p>
            <a:pPr marL="0" indent="0">
              <a:buNone/>
            </a:pPr>
            <a:r>
              <a:rPr lang="en-US" sz="2600" dirty="0"/>
              <a:t>Look at the following cases:- </a:t>
            </a:r>
          </a:p>
          <a:p>
            <a:pPr lvl="1"/>
            <a:r>
              <a:rPr lang="en-US" sz="2600" dirty="0"/>
              <a:t>Levy </a:t>
            </a:r>
            <a:r>
              <a:rPr lang="en-US" sz="2600" dirty="0" err="1"/>
              <a:t>Hamalala</a:t>
            </a:r>
            <a:r>
              <a:rPr lang="en-US" sz="2600" dirty="0"/>
              <a:t> Justin </a:t>
            </a:r>
            <a:r>
              <a:rPr lang="en-US" sz="2600" dirty="0" err="1"/>
              <a:t>Hachulu</a:t>
            </a:r>
            <a:r>
              <a:rPr lang="en-US" sz="2600" dirty="0"/>
              <a:t> V Attorney General 2007/HP/344;</a:t>
            </a:r>
          </a:p>
          <a:p>
            <a:pPr lvl="1"/>
            <a:r>
              <a:rPr lang="en-US" sz="2600" dirty="0"/>
              <a:t>Gaynor V Cowley (1971) Z.R. 50;</a:t>
            </a:r>
          </a:p>
          <a:p>
            <a:pPr lvl="1"/>
            <a:r>
              <a:rPr lang="en-US" sz="2600" dirty="0" err="1"/>
              <a:t>Mubita</a:t>
            </a:r>
            <a:r>
              <a:rPr lang="en-US" sz="2600" dirty="0"/>
              <a:t> </a:t>
            </a:r>
            <a:r>
              <a:rPr lang="en-US" sz="2600" dirty="0" err="1"/>
              <a:t>Mbanga</a:t>
            </a:r>
            <a:r>
              <a:rPr lang="en-US" sz="2600" dirty="0"/>
              <a:t> V The Attorney-general  (1979) Z.R. 234;</a:t>
            </a:r>
          </a:p>
          <a:p>
            <a:pPr lvl="1"/>
            <a:r>
              <a:rPr lang="en-US" sz="2600" dirty="0"/>
              <a:t>Anti-Corruption Commission v </a:t>
            </a:r>
            <a:r>
              <a:rPr lang="en-US" sz="2600" dirty="0" err="1"/>
              <a:t>Sambondu</a:t>
            </a:r>
            <a:r>
              <a:rPr lang="en-US" sz="2600" dirty="0"/>
              <a:t> (Appeal No. 054/2013) [2017] ZMSC 136.</a:t>
            </a:r>
          </a:p>
          <a:p>
            <a:pPr marL="457200" lvl="1" indent="0">
              <a:buNone/>
            </a:pPr>
            <a:endParaRPr lang="en-US" sz="2200" b="1" dirty="0"/>
          </a:p>
        </p:txBody>
      </p:sp>
    </p:spTree>
    <p:extLst>
      <p:ext uri="{BB962C8B-B14F-4D97-AF65-F5344CB8AC3E}">
        <p14:creationId xmlns:p14="http://schemas.microsoft.com/office/powerpoint/2010/main" val="5610266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3712257" y="1438483"/>
            <a:ext cx="4767485" cy="3981033"/>
          </a:xfrm>
          <a:prstGeom prst="rect">
            <a:avLst/>
          </a:prstGeom>
        </p:spPr>
      </p:pic>
    </p:spTree>
    <p:extLst>
      <p:ext uri="{BB962C8B-B14F-4D97-AF65-F5344CB8AC3E}">
        <p14:creationId xmlns:p14="http://schemas.microsoft.com/office/powerpoint/2010/main" val="14514006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7ABB7A6-884E-4379-94E4-F5EA9193E042}"/>
              </a:ext>
            </a:extLst>
          </p:cNvPr>
          <p:cNvSpPr>
            <a:spLocks noGrp="1"/>
          </p:cNvSpPr>
          <p:nvPr>
            <p:ph type="title"/>
          </p:nvPr>
        </p:nvSpPr>
        <p:spPr>
          <a:xfrm>
            <a:off x="913795" y="96348"/>
            <a:ext cx="10353763" cy="970450"/>
          </a:xfrm>
        </p:spPr>
        <p:txBody>
          <a:bodyPr/>
          <a:lstStyle/>
          <a:p>
            <a:r>
              <a:rPr lang="en-US" b="1" dirty="0"/>
              <a:t>Introduction</a:t>
            </a:r>
          </a:p>
        </p:txBody>
      </p:sp>
      <p:sp>
        <p:nvSpPr>
          <p:cNvPr id="3" name="Content Placeholder 2">
            <a:extLst>
              <a:ext uri="{FF2B5EF4-FFF2-40B4-BE49-F238E27FC236}">
                <a16:creationId xmlns="" xmlns:a16="http://schemas.microsoft.com/office/drawing/2014/main" id="{D9DC4646-CCDB-412C-BB3D-78237B3455AD}"/>
              </a:ext>
            </a:extLst>
          </p:cNvPr>
          <p:cNvSpPr>
            <a:spLocks noGrp="1"/>
          </p:cNvSpPr>
          <p:nvPr>
            <p:ph idx="1"/>
          </p:nvPr>
        </p:nvSpPr>
        <p:spPr>
          <a:xfrm>
            <a:off x="924442" y="1066798"/>
            <a:ext cx="10353763" cy="5523187"/>
          </a:xfrm>
        </p:spPr>
        <p:txBody>
          <a:bodyPr>
            <a:normAutofit/>
          </a:bodyPr>
          <a:lstStyle/>
          <a:p>
            <a:r>
              <a:rPr lang="en-US" sz="2600" dirty="0"/>
              <a:t>Trespass to the person means a direct or an intentional interference with a person's body or liberty.</a:t>
            </a:r>
          </a:p>
          <a:p>
            <a:r>
              <a:rPr lang="en-US" sz="2600" dirty="0"/>
              <a:t>There are three main forms of trespass to a person, namely, assault, battery and false imprisonment and their common element is that the wrong must be committed by “direct means”. </a:t>
            </a:r>
          </a:p>
          <a:p>
            <a:r>
              <a:rPr lang="en-US" sz="2600" dirty="0"/>
              <a:t>Any direct invasion of a protected interest from a positive act is actionable subject to justification.</a:t>
            </a:r>
          </a:p>
          <a:p>
            <a:r>
              <a:rPr lang="en-US" sz="2600" dirty="0"/>
              <a:t>These torts are actionable without proof of damage (or actionable per se), they can be used to protect civil rights, and also will protect a person's dignity, even if no physical injury has occurred (for example the taking of finger prints).</a:t>
            </a:r>
          </a:p>
        </p:txBody>
      </p:sp>
    </p:spTree>
    <p:extLst>
      <p:ext uri="{BB962C8B-B14F-4D97-AF65-F5344CB8AC3E}">
        <p14:creationId xmlns:p14="http://schemas.microsoft.com/office/powerpoint/2010/main" val="36400262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EA9C9E1-A48C-4684-9594-CC7FE9268710}"/>
              </a:ext>
            </a:extLst>
          </p:cNvPr>
          <p:cNvSpPr>
            <a:spLocks noGrp="1"/>
          </p:cNvSpPr>
          <p:nvPr>
            <p:ph type="title"/>
          </p:nvPr>
        </p:nvSpPr>
        <p:spPr>
          <a:xfrm>
            <a:off x="944721" y="96348"/>
            <a:ext cx="10353763" cy="970450"/>
          </a:xfrm>
        </p:spPr>
        <p:txBody>
          <a:bodyPr/>
          <a:lstStyle/>
          <a:p>
            <a:r>
              <a:rPr lang="en-US" b="1" dirty="0"/>
              <a:t>Introduction Cont’d</a:t>
            </a:r>
          </a:p>
        </p:txBody>
      </p:sp>
      <p:sp>
        <p:nvSpPr>
          <p:cNvPr id="3" name="Content Placeholder 2">
            <a:extLst>
              <a:ext uri="{FF2B5EF4-FFF2-40B4-BE49-F238E27FC236}">
                <a16:creationId xmlns="" xmlns:a16="http://schemas.microsoft.com/office/drawing/2014/main" id="{D596FF56-14F7-4184-A60F-2D3FC5427F67}"/>
              </a:ext>
            </a:extLst>
          </p:cNvPr>
          <p:cNvSpPr>
            <a:spLocks noGrp="1"/>
          </p:cNvSpPr>
          <p:nvPr>
            <p:ph idx="1"/>
          </p:nvPr>
        </p:nvSpPr>
        <p:spPr>
          <a:xfrm>
            <a:off x="913795" y="1066798"/>
            <a:ext cx="10353763" cy="5507423"/>
          </a:xfrm>
        </p:spPr>
        <p:txBody>
          <a:bodyPr>
            <a:normAutofit/>
          </a:bodyPr>
          <a:lstStyle/>
          <a:p>
            <a:r>
              <a:rPr lang="en-US" sz="2600" dirty="0"/>
              <a:t>Trespass to the person torts are intentional torts, meaning they cannot be committed by accident.</a:t>
            </a:r>
          </a:p>
          <a:p>
            <a:endParaRPr lang="en-US" sz="2600" dirty="0"/>
          </a:p>
          <a:p>
            <a:r>
              <a:rPr lang="en-US" sz="2600" dirty="0"/>
              <a:t>Although these descriptions sound like they are crimes, and indeed do share their names with some crimes, it is important to remember that these are civil wrongs and not criminal wrongs.</a:t>
            </a:r>
          </a:p>
          <a:p>
            <a:endParaRPr lang="en-US" sz="2600" dirty="0"/>
          </a:p>
          <a:p>
            <a:r>
              <a:rPr lang="en-US" sz="2600" dirty="0"/>
              <a:t>A person liable in tort for assault, battery or false imprisonment will not face a custodial sentence instead, they will be ordered to pay damages to their victim.</a:t>
            </a:r>
          </a:p>
        </p:txBody>
      </p:sp>
    </p:spTree>
    <p:extLst>
      <p:ext uri="{BB962C8B-B14F-4D97-AF65-F5344CB8AC3E}">
        <p14:creationId xmlns:p14="http://schemas.microsoft.com/office/powerpoint/2010/main" val="39531107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919118" y="173421"/>
            <a:ext cx="10353763" cy="969579"/>
          </a:xfrm>
        </p:spPr>
        <p:txBody>
          <a:bodyPr/>
          <a:lstStyle/>
          <a:p>
            <a:r>
              <a:rPr lang="en-US" b="1" dirty="0"/>
              <a:t>Assault</a:t>
            </a:r>
          </a:p>
        </p:txBody>
      </p:sp>
      <p:sp>
        <p:nvSpPr>
          <p:cNvPr id="2" name="Content Placeholder 1"/>
          <p:cNvSpPr>
            <a:spLocks noGrp="1"/>
          </p:cNvSpPr>
          <p:nvPr>
            <p:ph idx="1"/>
          </p:nvPr>
        </p:nvSpPr>
        <p:spPr>
          <a:xfrm>
            <a:off x="919117" y="1143000"/>
            <a:ext cx="10353763" cy="5410200"/>
          </a:xfrm>
        </p:spPr>
        <p:txBody>
          <a:bodyPr>
            <a:normAutofit/>
          </a:bodyPr>
          <a:lstStyle/>
          <a:p>
            <a:r>
              <a:rPr lang="en-US" dirty="0"/>
              <a:t> </a:t>
            </a:r>
            <a:r>
              <a:rPr lang="en-US" sz="2600" dirty="0"/>
              <a:t>Assault is a form of trespass to the person and a crime as well as a tort.</a:t>
            </a:r>
          </a:p>
          <a:p>
            <a:r>
              <a:rPr lang="en-US" sz="2600" dirty="0"/>
              <a:t>It is an intentional or reckless act that causes someone to be put in fear of immediate physical harm; fearing that you are about to be physically attacked makes you the victim of an assault. </a:t>
            </a:r>
          </a:p>
          <a:p>
            <a:r>
              <a:rPr lang="en-US" sz="2600" dirty="0"/>
              <a:t>it involves no element of actual contact with the other person;</a:t>
            </a:r>
          </a:p>
          <a:p>
            <a:r>
              <a:rPr lang="en-US" sz="2600" dirty="0"/>
              <a:t>It is any direct intentional interference with the person of another without lawful justification.</a:t>
            </a:r>
          </a:p>
          <a:p>
            <a:r>
              <a:rPr lang="en-US" sz="2600" dirty="0"/>
              <a:t>It is actionable per se (without proof of special damage).</a:t>
            </a:r>
          </a:p>
          <a:p>
            <a:r>
              <a:rPr lang="en-US" sz="2600" dirty="0"/>
              <a:t>It is fault-based and is not actionable in the absence of intention – </a:t>
            </a:r>
            <a:r>
              <a:rPr lang="en-US" sz="2600" i="1" dirty="0"/>
              <a:t>Fowler v Lanring [1959] 1 QB 426</a:t>
            </a:r>
          </a:p>
          <a:p>
            <a:pPr marL="393192" lvl="1" indent="0">
              <a:buNone/>
            </a:pPr>
            <a:endParaRPr lang="en-US" dirty="0"/>
          </a:p>
        </p:txBody>
      </p:sp>
    </p:spTree>
    <p:extLst>
      <p:ext uri="{BB962C8B-B14F-4D97-AF65-F5344CB8AC3E}">
        <p14:creationId xmlns:p14="http://schemas.microsoft.com/office/powerpoint/2010/main" val="29489016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85496" y="58546"/>
            <a:ext cx="10421007" cy="792162"/>
          </a:xfrm>
        </p:spPr>
        <p:txBody>
          <a:bodyPr/>
          <a:lstStyle/>
          <a:p>
            <a:r>
              <a:rPr lang="en-US" b="1" dirty="0"/>
              <a:t>Assault Cont’d…</a:t>
            </a:r>
          </a:p>
        </p:txBody>
      </p:sp>
      <p:sp>
        <p:nvSpPr>
          <p:cNvPr id="2" name="Content Placeholder 1"/>
          <p:cNvSpPr>
            <a:spLocks noGrp="1"/>
          </p:cNvSpPr>
          <p:nvPr>
            <p:ph idx="1"/>
          </p:nvPr>
        </p:nvSpPr>
        <p:spPr>
          <a:xfrm>
            <a:off x="885495" y="1066801"/>
            <a:ext cx="10421007" cy="5602013"/>
          </a:xfrm>
        </p:spPr>
        <p:txBody>
          <a:bodyPr>
            <a:normAutofit/>
          </a:bodyPr>
          <a:lstStyle/>
          <a:p>
            <a:r>
              <a:rPr lang="en-US" sz="2600" dirty="0"/>
              <a:t>Actual physical contact is </a:t>
            </a:r>
            <a:r>
              <a:rPr lang="en-US" sz="2600" u="sng" dirty="0"/>
              <a:t>not</a:t>
            </a:r>
            <a:r>
              <a:rPr lang="en-US" sz="2600" dirty="0"/>
              <a:t> necessary to constitute an assault (for example, pointing a gun at someone is an assault), but the word is often loosely used to include both threatening acts and physical violence.</a:t>
            </a:r>
          </a:p>
          <a:p>
            <a:r>
              <a:rPr lang="en-US" sz="2600" dirty="0"/>
              <a:t>Words alone cannot constitute an assault and may negative what would have been an assault – </a:t>
            </a:r>
            <a:r>
              <a:rPr lang="en-US" sz="2600" i="1" dirty="0"/>
              <a:t>Turberville v Savage [1669] 1 Mod Rep 3</a:t>
            </a:r>
          </a:p>
          <a:p>
            <a:r>
              <a:rPr lang="en-US" sz="2600" dirty="0"/>
              <a:t>The act of the Defendant must cause the Plaintiff to reasonably apprehend (fear) the infliction of an immediate battery on him/her by the Defendant.</a:t>
            </a:r>
          </a:p>
          <a:p>
            <a:r>
              <a:rPr lang="en-US" sz="2600" dirty="0"/>
              <a:t>Fear or apprehension </a:t>
            </a:r>
            <a:r>
              <a:rPr lang="en-US" sz="2600" u="sng" dirty="0"/>
              <a:t>MUST be proved </a:t>
            </a:r>
            <a:r>
              <a:rPr lang="en-US" sz="2600" dirty="0"/>
              <a:t>and the fear by the Plaintiff must be </a:t>
            </a:r>
            <a:r>
              <a:rPr lang="en-US" sz="2600" u="sng" dirty="0"/>
              <a:t>IMMEDIATE</a:t>
            </a:r>
            <a:r>
              <a:rPr lang="en-US" sz="2600" dirty="0"/>
              <a:t> and the Plaintiff must have </a:t>
            </a:r>
            <a:r>
              <a:rPr lang="en-US" sz="2600" u="sng" dirty="0"/>
              <a:t>REASONABLE BELIEF </a:t>
            </a:r>
            <a:r>
              <a:rPr lang="en-US" sz="2600" dirty="0"/>
              <a:t>that the Defendant has present ability to effect his purpose. </a:t>
            </a:r>
          </a:p>
          <a:p>
            <a:endParaRPr lang="en-US" dirty="0"/>
          </a:p>
        </p:txBody>
      </p:sp>
    </p:spTree>
    <p:extLst>
      <p:ext uri="{BB962C8B-B14F-4D97-AF65-F5344CB8AC3E}">
        <p14:creationId xmlns:p14="http://schemas.microsoft.com/office/powerpoint/2010/main" val="37999441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B52D5D8-6DAB-4EC5-8018-61A96F707C28}"/>
              </a:ext>
            </a:extLst>
          </p:cNvPr>
          <p:cNvSpPr>
            <a:spLocks noGrp="1"/>
          </p:cNvSpPr>
          <p:nvPr>
            <p:ph type="title"/>
          </p:nvPr>
        </p:nvSpPr>
        <p:spPr>
          <a:xfrm>
            <a:off x="913794" y="96348"/>
            <a:ext cx="10353763" cy="970450"/>
          </a:xfrm>
        </p:spPr>
        <p:txBody>
          <a:bodyPr/>
          <a:lstStyle/>
          <a:p>
            <a:r>
              <a:rPr lang="en-US" b="1" dirty="0">
                <a:ln>
                  <a:solidFill>
                    <a:prstClr val="black">
                      <a:lumMod val="75000"/>
                      <a:lumOff val="25000"/>
                      <a:alpha val="10000"/>
                    </a:prstClr>
                  </a:solidFill>
                </a:ln>
              </a:rPr>
              <a:t>Assault Cont’d…</a:t>
            </a:r>
            <a:endParaRPr lang="en-US" dirty="0"/>
          </a:p>
        </p:txBody>
      </p:sp>
      <p:sp>
        <p:nvSpPr>
          <p:cNvPr id="3" name="Content Placeholder 2">
            <a:extLst>
              <a:ext uri="{FF2B5EF4-FFF2-40B4-BE49-F238E27FC236}">
                <a16:creationId xmlns="" xmlns:a16="http://schemas.microsoft.com/office/drawing/2014/main" id="{567BB198-C1B6-49FF-9E87-28F2E248B864}"/>
              </a:ext>
            </a:extLst>
          </p:cNvPr>
          <p:cNvSpPr>
            <a:spLocks noGrp="1"/>
          </p:cNvSpPr>
          <p:nvPr>
            <p:ph idx="1"/>
          </p:nvPr>
        </p:nvSpPr>
        <p:spPr>
          <a:xfrm>
            <a:off x="913795" y="1066798"/>
            <a:ext cx="10353763" cy="5694853"/>
          </a:xfrm>
        </p:spPr>
        <p:txBody>
          <a:bodyPr>
            <a:normAutofit/>
          </a:bodyPr>
          <a:lstStyle/>
          <a:p>
            <a:pPr marL="0" indent="0">
              <a:buNone/>
            </a:pPr>
            <a:r>
              <a:rPr lang="en-US" sz="2800" dirty="0"/>
              <a:t>The following are the elements of assault:</a:t>
            </a:r>
          </a:p>
          <a:p>
            <a:pPr marL="0" indent="0">
              <a:buNone/>
            </a:pPr>
            <a:endParaRPr lang="en-US" sz="2800" dirty="0"/>
          </a:p>
          <a:p>
            <a:pPr marL="964350" lvl="1" indent="-514350">
              <a:buFont typeface="+mj-lt"/>
              <a:buAutoNum type="arabicPeriod"/>
            </a:pPr>
            <a:r>
              <a:rPr lang="en-US" sz="2600" dirty="0"/>
              <a:t>Reasonable apprehension of harm -  This requirement means that an assault cannot be proved if the plaintiff is not aware of the threat. Moreover, the apprehension must be a reasonable one. Thus, if an unloaded gun or a toy pistol is pointed at the plaintiff, the defendant will not be liable where the plaintiff knows or has reason to believe that the gun is not loaded or is a toy</a:t>
            </a:r>
          </a:p>
          <a:p>
            <a:pPr marL="964350" lvl="1" indent="-514350">
              <a:buFont typeface="+mj-lt"/>
              <a:buAutoNum type="arabicPeriod"/>
            </a:pPr>
            <a:r>
              <a:rPr lang="en-US" sz="2600" dirty="0"/>
              <a:t>Must be intentional</a:t>
            </a:r>
          </a:p>
          <a:p>
            <a:pPr marL="964350" lvl="1" indent="-514350">
              <a:buFont typeface="+mj-lt"/>
              <a:buAutoNum type="arabicPeriod"/>
            </a:pPr>
            <a:r>
              <a:rPr lang="en-US" sz="2600" dirty="0"/>
              <a:t>Immediate and direct</a:t>
            </a:r>
          </a:p>
          <a:p>
            <a:pPr marL="450000" lvl="1" indent="0">
              <a:buNone/>
            </a:pPr>
            <a:r>
              <a:rPr lang="en-US" sz="2600" dirty="0"/>
              <a:t>See: Stephens v Myers (1830) 172 ER 735</a:t>
            </a:r>
          </a:p>
        </p:txBody>
      </p:sp>
    </p:spTree>
    <p:extLst>
      <p:ext uri="{BB962C8B-B14F-4D97-AF65-F5344CB8AC3E}">
        <p14:creationId xmlns:p14="http://schemas.microsoft.com/office/powerpoint/2010/main" val="41254954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913795" y="96348"/>
            <a:ext cx="10353763" cy="970450"/>
          </a:xfrm>
        </p:spPr>
        <p:txBody>
          <a:bodyPr/>
          <a:lstStyle/>
          <a:p>
            <a:r>
              <a:rPr lang="en-US" b="1" dirty="0"/>
              <a:t>Battery</a:t>
            </a:r>
          </a:p>
        </p:txBody>
      </p:sp>
      <p:sp>
        <p:nvSpPr>
          <p:cNvPr id="2" name="Content Placeholder 1"/>
          <p:cNvSpPr>
            <a:spLocks noGrp="1"/>
          </p:cNvSpPr>
          <p:nvPr>
            <p:ph idx="1"/>
          </p:nvPr>
        </p:nvSpPr>
        <p:spPr>
          <a:xfrm>
            <a:off x="913795" y="1066798"/>
            <a:ext cx="10353763" cy="5694853"/>
          </a:xfrm>
        </p:spPr>
        <p:txBody>
          <a:bodyPr>
            <a:normAutofit/>
          </a:bodyPr>
          <a:lstStyle/>
          <a:p>
            <a:pPr algn="just"/>
            <a:r>
              <a:rPr lang="en-US" sz="2600" dirty="0"/>
              <a:t>If the physical contact that is apprehended in an assault actually takes place, then the tort of battery has been committed</a:t>
            </a:r>
          </a:p>
          <a:p>
            <a:pPr algn="just"/>
            <a:r>
              <a:rPr lang="en-US" sz="2600" dirty="0"/>
              <a:t>Battery is  the intentional or reckless application of physical force to someone without his/her consent  or lawful justification.</a:t>
            </a:r>
          </a:p>
          <a:p>
            <a:pPr algn="just"/>
            <a:r>
              <a:rPr lang="en-US" sz="2600" dirty="0"/>
              <a:t>FORCE means any physical contact with the body of the plaintiff WITHOUT his/her consent or lawful justification – </a:t>
            </a:r>
            <a:r>
              <a:rPr lang="en-US" sz="2600" i="1" dirty="0"/>
              <a:t>Pursell v Hone (1898) 3N and P 564</a:t>
            </a:r>
          </a:p>
          <a:p>
            <a:pPr algn="just"/>
            <a:r>
              <a:rPr lang="en-US" sz="2600" dirty="0"/>
              <a:t>It is also not necessary for the tortfeasor to actually touch the victim, so battery may be committed by throwing stones at someone or spitting on them.</a:t>
            </a:r>
          </a:p>
          <a:p>
            <a:pPr algn="just">
              <a:buFont typeface="Wingdings" panose="05000000000000000000" pitchFamily="2" charset="2"/>
              <a:buChar char="q"/>
            </a:pPr>
            <a:endParaRPr lang="en-US" sz="2800" b="1" i="1" dirty="0"/>
          </a:p>
        </p:txBody>
      </p:sp>
    </p:spTree>
    <p:extLst>
      <p:ext uri="{BB962C8B-B14F-4D97-AF65-F5344CB8AC3E}">
        <p14:creationId xmlns:p14="http://schemas.microsoft.com/office/powerpoint/2010/main" val="35030069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913795" y="215462"/>
            <a:ext cx="10353763" cy="970450"/>
          </a:xfrm>
        </p:spPr>
        <p:txBody>
          <a:bodyPr/>
          <a:lstStyle/>
          <a:p>
            <a:r>
              <a:rPr lang="en-US" b="1" dirty="0"/>
              <a:t>Battery Cont’d…</a:t>
            </a:r>
          </a:p>
        </p:txBody>
      </p:sp>
      <p:sp>
        <p:nvSpPr>
          <p:cNvPr id="2" name="Content Placeholder 1"/>
          <p:cNvSpPr>
            <a:spLocks noGrp="1"/>
          </p:cNvSpPr>
          <p:nvPr>
            <p:ph idx="1"/>
          </p:nvPr>
        </p:nvSpPr>
        <p:spPr>
          <a:xfrm>
            <a:off x="913795" y="1185912"/>
            <a:ext cx="10353763" cy="5456625"/>
          </a:xfrm>
        </p:spPr>
        <p:txBody>
          <a:bodyPr>
            <a:normAutofit/>
          </a:bodyPr>
          <a:lstStyle/>
          <a:p>
            <a:r>
              <a:rPr lang="en-US" sz="2600" dirty="0"/>
              <a:t>For a claim of battery to succeed:</a:t>
            </a:r>
          </a:p>
          <a:p>
            <a:pPr lvl="1">
              <a:buFont typeface="Courier New" panose="02070309020205020404" pitchFamily="49" charset="0"/>
              <a:buChar char="o"/>
            </a:pPr>
            <a:r>
              <a:rPr lang="en-US" sz="2600" dirty="0"/>
              <a:t>Use of direct and immediate force – The plaintiff has to prove the use of force to him. The amount of force used is immaterial, so the least touching of another in anger is considered as battery.</a:t>
            </a:r>
          </a:p>
          <a:p>
            <a:pPr lvl="2">
              <a:buFont typeface="Wingdings" panose="05000000000000000000" pitchFamily="2" charset="2"/>
              <a:buChar char="§"/>
            </a:pPr>
            <a:r>
              <a:rPr lang="en-US" sz="2600" dirty="0"/>
              <a:t>Scott v Shepherd </a:t>
            </a:r>
            <a:r>
              <a:rPr lang="sv-SE" sz="2600" dirty="0"/>
              <a:t>96 Eng. Rep. 525 (K.B. 1773)</a:t>
            </a:r>
            <a:endParaRPr lang="en-US" sz="2600" dirty="0"/>
          </a:p>
          <a:p>
            <a:pPr lvl="1">
              <a:buFont typeface="Courier New" panose="02070309020205020404" pitchFamily="49" charset="0"/>
              <a:buChar char="o"/>
            </a:pPr>
            <a:r>
              <a:rPr lang="en-US" sz="2600" dirty="0"/>
              <a:t>Intention - The plaintiff has also to prove that the use of force was intentional. So any involuntary act cannot be considered as battery.</a:t>
            </a:r>
          </a:p>
          <a:p>
            <a:pPr lvl="1">
              <a:buFont typeface="Courier New" panose="02070309020205020404" pitchFamily="49" charset="0"/>
              <a:buChar char="o"/>
            </a:pPr>
            <a:r>
              <a:rPr lang="en-US" sz="2600" dirty="0"/>
              <a:t>Consent (actual or implied) must be missing - In battery, intentional use of force is without consent or lawful justification. if force is used as permitted or authorized under law, then it will not be considered as a battery.</a:t>
            </a:r>
          </a:p>
        </p:txBody>
      </p:sp>
    </p:spTree>
    <p:extLst>
      <p:ext uri="{BB962C8B-B14F-4D97-AF65-F5344CB8AC3E}">
        <p14:creationId xmlns:p14="http://schemas.microsoft.com/office/powerpoint/2010/main" val="9508618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1421</TotalTime>
  <Words>2084</Words>
  <Application>Microsoft Office PowerPoint</Application>
  <PresentationFormat>Widescreen</PresentationFormat>
  <Paragraphs>121</Paragraphs>
  <Slides>22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Arial</vt:lpstr>
      <vt:lpstr>Calibri</vt:lpstr>
      <vt:lpstr>Calibri Light</vt:lpstr>
      <vt:lpstr>Courier New</vt:lpstr>
      <vt:lpstr>Wingdings</vt:lpstr>
      <vt:lpstr>Office Theme</vt:lpstr>
      <vt:lpstr>University of Lusaka School of Law</vt:lpstr>
      <vt:lpstr>Learning Outcomes</vt:lpstr>
      <vt:lpstr>Introduction</vt:lpstr>
      <vt:lpstr>Introduction Cont’d</vt:lpstr>
      <vt:lpstr>Assault</vt:lpstr>
      <vt:lpstr>Assault Cont’d…</vt:lpstr>
      <vt:lpstr>Assault Cont’d…</vt:lpstr>
      <vt:lpstr>Battery</vt:lpstr>
      <vt:lpstr>Battery Cont’d…</vt:lpstr>
      <vt:lpstr>Battery Cont’d…</vt:lpstr>
      <vt:lpstr>False Imprisonment</vt:lpstr>
      <vt:lpstr>False Imprisonment Cont’d</vt:lpstr>
      <vt:lpstr>Elements of False Imprisonment</vt:lpstr>
      <vt:lpstr>False Imprisonment Cont’d</vt:lpstr>
      <vt:lpstr>Defences</vt:lpstr>
      <vt:lpstr>Defences Cont’d</vt:lpstr>
      <vt:lpstr>Defences Cont’d</vt:lpstr>
      <vt:lpstr>Malicious Prosecution</vt:lpstr>
      <vt:lpstr>Malicious Prosecution Cont’d</vt:lpstr>
      <vt:lpstr>Malicious Prosecution Cont’d</vt:lpstr>
      <vt:lpstr>Malicious Prosecution Cont’d</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TRESPASS TO THE PERSON</dc:title>
  <dc:creator>Lumbwe</dc:creator>
  <cp:lastModifiedBy>Lumbiwe</cp:lastModifiedBy>
  <cp:revision>56</cp:revision>
  <cp:lastPrinted>2020-09-21T15:05:07Z</cp:lastPrinted>
  <dcterms:created xsi:type="dcterms:W3CDTF">2020-03-02T16:50:14Z</dcterms:created>
  <dcterms:modified xsi:type="dcterms:W3CDTF">2022-01-24T13:48:53Z</dcterms:modified>
</cp:coreProperties>
</file>