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324" r:id="rId2"/>
    <p:sldId id="335" r:id="rId3"/>
    <p:sldId id="323" r:id="rId4"/>
    <p:sldId id="336" r:id="rId5"/>
    <p:sldId id="320" r:id="rId6"/>
    <p:sldId id="338" r:id="rId7"/>
    <p:sldId id="321" r:id="rId8"/>
    <p:sldId id="337" r:id="rId9"/>
    <p:sldId id="322" r:id="rId10"/>
    <p:sldId id="328" r:id="rId11"/>
    <p:sldId id="339" r:id="rId12"/>
    <p:sldId id="329" r:id="rId13"/>
    <p:sldId id="340" r:id="rId14"/>
    <p:sldId id="341" r:id="rId15"/>
    <p:sldId id="34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83" d="100"/>
          <a:sy n="83" d="100"/>
        </p:scale>
        <p:origin x="96"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F3F2F-3A1E-48A8-B938-7C6EF7FFA3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34201B8-5B2E-42C3-A6E0-5AE7794878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2F064C4-F152-4607-B1CF-57887A33B0BD}"/>
              </a:ext>
            </a:extLst>
          </p:cNvPr>
          <p:cNvSpPr>
            <a:spLocks noGrp="1"/>
          </p:cNvSpPr>
          <p:nvPr>
            <p:ph type="dt" sz="half" idx="10"/>
          </p:nvPr>
        </p:nvSpPr>
        <p:spPr/>
        <p:txBody>
          <a:bodyPr/>
          <a:lstStyle/>
          <a:p>
            <a:fld id="{9649F84F-373A-411E-9558-6206C443CEEB}" type="datetimeFigureOut">
              <a:rPr lang="en-US" smtClean="0"/>
              <a:pPr/>
              <a:t>9/29/2022</a:t>
            </a:fld>
            <a:endParaRPr lang="en-US" dirty="0"/>
          </a:p>
        </p:txBody>
      </p:sp>
      <p:sp>
        <p:nvSpPr>
          <p:cNvPr id="5" name="Footer Placeholder 4">
            <a:extLst>
              <a:ext uri="{FF2B5EF4-FFF2-40B4-BE49-F238E27FC236}">
                <a16:creationId xmlns:a16="http://schemas.microsoft.com/office/drawing/2014/main" id="{B09C4076-8769-4A56-B9D3-7D3FB894EDB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FB473A7-515F-43F3-ADF1-429B95C032E8}"/>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3782326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0F8B4-A31D-4BF5-A24C-B8ED415D487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931F00B-2619-46A7-92FA-DF771637580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60A213-79FE-4BE4-83C3-9567A360FA8F}"/>
              </a:ext>
            </a:extLst>
          </p:cNvPr>
          <p:cNvSpPr>
            <a:spLocks noGrp="1"/>
          </p:cNvSpPr>
          <p:nvPr>
            <p:ph type="dt" sz="half" idx="10"/>
          </p:nvPr>
        </p:nvSpPr>
        <p:spPr/>
        <p:txBody>
          <a:bodyPr/>
          <a:lstStyle/>
          <a:p>
            <a:fld id="{9649F84F-373A-411E-9558-6206C443CEEB}" type="datetimeFigureOut">
              <a:rPr lang="en-US" smtClean="0"/>
              <a:pPr/>
              <a:t>9/29/2022</a:t>
            </a:fld>
            <a:endParaRPr lang="en-US" dirty="0"/>
          </a:p>
        </p:txBody>
      </p:sp>
      <p:sp>
        <p:nvSpPr>
          <p:cNvPr id="5" name="Footer Placeholder 4">
            <a:extLst>
              <a:ext uri="{FF2B5EF4-FFF2-40B4-BE49-F238E27FC236}">
                <a16:creationId xmlns:a16="http://schemas.microsoft.com/office/drawing/2014/main" id="{CA116216-5200-46C1-8073-E74934CF2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F4F1756-406B-4750-9EA2-F3BFF8EEF97A}"/>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1236694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4C0003-0F39-478F-AC15-DA8EFA7BA03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6328C2F-F69E-4C64-A48B-FF6475197D6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1C5E4D-644B-4AA4-8A9B-315D772400EF}"/>
              </a:ext>
            </a:extLst>
          </p:cNvPr>
          <p:cNvSpPr>
            <a:spLocks noGrp="1"/>
          </p:cNvSpPr>
          <p:nvPr>
            <p:ph type="dt" sz="half" idx="10"/>
          </p:nvPr>
        </p:nvSpPr>
        <p:spPr/>
        <p:txBody>
          <a:bodyPr/>
          <a:lstStyle/>
          <a:p>
            <a:fld id="{9649F84F-373A-411E-9558-6206C443CEEB}" type="datetimeFigureOut">
              <a:rPr lang="en-US" smtClean="0"/>
              <a:pPr/>
              <a:t>9/29/2022</a:t>
            </a:fld>
            <a:endParaRPr lang="en-US" dirty="0"/>
          </a:p>
        </p:txBody>
      </p:sp>
      <p:sp>
        <p:nvSpPr>
          <p:cNvPr id="5" name="Footer Placeholder 4">
            <a:extLst>
              <a:ext uri="{FF2B5EF4-FFF2-40B4-BE49-F238E27FC236}">
                <a16:creationId xmlns:a16="http://schemas.microsoft.com/office/drawing/2014/main" id="{1D70CEA9-4476-4C24-85CF-F9FE3D2634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1633124-DE30-4198-A71F-EBED68574C7C}"/>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2121658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26B82-892A-458B-A854-3E5457DAF9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AFD1BA-8CB6-40CC-84F9-10DD721EF04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C8A412-9265-4F11-9D5E-F27C0334BEED}"/>
              </a:ext>
            </a:extLst>
          </p:cNvPr>
          <p:cNvSpPr>
            <a:spLocks noGrp="1"/>
          </p:cNvSpPr>
          <p:nvPr>
            <p:ph type="dt" sz="half" idx="10"/>
          </p:nvPr>
        </p:nvSpPr>
        <p:spPr/>
        <p:txBody>
          <a:bodyPr/>
          <a:lstStyle/>
          <a:p>
            <a:fld id="{9649F84F-373A-411E-9558-6206C443CEEB}" type="datetimeFigureOut">
              <a:rPr lang="en-US" smtClean="0"/>
              <a:pPr/>
              <a:t>9/29/2022</a:t>
            </a:fld>
            <a:endParaRPr lang="en-US" dirty="0"/>
          </a:p>
        </p:txBody>
      </p:sp>
      <p:sp>
        <p:nvSpPr>
          <p:cNvPr id="5" name="Footer Placeholder 4">
            <a:extLst>
              <a:ext uri="{FF2B5EF4-FFF2-40B4-BE49-F238E27FC236}">
                <a16:creationId xmlns:a16="http://schemas.microsoft.com/office/drawing/2014/main" id="{90C1BD34-CF8D-4411-A8AE-96B3B79673E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8D746CF-CE50-48A9-AABA-433795BCCBC9}"/>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34743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4E8BA-6303-4C3A-BD76-6819A19EC36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B82B42-2FA9-457A-9CF2-56B6EF83515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A94534C-530B-486D-AA25-6AAC5C38BF7B}"/>
              </a:ext>
            </a:extLst>
          </p:cNvPr>
          <p:cNvSpPr>
            <a:spLocks noGrp="1"/>
          </p:cNvSpPr>
          <p:nvPr>
            <p:ph type="dt" sz="half" idx="10"/>
          </p:nvPr>
        </p:nvSpPr>
        <p:spPr/>
        <p:txBody>
          <a:bodyPr/>
          <a:lstStyle/>
          <a:p>
            <a:fld id="{9649F84F-373A-411E-9558-6206C443CEEB}" type="datetimeFigureOut">
              <a:rPr lang="en-US" smtClean="0"/>
              <a:pPr/>
              <a:t>9/29/2022</a:t>
            </a:fld>
            <a:endParaRPr lang="en-US" dirty="0"/>
          </a:p>
        </p:txBody>
      </p:sp>
      <p:sp>
        <p:nvSpPr>
          <p:cNvPr id="5" name="Footer Placeholder 4">
            <a:extLst>
              <a:ext uri="{FF2B5EF4-FFF2-40B4-BE49-F238E27FC236}">
                <a16:creationId xmlns:a16="http://schemas.microsoft.com/office/drawing/2014/main" id="{36BBFE88-33FF-4BD8-952C-3968361DCF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60262EB-8380-47ED-B5B9-AC1CDDCCDDC6}"/>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1246553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1C081-2918-4EF2-8756-157F26DB5C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AB8195E-CDE1-4723-8188-B46CEBD6D47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712A228-FA97-4898-A8F5-95DFA5AA23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94E4AE2-8A29-4E0A-A0DF-CA31708CBDCC}"/>
              </a:ext>
            </a:extLst>
          </p:cNvPr>
          <p:cNvSpPr>
            <a:spLocks noGrp="1"/>
          </p:cNvSpPr>
          <p:nvPr>
            <p:ph type="dt" sz="half" idx="10"/>
          </p:nvPr>
        </p:nvSpPr>
        <p:spPr/>
        <p:txBody>
          <a:bodyPr/>
          <a:lstStyle/>
          <a:p>
            <a:fld id="{9649F84F-373A-411E-9558-6206C443CEEB}" type="datetimeFigureOut">
              <a:rPr lang="en-US" smtClean="0"/>
              <a:pPr/>
              <a:t>9/29/2022</a:t>
            </a:fld>
            <a:endParaRPr lang="en-US" dirty="0"/>
          </a:p>
        </p:txBody>
      </p:sp>
      <p:sp>
        <p:nvSpPr>
          <p:cNvPr id="6" name="Footer Placeholder 5">
            <a:extLst>
              <a:ext uri="{FF2B5EF4-FFF2-40B4-BE49-F238E27FC236}">
                <a16:creationId xmlns:a16="http://schemas.microsoft.com/office/drawing/2014/main" id="{95B6F295-268A-4188-B17B-838A95F2C86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7424897-EF11-4C01-B33C-F7F59759F142}"/>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1422396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5D7AB-0B32-4C89-AC70-CE6848826DF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FA1D411-6D15-4725-BC55-E6D6AE54BB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6E454E-1477-4C81-87A4-CC5471FEED4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1473D2-3407-4764-8231-89492783A2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7F4F9CA-9893-4833-A57F-1273A236D2F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DBBDC9-16B2-4DD6-9176-F6CA681A3320}"/>
              </a:ext>
            </a:extLst>
          </p:cNvPr>
          <p:cNvSpPr>
            <a:spLocks noGrp="1"/>
          </p:cNvSpPr>
          <p:nvPr>
            <p:ph type="dt" sz="half" idx="10"/>
          </p:nvPr>
        </p:nvSpPr>
        <p:spPr/>
        <p:txBody>
          <a:bodyPr/>
          <a:lstStyle/>
          <a:p>
            <a:fld id="{9649F84F-373A-411E-9558-6206C443CEEB}" type="datetimeFigureOut">
              <a:rPr lang="en-US" smtClean="0"/>
              <a:pPr/>
              <a:t>9/29/2022</a:t>
            </a:fld>
            <a:endParaRPr lang="en-US" dirty="0"/>
          </a:p>
        </p:txBody>
      </p:sp>
      <p:sp>
        <p:nvSpPr>
          <p:cNvPr id="8" name="Footer Placeholder 7">
            <a:extLst>
              <a:ext uri="{FF2B5EF4-FFF2-40B4-BE49-F238E27FC236}">
                <a16:creationId xmlns:a16="http://schemas.microsoft.com/office/drawing/2014/main" id="{6A47CD53-789F-492B-99AB-D341EC5370B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10E0545-0003-4FB8-B3D0-64B9E99D72CD}"/>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1823101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16A65-4C7E-420E-947D-79F622A5D2E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5FAE0CB-1BDF-41BD-92E1-30E8F2DE2AA8}"/>
              </a:ext>
            </a:extLst>
          </p:cNvPr>
          <p:cNvSpPr>
            <a:spLocks noGrp="1"/>
          </p:cNvSpPr>
          <p:nvPr>
            <p:ph type="dt" sz="half" idx="10"/>
          </p:nvPr>
        </p:nvSpPr>
        <p:spPr/>
        <p:txBody>
          <a:bodyPr/>
          <a:lstStyle/>
          <a:p>
            <a:fld id="{9649F84F-373A-411E-9558-6206C443CEEB}" type="datetimeFigureOut">
              <a:rPr lang="en-US" smtClean="0"/>
              <a:pPr/>
              <a:t>9/29/2022</a:t>
            </a:fld>
            <a:endParaRPr lang="en-US" dirty="0"/>
          </a:p>
        </p:txBody>
      </p:sp>
      <p:sp>
        <p:nvSpPr>
          <p:cNvPr id="4" name="Footer Placeholder 3">
            <a:extLst>
              <a:ext uri="{FF2B5EF4-FFF2-40B4-BE49-F238E27FC236}">
                <a16:creationId xmlns:a16="http://schemas.microsoft.com/office/drawing/2014/main" id="{9B19D219-B34C-4FAD-BAE9-4077F7B017E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F8FD090-A4FA-4E28-B702-CA91BF6A1244}"/>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3570888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62E31AC-5A90-466E-9822-4E78504989D8}"/>
              </a:ext>
            </a:extLst>
          </p:cNvPr>
          <p:cNvSpPr>
            <a:spLocks noGrp="1"/>
          </p:cNvSpPr>
          <p:nvPr>
            <p:ph type="dt" sz="half" idx="10"/>
          </p:nvPr>
        </p:nvSpPr>
        <p:spPr/>
        <p:txBody>
          <a:bodyPr/>
          <a:lstStyle/>
          <a:p>
            <a:fld id="{9649F84F-373A-411E-9558-6206C443CEEB}" type="datetimeFigureOut">
              <a:rPr lang="en-US" smtClean="0"/>
              <a:pPr/>
              <a:t>9/29/2022</a:t>
            </a:fld>
            <a:endParaRPr lang="en-US" dirty="0"/>
          </a:p>
        </p:txBody>
      </p:sp>
      <p:sp>
        <p:nvSpPr>
          <p:cNvPr id="3" name="Footer Placeholder 2">
            <a:extLst>
              <a:ext uri="{FF2B5EF4-FFF2-40B4-BE49-F238E27FC236}">
                <a16:creationId xmlns:a16="http://schemas.microsoft.com/office/drawing/2014/main" id="{622848CF-F134-4A23-9A04-D7DC98E3FF9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D880738-0B7D-479B-AE19-AA8770242370}"/>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3836400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B3C72-C28D-474F-B8B2-CC2E09732D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FE51310-8178-435F-AA6A-D2A07A3856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94863A7-FF2B-4018-99C9-9641DBB998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8B36AD-62A2-4E8C-9346-FDCD5B92525C}"/>
              </a:ext>
            </a:extLst>
          </p:cNvPr>
          <p:cNvSpPr>
            <a:spLocks noGrp="1"/>
          </p:cNvSpPr>
          <p:nvPr>
            <p:ph type="dt" sz="half" idx="10"/>
          </p:nvPr>
        </p:nvSpPr>
        <p:spPr/>
        <p:txBody>
          <a:bodyPr/>
          <a:lstStyle/>
          <a:p>
            <a:fld id="{9649F84F-373A-411E-9558-6206C443CEEB}" type="datetimeFigureOut">
              <a:rPr lang="en-US" smtClean="0"/>
              <a:pPr/>
              <a:t>9/29/2022</a:t>
            </a:fld>
            <a:endParaRPr lang="en-US" dirty="0"/>
          </a:p>
        </p:txBody>
      </p:sp>
      <p:sp>
        <p:nvSpPr>
          <p:cNvPr id="6" name="Footer Placeholder 5">
            <a:extLst>
              <a:ext uri="{FF2B5EF4-FFF2-40B4-BE49-F238E27FC236}">
                <a16:creationId xmlns:a16="http://schemas.microsoft.com/office/drawing/2014/main" id="{2A5BB763-3F27-496A-996C-858352D27F9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3987D81-CBD1-40A9-8ED5-4A5E9930C668}"/>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2628868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8B5A4-90C7-424E-AC3C-BD1D573F4E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1BDFF5A-C825-410F-B7B2-B973FF5486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63D2CCC-38BF-45BA-8DEA-772518171A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A4C99A-66BB-4E81-9C2F-34B068931263}"/>
              </a:ext>
            </a:extLst>
          </p:cNvPr>
          <p:cNvSpPr>
            <a:spLocks noGrp="1"/>
          </p:cNvSpPr>
          <p:nvPr>
            <p:ph type="dt" sz="half" idx="10"/>
          </p:nvPr>
        </p:nvSpPr>
        <p:spPr/>
        <p:txBody>
          <a:bodyPr/>
          <a:lstStyle/>
          <a:p>
            <a:fld id="{9649F84F-373A-411E-9558-6206C443CEEB}" type="datetimeFigureOut">
              <a:rPr lang="en-US" smtClean="0"/>
              <a:pPr/>
              <a:t>9/29/2022</a:t>
            </a:fld>
            <a:endParaRPr lang="en-US" dirty="0"/>
          </a:p>
        </p:txBody>
      </p:sp>
      <p:sp>
        <p:nvSpPr>
          <p:cNvPr id="6" name="Footer Placeholder 5">
            <a:extLst>
              <a:ext uri="{FF2B5EF4-FFF2-40B4-BE49-F238E27FC236}">
                <a16:creationId xmlns:a16="http://schemas.microsoft.com/office/drawing/2014/main" id="{54CB13D9-E8D9-4338-AF96-FC7B1855B62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BCAF438-C718-4FE1-A6AE-2FEDC881A8C4}"/>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414061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064583-3271-4E80-B509-EC0E12095F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F31AEEC-61EA-477B-B7E6-E1862D316A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0D0339-3264-42F7-A797-0E8837E784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49F84F-373A-411E-9558-6206C443CEEB}" type="datetimeFigureOut">
              <a:rPr lang="en-US" smtClean="0"/>
              <a:pPr/>
              <a:t>9/29/2022</a:t>
            </a:fld>
            <a:endParaRPr lang="en-US" dirty="0"/>
          </a:p>
        </p:txBody>
      </p:sp>
      <p:sp>
        <p:nvSpPr>
          <p:cNvPr id="5" name="Footer Placeholder 4">
            <a:extLst>
              <a:ext uri="{FF2B5EF4-FFF2-40B4-BE49-F238E27FC236}">
                <a16:creationId xmlns:a16="http://schemas.microsoft.com/office/drawing/2014/main" id="{8D165078-63B4-4F5D-B30F-744B4AEC12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C62F235-94E2-4E51-BFB1-6F09270EFE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417144862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06EEE-4AA9-4077-9F5A-0B534B085910}"/>
              </a:ext>
            </a:extLst>
          </p:cNvPr>
          <p:cNvSpPr>
            <a:spLocks noGrp="1"/>
          </p:cNvSpPr>
          <p:nvPr>
            <p:ph type="title"/>
          </p:nvPr>
        </p:nvSpPr>
        <p:spPr>
          <a:xfrm>
            <a:off x="831850" y="1709738"/>
            <a:ext cx="10515600" cy="2184345"/>
          </a:xfrm>
        </p:spPr>
        <p:txBody>
          <a:bodyPr/>
          <a:lstStyle/>
          <a:p>
            <a:pPr algn="ctr"/>
            <a:r>
              <a:rPr lang="en-US" sz="4400" b="1" dirty="0">
                <a:ln>
                  <a:solidFill>
                    <a:prstClr val="black">
                      <a:lumMod val="75000"/>
                      <a:lumOff val="25000"/>
                      <a:alpha val="10000"/>
                    </a:prstClr>
                  </a:solidFill>
                </a:ln>
              </a:rPr>
              <a:t>University of Lusaka</a:t>
            </a:r>
            <a:br>
              <a:rPr lang="en-US" sz="4400" b="1" dirty="0">
                <a:ln>
                  <a:solidFill>
                    <a:prstClr val="black">
                      <a:lumMod val="75000"/>
                      <a:lumOff val="25000"/>
                      <a:alpha val="10000"/>
                    </a:prstClr>
                  </a:solidFill>
                </a:ln>
              </a:rPr>
            </a:br>
            <a:r>
              <a:rPr lang="en-US" sz="4400" b="1" dirty="0">
                <a:ln>
                  <a:solidFill>
                    <a:prstClr val="black">
                      <a:lumMod val="75000"/>
                      <a:lumOff val="25000"/>
                      <a:alpha val="10000"/>
                    </a:prstClr>
                  </a:solidFill>
                </a:ln>
              </a:rPr>
              <a:t>School of Law</a:t>
            </a:r>
            <a:endParaRPr lang="en-US" dirty="0"/>
          </a:p>
        </p:txBody>
      </p:sp>
      <p:sp>
        <p:nvSpPr>
          <p:cNvPr id="3" name="Text Placeholder 2">
            <a:extLst>
              <a:ext uri="{FF2B5EF4-FFF2-40B4-BE49-F238E27FC236}">
                <a16:creationId xmlns:a16="http://schemas.microsoft.com/office/drawing/2014/main" id="{2020075E-E052-43BA-80C8-AB110ABDDB48}"/>
              </a:ext>
            </a:extLst>
          </p:cNvPr>
          <p:cNvSpPr>
            <a:spLocks noGrp="1"/>
          </p:cNvSpPr>
          <p:nvPr>
            <p:ph type="body" idx="1"/>
          </p:nvPr>
        </p:nvSpPr>
        <p:spPr>
          <a:xfrm>
            <a:off x="1295402" y="3894083"/>
            <a:ext cx="9590551" cy="1202850"/>
          </a:xfrm>
        </p:spPr>
        <p:txBody>
          <a:bodyPr>
            <a:normAutofit/>
          </a:bodyPr>
          <a:lstStyle/>
          <a:p>
            <a:endParaRPr lang="en-US" sz="2800" b="1" dirty="0"/>
          </a:p>
          <a:p>
            <a:pPr algn="ctr"/>
            <a:r>
              <a:rPr lang="en-US" sz="2800" b="1" dirty="0">
                <a:solidFill>
                  <a:schemeClr val="tx1"/>
                </a:solidFill>
              </a:rPr>
              <a:t>Unit 6 – Trespass to Land</a:t>
            </a:r>
          </a:p>
        </p:txBody>
      </p:sp>
    </p:spTree>
    <p:extLst>
      <p:ext uri="{BB962C8B-B14F-4D97-AF65-F5344CB8AC3E}">
        <p14:creationId xmlns:p14="http://schemas.microsoft.com/office/powerpoint/2010/main" val="3306773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BD0C8-FF15-4DD5-B228-CFDF7511A589}"/>
              </a:ext>
            </a:extLst>
          </p:cNvPr>
          <p:cNvSpPr>
            <a:spLocks noGrp="1"/>
          </p:cNvSpPr>
          <p:nvPr>
            <p:ph type="title"/>
          </p:nvPr>
        </p:nvSpPr>
        <p:spPr>
          <a:xfrm>
            <a:off x="913795" y="96348"/>
            <a:ext cx="10353763" cy="970450"/>
          </a:xfrm>
        </p:spPr>
        <p:txBody>
          <a:bodyPr/>
          <a:lstStyle/>
          <a:p>
            <a:r>
              <a:rPr lang="en-US" b="1" dirty="0"/>
              <a:t>Trespass to Land Defences</a:t>
            </a:r>
          </a:p>
        </p:txBody>
      </p:sp>
      <p:sp>
        <p:nvSpPr>
          <p:cNvPr id="3" name="Content Placeholder 2">
            <a:extLst>
              <a:ext uri="{FF2B5EF4-FFF2-40B4-BE49-F238E27FC236}">
                <a16:creationId xmlns:a16="http://schemas.microsoft.com/office/drawing/2014/main" id="{271F62C7-ECF5-4D20-80A1-A07634EEF840}"/>
              </a:ext>
            </a:extLst>
          </p:cNvPr>
          <p:cNvSpPr>
            <a:spLocks noGrp="1"/>
          </p:cNvSpPr>
          <p:nvPr>
            <p:ph idx="1"/>
          </p:nvPr>
        </p:nvSpPr>
        <p:spPr>
          <a:xfrm>
            <a:off x="913795" y="1066799"/>
            <a:ext cx="10353763" cy="5570484"/>
          </a:xfrm>
        </p:spPr>
        <p:txBody>
          <a:bodyPr>
            <a:normAutofit/>
          </a:bodyPr>
          <a:lstStyle/>
          <a:p>
            <a:pPr marL="494100" indent="-457200">
              <a:buFont typeface="+mj-lt"/>
              <a:buAutoNum type="arabicPeriod"/>
            </a:pPr>
            <a:r>
              <a:rPr lang="en-US" sz="2600" b="1" dirty="0"/>
              <a:t>Licence</a:t>
            </a:r>
            <a:r>
              <a:rPr lang="en-US" sz="2600" dirty="0"/>
              <a:t> - Where a person has permission to enter land , either expressed or as implied by the property’s owner, then he won’t be held liable for trespass – </a:t>
            </a:r>
            <a:r>
              <a:rPr lang="en-US" sz="2600" b="1" dirty="0"/>
              <a:t>See the Shell and BP case</a:t>
            </a:r>
          </a:p>
          <a:p>
            <a:pPr marL="494100" indent="-457200">
              <a:buFont typeface="+mj-lt"/>
              <a:buAutoNum type="arabicPeriod"/>
            </a:pPr>
            <a:r>
              <a:rPr lang="en-US" sz="2600" b="1" dirty="0"/>
              <a:t>Necessity</a:t>
            </a:r>
            <a:r>
              <a:rPr lang="en-US" sz="2600" dirty="0"/>
              <a:t> - This defence can be used when a person intentionally enters the land of another but their actions are justified because there is an immediate and imperative need to enter the land. </a:t>
            </a:r>
          </a:p>
          <a:p>
            <a:pPr marL="494100" indent="-457200"/>
            <a:r>
              <a:rPr lang="en-US" sz="2600" dirty="0"/>
              <a:t>This defence will not be allowed if your actions were determined to be unreasonable under the circumstances.</a:t>
            </a:r>
          </a:p>
          <a:p>
            <a:pPr marL="871200" lvl="1" indent="-457200">
              <a:buFont typeface="Courier New" panose="02070309020205020404" pitchFamily="49" charset="0"/>
              <a:buChar char="o"/>
            </a:pPr>
            <a:r>
              <a:rPr lang="en-US" sz="2600" b="1" dirty="0"/>
              <a:t>Rigby v Chief Constable of Northampton [1985] 2 All ER 986</a:t>
            </a:r>
          </a:p>
          <a:p>
            <a:pPr marL="871200" lvl="1" indent="-457200">
              <a:buFont typeface="Courier New" panose="02070309020205020404" pitchFamily="49" charset="0"/>
              <a:buChar char="o"/>
            </a:pPr>
            <a:r>
              <a:rPr lang="fi-FI" sz="2600" b="1" dirty="0"/>
              <a:t>Monsanto v Tilly [1999] EWCA Civ 3044</a:t>
            </a:r>
            <a:endParaRPr lang="en-US" sz="2600" b="1" dirty="0"/>
          </a:p>
        </p:txBody>
      </p:sp>
    </p:spTree>
    <p:extLst>
      <p:ext uri="{BB962C8B-B14F-4D97-AF65-F5344CB8AC3E}">
        <p14:creationId xmlns:p14="http://schemas.microsoft.com/office/powerpoint/2010/main" val="3747827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387E0-16F8-4EBE-900F-D459DE4BAEDB}"/>
              </a:ext>
            </a:extLst>
          </p:cNvPr>
          <p:cNvSpPr>
            <a:spLocks noGrp="1"/>
          </p:cNvSpPr>
          <p:nvPr>
            <p:ph type="title"/>
          </p:nvPr>
        </p:nvSpPr>
        <p:spPr>
          <a:xfrm>
            <a:off x="838200" y="365125"/>
            <a:ext cx="10515600" cy="1085303"/>
          </a:xfrm>
        </p:spPr>
        <p:txBody>
          <a:bodyPr/>
          <a:lstStyle/>
          <a:p>
            <a:r>
              <a:rPr lang="en-US" b="1" dirty="0"/>
              <a:t>Trespass to Land Defences Cont’d</a:t>
            </a:r>
          </a:p>
        </p:txBody>
      </p:sp>
      <p:sp>
        <p:nvSpPr>
          <p:cNvPr id="3" name="Content Placeholder 2">
            <a:extLst>
              <a:ext uri="{FF2B5EF4-FFF2-40B4-BE49-F238E27FC236}">
                <a16:creationId xmlns:a16="http://schemas.microsoft.com/office/drawing/2014/main" id="{A24C0DB5-1250-41A9-88F2-739FFFF15806}"/>
              </a:ext>
            </a:extLst>
          </p:cNvPr>
          <p:cNvSpPr>
            <a:spLocks noGrp="1"/>
          </p:cNvSpPr>
          <p:nvPr>
            <p:ph idx="1"/>
          </p:nvPr>
        </p:nvSpPr>
        <p:spPr>
          <a:xfrm>
            <a:off x="838200" y="1450428"/>
            <a:ext cx="10515600" cy="4726535"/>
          </a:xfrm>
        </p:spPr>
        <p:txBody>
          <a:bodyPr/>
          <a:lstStyle/>
          <a:p>
            <a:pPr marL="514350" indent="-514350">
              <a:buAutoNum type="arabicPeriod" startAt="3"/>
            </a:pPr>
            <a:r>
              <a:rPr lang="en-US" sz="2600" b="1" dirty="0"/>
              <a:t>Lawful Authority </a:t>
            </a:r>
            <a:r>
              <a:rPr lang="en-US" sz="2600" dirty="0"/>
              <a:t>- The defendant won't be guilty of trespass if he/she </a:t>
            </a:r>
          </a:p>
          <a:p>
            <a:pPr lvl="1"/>
            <a:r>
              <a:rPr lang="en-US" sz="2600" dirty="0"/>
              <a:t>has statutory permission or legal justification for being on the claimant's land.</a:t>
            </a:r>
          </a:p>
          <a:p>
            <a:pPr lvl="1"/>
            <a:r>
              <a:rPr lang="en-US" sz="2600" dirty="0"/>
              <a:t>A law enforcement officer is privileged to make an entry to arrest or summon up an already arrested person.  </a:t>
            </a:r>
          </a:p>
          <a:p>
            <a:pPr lvl="1"/>
            <a:r>
              <a:rPr lang="en-US" sz="2600" dirty="0"/>
              <a:t>Acts of persons like firefighters, physicians, conservator, power companies and telephone companies are justified under the reason of authority.</a:t>
            </a:r>
          </a:p>
          <a:p>
            <a:endParaRPr lang="en-US" dirty="0"/>
          </a:p>
        </p:txBody>
      </p:sp>
    </p:spTree>
    <p:extLst>
      <p:ext uri="{BB962C8B-B14F-4D97-AF65-F5344CB8AC3E}">
        <p14:creationId xmlns:p14="http://schemas.microsoft.com/office/powerpoint/2010/main" val="25986693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26208-A53B-4E49-ABF6-FBE419DC4034}"/>
              </a:ext>
            </a:extLst>
          </p:cNvPr>
          <p:cNvSpPr>
            <a:spLocks noGrp="1"/>
          </p:cNvSpPr>
          <p:nvPr>
            <p:ph type="title"/>
          </p:nvPr>
        </p:nvSpPr>
        <p:spPr>
          <a:xfrm>
            <a:off x="913794" y="96348"/>
            <a:ext cx="10353763" cy="970450"/>
          </a:xfrm>
        </p:spPr>
        <p:txBody>
          <a:bodyPr/>
          <a:lstStyle/>
          <a:p>
            <a:r>
              <a:rPr lang="en-US" b="1" dirty="0"/>
              <a:t>Remedies</a:t>
            </a:r>
          </a:p>
        </p:txBody>
      </p:sp>
      <p:sp>
        <p:nvSpPr>
          <p:cNvPr id="3" name="Content Placeholder 2">
            <a:extLst>
              <a:ext uri="{FF2B5EF4-FFF2-40B4-BE49-F238E27FC236}">
                <a16:creationId xmlns:a16="http://schemas.microsoft.com/office/drawing/2014/main" id="{BA463744-C12A-4F80-846B-AC1CD72E7FEF}"/>
              </a:ext>
            </a:extLst>
          </p:cNvPr>
          <p:cNvSpPr>
            <a:spLocks noGrp="1"/>
          </p:cNvSpPr>
          <p:nvPr>
            <p:ph idx="1"/>
          </p:nvPr>
        </p:nvSpPr>
        <p:spPr>
          <a:xfrm>
            <a:off x="913795" y="1066798"/>
            <a:ext cx="10353763" cy="5460125"/>
          </a:xfrm>
        </p:spPr>
        <p:txBody>
          <a:bodyPr>
            <a:normAutofit/>
          </a:bodyPr>
          <a:lstStyle/>
          <a:p>
            <a:pPr marL="494100" indent="-457200">
              <a:buFont typeface="+mj-lt"/>
              <a:buAutoNum type="arabicPeriod"/>
            </a:pPr>
            <a:r>
              <a:rPr lang="en-US" sz="2600" b="1" dirty="0"/>
              <a:t>Self help </a:t>
            </a:r>
            <a:r>
              <a:rPr lang="en-US" sz="2600" dirty="0"/>
              <a:t>– The party in possession may use reasonable force to resist wrongful entry by trespasser e.g. by erecting fences and putting on barbed wire fences. </a:t>
            </a:r>
          </a:p>
          <a:p>
            <a:pPr marL="756900" lvl="1" indent="-342900">
              <a:buFont typeface="Courier New" panose="02070309020205020404" pitchFamily="49" charset="0"/>
              <a:buChar char="o"/>
            </a:pPr>
            <a:r>
              <a:rPr lang="en-US" sz="2600" dirty="0"/>
              <a:t>In cases of security dogs, he should have control over it and notify people about the dog in every entrance.</a:t>
            </a:r>
          </a:p>
          <a:p>
            <a:pPr marL="414000" lvl="1" indent="0">
              <a:buNone/>
            </a:pPr>
            <a:endParaRPr lang="en-US" sz="2600" b="1" dirty="0"/>
          </a:p>
          <a:p>
            <a:pPr marL="494100" indent="-457200">
              <a:buFont typeface="+mj-lt"/>
              <a:buAutoNum type="arabicPeriod"/>
            </a:pPr>
            <a:r>
              <a:rPr lang="en-US" sz="2600" b="1" dirty="0"/>
              <a:t>Order for Possession of land </a:t>
            </a:r>
            <a:r>
              <a:rPr lang="en-US" sz="2600" dirty="0"/>
              <a:t>- Was formerly called ejectment. It’s an action by which the possessor of land seeks a court order to recover it.</a:t>
            </a:r>
          </a:p>
          <a:p>
            <a:pPr lvl="1">
              <a:buFont typeface="Courier New" panose="02070309020205020404" pitchFamily="49" charset="0"/>
              <a:buChar char="o"/>
            </a:pPr>
            <a:r>
              <a:rPr lang="en-US" sz="2600" dirty="0"/>
              <a:t>It’s usually achieved by the claimant proving his /her title to land; he/she can now take action against the squatters.</a:t>
            </a:r>
          </a:p>
        </p:txBody>
      </p:sp>
    </p:spTree>
    <p:extLst>
      <p:ext uri="{BB962C8B-B14F-4D97-AF65-F5344CB8AC3E}">
        <p14:creationId xmlns:p14="http://schemas.microsoft.com/office/powerpoint/2010/main" val="23132383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40CD0-E1B8-49DB-B2D2-5308AEF894D2}"/>
              </a:ext>
            </a:extLst>
          </p:cNvPr>
          <p:cNvSpPr>
            <a:spLocks noGrp="1"/>
          </p:cNvSpPr>
          <p:nvPr>
            <p:ph type="title"/>
          </p:nvPr>
        </p:nvSpPr>
        <p:spPr>
          <a:xfrm>
            <a:off x="838200" y="365125"/>
            <a:ext cx="10515600" cy="990709"/>
          </a:xfrm>
        </p:spPr>
        <p:txBody>
          <a:bodyPr/>
          <a:lstStyle/>
          <a:p>
            <a:r>
              <a:rPr lang="en-US" b="1" dirty="0"/>
              <a:t>Remedies Cont’d</a:t>
            </a:r>
          </a:p>
        </p:txBody>
      </p:sp>
      <p:sp>
        <p:nvSpPr>
          <p:cNvPr id="3" name="Content Placeholder 2">
            <a:extLst>
              <a:ext uri="{FF2B5EF4-FFF2-40B4-BE49-F238E27FC236}">
                <a16:creationId xmlns:a16="http://schemas.microsoft.com/office/drawing/2014/main" id="{FD9DA682-AF42-4F0E-A15F-04A4FF0E2CFB}"/>
              </a:ext>
            </a:extLst>
          </p:cNvPr>
          <p:cNvSpPr>
            <a:spLocks noGrp="1"/>
          </p:cNvSpPr>
          <p:nvPr>
            <p:ph idx="1"/>
          </p:nvPr>
        </p:nvSpPr>
        <p:spPr>
          <a:xfrm>
            <a:off x="838200" y="1355834"/>
            <a:ext cx="10515600" cy="4821129"/>
          </a:xfrm>
        </p:spPr>
        <p:txBody>
          <a:bodyPr/>
          <a:lstStyle/>
          <a:p>
            <a:pPr marL="0" indent="0">
              <a:buNone/>
            </a:pPr>
            <a:r>
              <a:rPr lang="en-US" b="1" dirty="0"/>
              <a:t>3. </a:t>
            </a:r>
            <a:r>
              <a:rPr lang="en-US" sz="2600" b="1" dirty="0"/>
              <a:t>Mesne profits </a:t>
            </a:r>
            <a:r>
              <a:rPr lang="en-US" sz="2600" dirty="0"/>
              <a:t>- Profits or value of land during the time someone was wrongfully occupying the land; this is usually an addition to the action for recovery of possession of land. </a:t>
            </a:r>
          </a:p>
          <a:p>
            <a:pPr lvl="1"/>
            <a:r>
              <a:rPr lang="en-US" sz="2600" dirty="0"/>
              <a:t>An action lies for the damage which the claimant has suffered through being out of possession of land; this includes profits taken by the defendant during his occupation and damages for deterioration and the reasonable cost of getting possession.</a:t>
            </a:r>
          </a:p>
          <a:p>
            <a:pPr lvl="1"/>
            <a:r>
              <a:rPr lang="en-US" sz="2600" dirty="0"/>
              <a:t>For example, a tenant who stays on after a court has issued a judgment for possession to the landlord owes the landlord the value of the time spent there without permission</a:t>
            </a:r>
          </a:p>
          <a:p>
            <a:pPr lvl="1"/>
            <a:r>
              <a:rPr lang="en-US" sz="2600" b="1" dirty="0"/>
              <a:t>See - Peter </a:t>
            </a:r>
            <a:r>
              <a:rPr lang="en-US" sz="2600" b="1" dirty="0" err="1"/>
              <a:t>Militis</a:t>
            </a:r>
            <a:r>
              <a:rPr lang="en-US" sz="2600" b="1" dirty="0"/>
              <a:t> V Wilson </a:t>
            </a:r>
            <a:r>
              <a:rPr lang="en-US" sz="2600" b="1" dirty="0" err="1"/>
              <a:t>Kafuko</a:t>
            </a:r>
            <a:r>
              <a:rPr lang="en-US" sz="2600" b="1" dirty="0"/>
              <a:t> </a:t>
            </a:r>
            <a:r>
              <a:rPr lang="en-US" sz="2600" b="1" dirty="0" err="1"/>
              <a:t>Chiwala</a:t>
            </a:r>
            <a:r>
              <a:rPr lang="en-US" sz="2600" b="1" dirty="0"/>
              <a:t> (S.C.Z Judgment No. 3 OF 2009)</a:t>
            </a:r>
            <a:r>
              <a:rPr lang="en-US" sz="2600" dirty="0"/>
              <a:t>.</a:t>
            </a:r>
          </a:p>
          <a:p>
            <a:endParaRPr lang="en-US" dirty="0"/>
          </a:p>
        </p:txBody>
      </p:sp>
    </p:spTree>
    <p:extLst>
      <p:ext uri="{BB962C8B-B14F-4D97-AF65-F5344CB8AC3E}">
        <p14:creationId xmlns:p14="http://schemas.microsoft.com/office/powerpoint/2010/main" val="12596559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prstClr val="black"/>
                </a:solidFill>
              </a:rPr>
              <a:t>Remedies Cont’d</a:t>
            </a:r>
            <a:endParaRPr lang="en-US" dirty="0"/>
          </a:p>
        </p:txBody>
      </p:sp>
      <p:sp>
        <p:nvSpPr>
          <p:cNvPr id="3" name="Content Placeholder 2"/>
          <p:cNvSpPr>
            <a:spLocks noGrp="1"/>
          </p:cNvSpPr>
          <p:nvPr>
            <p:ph idx="1"/>
          </p:nvPr>
        </p:nvSpPr>
        <p:spPr/>
        <p:txBody>
          <a:bodyPr>
            <a:normAutofit lnSpcReduction="10000"/>
          </a:bodyPr>
          <a:lstStyle/>
          <a:p>
            <a:pPr marL="514350" lvl="0" indent="-514350">
              <a:buAutoNum type="arabicPeriod" startAt="4"/>
            </a:pPr>
            <a:r>
              <a:rPr lang="en-US" dirty="0">
                <a:solidFill>
                  <a:prstClr val="black"/>
                </a:solidFill>
              </a:rPr>
              <a:t>An injunction is an equitable remedy therefore it is a discretionary remedy; it can be adapted to meet the balance of competing interests.</a:t>
            </a:r>
          </a:p>
          <a:p>
            <a:pPr lvl="1">
              <a:buFont typeface="Courier New" panose="02070309020205020404" pitchFamily="49" charset="0"/>
              <a:buChar char="o"/>
            </a:pPr>
            <a:r>
              <a:rPr lang="en-US" dirty="0">
                <a:solidFill>
                  <a:prstClr val="black"/>
                </a:solidFill>
              </a:rPr>
              <a:t>The courts are generally willing to grant an injunction, unless there are exceptional circumstances which mean that damages are seen as the most appropriate remedy in the circumstances.</a:t>
            </a:r>
          </a:p>
          <a:p>
            <a:pPr lvl="1">
              <a:buFont typeface="Courier New" panose="02070309020205020404" pitchFamily="49" charset="0"/>
              <a:buChar char="o"/>
            </a:pPr>
            <a:r>
              <a:rPr lang="en-US" dirty="0">
                <a:solidFill>
                  <a:prstClr val="black"/>
                </a:solidFill>
              </a:rPr>
              <a:t>In the case of </a:t>
            </a:r>
            <a:r>
              <a:rPr lang="en-US" b="1" dirty="0">
                <a:solidFill>
                  <a:prstClr val="black"/>
                </a:solidFill>
              </a:rPr>
              <a:t>Shell BP Zambia Limited v </a:t>
            </a:r>
            <a:r>
              <a:rPr lang="en-US" b="1" dirty="0" err="1">
                <a:solidFill>
                  <a:prstClr val="black"/>
                </a:solidFill>
              </a:rPr>
              <a:t>Conidaris</a:t>
            </a:r>
            <a:r>
              <a:rPr lang="en-US" b="1" dirty="0">
                <a:solidFill>
                  <a:prstClr val="black"/>
                </a:solidFill>
              </a:rPr>
              <a:t> and Others</a:t>
            </a:r>
            <a:r>
              <a:rPr lang="en-US" dirty="0">
                <a:solidFill>
                  <a:prstClr val="black"/>
                </a:solidFill>
              </a:rPr>
              <a:t>, in relation to injunctions, the court held, inter alia:    </a:t>
            </a:r>
          </a:p>
          <a:p>
            <a:pPr lvl="2"/>
            <a:r>
              <a:rPr lang="en-US" sz="2200" dirty="0">
                <a:solidFill>
                  <a:prstClr val="black"/>
                </a:solidFill>
              </a:rPr>
              <a:t>"A court will not generally grant an interlocutory injunction unless the right to relief is clear and unless the injunction is necessary to protect the plaintiff from irreparable injury; mere inconvenience is not enough. Irreparable injury means 'injury which is substantial and can never be adequately remedied or atoned for by damages, not injury which cannot possibly be repaired.'' </a:t>
            </a:r>
          </a:p>
          <a:p>
            <a:endParaRPr lang="en-US" dirty="0"/>
          </a:p>
        </p:txBody>
      </p:sp>
    </p:spTree>
    <p:extLst>
      <p:ext uri="{BB962C8B-B14F-4D97-AF65-F5344CB8AC3E}">
        <p14:creationId xmlns:p14="http://schemas.microsoft.com/office/powerpoint/2010/main" val="5901822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3712257" y="1438483"/>
            <a:ext cx="4767485" cy="3981033"/>
          </a:xfrm>
          <a:prstGeom prst="rect">
            <a:avLst/>
          </a:prstGeom>
        </p:spPr>
      </p:pic>
    </p:spTree>
    <p:extLst>
      <p:ext uri="{BB962C8B-B14F-4D97-AF65-F5344CB8AC3E}">
        <p14:creationId xmlns:p14="http://schemas.microsoft.com/office/powerpoint/2010/main" val="3680513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11656-FEE7-43BE-B3A8-D8AC6D0A57BE}"/>
              </a:ext>
            </a:extLst>
          </p:cNvPr>
          <p:cNvSpPr>
            <a:spLocks noGrp="1"/>
          </p:cNvSpPr>
          <p:nvPr>
            <p:ph type="title"/>
          </p:nvPr>
        </p:nvSpPr>
        <p:spPr>
          <a:xfrm>
            <a:off x="838200" y="365125"/>
            <a:ext cx="10515600" cy="1132599"/>
          </a:xfrm>
        </p:spPr>
        <p:txBody>
          <a:bodyPr/>
          <a:lstStyle/>
          <a:p>
            <a:r>
              <a:rPr lang="en-US" b="1" dirty="0"/>
              <a:t>Learning Outcomes</a:t>
            </a:r>
          </a:p>
        </p:txBody>
      </p:sp>
      <p:sp>
        <p:nvSpPr>
          <p:cNvPr id="3" name="Content Placeholder 2">
            <a:extLst>
              <a:ext uri="{FF2B5EF4-FFF2-40B4-BE49-F238E27FC236}">
                <a16:creationId xmlns:a16="http://schemas.microsoft.com/office/drawing/2014/main" id="{AEBA7062-D8AC-42B6-88CE-833C9BDC012B}"/>
              </a:ext>
            </a:extLst>
          </p:cNvPr>
          <p:cNvSpPr>
            <a:spLocks noGrp="1"/>
          </p:cNvSpPr>
          <p:nvPr>
            <p:ph idx="1"/>
          </p:nvPr>
        </p:nvSpPr>
        <p:spPr>
          <a:xfrm>
            <a:off x="838200" y="1497724"/>
            <a:ext cx="10515600" cy="4679239"/>
          </a:xfrm>
        </p:spPr>
        <p:txBody>
          <a:bodyPr>
            <a:normAutofit/>
          </a:bodyPr>
          <a:lstStyle/>
          <a:p>
            <a:r>
              <a:rPr lang="en-US" sz="2600" dirty="0"/>
              <a:t>By the end of this lesson you should be familiar with the elements of trespass to land;</a:t>
            </a:r>
          </a:p>
          <a:p>
            <a:r>
              <a:rPr lang="en-US" sz="2600" dirty="0"/>
              <a:t>Who can sue for trespass to land;</a:t>
            </a:r>
          </a:p>
          <a:p>
            <a:r>
              <a:rPr lang="en-US" sz="2600" dirty="0"/>
              <a:t>Defences that the defendant can raise when sued for trespass to land; and</a:t>
            </a:r>
          </a:p>
          <a:p>
            <a:r>
              <a:rPr lang="en-US" sz="2600" dirty="0"/>
              <a:t>The remedies that the court can award a claimant who has been successful with a claim for trespass to land.</a:t>
            </a:r>
          </a:p>
        </p:txBody>
      </p:sp>
    </p:spTree>
    <p:extLst>
      <p:ext uri="{BB962C8B-B14F-4D97-AF65-F5344CB8AC3E}">
        <p14:creationId xmlns:p14="http://schemas.microsoft.com/office/powerpoint/2010/main" val="4095248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D6C80-A182-4457-BC08-A19DB4B9C57E}"/>
              </a:ext>
            </a:extLst>
          </p:cNvPr>
          <p:cNvSpPr>
            <a:spLocks noGrp="1"/>
          </p:cNvSpPr>
          <p:nvPr>
            <p:ph type="title"/>
          </p:nvPr>
        </p:nvSpPr>
        <p:spPr>
          <a:xfrm>
            <a:off x="913795" y="236483"/>
            <a:ext cx="10353763" cy="882869"/>
          </a:xfrm>
        </p:spPr>
        <p:txBody>
          <a:bodyPr/>
          <a:lstStyle/>
          <a:p>
            <a:r>
              <a:rPr lang="en-US" b="1" dirty="0"/>
              <a:t>Introduction</a:t>
            </a:r>
          </a:p>
        </p:txBody>
      </p:sp>
      <p:sp>
        <p:nvSpPr>
          <p:cNvPr id="3" name="Content Placeholder 2">
            <a:extLst>
              <a:ext uri="{FF2B5EF4-FFF2-40B4-BE49-F238E27FC236}">
                <a16:creationId xmlns:a16="http://schemas.microsoft.com/office/drawing/2014/main" id="{E3FDBAA3-8D8A-47AB-981A-5CB24CF880DF}"/>
              </a:ext>
            </a:extLst>
          </p:cNvPr>
          <p:cNvSpPr>
            <a:spLocks noGrp="1"/>
          </p:cNvSpPr>
          <p:nvPr>
            <p:ph idx="1"/>
          </p:nvPr>
        </p:nvSpPr>
        <p:spPr>
          <a:xfrm>
            <a:off x="913795" y="1119352"/>
            <a:ext cx="10353763" cy="5502165"/>
          </a:xfrm>
        </p:spPr>
        <p:txBody>
          <a:bodyPr>
            <a:normAutofit/>
          </a:bodyPr>
          <a:lstStyle/>
          <a:p>
            <a:r>
              <a:rPr lang="en-US" sz="2600" dirty="0"/>
              <a:t>The intentional tort to land relates to direct and unjustifiable interference with a person’s possession of land.</a:t>
            </a:r>
          </a:p>
          <a:p>
            <a:pPr lvl="1">
              <a:buFont typeface="Courier New" panose="02070309020205020404" pitchFamily="49" charset="0"/>
              <a:buChar char="o"/>
            </a:pPr>
            <a:r>
              <a:rPr lang="en-US" sz="2200" dirty="0"/>
              <a:t> </a:t>
            </a:r>
            <a:r>
              <a:rPr lang="en-US" sz="2600" b="1" dirty="0"/>
              <a:t>Shell and BP Zambia Limited v </a:t>
            </a:r>
            <a:r>
              <a:rPr lang="en-US" sz="2600" b="1" dirty="0" err="1"/>
              <a:t>Conidaris</a:t>
            </a:r>
            <a:r>
              <a:rPr lang="en-US" sz="2600" b="1" dirty="0"/>
              <a:t> and Others (1975) Z.R.174</a:t>
            </a:r>
          </a:p>
          <a:p>
            <a:pPr lvl="1">
              <a:buFont typeface="Courier New" panose="02070309020205020404" pitchFamily="49" charset="0"/>
              <a:buChar char="o"/>
            </a:pPr>
            <a:r>
              <a:rPr lang="en-US" sz="2600" b="1" dirty="0" err="1"/>
              <a:t>Chitengi</a:t>
            </a:r>
            <a:r>
              <a:rPr lang="en-US" sz="2600" b="1" dirty="0"/>
              <a:t> </a:t>
            </a:r>
            <a:r>
              <a:rPr lang="en-US" sz="2600" b="1" dirty="0" err="1"/>
              <a:t>vThe</a:t>
            </a:r>
            <a:r>
              <a:rPr lang="en-US" sz="2600" b="1" dirty="0"/>
              <a:t> Attorney General &amp; Others (2017/HP/1552) [2018] ZMHC 298 (25 July 2018);</a:t>
            </a:r>
          </a:p>
          <a:p>
            <a:r>
              <a:rPr lang="en-US" sz="2600" dirty="0"/>
              <a:t>In other words, trespass to land involves unjustifiable interference with land which is in the immediate and exclusive possession of another. </a:t>
            </a:r>
          </a:p>
          <a:p>
            <a:r>
              <a:rPr lang="en-US" sz="2600" dirty="0"/>
              <a:t>For the purpose of the tort, the interference must be direct and not consequential, the latter may attract a liability for nuisance. </a:t>
            </a:r>
          </a:p>
          <a:p>
            <a:r>
              <a:rPr lang="en-US" sz="2600" dirty="0"/>
              <a:t>For example, if a person throws stones onto the land of another he commits trespass but if he allows tree branches to grow over his </a:t>
            </a:r>
            <a:r>
              <a:rPr lang="en-US" sz="2600" dirty="0" err="1"/>
              <a:t>neighbour’s</a:t>
            </a:r>
            <a:r>
              <a:rPr lang="en-US" sz="2600" dirty="0"/>
              <a:t> land this is nuisance and damage must be proved.</a:t>
            </a:r>
          </a:p>
          <a:p>
            <a:pPr marL="0" indent="0">
              <a:buNone/>
            </a:pPr>
            <a:endParaRPr lang="en-US" dirty="0"/>
          </a:p>
        </p:txBody>
      </p:sp>
    </p:spTree>
    <p:extLst>
      <p:ext uri="{BB962C8B-B14F-4D97-AF65-F5344CB8AC3E}">
        <p14:creationId xmlns:p14="http://schemas.microsoft.com/office/powerpoint/2010/main" val="4042953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D4D21-447A-450B-9163-65FAE82275EE}"/>
              </a:ext>
            </a:extLst>
          </p:cNvPr>
          <p:cNvSpPr>
            <a:spLocks noGrp="1"/>
          </p:cNvSpPr>
          <p:nvPr>
            <p:ph type="title"/>
          </p:nvPr>
        </p:nvSpPr>
        <p:spPr/>
        <p:txBody>
          <a:bodyPr/>
          <a:lstStyle/>
          <a:p>
            <a:r>
              <a:rPr lang="en-US" b="1" dirty="0"/>
              <a:t>Trespass to Land</a:t>
            </a:r>
          </a:p>
        </p:txBody>
      </p:sp>
      <p:sp>
        <p:nvSpPr>
          <p:cNvPr id="3" name="Content Placeholder 2">
            <a:extLst>
              <a:ext uri="{FF2B5EF4-FFF2-40B4-BE49-F238E27FC236}">
                <a16:creationId xmlns:a16="http://schemas.microsoft.com/office/drawing/2014/main" id="{31909E9D-CF44-4534-B48B-111231C7C403}"/>
              </a:ext>
            </a:extLst>
          </p:cNvPr>
          <p:cNvSpPr>
            <a:spLocks noGrp="1"/>
          </p:cNvSpPr>
          <p:nvPr>
            <p:ph idx="1"/>
          </p:nvPr>
        </p:nvSpPr>
        <p:spPr/>
        <p:txBody>
          <a:bodyPr/>
          <a:lstStyle/>
          <a:p>
            <a:r>
              <a:rPr lang="en-US" sz="2600" dirty="0"/>
              <a:t>Trespass to land being actionable per se, it is not dependent on proof of damage to the plaintiff. </a:t>
            </a:r>
          </a:p>
          <a:p>
            <a:r>
              <a:rPr lang="en-US" sz="2600" dirty="0"/>
              <a:t>Thus, a person who intentionally encroaches onto the land of another is liable for that act even if he was mistaken or was really unaware of this.</a:t>
            </a:r>
          </a:p>
          <a:p>
            <a:r>
              <a:rPr lang="en-US" sz="2600" dirty="0"/>
              <a:t>On the other hand, if he encroaches onto the land in an involuntary manner, no cause of action under the tort can be sustained – see </a:t>
            </a:r>
            <a:r>
              <a:rPr lang="en-US" sz="2600" b="1" dirty="0"/>
              <a:t>Smith v. Stone [1647] Style 65.</a:t>
            </a:r>
          </a:p>
          <a:p>
            <a:r>
              <a:rPr lang="en-US" sz="2600" dirty="0"/>
              <a:t>See also the case of </a:t>
            </a:r>
            <a:r>
              <a:rPr lang="en-US" sz="2600" b="1" dirty="0"/>
              <a:t>League Against Cruel Sports v Scott [1986] QB 240</a:t>
            </a:r>
          </a:p>
          <a:p>
            <a:endParaRPr lang="en-US" dirty="0"/>
          </a:p>
        </p:txBody>
      </p:sp>
    </p:spTree>
    <p:extLst>
      <p:ext uri="{BB962C8B-B14F-4D97-AF65-F5344CB8AC3E}">
        <p14:creationId xmlns:p14="http://schemas.microsoft.com/office/powerpoint/2010/main" val="825324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44721" y="262759"/>
            <a:ext cx="10353763" cy="970450"/>
          </a:xfrm>
        </p:spPr>
        <p:txBody>
          <a:bodyPr/>
          <a:lstStyle/>
          <a:p>
            <a:r>
              <a:rPr lang="en-US" b="1" dirty="0"/>
              <a:t>Elements</a:t>
            </a:r>
          </a:p>
        </p:txBody>
      </p:sp>
      <p:sp>
        <p:nvSpPr>
          <p:cNvPr id="2" name="Content Placeholder 1"/>
          <p:cNvSpPr>
            <a:spLocks noGrp="1"/>
          </p:cNvSpPr>
          <p:nvPr>
            <p:ph idx="1"/>
          </p:nvPr>
        </p:nvSpPr>
        <p:spPr>
          <a:xfrm>
            <a:off x="913795" y="1233209"/>
            <a:ext cx="10353763" cy="5057232"/>
          </a:xfrm>
        </p:spPr>
        <p:txBody>
          <a:bodyPr>
            <a:normAutofit/>
          </a:bodyPr>
          <a:lstStyle/>
          <a:p>
            <a:pPr marL="551250" indent="-514350" algn="just">
              <a:buAutoNum type="arabicPeriod"/>
            </a:pPr>
            <a:r>
              <a:rPr lang="en-US" sz="2600" dirty="0"/>
              <a:t>Direct and unjustifiable interference:-</a:t>
            </a:r>
          </a:p>
          <a:p>
            <a:pPr algn="just"/>
            <a:r>
              <a:rPr lang="en-US" sz="2600" dirty="0"/>
              <a:t>Trespass is an unlawful interference with ones right to property and the tort of trespass consists the acts of:</a:t>
            </a:r>
          </a:p>
          <a:p>
            <a:pPr marL="944028" lvl="1" indent="-457200" algn="just">
              <a:buFont typeface="+mj-lt"/>
              <a:buAutoNum type="arabicPeriod"/>
            </a:pPr>
            <a:r>
              <a:rPr lang="en-US" sz="2600" dirty="0"/>
              <a:t>Entering upon land in the possession of the plaintiff.</a:t>
            </a:r>
          </a:p>
          <a:p>
            <a:pPr marL="944028" lvl="1" indent="-457200" algn="just">
              <a:buFont typeface="+mj-lt"/>
              <a:buAutoNum type="arabicPeriod"/>
            </a:pPr>
            <a:r>
              <a:rPr lang="en-US" sz="2600" dirty="0"/>
              <a:t>Remaining upon such land;</a:t>
            </a:r>
          </a:p>
          <a:p>
            <a:pPr marL="944028" lvl="1" indent="-457200" algn="just">
              <a:buFont typeface="+mj-lt"/>
              <a:buAutoNum type="arabicPeriod"/>
            </a:pPr>
            <a:r>
              <a:rPr lang="en-US" sz="2600" dirty="0"/>
              <a:t>Placing or projecting any object upon it – in each case without lawful justification.</a:t>
            </a:r>
          </a:p>
          <a:p>
            <a:pPr marL="109728" indent="0" algn="just">
              <a:buNone/>
            </a:pPr>
            <a:endParaRPr lang="en-US" dirty="0"/>
          </a:p>
        </p:txBody>
      </p:sp>
    </p:spTree>
    <p:extLst>
      <p:ext uri="{BB962C8B-B14F-4D97-AF65-F5344CB8AC3E}">
        <p14:creationId xmlns:p14="http://schemas.microsoft.com/office/powerpoint/2010/main" val="1778819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DE427-EA7D-4757-8127-89FFB4FF9EEB}"/>
              </a:ext>
            </a:extLst>
          </p:cNvPr>
          <p:cNvSpPr>
            <a:spLocks noGrp="1"/>
          </p:cNvSpPr>
          <p:nvPr>
            <p:ph type="title"/>
          </p:nvPr>
        </p:nvSpPr>
        <p:spPr>
          <a:xfrm>
            <a:off x="838200" y="365126"/>
            <a:ext cx="10515600" cy="974944"/>
          </a:xfrm>
        </p:spPr>
        <p:txBody>
          <a:bodyPr/>
          <a:lstStyle/>
          <a:p>
            <a:r>
              <a:rPr lang="en-US" b="1" dirty="0"/>
              <a:t>Elements Cont’d</a:t>
            </a:r>
          </a:p>
        </p:txBody>
      </p:sp>
      <p:sp>
        <p:nvSpPr>
          <p:cNvPr id="3" name="Content Placeholder 2">
            <a:extLst>
              <a:ext uri="{FF2B5EF4-FFF2-40B4-BE49-F238E27FC236}">
                <a16:creationId xmlns:a16="http://schemas.microsoft.com/office/drawing/2014/main" id="{E20A81A0-C280-49E1-A692-DE8ED3630F3A}"/>
              </a:ext>
            </a:extLst>
          </p:cNvPr>
          <p:cNvSpPr>
            <a:spLocks noGrp="1"/>
          </p:cNvSpPr>
          <p:nvPr>
            <p:ph idx="1"/>
          </p:nvPr>
        </p:nvSpPr>
        <p:spPr>
          <a:xfrm>
            <a:off x="838200" y="1340070"/>
            <a:ext cx="10515600" cy="5152804"/>
          </a:xfrm>
        </p:spPr>
        <p:txBody>
          <a:bodyPr>
            <a:normAutofit/>
          </a:bodyPr>
          <a:lstStyle/>
          <a:p>
            <a:pPr marL="0" indent="0">
              <a:buNone/>
            </a:pPr>
            <a:r>
              <a:rPr lang="en-US" dirty="0"/>
              <a:t>2. </a:t>
            </a:r>
            <a:r>
              <a:rPr lang="en-US" sz="2600" dirty="0"/>
              <a:t>Possession of Land:-</a:t>
            </a:r>
          </a:p>
          <a:p>
            <a:pPr lvl="1">
              <a:buFont typeface="Courier New" panose="02070309020205020404" pitchFamily="49" charset="0"/>
              <a:buChar char="o"/>
            </a:pPr>
            <a:r>
              <a:rPr lang="en-US" sz="2600" dirty="0"/>
              <a:t>The issue of possession is central to the discussion of trespass to land. Hence, a person with immediate right to possession can sue for trespass to land, so can a tenant or sub-tenant. </a:t>
            </a:r>
          </a:p>
          <a:p>
            <a:pPr lvl="1">
              <a:buFont typeface="Courier New" panose="02070309020205020404" pitchFamily="49" charset="0"/>
              <a:buChar char="o"/>
            </a:pPr>
            <a:r>
              <a:rPr lang="en-US" sz="2600" dirty="0"/>
              <a:t>Even when the possession is not legal e.g. A squatter may sue a trespassing third party, but he cannot sue the real owner for the trespass.</a:t>
            </a:r>
          </a:p>
          <a:p>
            <a:pPr lvl="1">
              <a:buFont typeface="Courier New" panose="02070309020205020404" pitchFamily="49" charset="0"/>
              <a:buChar char="o"/>
            </a:pPr>
            <a:r>
              <a:rPr lang="en-US" sz="2600" dirty="0"/>
              <a:t>However, a lodger or licensee does not possess such exclusive right. </a:t>
            </a:r>
          </a:p>
          <a:p>
            <a:pPr lvl="1">
              <a:buFont typeface="Courier New" panose="02070309020205020404" pitchFamily="49" charset="0"/>
              <a:buChar char="o"/>
            </a:pPr>
            <a:r>
              <a:rPr lang="en-US" sz="2600" b="1" dirty="0"/>
              <a:t>See - Harry Mwanga </a:t>
            </a:r>
            <a:r>
              <a:rPr lang="en-US" sz="2600" b="1" dirty="0" err="1"/>
              <a:t>Nkumbula</a:t>
            </a:r>
            <a:r>
              <a:rPr lang="en-US" sz="2600" b="1" dirty="0"/>
              <a:t> v </a:t>
            </a:r>
            <a:r>
              <a:rPr lang="en-US" sz="2600" b="1" dirty="0" err="1"/>
              <a:t>Mindeco</a:t>
            </a:r>
            <a:r>
              <a:rPr lang="en-US" sz="2600" b="1" dirty="0"/>
              <a:t> Small Mines Limited  (1977) Z.R. 240 (H.C.)</a:t>
            </a:r>
          </a:p>
          <a:p>
            <a:pPr lvl="1"/>
            <a:r>
              <a:rPr lang="en-US" sz="2600" b="1" dirty="0"/>
              <a:t>Holmes v Wilson (1839) 10 A &amp; E 503; </a:t>
            </a:r>
          </a:p>
          <a:p>
            <a:pPr lvl="1"/>
            <a:r>
              <a:rPr lang="en-US" sz="2600" b="1" dirty="0"/>
              <a:t>Hickman v </a:t>
            </a:r>
            <a:r>
              <a:rPr lang="en-US" sz="2600" b="1" dirty="0" err="1"/>
              <a:t>Maisey</a:t>
            </a:r>
            <a:r>
              <a:rPr lang="en-US" sz="2600" b="1" dirty="0"/>
              <a:t> (1900) 1 QB 752; </a:t>
            </a:r>
          </a:p>
          <a:p>
            <a:endParaRPr lang="en-US" sz="2600" b="1" dirty="0"/>
          </a:p>
          <a:p>
            <a:endParaRPr lang="en-US" dirty="0"/>
          </a:p>
        </p:txBody>
      </p:sp>
    </p:spTree>
    <p:extLst>
      <p:ext uri="{BB962C8B-B14F-4D97-AF65-F5344CB8AC3E}">
        <p14:creationId xmlns:p14="http://schemas.microsoft.com/office/powerpoint/2010/main" val="280785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13795" y="252248"/>
            <a:ext cx="10353763" cy="814550"/>
          </a:xfrm>
        </p:spPr>
        <p:txBody>
          <a:bodyPr/>
          <a:lstStyle/>
          <a:p>
            <a:r>
              <a:rPr lang="en-US" b="1" dirty="0"/>
              <a:t>Examples of trespass</a:t>
            </a:r>
          </a:p>
        </p:txBody>
      </p:sp>
      <p:sp>
        <p:nvSpPr>
          <p:cNvPr id="2" name="Content Placeholder 1"/>
          <p:cNvSpPr>
            <a:spLocks noGrp="1"/>
          </p:cNvSpPr>
          <p:nvPr>
            <p:ph idx="1"/>
          </p:nvPr>
        </p:nvSpPr>
        <p:spPr>
          <a:xfrm>
            <a:off x="913795" y="1182415"/>
            <a:ext cx="10353763" cy="5076496"/>
          </a:xfrm>
        </p:spPr>
        <p:txBody>
          <a:bodyPr>
            <a:normAutofit/>
          </a:bodyPr>
          <a:lstStyle/>
          <a:p>
            <a:pPr marL="681228" indent="-571500">
              <a:buFont typeface="+mj-lt"/>
              <a:buAutoNum type="romanUcPeriod"/>
            </a:pPr>
            <a:r>
              <a:rPr lang="en-US" sz="2600" dirty="0"/>
              <a:t>Air space trespass - The issue here concerns trespass through airspace with the law governing the rights of the owners of land and the issues of interference using the property law principle of </a:t>
            </a:r>
            <a:r>
              <a:rPr lang="en-US" sz="2600" i="1" dirty="0" err="1"/>
              <a:t>cujus</a:t>
            </a:r>
            <a:r>
              <a:rPr lang="en-US" sz="2600" i="1" dirty="0"/>
              <a:t> </a:t>
            </a:r>
            <a:r>
              <a:rPr lang="en-US" sz="2600" i="1" dirty="0" err="1"/>
              <a:t>est</a:t>
            </a:r>
            <a:r>
              <a:rPr lang="en-US" sz="2600" i="1" dirty="0"/>
              <a:t> </a:t>
            </a:r>
            <a:r>
              <a:rPr lang="en-US" sz="2600" i="1" dirty="0" err="1"/>
              <a:t>solem</a:t>
            </a:r>
            <a:r>
              <a:rPr lang="en-US" sz="2600" i="1" dirty="0"/>
              <a:t> </a:t>
            </a:r>
            <a:r>
              <a:rPr lang="en-US" sz="2600" dirty="0"/>
              <a:t>which states that property holders have rights not only to the plot of land itself, but also to the air above and the ground below.</a:t>
            </a:r>
          </a:p>
          <a:p>
            <a:pPr marL="829728" lvl="1" indent="-342900">
              <a:buFont typeface="Courier New" panose="02070309020205020404" pitchFamily="49" charset="0"/>
              <a:buChar char="o"/>
            </a:pPr>
            <a:r>
              <a:rPr lang="en-US" sz="2600" dirty="0"/>
              <a:t>objects   crossing   onto   a </a:t>
            </a:r>
            <a:r>
              <a:rPr lang="en-US" sz="2600" dirty="0" err="1"/>
              <a:t>neighbouring</a:t>
            </a:r>
            <a:r>
              <a:rPr lang="en-US" sz="2600" dirty="0"/>
              <a:t>   property   without   touching   the   surface   constitute   a   trespass   into   the   air space regardless of whether that trespass is permanent or temporary.</a:t>
            </a:r>
          </a:p>
          <a:p>
            <a:pPr marL="829728" lvl="1" indent="-342900">
              <a:buFont typeface="Courier New" panose="02070309020205020404" pitchFamily="49" charset="0"/>
              <a:buChar char="o"/>
            </a:pPr>
            <a:r>
              <a:rPr lang="en-US" sz="2600" dirty="0"/>
              <a:t>an owner only has rights to the  air  space above his land to such height as is necessary for the ‘ordinary use and enjoyment’  of the  land and  the structures upon it meaning that, above that height, he  has no greater rights in the air space than any other member of the public. </a:t>
            </a:r>
          </a:p>
          <a:p>
            <a:pPr marL="0" indent="0">
              <a:buNone/>
            </a:pPr>
            <a:endParaRPr lang="en-US" i="1" dirty="0"/>
          </a:p>
        </p:txBody>
      </p:sp>
    </p:spTree>
    <p:extLst>
      <p:ext uri="{BB962C8B-B14F-4D97-AF65-F5344CB8AC3E}">
        <p14:creationId xmlns:p14="http://schemas.microsoft.com/office/powerpoint/2010/main" val="2501996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19F97-DA15-4E10-9D62-DBDA42631942}"/>
              </a:ext>
            </a:extLst>
          </p:cNvPr>
          <p:cNvSpPr>
            <a:spLocks noGrp="1"/>
          </p:cNvSpPr>
          <p:nvPr>
            <p:ph type="title"/>
          </p:nvPr>
        </p:nvSpPr>
        <p:spPr>
          <a:xfrm>
            <a:off x="838200" y="365126"/>
            <a:ext cx="10515600" cy="1038006"/>
          </a:xfrm>
        </p:spPr>
        <p:txBody>
          <a:bodyPr/>
          <a:lstStyle/>
          <a:p>
            <a:r>
              <a:rPr lang="en-US" b="1" dirty="0"/>
              <a:t>Examples of trespass</a:t>
            </a:r>
          </a:p>
        </p:txBody>
      </p:sp>
      <p:sp>
        <p:nvSpPr>
          <p:cNvPr id="3" name="Content Placeholder 2">
            <a:extLst>
              <a:ext uri="{FF2B5EF4-FFF2-40B4-BE49-F238E27FC236}">
                <a16:creationId xmlns:a16="http://schemas.microsoft.com/office/drawing/2014/main" id="{25544336-5707-429B-BF18-611108B177B7}"/>
              </a:ext>
            </a:extLst>
          </p:cNvPr>
          <p:cNvSpPr>
            <a:spLocks noGrp="1"/>
          </p:cNvSpPr>
          <p:nvPr>
            <p:ph idx="1"/>
          </p:nvPr>
        </p:nvSpPr>
        <p:spPr>
          <a:xfrm>
            <a:off x="838200" y="1245476"/>
            <a:ext cx="10515600" cy="5247398"/>
          </a:xfrm>
        </p:spPr>
        <p:txBody>
          <a:bodyPr>
            <a:normAutofit/>
          </a:bodyPr>
          <a:lstStyle/>
          <a:p>
            <a:r>
              <a:rPr lang="en-US" sz="2600" dirty="0"/>
              <a:t>The rights of an owner to enjoy the use of his land must therefore be balanced against the rights of the general public</a:t>
            </a:r>
          </a:p>
          <a:p>
            <a:r>
              <a:rPr lang="en-US" sz="2600" dirty="0"/>
              <a:t>See the cases of:</a:t>
            </a:r>
          </a:p>
          <a:p>
            <a:pPr lvl="1">
              <a:buFont typeface="Courier New" panose="02070309020205020404" pitchFamily="49" charset="0"/>
              <a:buChar char="o"/>
            </a:pPr>
            <a:r>
              <a:rPr lang="en-US" sz="2600" b="1" dirty="0"/>
              <a:t>Bernstein v </a:t>
            </a:r>
            <a:r>
              <a:rPr lang="en-US" sz="2600" b="1" dirty="0" err="1"/>
              <a:t>Skyviews</a:t>
            </a:r>
            <a:r>
              <a:rPr lang="en-US" sz="2600" b="1" dirty="0"/>
              <a:t> and General Ltd [1978] QB 479</a:t>
            </a:r>
          </a:p>
          <a:p>
            <a:pPr lvl="1">
              <a:buFont typeface="Courier New" panose="02070309020205020404" pitchFamily="49" charset="0"/>
              <a:buChar char="o"/>
            </a:pPr>
            <a:r>
              <a:rPr lang="en-US" sz="2600" b="1" dirty="0"/>
              <a:t>Kelsen v Imperial Tobacco Co. Ltd (1957) 2 QB 334</a:t>
            </a:r>
          </a:p>
          <a:p>
            <a:pPr marL="0" indent="0">
              <a:buNone/>
            </a:pPr>
            <a:r>
              <a:rPr lang="en-US" sz="2600" dirty="0"/>
              <a:t>Further examples of trespass:</a:t>
            </a:r>
          </a:p>
          <a:p>
            <a:pPr lvl="1">
              <a:buFont typeface="Courier New" panose="02070309020205020404" pitchFamily="49" charset="0"/>
              <a:buChar char="o"/>
            </a:pPr>
            <a:r>
              <a:rPr lang="en-US" sz="2600" dirty="0"/>
              <a:t>Every invasion of property is trespass (be it minute)</a:t>
            </a:r>
          </a:p>
          <a:p>
            <a:pPr lvl="1">
              <a:buFont typeface="Courier New" panose="02070309020205020404" pitchFamily="49" charset="0"/>
              <a:buChar char="o"/>
            </a:pPr>
            <a:r>
              <a:rPr lang="en-US" sz="2600" dirty="0"/>
              <a:t>Throwing objects unto land</a:t>
            </a:r>
          </a:p>
          <a:p>
            <a:pPr lvl="1">
              <a:buFont typeface="Courier New" panose="02070309020205020404" pitchFamily="49" charset="0"/>
              <a:buChar char="o"/>
            </a:pPr>
            <a:r>
              <a:rPr lang="en-US" sz="2600" dirty="0"/>
              <a:t>Driving nails into a wall</a:t>
            </a:r>
          </a:p>
          <a:p>
            <a:pPr lvl="1">
              <a:buFont typeface="Courier New" panose="02070309020205020404" pitchFamily="49" charset="0"/>
              <a:buChar char="o"/>
            </a:pPr>
            <a:r>
              <a:rPr lang="en-US" sz="2600" dirty="0"/>
              <a:t>Remaining after determination of licence to enter</a:t>
            </a:r>
          </a:p>
          <a:p>
            <a:pPr lvl="1">
              <a:buFont typeface="Courier New" panose="02070309020205020404" pitchFamily="49" charset="0"/>
              <a:buChar char="o"/>
            </a:pPr>
            <a:r>
              <a:rPr lang="en-US" sz="2600" dirty="0"/>
              <a:t>Using right of entry other than for purposes for which it was granted</a:t>
            </a:r>
          </a:p>
          <a:p>
            <a:endParaRPr lang="en-US" dirty="0"/>
          </a:p>
        </p:txBody>
      </p:sp>
    </p:spTree>
    <p:extLst>
      <p:ext uri="{BB962C8B-B14F-4D97-AF65-F5344CB8AC3E}">
        <p14:creationId xmlns:p14="http://schemas.microsoft.com/office/powerpoint/2010/main" val="3436374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13795" y="215462"/>
            <a:ext cx="10353763" cy="970450"/>
          </a:xfrm>
        </p:spPr>
        <p:txBody>
          <a:bodyPr/>
          <a:lstStyle/>
          <a:p>
            <a:r>
              <a:rPr lang="en-US" b="1" dirty="0"/>
              <a:t>Trespass Ab Initio</a:t>
            </a:r>
          </a:p>
        </p:txBody>
      </p:sp>
      <p:sp>
        <p:nvSpPr>
          <p:cNvPr id="2" name="Content Placeholder 1"/>
          <p:cNvSpPr>
            <a:spLocks noGrp="1"/>
          </p:cNvSpPr>
          <p:nvPr>
            <p:ph idx="1"/>
          </p:nvPr>
        </p:nvSpPr>
        <p:spPr>
          <a:xfrm>
            <a:off x="913795" y="1185912"/>
            <a:ext cx="10353763" cy="5456625"/>
          </a:xfrm>
        </p:spPr>
        <p:txBody>
          <a:bodyPr>
            <a:normAutofit/>
          </a:bodyPr>
          <a:lstStyle/>
          <a:p>
            <a:pPr algn="just"/>
            <a:r>
              <a:rPr lang="en-US" dirty="0"/>
              <a:t> </a:t>
            </a:r>
            <a:r>
              <a:rPr lang="en-US" sz="2600" dirty="0"/>
              <a:t>This is a Latin maxim that means that “</a:t>
            </a:r>
            <a:r>
              <a:rPr lang="en-US" sz="2600" i="1" dirty="0"/>
              <a:t>trespass from the beginning</a:t>
            </a:r>
            <a:r>
              <a:rPr lang="en-US" sz="2600" dirty="0"/>
              <a:t>”.</a:t>
            </a:r>
          </a:p>
          <a:p>
            <a:pPr algn="just"/>
            <a:r>
              <a:rPr lang="en-US" sz="2600" dirty="0"/>
              <a:t>If one who is entitled by law to do an act abuses his authority to do it he is said to be trespass ab initio. His act is reckoned as unlawful from the very beginning however innocent his conduct may have been up to the moment of his abuse.</a:t>
            </a:r>
          </a:p>
          <a:p>
            <a:pPr algn="just"/>
            <a:r>
              <a:rPr lang="en-US" sz="2600" dirty="0"/>
              <a:t>Six Carpenters Case (1610) 1 SMLC 134</a:t>
            </a:r>
          </a:p>
          <a:p>
            <a:pPr lvl="1" algn="just"/>
            <a:r>
              <a:rPr lang="en-US" sz="2600" dirty="0"/>
              <a:t>Six carpenters entered a tavern asked for wine and paid for it. After wards they asked a second supply, but refused to pay for it. Held that mere non payment was a nonfeasance which was not sufficient to render them trespasser ab initio.</a:t>
            </a:r>
          </a:p>
          <a:p>
            <a:pPr algn="just"/>
            <a:r>
              <a:rPr lang="en-US" sz="2600" dirty="0"/>
              <a:t>Conditions:</a:t>
            </a:r>
          </a:p>
          <a:p>
            <a:pPr marL="756900" lvl="1" indent="-342900" algn="just"/>
            <a:r>
              <a:rPr lang="en-US" sz="2600" dirty="0"/>
              <a:t>1. Authority abused must be given by the law not by an individual.</a:t>
            </a:r>
          </a:p>
          <a:p>
            <a:pPr marL="756900" lvl="1" indent="-342900" algn="just"/>
            <a:r>
              <a:rPr lang="en-US" sz="2600" dirty="0"/>
              <a:t>2. The abuse must amount to a positive wrongful act.</a:t>
            </a:r>
          </a:p>
        </p:txBody>
      </p:sp>
    </p:spTree>
    <p:extLst>
      <p:ext uri="{BB962C8B-B14F-4D97-AF65-F5344CB8AC3E}">
        <p14:creationId xmlns:p14="http://schemas.microsoft.com/office/powerpoint/2010/main" val="39893616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1111</TotalTime>
  <Words>1495</Words>
  <Application>Microsoft Office PowerPoint</Application>
  <PresentationFormat>Widescreen</PresentationFormat>
  <Paragraphs>84</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Courier New</vt:lpstr>
      <vt:lpstr>Office Theme</vt:lpstr>
      <vt:lpstr>University of Lusaka School of Law</vt:lpstr>
      <vt:lpstr>Learning Outcomes</vt:lpstr>
      <vt:lpstr>Introduction</vt:lpstr>
      <vt:lpstr>Trespass to Land</vt:lpstr>
      <vt:lpstr>Elements</vt:lpstr>
      <vt:lpstr>Elements Cont’d</vt:lpstr>
      <vt:lpstr>Examples of trespass</vt:lpstr>
      <vt:lpstr>Examples of trespass</vt:lpstr>
      <vt:lpstr>Trespass Ab Initio</vt:lpstr>
      <vt:lpstr>Trespass to Land Defences</vt:lpstr>
      <vt:lpstr>Trespass to Land Defences Cont’d</vt:lpstr>
      <vt:lpstr>Remedies</vt:lpstr>
      <vt:lpstr>Remedies Cont’d</vt:lpstr>
      <vt:lpstr>Remedies Cont’d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Lumbwe</dc:creator>
  <cp:lastModifiedBy>Administrator</cp:lastModifiedBy>
  <cp:revision>62</cp:revision>
  <dcterms:created xsi:type="dcterms:W3CDTF">2020-03-10T13:54:47Z</dcterms:created>
  <dcterms:modified xsi:type="dcterms:W3CDTF">2022-09-29T10:52:19Z</dcterms:modified>
</cp:coreProperties>
</file>