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306" r:id="rId2"/>
    <p:sldId id="318" r:id="rId3"/>
    <p:sldId id="283" r:id="rId4"/>
    <p:sldId id="285" r:id="rId5"/>
    <p:sldId id="286" r:id="rId6"/>
    <p:sldId id="345" r:id="rId7"/>
    <p:sldId id="287" r:id="rId8"/>
    <p:sldId id="316" r:id="rId9"/>
    <p:sldId id="288" r:id="rId10"/>
    <p:sldId id="289" r:id="rId11"/>
    <p:sldId id="310" r:id="rId12"/>
    <p:sldId id="317" r:id="rId13"/>
    <p:sldId id="319" r:id="rId14"/>
    <p:sldId id="320" r:id="rId15"/>
    <p:sldId id="321" r:id="rId16"/>
    <p:sldId id="322" r:id="rId17"/>
    <p:sldId id="323" r:id="rId18"/>
    <p:sldId id="324" r:id="rId19"/>
    <p:sldId id="326" r:id="rId20"/>
    <p:sldId id="327" r:id="rId21"/>
    <p:sldId id="328" r:id="rId22"/>
    <p:sldId id="329" r:id="rId23"/>
    <p:sldId id="330" r:id="rId24"/>
    <p:sldId id="331" r:id="rId25"/>
    <p:sldId id="333" r:id="rId26"/>
    <p:sldId id="334" r:id="rId27"/>
    <p:sldId id="335" r:id="rId28"/>
    <p:sldId id="336" r:id="rId29"/>
    <p:sldId id="337" r:id="rId30"/>
    <p:sldId id="338" r:id="rId31"/>
    <p:sldId id="339" r:id="rId32"/>
    <p:sldId id="342" r:id="rId33"/>
    <p:sldId id="340" r:id="rId34"/>
    <p:sldId id="341" r:id="rId35"/>
    <p:sldId id="344" r:id="rId36"/>
    <p:sldId id="295" r:id="rId37"/>
    <p:sldId id="298" r:id="rId38"/>
    <p:sldId id="346" r:id="rId39"/>
  </p:sldIdLst>
  <p:sldSz cx="12192000" cy="6858000"/>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umbiwe" initials="L" lastIdx="1" clrIdx="0">
    <p:extLst>
      <p:ext uri="{19B8F6BF-5375-455C-9EA6-DF929625EA0E}">
        <p15:presenceInfo xmlns:p15="http://schemas.microsoft.com/office/powerpoint/2012/main" userId="Lumbiw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59" autoAdjust="0"/>
    <p:restoredTop sz="94660"/>
  </p:normalViewPr>
  <p:slideViewPr>
    <p:cSldViewPr snapToGrid="0">
      <p:cViewPr varScale="1">
        <p:scale>
          <a:sx n="83" d="100"/>
          <a:sy n="83" d="100"/>
        </p:scale>
        <p:origin x="96" y="1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5D2C04-609A-4D75-9DCB-E525805BB5E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22CAE8B-2007-4034-B5E5-BD364ACDE49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93A57A0-98A6-4E11-B5D2-6C98563CF215}"/>
              </a:ext>
            </a:extLst>
          </p:cNvPr>
          <p:cNvSpPr>
            <a:spLocks noGrp="1"/>
          </p:cNvSpPr>
          <p:nvPr>
            <p:ph type="dt" sz="half" idx="10"/>
          </p:nvPr>
        </p:nvSpPr>
        <p:spPr/>
        <p:txBody>
          <a:bodyPr/>
          <a:lstStyle/>
          <a:p>
            <a:fld id="{9649F84F-373A-411E-9558-6206C443CEEB}" type="datetimeFigureOut">
              <a:rPr lang="en-US" smtClean="0"/>
              <a:pPr/>
              <a:t>9/26/2022</a:t>
            </a:fld>
            <a:endParaRPr lang="en-US" dirty="0"/>
          </a:p>
        </p:txBody>
      </p:sp>
      <p:sp>
        <p:nvSpPr>
          <p:cNvPr id="5" name="Footer Placeholder 4">
            <a:extLst>
              <a:ext uri="{FF2B5EF4-FFF2-40B4-BE49-F238E27FC236}">
                <a16:creationId xmlns:a16="http://schemas.microsoft.com/office/drawing/2014/main" id="{892D445F-8CDD-49B7-AE77-0A7B00A5CFF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A722774-872A-49B2-B9A0-40F1F02C55FA}"/>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2122701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DA211-226A-439F-BC11-4B76A723FC8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0CFDE06-CA14-4636-A7B9-CCB150FF857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269610-6AA3-4D17-B968-69BCB6B5906D}"/>
              </a:ext>
            </a:extLst>
          </p:cNvPr>
          <p:cNvSpPr>
            <a:spLocks noGrp="1"/>
          </p:cNvSpPr>
          <p:nvPr>
            <p:ph type="dt" sz="half" idx="10"/>
          </p:nvPr>
        </p:nvSpPr>
        <p:spPr/>
        <p:txBody>
          <a:bodyPr/>
          <a:lstStyle/>
          <a:p>
            <a:fld id="{9649F84F-373A-411E-9558-6206C443CEEB}" type="datetimeFigureOut">
              <a:rPr lang="en-US" smtClean="0"/>
              <a:pPr/>
              <a:t>9/26/2022</a:t>
            </a:fld>
            <a:endParaRPr lang="en-US" dirty="0"/>
          </a:p>
        </p:txBody>
      </p:sp>
      <p:sp>
        <p:nvSpPr>
          <p:cNvPr id="5" name="Footer Placeholder 4">
            <a:extLst>
              <a:ext uri="{FF2B5EF4-FFF2-40B4-BE49-F238E27FC236}">
                <a16:creationId xmlns:a16="http://schemas.microsoft.com/office/drawing/2014/main" id="{498B1167-664D-4D6D-8132-BA93AE115BA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98D8975-B5D1-44B8-9105-03113D3A8361}"/>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27106003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8E4A85D-91AE-4DB0-AFA2-CAD21D81279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5C63577-7A47-4A35-B3CF-418AD391CE7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87B4363-D026-4E20-A9CD-EEB4EE2760E8}"/>
              </a:ext>
            </a:extLst>
          </p:cNvPr>
          <p:cNvSpPr>
            <a:spLocks noGrp="1"/>
          </p:cNvSpPr>
          <p:nvPr>
            <p:ph type="dt" sz="half" idx="10"/>
          </p:nvPr>
        </p:nvSpPr>
        <p:spPr/>
        <p:txBody>
          <a:bodyPr/>
          <a:lstStyle/>
          <a:p>
            <a:fld id="{9649F84F-373A-411E-9558-6206C443CEEB}" type="datetimeFigureOut">
              <a:rPr lang="en-US" smtClean="0"/>
              <a:pPr/>
              <a:t>9/26/2022</a:t>
            </a:fld>
            <a:endParaRPr lang="en-US" dirty="0"/>
          </a:p>
        </p:txBody>
      </p:sp>
      <p:sp>
        <p:nvSpPr>
          <p:cNvPr id="5" name="Footer Placeholder 4">
            <a:extLst>
              <a:ext uri="{FF2B5EF4-FFF2-40B4-BE49-F238E27FC236}">
                <a16:creationId xmlns:a16="http://schemas.microsoft.com/office/drawing/2014/main" id="{A217A0FC-1ABB-4DFE-A153-B1F5C62AE26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C479F00-23D8-4E64-8B74-4E8D3C860E73}"/>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2014854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49E42-CAC5-4B83-A6E0-9949FC4F91F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45489A0-F011-4813-80E5-D63D097A7DE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DB37E9-4211-4A34-9B99-CE59CCDD0F84}"/>
              </a:ext>
            </a:extLst>
          </p:cNvPr>
          <p:cNvSpPr>
            <a:spLocks noGrp="1"/>
          </p:cNvSpPr>
          <p:nvPr>
            <p:ph type="dt" sz="half" idx="10"/>
          </p:nvPr>
        </p:nvSpPr>
        <p:spPr/>
        <p:txBody>
          <a:bodyPr/>
          <a:lstStyle/>
          <a:p>
            <a:fld id="{9649F84F-373A-411E-9558-6206C443CEEB}" type="datetimeFigureOut">
              <a:rPr lang="en-US" smtClean="0"/>
              <a:pPr/>
              <a:t>9/26/2022</a:t>
            </a:fld>
            <a:endParaRPr lang="en-US" dirty="0"/>
          </a:p>
        </p:txBody>
      </p:sp>
      <p:sp>
        <p:nvSpPr>
          <p:cNvPr id="5" name="Footer Placeholder 4">
            <a:extLst>
              <a:ext uri="{FF2B5EF4-FFF2-40B4-BE49-F238E27FC236}">
                <a16:creationId xmlns:a16="http://schemas.microsoft.com/office/drawing/2014/main" id="{5697EFF0-5EDB-4585-95E4-00C65D294BB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17C72C9-F0E3-4B44-A35C-72DB926C5182}"/>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34289701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D01BE6-C214-4EAB-9CD7-E80C9147975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AE18F66-017C-4DA0-BD15-FFC16D5D20D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B293BB0-B375-4ADE-A425-65F29C931F4B}"/>
              </a:ext>
            </a:extLst>
          </p:cNvPr>
          <p:cNvSpPr>
            <a:spLocks noGrp="1"/>
          </p:cNvSpPr>
          <p:nvPr>
            <p:ph type="dt" sz="half" idx="10"/>
          </p:nvPr>
        </p:nvSpPr>
        <p:spPr/>
        <p:txBody>
          <a:bodyPr/>
          <a:lstStyle/>
          <a:p>
            <a:fld id="{9649F84F-373A-411E-9558-6206C443CEEB}" type="datetimeFigureOut">
              <a:rPr lang="en-US" smtClean="0"/>
              <a:pPr/>
              <a:t>9/26/2022</a:t>
            </a:fld>
            <a:endParaRPr lang="en-US" dirty="0"/>
          </a:p>
        </p:txBody>
      </p:sp>
      <p:sp>
        <p:nvSpPr>
          <p:cNvPr id="5" name="Footer Placeholder 4">
            <a:extLst>
              <a:ext uri="{FF2B5EF4-FFF2-40B4-BE49-F238E27FC236}">
                <a16:creationId xmlns:a16="http://schemas.microsoft.com/office/drawing/2014/main" id="{40598545-BF93-4FE4-AA73-36C1A90174A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3DE2562-BA50-4D8E-B3B5-19027F10CC12}"/>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3284617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415920-E174-4091-956F-435A96FD78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EBB6586-51FF-4BBC-B099-7CAA4B127F9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87DF91C-7D64-4682-AE8F-C57C2ADB3BD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46748EC-904E-4A53-AB6F-465A9331AA9D}"/>
              </a:ext>
            </a:extLst>
          </p:cNvPr>
          <p:cNvSpPr>
            <a:spLocks noGrp="1"/>
          </p:cNvSpPr>
          <p:nvPr>
            <p:ph type="dt" sz="half" idx="10"/>
          </p:nvPr>
        </p:nvSpPr>
        <p:spPr/>
        <p:txBody>
          <a:bodyPr/>
          <a:lstStyle/>
          <a:p>
            <a:fld id="{9649F84F-373A-411E-9558-6206C443CEEB}" type="datetimeFigureOut">
              <a:rPr lang="en-US" smtClean="0"/>
              <a:pPr/>
              <a:t>9/26/2022</a:t>
            </a:fld>
            <a:endParaRPr lang="en-US" dirty="0"/>
          </a:p>
        </p:txBody>
      </p:sp>
      <p:sp>
        <p:nvSpPr>
          <p:cNvPr id="6" name="Footer Placeholder 5">
            <a:extLst>
              <a:ext uri="{FF2B5EF4-FFF2-40B4-BE49-F238E27FC236}">
                <a16:creationId xmlns:a16="http://schemas.microsoft.com/office/drawing/2014/main" id="{3FB23A76-C725-47D5-98FD-91BAF2D05EB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C608DEC-D772-4B2F-9961-767902F8240F}"/>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40624993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D53182-1DDA-45FA-BEAF-94FA05BB86A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FD49CA8-B932-4C00-A59B-732CE7763E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13D2164-04FC-41FE-A824-D982849DA78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085F535-FD26-4395-948D-41CE38D6561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430B8EC-0084-4BA5-874C-9BC0C23C841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9677314-DC26-438B-850A-6C09DD06C022}"/>
              </a:ext>
            </a:extLst>
          </p:cNvPr>
          <p:cNvSpPr>
            <a:spLocks noGrp="1"/>
          </p:cNvSpPr>
          <p:nvPr>
            <p:ph type="dt" sz="half" idx="10"/>
          </p:nvPr>
        </p:nvSpPr>
        <p:spPr/>
        <p:txBody>
          <a:bodyPr/>
          <a:lstStyle/>
          <a:p>
            <a:fld id="{9649F84F-373A-411E-9558-6206C443CEEB}" type="datetimeFigureOut">
              <a:rPr lang="en-US" smtClean="0"/>
              <a:pPr/>
              <a:t>9/26/2022</a:t>
            </a:fld>
            <a:endParaRPr lang="en-US" dirty="0"/>
          </a:p>
        </p:txBody>
      </p:sp>
      <p:sp>
        <p:nvSpPr>
          <p:cNvPr id="8" name="Footer Placeholder 7">
            <a:extLst>
              <a:ext uri="{FF2B5EF4-FFF2-40B4-BE49-F238E27FC236}">
                <a16:creationId xmlns:a16="http://schemas.microsoft.com/office/drawing/2014/main" id="{8461F8E0-81EA-4014-98CB-9B4C98F4C9AB}"/>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DE1A1E6D-4683-43CD-A9F9-B3E9166A24F9}"/>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865558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EFF4CF-08DE-4315-B92F-1A7538EE019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467F0FA-AD75-4545-8F4F-F251E99133E9}"/>
              </a:ext>
            </a:extLst>
          </p:cNvPr>
          <p:cNvSpPr>
            <a:spLocks noGrp="1"/>
          </p:cNvSpPr>
          <p:nvPr>
            <p:ph type="dt" sz="half" idx="10"/>
          </p:nvPr>
        </p:nvSpPr>
        <p:spPr/>
        <p:txBody>
          <a:bodyPr/>
          <a:lstStyle/>
          <a:p>
            <a:fld id="{9649F84F-373A-411E-9558-6206C443CEEB}" type="datetimeFigureOut">
              <a:rPr lang="en-US" smtClean="0"/>
              <a:pPr/>
              <a:t>9/26/2022</a:t>
            </a:fld>
            <a:endParaRPr lang="en-US" dirty="0"/>
          </a:p>
        </p:txBody>
      </p:sp>
      <p:sp>
        <p:nvSpPr>
          <p:cNvPr id="4" name="Footer Placeholder 3">
            <a:extLst>
              <a:ext uri="{FF2B5EF4-FFF2-40B4-BE49-F238E27FC236}">
                <a16:creationId xmlns:a16="http://schemas.microsoft.com/office/drawing/2014/main" id="{0837EA83-D010-4CCE-AD29-54C41161964E}"/>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8791F967-D9A3-486D-95CC-F8768FBCC3B4}"/>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13081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A6A50B7-6539-4131-98B8-E829F09E46D4}"/>
              </a:ext>
            </a:extLst>
          </p:cNvPr>
          <p:cNvSpPr>
            <a:spLocks noGrp="1"/>
          </p:cNvSpPr>
          <p:nvPr>
            <p:ph type="dt" sz="half" idx="10"/>
          </p:nvPr>
        </p:nvSpPr>
        <p:spPr/>
        <p:txBody>
          <a:bodyPr/>
          <a:lstStyle/>
          <a:p>
            <a:fld id="{9649F84F-373A-411E-9558-6206C443CEEB}" type="datetimeFigureOut">
              <a:rPr lang="en-US" smtClean="0"/>
              <a:pPr/>
              <a:t>9/26/2022</a:t>
            </a:fld>
            <a:endParaRPr lang="en-US" dirty="0"/>
          </a:p>
        </p:txBody>
      </p:sp>
      <p:sp>
        <p:nvSpPr>
          <p:cNvPr id="3" name="Footer Placeholder 2">
            <a:extLst>
              <a:ext uri="{FF2B5EF4-FFF2-40B4-BE49-F238E27FC236}">
                <a16:creationId xmlns:a16="http://schemas.microsoft.com/office/drawing/2014/main" id="{2537B7B9-9270-4131-854D-14F79F3B5090}"/>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C84061C6-DCEB-4119-8541-47D8BE65774E}"/>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4639400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E0B652-7887-46FD-93C6-4A1DCDF50FB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B01F069-91E9-430A-962A-CF0A9474E7B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ABD4F31-CF6D-414C-80F4-F13ECE25D9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48FB129-FDAB-4FDE-8D07-26901B1B32E8}"/>
              </a:ext>
            </a:extLst>
          </p:cNvPr>
          <p:cNvSpPr>
            <a:spLocks noGrp="1"/>
          </p:cNvSpPr>
          <p:nvPr>
            <p:ph type="dt" sz="half" idx="10"/>
          </p:nvPr>
        </p:nvSpPr>
        <p:spPr/>
        <p:txBody>
          <a:bodyPr/>
          <a:lstStyle/>
          <a:p>
            <a:fld id="{9649F84F-373A-411E-9558-6206C443CEEB}" type="datetimeFigureOut">
              <a:rPr lang="en-US" smtClean="0"/>
              <a:pPr/>
              <a:t>9/26/2022</a:t>
            </a:fld>
            <a:endParaRPr lang="en-US" dirty="0"/>
          </a:p>
        </p:txBody>
      </p:sp>
      <p:sp>
        <p:nvSpPr>
          <p:cNvPr id="6" name="Footer Placeholder 5">
            <a:extLst>
              <a:ext uri="{FF2B5EF4-FFF2-40B4-BE49-F238E27FC236}">
                <a16:creationId xmlns:a16="http://schemas.microsoft.com/office/drawing/2014/main" id="{CEE882AA-7271-4C7E-9EC0-8F3F9BBA2D8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F7B3A60-174A-482A-8592-D9CD91A10B2D}"/>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18320788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3C85B6-9573-4DE4-A1FF-4E853A6A588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C27C2EE-8FEC-45F1-B292-106D8B542CC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D8F7ED7-73FF-4AF3-9D94-80E5D0DD29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84207BE-7711-4A34-BCB5-74AFB4D826EC}"/>
              </a:ext>
            </a:extLst>
          </p:cNvPr>
          <p:cNvSpPr>
            <a:spLocks noGrp="1"/>
          </p:cNvSpPr>
          <p:nvPr>
            <p:ph type="dt" sz="half" idx="10"/>
          </p:nvPr>
        </p:nvSpPr>
        <p:spPr/>
        <p:txBody>
          <a:bodyPr/>
          <a:lstStyle/>
          <a:p>
            <a:fld id="{9649F84F-373A-411E-9558-6206C443CEEB}" type="datetimeFigureOut">
              <a:rPr lang="en-US" smtClean="0"/>
              <a:pPr/>
              <a:t>9/26/2022</a:t>
            </a:fld>
            <a:endParaRPr lang="en-US" dirty="0"/>
          </a:p>
        </p:txBody>
      </p:sp>
      <p:sp>
        <p:nvSpPr>
          <p:cNvPr id="6" name="Footer Placeholder 5">
            <a:extLst>
              <a:ext uri="{FF2B5EF4-FFF2-40B4-BE49-F238E27FC236}">
                <a16:creationId xmlns:a16="http://schemas.microsoft.com/office/drawing/2014/main" id="{4130ED74-1160-4140-B354-4CAE13A286C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B4B5E45-7568-4AB1-9D31-A5C1B2300FD2}"/>
              </a:ext>
            </a:extLst>
          </p:cNvPr>
          <p:cNvSpPr>
            <a:spLocks noGrp="1"/>
          </p:cNvSpPr>
          <p:nvPr>
            <p:ph type="sldNum" sz="quarter" idx="12"/>
          </p:nvPr>
        </p:nvSpPr>
        <p:spPr/>
        <p:txBody>
          <a:body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2365667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55DEBEE-B496-4E9D-B4CC-5547DDC368F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3C039E5-3C17-4AD7-8C86-8FDAA8A7E21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C9D4B2-470E-48AD-8C51-2B6BDB1E6D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49F84F-373A-411E-9558-6206C443CEEB}" type="datetimeFigureOut">
              <a:rPr lang="en-US" smtClean="0"/>
              <a:pPr/>
              <a:t>9/26/2022</a:t>
            </a:fld>
            <a:endParaRPr lang="en-US" dirty="0"/>
          </a:p>
        </p:txBody>
      </p:sp>
      <p:sp>
        <p:nvSpPr>
          <p:cNvPr id="5" name="Footer Placeholder 4">
            <a:extLst>
              <a:ext uri="{FF2B5EF4-FFF2-40B4-BE49-F238E27FC236}">
                <a16:creationId xmlns:a16="http://schemas.microsoft.com/office/drawing/2014/main" id="{EE1B2D93-CE2D-4E62-BA95-4EC2DCEC62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F8CB7258-3D24-430E-9245-90CB5F5F41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18DE00-700D-4550-8331-8A5CF6DEA75D}" type="slidenum">
              <a:rPr lang="en-US" smtClean="0"/>
              <a:pPr/>
              <a:t>‹#›</a:t>
            </a:fld>
            <a:endParaRPr lang="en-US" dirty="0"/>
          </a:p>
        </p:txBody>
      </p:sp>
    </p:spTree>
    <p:extLst>
      <p:ext uri="{BB962C8B-B14F-4D97-AF65-F5344CB8AC3E}">
        <p14:creationId xmlns:p14="http://schemas.microsoft.com/office/powerpoint/2010/main" val="3919051915"/>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lawteacher.net/cases/alcock-v-chief-constable.php"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6A4644-03F0-4909-8AD1-82164FAA6CB2}"/>
              </a:ext>
            </a:extLst>
          </p:cNvPr>
          <p:cNvSpPr>
            <a:spLocks noGrp="1"/>
          </p:cNvSpPr>
          <p:nvPr>
            <p:ph type="ctrTitle"/>
          </p:nvPr>
        </p:nvSpPr>
        <p:spPr>
          <a:xfrm>
            <a:off x="1370693" y="1103591"/>
            <a:ext cx="9440035" cy="1715820"/>
          </a:xfrm>
        </p:spPr>
        <p:txBody>
          <a:bodyPr>
            <a:normAutofit/>
          </a:bodyPr>
          <a:lstStyle/>
          <a:p>
            <a:r>
              <a:rPr lang="en-US" sz="4400" b="1" dirty="0">
                <a:ln>
                  <a:solidFill>
                    <a:prstClr val="black">
                      <a:lumMod val="75000"/>
                      <a:lumOff val="25000"/>
                      <a:alpha val="10000"/>
                    </a:prstClr>
                  </a:solidFill>
                </a:ln>
                <a:effectLst>
                  <a:outerShdw blurRad="9525" dist="25400" dir="14640000" algn="tl" rotWithShape="0">
                    <a:prstClr val="black">
                      <a:alpha val="30000"/>
                    </a:prstClr>
                  </a:outerShdw>
                </a:effectLst>
                <a:latin typeface="+mn-lt"/>
              </a:rPr>
              <a:t>University of Lusaka</a:t>
            </a:r>
            <a:br>
              <a:rPr lang="en-US" sz="4400" b="1" dirty="0">
                <a:ln>
                  <a:solidFill>
                    <a:prstClr val="black">
                      <a:lumMod val="75000"/>
                      <a:lumOff val="25000"/>
                      <a:alpha val="10000"/>
                    </a:prstClr>
                  </a:solidFill>
                </a:ln>
                <a:effectLst>
                  <a:outerShdw blurRad="9525" dist="25400" dir="14640000" algn="tl" rotWithShape="0">
                    <a:prstClr val="black">
                      <a:alpha val="30000"/>
                    </a:prstClr>
                  </a:outerShdw>
                </a:effectLst>
                <a:latin typeface="+mn-lt"/>
              </a:rPr>
            </a:br>
            <a:r>
              <a:rPr lang="en-US" sz="4400" b="1" dirty="0">
                <a:ln>
                  <a:solidFill>
                    <a:prstClr val="black">
                      <a:lumMod val="75000"/>
                      <a:lumOff val="25000"/>
                      <a:alpha val="10000"/>
                    </a:prstClr>
                  </a:solidFill>
                </a:ln>
                <a:effectLst>
                  <a:outerShdw blurRad="9525" dist="25400" dir="14640000" algn="tl" rotWithShape="0">
                    <a:prstClr val="black">
                      <a:alpha val="30000"/>
                    </a:prstClr>
                  </a:outerShdw>
                </a:effectLst>
                <a:latin typeface="+mn-lt"/>
              </a:rPr>
              <a:t>School of Law</a:t>
            </a:r>
            <a:endParaRPr lang="en-US" dirty="0">
              <a:latin typeface="+mn-lt"/>
            </a:endParaRPr>
          </a:p>
        </p:txBody>
      </p:sp>
      <p:sp>
        <p:nvSpPr>
          <p:cNvPr id="3" name="Subtitle 2">
            <a:extLst>
              <a:ext uri="{FF2B5EF4-FFF2-40B4-BE49-F238E27FC236}">
                <a16:creationId xmlns:a16="http://schemas.microsoft.com/office/drawing/2014/main" id="{888E28F9-437F-42A6-8843-76E8D2056014}"/>
              </a:ext>
            </a:extLst>
          </p:cNvPr>
          <p:cNvSpPr>
            <a:spLocks noGrp="1"/>
          </p:cNvSpPr>
          <p:nvPr>
            <p:ph type="subTitle" idx="1"/>
          </p:nvPr>
        </p:nvSpPr>
        <p:spPr>
          <a:xfrm>
            <a:off x="1375982" y="3180680"/>
            <a:ext cx="9440035" cy="1715820"/>
          </a:xfrm>
        </p:spPr>
        <p:txBody>
          <a:bodyPr>
            <a:normAutofit/>
          </a:bodyPr>
          <a:lstStyle/>
          <a:p>
            <a:r>
              <a:rPr lang="en-US" sz="3600" b="1" dirty="0"/>
              <a:t>Unit 2 – Negligence – Duty of Care</a:t>
            </a:r>
          </a:p>
        </p:txBody>
      </p:sp>
    </p:spTree>
    <p:extLst>
      <p:ext uri="{BB962C8B-B14F-4D97-AF65-F5344CB8AC3E}">
        <p14:creationId xmlns:p14="http://schemas.microsoft.com/office/powerpoint/2010/main" val="3642732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09448" y="274637"/>
            <a:ext cx="10578662" cy="986603"/>
          </a:xfrm>
        </p:spPr>
        <p:txBody>
          <a:bodyPr>
            <a:normAutofit/>
          </a:bodyPr>
          <a:lstStyle/>
          <a:p>
            <a:r>
              <a:rPr lang="en-US" b="1" dirty="0"/>
              <a:t>Cont’d…..</a:t>
            </a:r>
          </a:p>
        </p:txBody>
      </p:sp>
      <p:sp>
        <p:nvSpPr>
          <p:cNvPr id="2" name="Content Placeholder 1"/>
          <p:cNvSpPr>
            <a:spLocks noGrp="1"/>
          </p:cNvSpPr>
          <p:nvPr>
            <p:ph idx="1"/>
          </p:nvPr>
        </p:nvSpPr>
        <p:spPr>
          <a:xfrm>
            <a:off x="709448" y="1497724"/>
            <a:ext cx="10578662" cy="5085638"/>
          </a:xfrm>
          <a:noFill/>
        </p:spPr>
        <p:txBody>
          <a:bodyPr>
            <a:normAutofit/>
          </a:bodyPr>
          <a:lstStyle/>
          <a:p>
            <a:pPr marL="109728" indent="0" algn="just">
              <a:buNone/>
            </a:pPr>
            <a:r>
              <a:rPr lang="en-US" sz="2800" dirty="0"/>
              <a:t>2. </a:t>
            </a:r>
            <a:r>
              <a:rPr lang="en-US" sz="2600" dirty="0"/>
              <a:t>Proximity -</a:t>
            </a:r>
            <a:r>
              <a:rPr lang="en-US" sz="2600" i="1" dirty="0"/>
              <a:t> </a:t>
            </a:r>
            <a:r>
              <a:rPr lang="en-US" sz="2600" dirty="0"/>
              <a:t>whether there is a relationship of proximity between the defendant and the claimant.</a:t>
            </a:r>
          </a:p>
          <a:p>
            <a:pPr lvl="1" algn="just"/>
            <a:r>
              <a:rPr lang="en-US" sz="2600" b="1" dirty="0"/>
              <a:t> </a:t>
            </a:r>
            <a:r>
              <a:rPr lang="en-US" sz="2600" dirty="0"/>
              <a:t>This does not dictate that there must be physical proximity, rather that there must be a connection between the two. </a:t>
            </a:r>
          </a:p>
          <a:p>
            <a:pPr lvl="1" algn="just"/>
            <a:endParaRPr lang="en-US" sz="2600" dirty="0"/>
          </a:p>
          <a:p>
            <a:pPr lvl="1" algn="just"/>
            <a:r>
              <a:rPr lang="en-US" sz="2600" dirty="0"/>
              <a:t>An example of proximity (or, rather, a lack of proximity) can be seen in </a:t>
            </a:r>
            <a:r>
              <a:rPr lang="en-US" sz="2600" i="1" u="sng" dirty="0">
                <a:hlinkClick r:id="rId2">
                  <a:extLst>
                    <a:ext uri="{A12FA001-AC4F-418D-AE19-62706E023703}">
                      <ahyp:hlinkClr xmlns:ahyp="http://schemas.microsoft.com/office/drawing/2018/hyperlinkcolor" val="tx"/>
                    </a:ext>
                  </a:extLst>
                </a:hlinkClick>
              </a:rPr>
              <a:t>Alcock v Chief Constable of South Yorkshire </a:t>
            </a:r>
            <a:r>
              <a:rPr lang="en-US" sz="2600" i="1" dirty="0">
                <a:hlinkClick r:id="rId2">
                  <a:extLst>
                    <a:ext uri="{A12FA001-AC4F-418D-AE19-62706E023703}">
                      <ahyp:hlinkClr xmlns:ahyp="http://schemas.microsoft.com/office/drawing/2018/hyperlinkcolor" val="tx"/>
                    </a:ext>
                  </a:extLst>
                </a:hlinkClick>
              </a:rPr>
              <a:t>Police</a:t>
            </a:r>
            <a:r>
              <a:rPr lang="en-US" sz="2600" i="1" dirty="0"/>
              <a:t>[1991] UKHL 5 </a:t>
            </a:r>
            <a:r>
              <a:rPr lang="en-US" sz="2600" dirty="0"/>
              <a:t>– members of the general public coming across the aftermath of the Hillsborough disaster and suffering nervous shock as a result were held to not be owed a duty of care, because the link between the defendants and claimants was held to be too distant. </a:t>
            </a:r>
          </a:p>
        </p:txBody>
      </p:sp>
    </p:spTree>
    <p:extLst>
      <p:ext uri="{BB962C8B-B14F-4D97-AF65-F5344CB8AC3E}">
        <p14:creationId xmlns:p14="http://schemas.microsoft.com/office/powerpoint/2010/main" val="26564467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8C6CC2-812D-4A6E-BABE-905BC9424728}"/>
              </a:ext>
            </a:extLst>
          </p:cNvPr>
          <p:cNvSpPr>
            <a:spLocks noGrp="1"/>
          </p:cNvSpPr>
          <p:nvPr>
            <p:ph type="title"/>
          </p:nvPr>
        </p:nvSpPr>
        <p:spPr>
          <a:xfrm>
            <a:off x="913794" y="215462"/>
            <a:ext cx="10353763" cy="777766"/>
          </a:xfrm>
        </p:spPr>
        <p:txBody>
          <a:bodyPr/>
          <a:lstStyle/>
          <a:p>
            <a:r>
              <a:rPr lang="en-US" b="1" dirty="0"/>
              <a:t>Cont’d</a:t>
            </a:r>
          </a:p>
        </p:txBody>
      </p:sp>
      <p:sp>
        <p:nvSpPr>
          <p:cNvPr id="3" name="Content Placeholder 2">
            <a:extLst>
              <a:ext uri="{FF2B5EF4-FFF2-40B4-BE49-F238E27FC236}">
                <a16:creationId xmlns:a16="http://schemas.microsoft.com/office/drawing/2014/main" id="{9E9C470F-5FBA-44EC-BEF9-78448501C2B0}"/>
              </a:ext>
            </a:extLst>
          </p:cNvPr>
          <p:cNvSpPr>
            <a:spLocks noGrp="1"/>
          </p:cNvSpPr>
          <p:nvPr>
            <p:ph idx="1"/>
          </p:nvPr>
        </p:nvSpPr>
        <p:spPr>
          <a:xfrm>
            <a:off x="913795" y="1387366"/>
            <a:ext cx="10353763" cy="5255172"/>
          </a:xfrm>
        </p:spPr>
        <p:txBody>
          <a:bodyPr>
            <a:normAutofit/>
          </a:bodyPr>
          <a:lstStyle/>
          <a:p>
            <a:pPr marL="494100" indent="-457200">
              <a:buAutoNum type="arabicPeriod" startAt="3"/>
            </a:pPr>
            <a:r>
              <a:rPr lang="en-US" sz="2600" dirty="0">
                <a:effectLst/>
              </a:rPr>
              <a:t>That it is fair, just and reasonable to impose a duty of care</a:t>
            </a:r>
            <a:endParaRPr lang="en-US" sz="2600" dirty="0"/>
          </a:p>
          <a:p>
            <a:pPr lvl="1">
              <a:buFont typeface="Courier New" panose="02070309020205020404" pitchFamily="49" charset="0"/>
              <a:buChar char="o"/>
            </a:pPr>
            <a:r>
              <a:rPr lang="en-US" sz="2600" dirty="0"/>
              <a:t>It really is no more than an expression of the idea that lies at the heart of every judgment about legal policy.  If liability is to attach, it should be in situations where this is readily understandable because, looking at both sides of the argument, it is fair and reasonable that there should be liability.</a:t>
            </a:r>
          </a:p>
          <a:p>
            <a:pPr lvl="1">
              <a:buFont typeface="Courier New" panose="02070309020205020404" pitchFamily="49" charset="0"/>
              <a:buChar char="o"/>
            </a:pPr>
            <a:endParaRPr lang="en-US" sz="2200" b="1" dirty="0"/>
          </a:p>
        </p:txBody>
      </p:sp>
    </p:spTree>
    <p:extLst>
      <p:ext uri="{BB962C8B-B14F-4D97-AF65-F5344CB8AC3E}">
        <p14:creationId xmlns:p14="http://schemas.microsoft.com/office/powerpoint/2010/main" val="30989351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CEB47B6-E9A3-4734-A894-76E274A7EF02}"/>
              </a:ext>
            </a:extLst>
          </p:cNvPr>
          <p:cNvSpPr>
            <a:spLocks noGrp="1"/>
          </p:cNvSpPr>
          <p:nvPr>
            <p:ph type="subTitle" idx="1"/>
          </p:nvPr>
        </p:nvSpPr>
        <p:spPr>
          <a:xfrm>
            <a:off x="1524000" y="3200400"/>
            <a:ext cx="9144000" cy="1245476"/>
          </a:xfrm>
        </p:spPr>
        <p:txBody>
          <a:bodyPr>
            <a:noAutofit/>
          </a:bodyPr>
          <a:lstStyle/>
          <a:p>
            <a:r>
              <a:rPr lang="en-US" sz="4000" b="1" dirty="0">
                <a:latin typeface="+mj-lt"/>
              </a:rPr>
              <a:t>Duty of Care in Novel Situations</a:t>
            </a:r>
          </a:p>
        </p:txBody>
      </p:sp>
    </p:spTree>
    <p:extLst>
      <p:ext uri="{BB962C8B-B14F-4D97-AF65-F5344CB8AC3E}">
        <p14:creationId xmlns:p14="http://schemas.microsoft.com/office/powerpoint/2010/main" val="20303564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06917-4515-47BC-94EC-589DE0A68CA3}"/>
              </a:ext>
            </a:extLst>
          </p:cNvPr>
          <p:cNvSpPr>
            <a:spLocks noGrp="1"/>
          </p:cNvSpPr>
          <p:nvPr>
            <p:ph type="title"/>
          </p:nvPr>
        </p:nvSpPr>
        <p:spPr>
          <a:xfrm>
            <a:off x="913795" y="141889"/>
            <a:ext cx="10353763" cy="970450"/>
          </a:xfrm>
        </p:spPr>
        <p:txBody>
          <a:bodyPr/>
          <a:lstStyle/>
          <a:p>
            <a:r>
              <a:rPr lang="en-US" b="1" dirty="0"/>
              <a:t>Psychiatric Injury</a:t>
            </a:r>
          </a:p>
        </p:txBody>
      </p:sp>
      <p:sp>
        <p:nvSpPr>
          <p:cNvPr id="3" name="Content Placeholder 2">
            <a:extLst>
              <a:ext uri="{FF2B5EF4-FFF2-40B4-BE49-F238E27FC236}">
                <a16:creationId xmlns:a16="http://schemas.microsoft.com/office/drawing/2014/main" id="{288F32D8-C9C7-4575-AD86-9399F7552F38}"/>
              </a:ext>
            </a:extLst>
          </p:cNvPr>
          <p:cNvSpPr>
            <a:spLocks noGrp="1"/>
          </p:cNvSpPr>
          <p:nvPr>
            <p:ph idx="1"/>
          </p:nvPr>
        </p:nvSpPr>
        <p:spPr>
          <a:xfrm>
            <a:off x="913795" y="1112339"/>
            <a:ext cx="10353763" cy="5398820"/>
          </a:xfrm>
        </p:spPr>
        <p:txBody>
          <a:bodyPr>
            <a:normAutofit/>
          </a:bodyPr>
          <a:lstStyle/>
          <a:p>
            <a:r>
              <a:rPr lang="en-US" sz="2600" dirty="0"/>
              <a:t>Psychiatric injury - branch of negligence where Plaintiff claims to have suffered psychiatric or mental injury as a result of the act of the Defendant.</a:t>
            </a:r>
          </a:p>
          <a:p>
            <a:r>
              <a:rPr lang="en-US" sz="2600" dirty="0"/>
              <a:t>It is important  to note that the Court draws a distinction between claims in respect of medically recognized psychiatric illness and claims for mere grief, sorrow and distress.</a:t>
            </a:r>
          </a:p>
          <a:p>
            <a:r>
              <a:rPr lang="en-US" sz="2600" dirty="0"/>
              <a:t>In psychiatric injury, successful claimants must establish that they are suffering from a medical condition such as Post Traumatic Stress Disorder (PTSD).</a:t>
            </a:r>
          </a:p>
          <a:p>
            <a:r>
              <a:rPr lang="en-US" sz="2600" dirty="0"/>
              <a:t>THE OLD LAW – there is no liability for psychiatric injury without physical injury: see the case of Victorian Railway Commissioners v </a:t>
            </a:r>
            <a:r>
              <a:rPr lang="en-US" sz="2600" dirty="0" err="1"/>
              <a:t>Coultas</a:t>
            </a:r>
            <a:r>
              <a:rPr lang="en-US" sz="2600" dirty="0"/>
              <a:t> (1888) 13 App. Cas. 222 (note that this is not the position of the law anymore)</a:t>
            </a:r>
          </a:p>
        </p:txBody>
      </p:sp>
    </p:spTree>
    <p:extLst>
      <p:ext uri="{BB962C8B-B14F-4D97-AF65-F5344CB8AC3E}">
        <p14:creationId xmlns:p14="http://schemas.microsoft.com/office/powerpoint/2010/main" val="17411459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8D5A7-8088-450C-8E4A-DEE06A2A1AB9}"/>
              </a:ext>
            </a:extLst>
          </p:cNvPr>
          <p:cNvSpPr>
            <a:spLocks noGrp="1"/>
          </p:cNvSpPr>
          <p:nvPr>
            <p:ph type="title"/>
          </p:nvPr>
        </p:nvSpPr>
        <p:spPr>
          <a:xfrm>
            <a:off x="913794" y="96348"/>
            <a:ext cx="10353763" cy="970450"/>
          </a:xfrm>
        </p:spPr>
        <p:txBody>
          <a:bodyPr/>
          <a:lstStyle/>
          <a:p>
            <a:r>
              <a:rPr lang="en-US" b="1" dirty="0"/>
              <a:t>Psychiatric Injury Cont’d</a:t>
            </a:r>
          </a:p>
        </p:txBody>
      </p:sp>
      <p:sp>
        <p:nvSpPr>
          <p:cNvPr id="3" name="Content Placeholder 2">
            <a:extLst>
              <a:ext uri="{FF2B5EF4-FFF2-40B4-BE49-F238E27FC236}">
                <a16:creationId xmlns:a16="http://schemas.microsoft.com/office/drawing/2014/main" id="{85B338E8-58BE-4D2D-8DDA-9AD6F9024694}"/>
              </a:ext>
            </a:extLst>
          </p:cNvPr>
          <p:cNvSpPr>
            <a:spLocks noGrp="1"/>
          </p:cNvSpPr>
          <p:nvPr>
            <p:ph idx="1"/>
          </p:nvPr>
        </p:nvSpPr>
        <p:spPr>
          <a:xfrm>
            <a:off x="913795" y="1308538"/>
            <a:ext cx="10353763" cy="5013434"/>
          </a:xfrm>
        </p:spPr>
        <p:txBody>
          <a:bodyPr>
            <a:normAutofit/>
          </a:bodyPr>
          <a:lstStyle/>
          <a:p>
            <a:r>
              <a:rPr lang="en-US" sz="2600" dirty="0"/>
              <a:t>The Courts adopted a more liberal approach in </a:t>
            </a:r>
            <a:r>
              <a:rPr lang="en-US" sz="2600" dirty="0" err="1"/>
              <a:t>Dulieu</a:t>
            </a:r>
            <a:r>
              <a:rPr lang="en-US" sz="2600" dirty="0"/>
              <a:t> v White &amp; Sons (1901) 2 KB. 669; and in Hambrook v Stokes (1925) 1 KB. 141</a:t>
            </a:r>
          </a:p>
          <a:p>
            <a:r>
              <a:rPr lang="en-US" sz="2600" dirty="0"/>
              <a:t>The law was expanded further in McLoughlin v O'Brian [1983] 1 AC 410 – the law was extended to cover a situation where the claimant had not seen or heard the accident itself but came upon its immediate aftermath.</a:t>
            </a:r>
          </a:p>
          <a:p>
            <a:r>
              <a:rPr lang="en-US" sz="2600" dirty="0"/>
              <a:t>The court in the McLoughlin case however put some control mechanisms in relation to the extent of admissible claims. According to the Court, three factors must be considered in every case:-</a:t>
            </a:r>
          </a:p>
          <a:p>
            <a:pPr marL="871200" lvl="1" indent="-457200"/>
            <a:r>
              <a:rPr lang="en-US" sz="2600" dirty="0"/>
              <a:t>Class of persons whose claims should be </a:t>
            </a:r>
            <a:r>
              <a:rPr lang="en-US" sz="2600" dirty="0" err="1"/>
              <a:t>recognised</a:t>
            </a:r>
            <a:r>
              <a:rPr lang="en-US" sz="2600" dirty="0"/>
              <a:t>;</a:t>
            </a:r>
          </a:p>
          <a:p>
            <a:pPr marL="871200" lvl="1" indent="-457200"/>
            <a:r>
              <a:rPr lang="en-US" sz="2600" dirty="0"/>
              <a:t>Proximity of such persons to the accident</a:t>
            </a:r>
          </a:p>
          <a:p>
            <a:pPr marL="871200" lvl="1" indent="-457200"/>
            <a:r>
              <a:rPr lang="en-US" sz="2600" dirty="0"/>
              <a:t>Means by which the psychiatric illness was caused.</a:t>
            </a:r>
          </a:p>
        </p:txBody>
      </p:sp>
    </p:spTree>
    <p:extLst>
      <p:ext uri="{BB962C8B-B14F-4D97-AF65-F5344CB8AC3E}">
        <p14:creationId xmlns:p14="http://schemas.microsoft.com/office/powerpoint/2010/main" val="8605708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9915F-223C-42DA-804D-CD6E7AE38F4B}"/>
              </a:ext>
            </a:extLst>
          </p:cNvPr>
          <p:cNvSpPr>
            <a:spLocks noGrp="1"/>
          </p:cNvSpPr>
          <p:nvPr>
            <p:ph type="title"/>
          </p:nvPr>
        </p:nvSpPr>
        <p:spPr>
          <a:xfrm>
            <a:off x="928956" y="126124"/>
            <a:ext cx="10353763" cy="970450"/>
          </a:xfrm>
        </p:spPr>
        <p:txBody>
          <a:bodyPr/>
          <a:lstStyle/>
          <a:p>
            <a:r>
              <a:rPr lang="en-US" b="1" dirty="0"/>
              <a:t>Primary and Secondary Victims</a:t>
            </a:r>
          </a:p>
        </p:txBody>
      </p:sp>
      <p:sp>
        <p:nvSpPr>
          <p:cNvPr id="3" name="Content Placeholder 2">
            <a:extLst>
              <a:ext uri="{FF2B5EF4-FFF2-40B4-BE49-F238E27FC236}">
                <a16:creationId xmlns:a16="http://schemas.microsoft.com/office/drawing/2014/main" id="{8F588AD2-B5FF-4CEA-B194-92ABE68F57C3}"/>
              </a:ext>
            </a:extLst>
          </p:cNvPr>
          <p:cNvSpPr>
            <a:spLocks noGrp="1"/>
          </p:cNvSpPr>
          <p:nvPr>
            <p:ph idx="1"/>
          </p:nvPr>
        </p:nvSpPr>
        <p:spPr>
          <a:xfrm>
            <a:off x="913795" y="1096575"/>
            <a:ext cx="10353763" cy="5635302"/>
          </a:xfrm>
        </p:spPr>
        <p:txBody>
          <a:bodyPr>
            <a:normAutofit/>
          </a:bodyPr>
          <a:lstStyle/>
          <a:p>
            <a:r>
              <a:rPr lang="en-US" sz="2600" dirty="0"/>
              <a:t>In, White and Others v Chief Constable of the South Yorkshire Police [1999] 2 AC 455 – the Court made a distinction between primary and secondary victims of psychiatric injury.</a:t>
            </a:r>
          </a:p>
          <a:p>
            <a:r>
              <a:rPr lang="en-US" sz="2600" dirty="0"/>
              <a:t>To qualify as a primary victim, the claimant must prove either of the following:</a:t>
            </a:r>
          </a:p>
          <a:p>
            <a:pPr marL="871200" lvl="1" indent="-457200">
              <a:buFont typeface="+mj-lt"/>
              <a:buAutoNum type="arabicPeriod"/>
            </a:pPr>
            <a:r>
              <a:rPr lang="en-US" sz="2600" dirty="0"/>
              <a:t>They were placed in physical danger due to the plaintiff’s negligence; or</a:t>
            </a:r>
          </a:p>
          <a:p>
            <a:pPr marL="871200" lvl="1" indent="-457200">
              <a:buFont typeface="+mj-lt"/>
              <a:buAutoNum type="arabicPeriod"/>
            </a:pPr>
            <a:r>
              <a:rPr lang="en-US" sz="2600" dirty="0"/>
              <a:t>They had been placed in reasonable fear for their physical safety – see the case of McFarlane v EE Caledonia Ltd [1995] 2 All ER 1</a:t>
            </a:r>
          </a:p>
        </p:txBody>
      </p:sp>
    </p:spTree>
    <p:extLst>
      <p:ext uri="{BB962C8B-B14F-4D97-AF65-F5344CB8AC3E}">
        <p14:creationId xmlns:p14="http://schemas.microsoft.com/office/powerpoint/2010/main" val="40829189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D41E25-B27C-4714-B88B-32C9ABC38332}"/>
              </a:ext>
            </a:extLst>
          </p:cNvPr>
          <p:cNvSpPr>
            <a:spLocks noGrp="1"/>
          </p:cNvSpPr>
          <p:nvPr>
            <p:ph type="title"/>
          </p:nvPr>
        </p:nvSpPr>
        <p:spPr>
          <a:xfrm>
            <a:off x="913795" y="126124"/>
            <a:ext cx="10353763" cy="693683"/>
          </a:xfrm>
        </p:spPr>
        <p:txBody>
          <a:bodyPr>
            <a:normAutofit fontScale="90000"/>
          </a:bodyPr>
          <a:lstStyle/>
          <a:p>
            <a:r>
              <a:rPr lang="en-US" b="1" dirty="0"/>
              <a:t>Secondary Victims</a:t>
            </a:r>
          </a:p>
        </p:txBody>
      </p:sp>
      <p:sp>
        <p:nvSpPr>
          <p:cNvPr id="3" name="Content Placeholder 2">
            <a:extLst>
              <a:ext uri="{FF2B5EF4-FFF2-40B4-BE49-F238E27FC236}">
                <a16:creationId xmlns:a16="http://schemas.microsoft.com/office/drawing/2014/main" id="{F646A2CC-D43D-4518-BA3B-128103B0108E}"/>
              </a:ext>
            </a:extLst>
          </p:cNvPr>
          <p:cNvSpPr>
            <a:spLocks noGrp="1"/>
          </p:cNvSpPr>
          <p:nvPr>
            <p:ph idx="1"/>
          </p:nvPr>
        </p:nvSpPr>
        <p:spPr>
          <a:xfrm>
            <a:off x="913795" y="930166"/>
            <a:ext cx="10353763" cy="5675585"/>
          </a:xfrm>
        </p:spPr>
        <p:txBody>
          <a:bodyPr>
            <a:noAutofit/>
          </a:bodyPr>
          <a:lstStyle/>
          <a:p>
            <a:r>
              <a:rPr lang="en-US" sz="2600" dirty="0"/>
              <a:t>The position of secondary victims is covered by the decision in Alcock v Chief Constable of South Yorkshire [1992] 1 AC 310 – secondary victims are those who suffer psychiatric illness because of witnessing an event, or its immediate aftermath, though they are themselves not in any danger.</a:t>
            </a:r>
          </a:p>
          <a:p>
            <a:r>
              <a:rPr lang="en-US" sz="2600" dirty="0"/>
              <a:t>secondary victims of psychiatric illness have to show not only that their injuries were reasonably foreseeable but also the following:</a:t>
            </a:r>
          </a:p>
          <a:p>
            <a:pPr marL="871200" lvl="1" indent="-457200">
              <a:buFont typeface="+mj-lt"/>
              <a:buAutoNum type="arabicPeriod"/>
            </a:pPr>
            <a:r>
              <a:rPr lang="en-US" sz="2600" dirty="0"/>
              <a:t>Proximity of the relationship with the immediate victim </a:t>
            </a:r>
          </a:p>
          <a:p>
            <a:pPr marL="1177200" lvl="2" indent="-457200">
              <a:buFont typeface="Courier New" panose="02070309020205020404" pitchFamily="49" charset="0"/>
              <a:buChar char="o"/>
            </a:pPr>
            <a:r>
              <a:rPr lang="en-US" sz="2600" dirty="0"/>
              <a:t>The relationship must be one of a close relation of love and affection between the secondary victim and the victim.</a:t>
            </a:r>
          </a:p>
        </p:txBody>
      </p:sp>
    </p:spTree>
    <p:extLst>
      <p:ext uri="{BB962C8B-B14F-4D97-AF65-F5344CB8AC3E}">
        <p14:creationId xmlns:p14="http://schemas.microsoft.com/office/powerpoint/2010/main" val="9937868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3DF928-DC88-481F-9590-10A73382D0E1}"/>
              </a:ext>
            </a:extLst>
          </p:cNvPr>
          <p:cNvSpPr>
            <a:spLocks noGrp="1"/>
          </p:cNvSpPr>
          <p:nvPr>
            <p:ph type="title"/>
          </p:nvPr>
        </p:nvSpPr>
        <p:spPr>
          <a:xfrm>
            <a:off x="838200" y="189186"/>
            <a:ext cx="10515600" cy="1072056"/>
          </a:xfrm>
        </p:spPr>
        <p:txBody>
          <a:bodyPr/>
          <a:lstStyle/>
          <a:p>
            <a:r>
              <a:rPr kumimoji="0" lang="en-US" sz="4400" b="1" i="0" u="none" strike="noStrike" kern="1200" cap="none" spc="0" normalizeH="0" baseline="0" noProof="0" dirty="0">
                <a:ln>
                  <a:noFill/>
                </a:ln>
                <a:solidFill>
                  <a:prstClr val="black"/>
                </a:solidFill>
                <a:effectLst/>
                <a:uLnTx/>
                <a:uFillTx/>
                <a:latin typeface="Calibri Light" panose="020F0302020204030204"/>
                <a:ea typeface="+mj-ea"/>
                <a:cs typeface="+mj-cs"/>
              </a:rPr>
              <a:t>Secondary Victims Cont’d</a:t>
            </a:r>
            <a:endParaRPr lang="en-US" dirty="0"/>
          </a:p>
        </p:txBody>
      </p:sp>
      <p:sp>
        <p:nvSpPr>
          <p:cNvPr id="3" name="Content Placeholder 2">
            <a:extLst>
              <a:ext uri="{FF2B5EF4-FFF2-40B4-BE49-F238E27FC236}">
                <a16:creationId xmlns:a16="http://schemas.microsoft.com/office/drawing/2014/main" id="{9BAED9D3-1B01-4EEC-983E-AABF250C443C}"/>
              </a:ext>
            </a:extLst>
          </p:cNvPr>
          <p:cNvSpPr>
            <a:spLocks noGrp="1"/>
          </p:cNvSpPr>
          <p:nvPr>
            <p:ph idx="1"/>
          </p:nvPr>
        </p:nvSpPr>
        <p:spPr>
          <a:xfrm>
            <a:off x="838200" y="1261242"/>
            <a:ext cx="10515600" cy="4915721"/>
          </a:xfrm>
        </p:spPr>
        <p:txBody>
          <a:bodyPr/>
          <a:lstStyle/>
          <a:p>
            <a:pPr marL="1177200" marR="0" lvl="2" indent="-457200" algn="l" defTabSz="914400" rtl="0" eaLnBrk="1" fontAlgn="auto" latinLnBrk="0" hangingPunct="1">
              <a:lnSpc>
                <a:spcPct val="90000"/>
              </a:lnSpc>
              <a:spcBef>
                <a:spcPts val="500"/>
              </a:spcBef>
              <a:spcAft>
                <a:spcPts val="0"/>
              </a:spcAft>
              <a:buClrTx/>
              <a:buSzTx/>
              <a:buFont typeface="Courier New" panose="02070309020205020404" pitchFamily="49" charset="0"/>
              <a:buChar char="o"/>
              <a:tabLst/>
              <a:defRPr/>
            </a:pPr>
            <a:r>
              <a:rPr kumimoji="0" lang="en-US" sz="2600" b="0" i="0" u="none" strike="noStrike" kern="1200" cap="none" spc="0" normalizeH="0" baseline="0" noProof="0" dirty="0">
                <a:ln>
                  <a:noFill/>
                </a:ln>
                <a:solidFill>
                  <a:prstClr val="black"/>
                </a:solidFill>
                <a:effectLst/>
                <a:uLnTx/>
                <a:uFillTx/>
                <a:latin typeface="Calibri" panose="020F0502020204030204"/>
                <a:ea typeface="+mn-ea"/>
                <a:cs typeface="+mn-cs"/>
              </a:rPr>
              <a:t>Such a relationship is presumed to exist between spouses,  parents and children but the presumption could be rebutted if one establishes that the parties were estranged.</a:t>
            </a:r>
          </a:p>
          <a:p>
            <a:pPr marL="1177200" marR="0" lvl="2" indent="-457200" algn="l" defTabSz="914400" rtl="0" eaLnBrk="1" fontAlgn="auto" latinLnBrk="0" hangingPunct="1">
              <a:lnSpc>
                <a:spcPct val="90000"/>
              </a:lnSpc>
              <a:spcBef>
                <a:spcPts val="500"/>
              </a:spcBef>
              <a:spcAft>
                <a:spcPts val="0"/>
              </a:spcAft>
              <a:buClrTx/>
              <a:buSzTx/>
              <a:buFont typeface="Courier New" panose="02070309020205020404" pitchFamily="49" charset="0"/>
              <a:buChar char="o"/>
              <a:tabLst/>
              <a:defRPr/>
            </a:pPr>
            <a:r>
              <a:rPr kumimoji="0" lang="en-US" sz="2600" b="0" i="0" u="none" strike="noStrike" kern="1200" cap="none" spc="0" normalizeH="0" baseline="0" noProof="0" dirty="0">
                <a:ln>
                  <a:noFill/>
                </a:ln>
                <a:solidFill>
                  <a:prstClr val="black"/>
                </a:solidFill>
                <a:effectLst/>
                <a:uLnTx/>
                <a:uFillTx/>
                <a:latin typeface="Calibri" panose="020F0502020204030204"/>
                <a:ea typeface="+mn-ea"/>
                <a:cs typeface="+mn-cs"/>
              </a:rPr>
              <a:t>Siblings and other relatives (grandparents, aunts and uncles would not ordinarily qualify under such a relationship unless if they establish that due to certain special circumstances, such a relationship did in fact exist. </a:t>
            </a:r>
          </a:p>
          <a:p>
            <a:pPr marL="1177200" marR="0" lvl="2" indent="-457200" algn="l" defTabSz="914400" rtl="0" eaLnBrk="1" fontAlgn="auto" latinLnBrk="0" hangingPunct="1">
              <a:lnSpc>
                <a:spcPct val="90000"/>
              </a:lnSpc>
              <a:spcBef>
                <a:spcPts val="500"/>
              </a:spcBef>
              <a:spcAft>
                <a:spcPts val="0"/>
              </a:spcAft>
              <a:buClrTx/>
              <a:buSzTx/>
              <a:buFont typeface="Courier New" panose="02070309020205020404" pitchFamily="49" charset="0"/>
              <a:buChar char="o"/>
              <a:tabLst/>
              <a:defRPr/>
            </a:pPr>
            <a:r>
              <a:rPr kumimoji="0" lang="en-US" sz="2600" b="0" i="0" u="none" strike="noStrike" kern="1200" cap="none" spc="0" normalizeH="0" baseline="0" noProof="0" dirty="0">
                <a:ln>
                  <a:noFill/>
                </a:ln>
                <a:solidFill>
                  <a:prstClr val="black"/>
                </a:solidFill>
                <a:effectLst/>
                <a:uLnTx/>
                <a:uFillTx/>
                <a:latin typeface="Calibri" panose="020F0502020204030204"/>
                <a:ea typeface="+mn-ea"/>
                <a:cs typeface="+mn-cs"/>
              </a:rPr>
              <a:t>It follows that the plaintiff who lost a brother in the aforementioned case could not succeed with her claim.</a:t>
            </a:r>
          </a:p>
          <a:p>
            <a:endParaRPr lang="en-US" dirty="0"/>
          </a:p>
        </p:txBody>
      </p:sp>
    </p:spTree>
    <p:extLst>
      <p:ext uri="{BB962C8B-B14F-4D97-AF65-F5344CB8AC3E}">
        <p14:creationId xmlns:p14="http://schemas.microsoft.com/office/powerpoint/2010/main" val="23820549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777172-81B2-4698-B05B-DB0E8D936B67}"/>
              </a:ext>
            </a:extLst>
          </p:cNvPr>
          <p:cNvSpPr>
            <a:spLocks noGrp="1"/>
          </p:cNvSpPr>
          <p:nvPr>
            <p:ph type="title"/>
          </p:nvPr>
        </p:nvSpPr>
        <p:spPr>
          <a:xfrm>
            <a:off x="599090" y="96348"/>
            <a:ext cx="11035862" cy="786522"/>
          </a:xfrm>
        </p:spPr>
        <p:txBody>
          <a:bodyPr/>
          <a:lstStyle/>
          <a:p>
            <a:r>
              <a:rPr lang="en-US" b="1" dirty="0"/>
              <a:t>Secondary Victims Cont’d</a:t>
            </a:r>
          </a:p>
        </p:txBody>
      </p:sp>
      <p:sp>
        <p:nvSpPr>
          <p:cNvPr id="3" name="Content Placeholder 2">
            <a:extLst>
              <a:ext uri="{FF2B5EF4-FFF2-40B4-BE49-F238E27FC236}">
                <a16:creationId xmlns:a16="http://schemas.microsoft.com/office/drawing/2014/main" id="{0F35D03F-418F-4678-B86A-FC22C1A99C05}"/>
              </a:ext>
            </a:extLst>
          </p:cNvPr>
          <p:cNvSpPr>
            <a:spLocks noGrp="1"/>
          </p:cNvSpPr>
          <p:nvPr>
            <p:ph idx="1"/>
          </p:nvPr>
        </p:nvSpPr>
        <p:spPr>
          <a:xfrm>
            <a:off x="913795" y="882870"/>
            <a:ext cx="10353763" cy="5878782"/>
          </a:xfrm>
        </p:spPr>
        <p:txBody>
          <a:bodyPr>
            <a:noAutofit/>
          </a:bodyPr>
          <a:lstStyle/>
          <a:p>
            <a:pPr marL="494100" indent="-457200">
              <a:buAutoNum type="arabicPeriod" startAt="2"/>
            </a:pPr>
            <a:r>
              <a:rPr lang="en-US" sz="2600" dirty="0"/>
              <a:t>Proximity in time and space</a:t>
            </a:r>
          </a:p>
          <a:p>
            <a:pPr marL="871200" lvl="1" indent="-457200">
              <a:buFont typeface="Courier New" panose="02070309020205020404" pitchFamily="49" charset="0"/>
              <a:buChar char="o"/>
            </a:pPr>
            <a:r>
              <a:rPr lang="en-US" dirty="0"/>
              <a:t>A plaintiff must show a high degree of proximity to the accident in space and time</a:t>
            </a:r>
          </a:p>
          <a:p>
            <a:pPr marL="871200" lvl="1" indent="-457200">
              <a:buFont typeface="Courier New" panose="02070309020205020404" pitchFamily="49" charset="0"/>
              <a:buChar char="o"/>
            </a:pPr>
            <a:r>
              <a:rPr lang="en-US" dirty="0"/>
              <a:t>Thus, the plaintiff must normally witness the accident as it occurs or must come upon its immediate aftermath</a:t>
            </a:r>
          </a:p>
          <a:p>
            <a:pPr marL="871200" lvl="1" indent="-457200">
              <a:buFont typeface="Courier New" panose="02070309020205020404" pitchFamily="49" charset="0"/>
              <a:buChar char="o"/>
            </a:pPr>
            <a:r>
              <a:rPr lang="en-US" dirty="0"/>
              <a:t>In the case at hand, the court held that it is normally a prerequisite of liability that the claimants should perceive the events in question with their own unaided senses but the court was reluctant to lay down an inflexible point on this point.</a:t>
            </a:r>
          </a:p>
          <a:p>
            <a:pPr marL="494100" indent="-457200">
              <a:buAutoNum type="arabicPeriod" startAt="3"/>
            </a:pPr>
            <a:r>
              <a:rPr lang="en-US" sz="2600" dirty="0"/>
              <a:t>The means by which the psychiatric illness is caused</a:t>
            </a:r>
          </a:p>
          <a:p>
            <a:pPr marL="756900" lvl="1" indent="-342900">
              <a:buFont typeface="Courier New" panose="02070309020205020404" pitchFamily="49" charset="0"/>
              <a:buChar char="o"/>
            </a:pPr>
            <a:r>
              <a:rPr lang="en-US" dirty="0"/>
              <a:t>It must result from the sudden psychological impact of witnessing a single event or its immediate aftermath as opposed to being a sudden reflection of an event, or prolonged exposure to distressing circumstances – see Sion v Hampstead Health Authority. (1994) 5 Med LR 170. COURT OF APPEAL</a:t>
            </a:r>
          </a:p>
        </p:txBody>
      </p:sp>
    </p:spTree>
    <p:extLst>
      <p:ext uri="{BB962C8B-B14F-4D97-AF65-F5344CB8AC3E}">
        <p14:creationId xmlns:p14="http://schemas.microsoft.com/office/powerpoint/2010/main" val="14303169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AB934C-C82C-41A7-BFA0-E88EFC2F89BF}"/>
              </a:ext>
            </a:extLst>
          </p:cNvPr>
          <p:cNvSpPr>
            <a:spLocks noGrp="1"/>
          </p:cNvSpPr>
          <p:nvPr>
            <p:ph type="title"/>
          </p:nvPr>
        </p:nvSpPr>
        <p:spPr>
          <a:xfrm>
            <a:off x="928956" y="412124"/>
            <a:ext cx="10353763" cy="1068944"/>
          </a:xfrm>
        </p:spPr>
        <p:txBody>
          <a:bodyPr>
            <a:normAutofit/>
          </a:bodyPr>
          <a:lstStyle/>
          <a:p>
            <a:r>
              <a:rPr lang="en-US" sz="3600" b="1" dirty="0"/>
              <a:t>Further Case Reading</a:t>
            </a:r>
          </a:p>
        </p:txBody>
      </p:sp>
      <p:sp>
        <p:nvSpPr>
          <p:cNvPr id="3" name="Content Placeholder 2">
            <a:extLst>
              <a:ext uri="{FF2B5EF4-FFF2-40B4-BE49-F238E27FC236}">
                <a16:creationId xmlns:a16="http://schemas.microsoft.com/office/drawing/2014/main" id="{37BE31A0-7ECF-46EB-B8A2-7BE5B6CD4624}"/>
              </a:ext>
            </a:extLst>
          </p:cNvPr>
          <p:cNvSpPr>
            <a:spLocks noGrp="1"/>
          </p:cNvSpPr>
          <p:nvPr>
            <p:ph idx="1"/>
          </p:nvPr>
        </p:nvSpPr>
        <p:spPr>
          <a:xfrm>
            <a:off x="913795" y="1481069"/>
            <a:ext cx="10353763" cy="5171979"/>
          </a:xfrm>
        </p:spPr>
        <p:txBody>
          <a:bodyPr>
            <a:normAutofit/>
          </a:bodyPr>
          <a:lstStyle/>
          <a:p>
            <a:pPr marL="0" indent="0">
              <a:buNone/>
            </a:pPr>
            <a:r>
              <a:rPr lang="en-US" sz="2600" dirty="0"/>
              <a:t>Read the following cases and see how our Zambian Courts dealt with Psychiatric injury (nervous shock) claims:</a:t>
            </a:r>
          </a:p>
          <a:p>
            <a:pPr lvl="1">
              <a:buFont typeface="Courier New" panose="02070309020205020404" pitchFamily="49" charset="0"/>
              <a:buChar char="o"/>
            </a:pPr>
            <a:r>
              <a:rPr lang="en-US" sz="2600" dirty="0" err="1"/>
              <a:t>Lewish</a:t>
            </a:r>
            <a:r>
              <a:rPr lang="en-US" sz="2600" dirty="0"/>
              <a:t> </a:t>
            </a:r>
            <a:r>
              <a:rPr lang="en-US" sz="2600" dirty="0" err="1"/>
              <a:t>Mosho</a:t>
            </a:r>
            <a:r>
              <a:rPr lang="en-US" sz="2600" dirty="0"/>
              <a:t> v </a:t>
            </a:r>
            <a:r>
              <a:rPr lang="en-US" sz="2600" dirty="0" err="1"/>
              <a:t>Maltildah</a:t>
            </a:r>
            <a:r>
              <a:rPr lang="en-US" sz="2600" dirty="0"/>
              <a:t> Phiri 2010/HP/183</a:t>
            </a:r>
          </a:p>
          <a:p>
            <a:pPr lvl="1">
              <a:buFont typeface="Courier New" panose="02070309020205020404" pitchFamily="49" charset="0"/>
              <a:buChar char="o"/>
            </a:pPr>
            <a:r>
              <a:rPr lang="en-US" sz="2600" dirty="0"/>
              <a:t>Ndola Central Hospital Board Of Management v Alfred </a:t>
            </a:r>
            <a:r>
              <a:rPr lang="en-US" sz="2600" dirty="0" err="1"/>
              <a:t>Kaluba</a:t>
            </a:r>
            <a:r>
              <a:rPr lang="en-US" sz="2600" dirty="0"/>
              <a:t> And Priscilla </a:t>
            </a:r>
            <a:r>
              <a:rPr lang="en-US" sz="2600" dirty="0" err="1"/>
              <a:t>Kaluba</a:t>
            </a:r>
            <a:r>
              <a:rPr lang="en-US" sz="2600" dirty="0"/>
              <a:t> (1997) S.J. 38 (S.C.)</a:t>
            </a:r>
          </a:p>
          <a:p>
            <a:pPr lvl="2"/>
            <a:r>
              <a:rPr lang="en-US" sz="1600" dirty="0"/>
              <a:t>3rj</a:t>
            </a:r>
          </a:p>
        </p:txBody>
      </p:sp>
    </p:spTree>
    <p:extLst>
      <p:ext uri="{BB962C8B-B14F-4D97-AF65-F5344CB8AC3E}">
        <p14:creationId xmlns:p14="http://schemas.microsoft.com/office/powerpoint/2010/main" val="30079770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ACD69-03CB-4CBC-9B4F-767B2537EB7E}"/>
              </a:ext>
            </a:extLst>
          </p:cNvPr>
          <p:cNvSpPr>
            <a:spLocks noGrp="1"/>
          </p:cNvSpPr>
          <p:nvPr>
            <p:ph type="title"/>
          </p:nvPr>
        </p:nvSpPr>
        <p:spPr>
          <a:xfrm>
            <a:off x="838200" y="365125"/>
            <a:ext cx="10515600" cy="1085303"/>
          </a:xfrm>
        </p:spPr>
        <p:txBody>
          <a:bodyPr/>
          <a:lstStyle/>
          <a:p>
            <a:r>
              <a:rPr lang="en-US" b="1" dirty="0"/>
              <a:t>Learning Outcomes</a:t>
            </a:r>
          </a:p>
        </p:txBody>
      </p:sp>
      <p:sp>
        <p:nvSpPr>
          <p:cNvPr id="3" name="Content Placeholder 2">
            <a:extLst>
              <a:ext uri="{FF2B5EF4-FFF2-40B4-BE49-F238E27FC236}">
                <a16:creationId xmlns:a16="http://schemas.microsoft.com/office/drawing/2014/main" id="{09CD18BB-D574-4BD3-807C-EB19BCAA9BC3}"/>
              </a:ext>
            </a:extLst>
          </p:cNvPr>
          <p:cNvSpPr>
            <a:spLocks noGrp="1"/>
          </p:cNvSpPr>
          <p:nvPr>
            <p:ph idx="1"/>
          </p:nvPr>
        </p:nvSpPr>
        <p:spPr>
          <a:xfrm>
            <a:off x="838200" y="1450428"/>
            <a:ext cx="10515600" cy="4726535"/>
          </a:xfrm>
        </p:spPr>
        <p:txBody>
          <a:bodyPr/>
          <a:lstStyle/>
          <a:p>
            <a:r>
              <a:rPr lang="en-US" sz="2600" dirty="0"/>
              <a:t>By the end of this lesson, you should appreciate the following:</a:t>
            </a:r>
          </a:p>
          <a:p>
            <a:pPr marL="971550" lvl="1" indent="-514350">
              <a:buFont typeface="+mj-lt"/>
              <a:buAutoNum type="alphaLcParenR"/>
            </a:pPr>
            <a:r>
              <a:rPr lang="en-US" sz="2600" dirty="0"/>
              <a:t>The elements for the tort of negligence;</a:t>
            </a:r>
          </a:p>
          <a:p>
            <a:pPr marL="971550" lvl="1" indent="-514350">
              <a:buFont typeface="+mj-lt"/>
              <a:buAutoNum type="alphaLcParenR"/>
            </a:pPr>
            <a:r>
              <a:rPr lang="en-US" sz="2600" dirty="0"/>
              <a:t>What is meant by duty of care</a:t>
            </a:r>
          </a:p>
          <a:p>
            <a:pPr marL="971550" lvl="1" indent="-514350">
              <a:buFont typeface="+mj-lt"/>
              <a:buAutoNum type="alphaLcParenR"/>
            </a:pPr>
            <a:r>
              <a:rPr lang="en-US" sz="2600" dirty="0"/>
              <a:t>Circumstances under which a claimant can successfully claim for psychiatric injury;</a:t>
            </a:r>
          </a:p>
          <a:p>
            <a:pPr marL="971550" lvl="1" indent="-514350">
              <a:buFont typeface="+mj-lt"/>
              <a:buAutoNum type="alphaLcParenR"/>
            </a:pPr>
            <a:r>
              <a:rPr lang="en-US" sz="2600" dirty="0"/>
              <a:t>The distinction between a primary victim and a secondary victim;</a:t>
            </a:r>
          </a:p>
          <a:p>
            <a:pPr marL="971550" lvl="1" indent="-514350">
              <a:buFont typeface="+mj-lt"/>
              <a:buAutoNum type="alphaLcParenR"/>
            </a:pPr>
            <a:r>
              <a:rPr lang="en-US" sz="2600" dirty="0"/>
              <a:t>Circumstances when a defendant can be held liable for economic loss that has been suffered by the claimant;</a:t>
            </a:r>
          </a:p>
          <a:p>
            <a:pPr marL="971550" lvl="1" indent="-514350">
              <a:buFont typeface="+mj-lt"/>
              <a:buAutoNum type="alphaLcParenR"/>
            </a:pPr>
            <a:r>
              <a:rPr lang="en-US" sz="2600" dirty="0"/>
              <a:t>Circumstances when a defendant can be held liable for damage caused by his product;</a:t>
            </a:r>
          </a:p>
          <a:p>
            <a:pPr marL="971550" lvl="1" indent="-514350">
              <a:buFont typeface="+mj-lt"/>
              <a:buAutoNum type="alphaLcParenR"/>
            </a:pPr>
            <a:r>
              <a:rPr lang="en-US" sz="2600" dirty="0"/>
              <a:t>Circumstances when a defendant can be held liable for an omission.</a:t>
            </a:r>
          </a:p>
          <a:p>
            <a:pPr marL="457200" lvl="1" indent="0">
              <a:buNone/>
            </a:pPr>
            <a:endParaRPr lang="en-US" dirty="0"/>
          </a:p>
        </p:txBody>
      </p:sp>
    </p:spTree>
    <p:extLst>
      <p:ext uri="{BB962C8B-B14F-4D97-AF65-F5344CB8AC3E}">
        <p14:creationId xmlns:p14="http://schemas.microsoft.com/office/powerpoint/2010/main" val="6150714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BB9A5-7D21-4AEA-8BFB-6899DB3D3799}"/>
              </a:ext>
            </a:extLst>
          </p:cNvPr>
          <p:cNvSpPr>
            <a:spLocks noGrp="1"/>
          </p:cNvSpPr>
          <p:nvPr>
            <p:ph type="title"/>
          </p:nvPr>
        </p:nvSpPr>
        <p:spPr>
          <a:xfrm>
            <a:off x="693683" y="96348"/>
            <a:ext cx="11098924" cy="970450"/>
          </a:xfrm>
        </p:spPr>
        <p:txBody>
          <a:bodyPr>
            <a:normAutofit/>
          </a:bodyPr>
          <a:lstStyle/>
          <a:p>
            <a:r>
              <a:rPr lang="en-US" b="1" dirty="0"/>
              <a:t>Negligence: Economic Loss</a:t>
            </a:r>
          </a:p>
        </p:txBody>
      </p:sp>
      <p:sp>
        <p:nvSpPr>
          <p:cNvPr id="3" name="Content Placeholder 2">
            <a:extLst>
              <a:ext uri="{FF2B5EF4-FFF2-40B4-BE49-F238E27FC236}">
                <a16:creationId xmlns:a16="http://schemas.microsoft.com/office/drawing/2014/main" id="{425304A4-E95C-4C63-AA67-5C2E0ED55CF1}"/>
              </a:ext>
            </a:extLst>
          </p:cNvPr>
          <p:cNvSpPr>
            <a:spLocks noGrp="1"/>
          </p:cNvSpPr>
          <p:nvPr>
            <p:ph idx="1"/>
          </p:nvPr>
        </p:nvSpPr>
        <p:spPr>
          <a:xfrm>
            <a:off x="913795" y="1066798"/>
            <a:ext cx="10353763" cy="5491657"/>
          </a:xfrm>
        </p:spPr>
        <p:txBody>
          <a:bodyPr>
            <a:normAutofit/>
          </a:bodyPr>
          <a:lstStyle/>
          <a:p>
            <a:r>
              <a:rPr lang="en-US" sz="2600" dirty="0"/>
              <a:t>Definition of Economic Loss:</a:t>
            </a:r>
          </a:p>
          <a:p>
            <a:pPr lvl="1">
              <a:buFont typeface="Courier New" panose="02070309020205020404" pitchFamily="49" charset="0"/>
              <a:buChar char="o"/>
            </a:pPr>
            <a:r>
              <a:rPr lang="en-US" sz="2600" dirty="0"/>
              <a:t>Economic loss is pecuniary or financial loss. It includes consequential and pure economic loss.</a:t>
            </a:r>
          </a:p>
          <a:p>
            <a:pPr lvl="1">
              <a:buFont typeface="Courier New" panose="02070309020205020404" pitchFamily="49" charset="0"/>
              <a:buChar char="o"/>
            </a:pPr>
            <a:r>
              <a:rPr lang="en-US" sz="2600" dirty="0"/>
              <a:t>Consequential economic loss is  loss(es)incurred as a result of physical injuries or damage to property. For example, lost salary because of a broken leg – this is recoverable</a:t>
            </a:r>
          </a:p>
          <a:p>
            <a:pPr lvl="1">
              <a:buFont typeface="Courier New" panose="02070309020205020404" pitchFamily="49" charset="0"/>
              <a:buChar char="o"/>
            </a:pPr>
            <a:r>
              <a:rPr lang="en-US" sz="2600" dirty="0"/>
              <a:t>Pure economic loss is other losses that follow which do not flow from the damage(independent from it). For example, </a:t>
            </a:r>
            <a:r>
              <a:rPr lang="en-US" sz="2600" dirty="0" err="1"/>
              <a:t>Debonairs</a:t>
            </a:r>
            <a:r>
              <a:rPr lang="en-US" sz="2600" dirty="0"/>
              <a:t> has to have a shutdown due to load shedding. They would basically be suing for the Pizza they would have sold had there been power – such is a pure economic loss.</a:t>
            </a:r>
          </a:p>
          <a:p>
            <a:pPr lvl="1">
              <a:buFont typeface="Courier New" panose="02070309020205020404" pitchFamily="49" charset="0"/>
              <a:buChar char="o"/>
            </a:pPr>
            <a:r>
              <a:rPr lang="en-US" sz="2600" dirty="0"/>
              <a:t>There is generally no liability for </a:t>
            </a:r>
            <a:r>
              <a:rPr lang="en-US" sz="2600" u="sng" dirty="0"/>
              <a:t>PURE ECONOMIC LOSS</a:t>
            </a:r>
          </a:p>
        </p:txBody>
      </p:sp>
    </p:spTree>
    <p:extLst>
      <p:ext uri="{BB962C8B-B14F-4D97-AF65-F5344CB8AC3E}">
        <p14:creationId xmlns:p14="http://schemas.microsoft.com/office/powerpoint/2010/main" val="23888287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882E72-4FD6-4B73-97C1-FB181F5F714F}"/>
              </a:ext>
            </a:extLst>
          </p:cNvPr>
          <p:cNvSpPr>
            <a:spLocks noGrp="1"/>
          </p:cNvSpPr>
          <p:nvPr>
            <p:ph type="title"/>
          </p:nvPr>
        </p:nvSpPr>
        <p:spPr>
          <a:xfrm>
            <a:off x="772511" y="157655"/>
            <a:ext cx="10495048" cy="909143"/>
          </a:xfrm>
        </p:spPr>
        <p:txBody>
          <a:bodyPr/>
          <a:lstStyle/>
          <a:p>
            <a:r>
              <a:rPr lang="en-US" b="1" dirty="0">
                <a:ln>
                  <a:solidFill>
                    <a:prstClr val="black">
                      <a:lumMod val="75000"/>
                      <a:lumOff val="25000"/>
                      <a:alpha val="10000"/>
                    </a:prstClr>
                  </a:solidFill>
                </a:ln>
              </a:rPr>
              <a:t>Economic Loss Cont’d</a:t>
            </a:r>
            <a:endParaRPr lang="en-US" dirty="0"/>
          </a:p>
        </p:txBody>
      </p:sp>
      <p:sp>
        <p:nvSpPr>
          <p:cNvPr id="3" name="Content Placeholder 2">
            <a:extLst>
              <a:ext uri="{FF2B5EF4-FFF2-40B4-BE49-F238E27FC236}">
                <a16:creationId xmlns:a16="http://schemas.microsoft.com/office/drawing/2014/main" id="{F747C190-D57D-4937-B9AC-2D4AE4ED27AC}"/>
              </a:ext>
            </a:extLst>
          </p:cNvPr>
          <p:cNvSpPr>
            <a:spLocks noGrp="1"/>
          </p:cNvSpPr>
          <p:nvPr>
            <p:ph idx="1"/>
          </p:nvPr>
        </p:nvSpPr>
        <p:spPr>
          <a:xfrm>
            <a:off x="913795" y="1066799"/>
            <a:ext cx="10353763" cy="5633546"/>
          </a:xfrm>
        </p:spPr>
        <p:txBody>
          <a:bodyPr>
            <a:noAutofit/>
          </a:bodyPr>
          <a:lstStyle/>
          <a:p>
            <a:pPr marL="36900" indent="0">
              <a:buNone/>
            </a:pPr>
            <a:r>
              <a:rPr lang="en-US" sz="2600" dirty="0"/>
              <a:t>Look at the case of Spartan Steel &amp; Alloys Ltd v Martin&amp; Co (Contractors) Ltd [1973]:</a:t>
            </a:r>
          </a:p>
          <a:p>
            <a:r>
              <a:rPr lang="en-US" sz="2600" dirty="0"/>
              <a:t>C had a stainless steel factory which obtained its electricity by a direct cable from the power station. D were doing work on the ground with an excavator and negligently damaged that cable.</a:t>
            </a:r>
          </a:p>
          <a:p>
            <a:r>
              <a:rPr lang="en-US" sz="2600" dirty="0"/>
              <a:t>As a consequence, the factory was deprived of electricity for 15 hours which caused:– </a:t>
            </a:r>
          </a:p>
          <a:p>
            <a:pPr lvl="1">
              <a:buFont typeface="Courier New" panose="02070309020205020404" pitchFamily="49" charset="0"/>
              <a:buChar char="o"/>
            </a:pPr>
            <a:r>
              <a:rPr lang="en-US" sz="2600" dirty="0"/>
              <a:t>physical damage to the factory's furnaces and metal; </a:t>
            </a:r>
          </a:p>
          <a:p>
            <a:pPr lvl="1">
              <a:buFont typeface="Courier New" panose="02070309020205020404" pitchFamily="49" charset="0"/>
              <a:buChar char="o"/>
            </a:pPr>
            <a:r>
              <a:rPr lang="en-US" sz="2600" dirty="0"/>
              <a:t>C lost profit on the damaged metal; and </a:t>
            </a:r>
          </a:p>
          <a:p>
            <a:pPr lvl="1">
              <a:buFont typeface="Courier New" panose="02070309020205020404" pitchFamily="49" charset="0"/>
              <a:buChar char="o"/>
            </a:pPr>
            <a:r>
              <a:rPr lang="en-US" sz="2600" dirty="0"/>
              <a:t>lost profit on the metal that was not melted during the time the electricity was off. </a:t>
            </a:r>
          </a:p>
          <a:p>
            <a:r>
              <a:rPr lang="en-US" sz="2600" dirty="0"/>
              <a:t>Spartan Steel claimed all the three heads of damage</a:t>
            </a:r>
          </a:p>
        </p:txBody>
      </p:sp>
    </p:spTree>
    <p:extLst>
      <p:ext uri="{BB962C8B-B14F-4D97-AF65-F5344CB8AC3E}">
        <p14:creationId xmlns:p14="http://schemas.microsoft.com/office/powerpoint/2010/main" val="5400813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A4B573-B2B3-45C0-8BCA-54C7E6313FAE}"/>
              </a:ext>
            </a:extLst>
          </p:cNvPr>
          <p:cNvSpPr>
            <a:spLocks noGrp="1"/>
          </p:cNvSpPr>
          <p:nvPr>
            <p:ph type="title"/>
          </p:nvPr>
        </p:nvSpPr>
        <p:spPr>
          <a:xfrm>
            <a:off x="913795" y="252248"/>
            <a:ext cx="10353763" cy="814550"/>
          </a:xfrm>
        </p:spPr>
        <p:txBody>
          <a:bodyPr/>
          <a:lstStyle/>
          <a:p>
            <a:r>
              <a:rPr lang="en-US" b="1" dirty="0">
                <a:ln>
                  <a:solidFill>
                    <a:prstClr val="black">
                      <a:lumMod val="75000"/>
                      <a:lumOff val="25000"/>
                      <a:alpha val="10000"/>
                    </a:prstClr>
                  </a:solidFill>
                </a:ln>
              </a:rPr>
              <a:t>Economic Loss Cont’d</a:t>
            </a:r>
            <a:endParaRPr lang="en-US" b="1" dirty="0"/>
          </a:p>
        </p:txBody>
      </p:sp>
      <p:sp>
        <p:nvSpPr>
          <p:cNvPr id="3" name="Content Placeholder 2">
            <a:extLst>
              <a:ext uri="{FF2B5EF4-FFF2-40B4-BE49-F238E27FC236}">
                <a16:creationId xmlns:a16="http://schemas.microsoft.com/office/drawing/2014/main" id="{5A7B5A98-6590-456A-8839-219C6C04E59A}"/>
              </a:ext>
            </a:extLst>
          </p:cNvPr>
          <p:cNvSpPr>
            <a:spLocks noGrp="1"/>
          </p:cNvSpPr>
          <p:nvPr>
            <p:ph idx="1"/>
          </p:nvPr>
        </p:nvSpPr>
        <p:spPr>
          <a:xfrm>
            <a:off x="913795" y="1066798"/>
            <a:ext cx="10353763" cy="5538953"/>
          </a:xfrm>
        </p:spPr>
        <p:txBody>
          <a:bodyPr/>
          <a:lstStyle/>
          <a:p>
            <a:pPr lvl="0">
              <a:buClr>
                <a:schemeClr val="tx1"/>
              </a:buClr>
            </a:pPr>
            <a:r>
              <a:rPr lang="en-US" sz="2600" dirty="0">
                <a:ln>
                  <a:solidFill>
                    <a:prstClr val="black">
                      <a:lumMod val="75000"/>
                      <a:lumOff val="25000"/>
                      <a:alpha val="10000"/>
                    </a:prstClr>
                  </a:solidFill>
                </a:ln>
              </a:rPr>
              <a:t>The first two were allowed because they were consequent upon a threat of physical damage to the plaintiff's property.</a:t>
            </a:r>
          </a:p>
          <a:p>
            <a:pPr lvl="0">
              <a:buClr>
                <a:schemeClr val="tx1"/>
              </a:buClr>
            </a:pPr>
            <a:r>
              <a:rPr lang="en-US" sz="2600" dirty="0">
                <a:ln>
                  <a:solidFill>
                    <a:prstClr val="black">
                      <a:lumMod val="75000"/>
                      <a:lumOff val="25000"/>
                      <a:alpha val="10000"/>
                    </a:prstClr>
                  </a:solidFill>
                </a:ln>
              </a:rPr>
              <a:t>The third claim was not allowed being a pure economic loss.</a:t>
            </a:r>
          </a:p>
          <a:p>
            <a:pPr lvl="0">
              <a:buClr>
                <a:schemeClr val="tx1"/>
              </a:buClr>
            </a:pPr>
            <a:r>
              <a:rPr lang="en-US" sz="2600" dirty="0">
                <a:ln>
                  <a:solidFill>
                    <a:prstClr val="black">
                      <a:lumMod val="75000"/>
                      <a:lumOff val="25000"/>
                      <a:alpha val="10000"/>
                    </a:prstClr>
                  </a:solidFill>
                </a:ln>
              </a:rPr>
              <a:t> C suffered these losses because he was prevented from using the furnace and was not consequent upon physical damage to the property.</a:t>
            </a:r>
          </a:p>
          <a:p>
            <a:pPr lvl="0">
              <a:buClr>
                <a:schemeClr val="tx1"/>
              </a:buClr>
            </a:pPr>
            <a:r>
              <a:rPr lang="en-US" sz="2600" dirty="0">
                <a:ln>
                  <a:solidFill>
                    <a:prstClr val="black">
                      <a:lumMod val="75000"/>
                      <a:lumOff val="25000"/>
                      <a:alpha val="10000"/>
                    </a:prstClr>
                  </a:solidFill>
                </a:ln>
              </a:rPr>
              <a:t>Thus, pure economic loss is not generally actionable before the Courts.</a:t>
            </a:r>
          </a:p>
          <a:p>
            <a:pPr marL="0" indent="0">
              <a:buNone/>
            </a:pPr>
            <a:endParaRPr lang="en-US" dirty="0"/>
          </a:p>
        </p:txBody>
      </p:sp>
    </p:spTree>
    <p:extLst>
      <p:ext uri="{BB962C8B-B14F-4D97-AF65-F5344CB8AC3E}">
        <p14:creationId xmlns:p14="http://schemas.microsoft.com/office/powerpoint/2010/main" val="28959630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E778D-4F5B-4596-B54B-2C5729B070E5}"/>
              </a:ext>
            </a:extLst>
          </p:cNvPr>
          <p:cNvSpPr>
            <a:spLocks noGrp="1"/>
          </p:cNvSpPr>
          <p:nvPr>
            <p:ph type="title"/>
          </p:nvPr>
        </p:nvSpPr>
        <p:spPr>
          <a:xfrm>
            <a:off x="913795" y="157655"/>
            <a:ext cx="10626564" cy="970450"/>
          </a:xfrm>
        </p:spPr>
        <p:txBody>
          <a:bodyPr/>
          <a:lstStyle/>
          <a:p>
            <a:r>
              <a:rPr lang="en-US" b="1" dirty="0">
                <a:ln>
                  <a:solidFill>
                    <a:prstClr val="black">
                      <a:lumMod val="75000"/>
                      <a:lumOff val="25000"/>
                      <a:alpha val="10000"/>
                    </a:prstClr>
                  </a:solidFill>
                </a:ln>
                <a:effectLst>
                  <a:outerShdw blurRad="9525" dist="25400" dir="14640000" algn="tl" rotWithShape="0">
                    <a:prstClr val="black">
                      <a:alpha val="30000"/>
                    </a:prstClr>
                  </a:outerShdw>
                </a:effectLst>
              </a:rPr>
              <a:t>Economic Loss Cont’d</a:t>
            </a:r>
            <a:endParaRPr lang="en-US" dirty="0"/>
          </a:p>
        </p:txBody>
      </p:sp>
      <p:sp>
        <p:nvSpPr>
          <p:cNvPr id="3" name="Content Placeholder 2">
            <a:extLst>
              <a:ext uri="{FF2B5EF4-FFF2-40B4-BE49-F238E27FC236}">
                <a16:creationId xmlns:a16="http://schemas.microsoft.com/office/drawing/2014/main" id="{4846D563-C304-4926-BD01-ABD0E0E28829}"/>
              </a:ext>
            </a:extLst>
          </p:cNvPr>
          <p:cNvSpPr>
            <a:spLocks noGrp="1"/>
          </p:cNvSpPr>
          <p:nvPr>
            <p:ph idx="1"/>
          </p:nvPr>
        </p:nvSpPr>
        <p:spPr>
          <a:xfrm>
            <a:off x="913795" y="1128105"/>
            <a:ext cx="10353763" cy="5572240"/>
          </a:xfrm>
        </p:spPr>
        <p:txBody>
          <a:bodyPr>
            <a:normAutofit/>
          </a:bodyPr>
          <a:lstStyle/>
          <a:p>
            <a:r>
              <a:rPr lang="en-US" sz="2600" dirty="0"/>
              <a:t>Economic loss is not actionable in the following circumstances:</a:t>
            </a:r>
          </a:p>
          <a:p>
            <a:pPr marL="871200" lvl="1" indent="-457200">
              <a:buFont typeface="+mj-lt"/>
              <a:buAutoNum type="arabicPeriod"/>
            </a:pPr>
            <a:r>
              <a:rPr lang="en-US" sz="2600" dirty="0"/>
              <a:t>If contractual relations between the parties will be undermined as a result of a tortious claim – see Muirhead v Industrial Tank Specialties Ltd: CA 31 Jul 1985:</a:t>
            </a:r>
          </a:p>
          <a:p>
            <a:pPr marL="1177200" lvl="2" indent="-457200">
              <a:buFont typeface="Courier New" panose="02070309020205020404" pitchFamily="49" charset="0"/>
              <a:buChar char="o"/>
            </a:pPr>
            <a:r>
              <a:rPr lang="en-US" sz="2600" dirty="0"/>
              <a:t>P bought pumps for keeping its lobsters alive from X, manufactured by D. They were faulty and the lobsters died. P sued D for causing pure economic loss. </a:t>
            </a:r>
          </a:p>
          <a:p>
            <a:pPr marL="1177200" lvl="2" indent="-457200">
              <a:buFont typeface="Courier New" panose="02070309020205020404" pitchFamily="49" charset="0"/>
              <a:buChar char="o"/>
            </a:pPr>
            <a:r>
              <a:rPr lang="en-US" sz="2600" dirty="0"/>
              <a:t>CA rejected this since, for pure economic loss, there has to be a special degree of proximity (i.e. a special relationship) + reliance + assumption of responsibility. There was not sufficient proximity between a purchaser and a manufacturer in pure economic loss cases. </a:t>
            </a:r>
          </a:p>
          <a:p>
            <a:pPr marL="1177200" lvl="2" indent="-457200">
              <a:buFont typeface="Courier New" panose="02070309020205020404" pitchFamily="49" charset="0"/>
              <a:buChar char="o"/>
            </a:pPr>
            <a:r>
              <a:rPr lang="en-US" sz="2600" dirty="0"/>
              <a:t>Goff LJ: For pure economic loss, the purchaser can only sue the immediate vendor and not a manufacturer.</a:t>
            </a:r>
          </a:p>
        </p:txBody>
      </p:sp>
    </p:spTree>
    <p:extLst>
      <p:ext uri="{BB962C8B-B14F-4D97-AF65-F5344CB8AC3E}">
        <p14:creationId xmlns:p14="http://schemas.microsoft.com/office/powerpoint/2010/main" val="10712630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D1BE2-43C8-402F-9058-77367892F279}"/>
              </a:ext>
            </a:extLst>
          </p:cNvPr>
          <p:cNvSpPr>
            <a:spLocks noGrp="1"/>
          </p:cNvSpPr>
          <p:nvPr>
            <p:ph type="title"/>
          </p:nvPr>
        </p:nvSpPr>
        <p:spPr>
          <a:xfrm>
            <a:off x="709449" y="189186"/>
            <a:ext cx="10767848" cy="851338"/>
          </a:xfrm>
        </p:spPr>
        <p:txBody>
          <a:bodyPr/>
          <a:lstStyle/>
          <a:p>
            <a:r>
              <a:rPr lang="en-US" dirty="0">
                <a:ln>
                  <a:solidFill>
                    <a:prstClr val="black">
                      <a:lumMod val="75000"/>
                      <a:lumOff val="25000"/>
                      <a:alpha val="10000"/>
                    </a:prstClr>
                  </a:solidFill>
                </a:ln>
                <a:latin typeface="+mn-lt"/>
              </a:rPr>
              <a:t>Economic Loss Cont’d</a:t>
            </a:r>
            <a:endParaRPr lang="en-US" dirty="0">
              <a:latin typeface="+mn-lt"/>
            </a:endParaRPr>
          </a:p>
        </p:txBody>
      </p:sp>
      <p:sp>
        <p:nvSpPr>
          <p:cNvPr id="3" name="Content Placeholder 2">
            <a:extLst>
              <a:ext uri="{FF2B5EF4-FFF2-40B4-BE49-F238E27FC236}">
                <a16:creationId xmlns:a16="http://schemas.microsoft.com/office/drawing/2014/main" id="{1FE46338-ADA9-4DD5-B952-FCFE8586D95F}"/>
              </a:ext>
            </a:extLst>
          </p:cNvPr>
          <p:cNvSpPr>
            <a:spLocks noGrp="1"/>
          </p:cNvSpPr>
          <p:nvPr>
            <p:ph idx="1"/>
          </p:nvPr>
        </p:nvSpPr>
        <p:spPr>
          <a:xfrm>
            <a:off x="913795" y="1040525"/>
            <a:ext cx="10353763" cy="5628290"/>
          </a:xfrm>
        </p:spPr>
        <p:txBody>
          <a:bodyPr/>
          <a:lstStyle/>
          <a:p>
            <a:pPr marL="551250" indent="-514350">
              <a:buAutoNum type="arabicPeriod" startAt="2"/>
            </a:pPr>
            <a:r>
              <a:rPr lang="en-US" sz="2600" dirty="0"/>
              <a:t>Economic loss from defective products is generally not recoverable -  </a:t>
            </a:r>
            <a:r>
              <a:rPr lang="en-US" sz="2600" b="1" dirty="0"/>
              <a:t>Murphy v Brentwood District Council [1991] 1 AC 398</a:t>
            </a:r>
          </a:p>
          <a:p>
            <a:pPr marL="551250" indent="-514350">
              <a:buAutoNum type="arabicPeriod" startAt="2"/>
            </a:pPr>
            <a:r>
              <a:rPr lang="en-US" sz="2600" dirty="0"/>
              <a:t>When the claimant has got no interest in the damaged property – see Cattle v Stockton Waterworks Co [1975] LR 10 QB 453</a:t>
            </a:r>
          </a:p>
          <a:p>
            <a:pPr marL="36900" indent="0">
              <a:buNone/>
            </a:pPr>
            <a:r>
              <a:rPr lang="en-US" dirty="0"/>
              <a:t>Further reading:</a:t>
            </a:r>
          </a:p>
          <a:p>
            <a:pPr marL="951300" lvl="1" indent="-457200"/>
            <a:r>
              <a:rPr lang="en-US" dirty="0" err="1"/>
              <a:t>Zaza</a:t>
            </a:r>
            <a:r>
              <a:rPr lang="en-US" dirty="0"/>
              <a:t> v ZESCO (SCZ Judgment No. 18 of 2001)</a:t>
            </a:r>
          </a:p>
        </p:txBody>
      </p:sp>
    </p:spTree>
    <p:extLst>
      <p:ext uri="{BB962C8B-B14F-4D97-AF65-F5344CB8AC3E}">
        <p14:creationId xmlns:p14="http://schemas.microsoft.com/office/powerpoint/2010/main" val="11746034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71FE3-85F9-4113-9EE3-BE619B937242}"/>
              </a:ext>
            </a:extLst>
          </p:cNvPr>
          <p:cNvSpPr>
            <a:spLocks noGrp="1"/>
          </p:cNvSpPr>
          <p:nvPr>
            <p:ph type="title"/>
          </p:nvPr>
        </p:nvSpPr>
        <p:spPr>
          <a:xfrm>
            <a:off x="913794" y="96348"/>
            <a:ext cx="10353763" cy="1023004"/>
          </a:xfrm>
        </p:spPr>
        <p:txBody>
          <a:bodyPr>
            <a:normAutofit/>
          </a:bodyPr>
          <a:lstStyle/>
          <a:p>
            <a:r>
              <a:rPr lang="en-US" b="1" dirty="0">
                <a:ln>
                  <a:solidFill>
                    <a:prstClr val="black">
                      <a:lumMod val="75000"/>
                      <a:lumOff val="25000"/>
                      <a:alpha val="10000"/>
                    </a:prstClr>
                  </a:solidFill>
                </a:ln>
              </a:rPr>
              <a:t>Negligent Misstatements</a:t>
            </a:r>
            <a:endParaRPr lang="en-US" sz="5400" b="1" dirty="0"/>
          </a:p>
        </p:txBody>
      </p:sp>
      <p:sp>
        <p:nvSpPr>
          <p:cNvPr id="3" name="Content Placeholder 2">
            <a:extLst>
              <a:ext uri="{FF2B5EF4-FFF2-40B4-BE49-F238E27FC236}">
                <a16:creationId xmlns:a16="http://schemas.microsoft.com/office/drawing/2014/main" id="{1C161FB0-46A2-46C1-BEE4-D1C1E3F3254D}"/>
              </a:ext>
            </a:extLst>
          </p:cNvPr>
          <p:cNvSpPr>
            <a:spLocks noGrp="1"/>
          </p:cNvSpPr>
          <p:nvPr>
            <p:ph idx="1"/>
          </p:nvPr>
        </p:nvSpPr>
        <p:spPr>
          <a:xfrm>
            <a:off x="913795" y="1210614"/>
            <a:ext cx="10353763" cy="5379371"/>
          </a:xfrm>
        </p:spPr>
        <p:txBody>
          <a:bodyPr>
            <a:normAutofit/>
          </a:bodyPr>
          <a:lstStyle/>
          <a:p>
            <a:r>
              <a:rPr lang="en-US" sz="2600" dirty="0"/>
              <a:t>Recovery for negligent misstatements is an exception to the general principle that pure economic loss is not recoverable in the law of torts.</a:t>
            </a:r>
          </a:p>
          <a:p>
            <a:r>
              <a:rPr lang="en-US" sz="2600" dirty="0"/>
              <a:t>The courts have been reluctant to impose liability for words or statements in the same way as they do for negligent acts. This is for fear of imposing too extensive liability and because the nature of words is very different from that of acts.</a:t>
            </a:r>
          </a:p>
          <a:p>
            <a:r>
              <a:rPr lang="en-US" sz="2600" dirty="0"/>
              <a:t>The reasonable man may not expect his every comment to be heralding potential liability, whereas his actions are more easily understood to have potential legal consequences</a:t>
            </a:r>
            <a:r>
              <a:rPr lang="en-US" sz="2600" b="1" dirty="0"/>
              <a:t>.</a:t>
            </a:r>
          </a:p>
          <a:p>
            <a:r>
              <a:rPr lang="da-DK" sz="2600" b="1" dirty="0"/>
              <a:t>Read Hedley Byrne v Heller [1964] AC 465 (HL) </a:t>
            </a:r>
          </a:p>
          <a:p>
            <a:endParaRPr lang="en-US" sz="2600" b="1" dirty="0"/>
          </a:p>
        </p:txBody>
      </p:sp>
    </p:spTree>
    <p:extLst>
      <p:ext uri="{BB962C8B-B14F-4D97-AF65-F5344CB8AC3E}">
        <p14:creationId xmlns:p14="http://schemas.microsoft.com/office/powerpoint/2010/main" val="5383021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0B00C-6387-4AC2-A649-6133249E7955}"/>
              </a:ext>
            </a:extLst>
          </p:cNvPr>
          <p:cNvSpPr>
            <a:spLocks noGrp="1"/>
          </p:cNvSpPr>
          <p:nvPr>
            <p:ph type="title"/>
          </p:nvPr>
        </p:nvSpPr>
        <p:spPr>
          <a:xfrm>
            <a:off x="913795" y="110360"/>
            <a:ext cx="10353763" cy="1164648"/>
          </a:xfrm>
        </p:spPr>
        <p:txBody>
          <a:bodyPr>
            <a:normAutofit/>
          </a:bodyPr>
          <a:lstStyle/>
          <a:p>
            <a:r>
              <a:rPr lang="en-US" b="1" dirty="0"/>
              <a:t>Negligent Misstatements Cont’d</a:t>
            </a:r>
          </a:p>
        </p:txBody>
      </p:sp>
      <p:sp>
        <p:nvSpPr>
          <p:cNvPr id="3" name="Content Placeholder 2">
            <a:extLst>
              <a:ext uri="{FF2B5EF4-FFF2-40B4-BE49-F238E27FC236}">
                <a16:creationId xmlns:a16="http://schemas.microsoft.com/office/drawing/2014/main" id="{96DCDA94-3D7F-40B1-AF0B-45C9D0510CB1}"/>
              </a:ext>
            </a:extLst>
          </p:cNvPr>
          <p:cNvSpPr>
            <a:spLocks noGrp="1"/>
          </p:cNvSpPr>
          <p:nvPr>
            <p:ph idx="1"/>
          </p:nvPr>
        </p:nvSpPr>
        <p:spPr>
          <a:xfrm>
            <a:off x="913795" y="1275008"/>
            <a:ext cx="10353763" cy="5299213"/>
          </a:xfrm>
        </p:spPr>
        <p:txBody>
          <a:bodyPr>
            <a:normAutofit/>
          </a:bodyPr>
          <a:lstStyle/>
          <a:p>
            <a:r>
              <a:rPr lang="en-US" sz="2600" dirty="0"/>
              <a:t>A negligent misstatement is where one party carelessly makes a statement to another person to whom they owe a duty of care. </a:t>
            </a:r>
          </a:p>
          <a:p>
            <a:r>
              <a:rPr lang="en-US" sz="2600" dirty="0"/>
              <a:t>it must be shown that the defendant owed the claimant a duty of care not to cause such harm which was suffered by the negligent misstatement, that this duty was breached, and the claimant suffered loss as a result.</a:t>
            </a:r>
          </a:p>
          <a:p>
            <a:r>
              <a:rPr lang="en-US" sz="2600" dirty="0"/>
              <a:t>To succeed in a claim for pure economic loss as a result of a negligent misstatement, the following needs to be proved:</a:t>
            </a:r>
          </a:p>
          <a:p>
            <a:pPr lvl="1">
              <a:buFont typeface="Courier New" panose="02070309020205020404" pitchFamily="49" charset="0"/>
              <a:buChar char="o"/>
            </a:pPr>
            <a:r>
              <a:rPr lang="en-US" sz="2600" dirty="0"/>
              <a:t>A special relationship between the parties</a:t>
            </a:r>
          </a:p>
          <a:p>
            <a:pPr lvl="1">
              <a:buFont typeface="Courier New" panose="02070309020205020404" pitchFamily="49" charset="0"/>
              <a:buChar char="o"/>
            </a:pPr>
            <a:r>
              <a:rPr lang="en-US" sz="2600" dirty="0"/>
              <a:t>A voluntary assumption of responsibility by the party offering the advice</a:t>
            </a:r>
          </a:p>
          <a:p>
            <a:pPr lvl="1">
              <a:buFont typeface="Courier New" panose="02070309020205020404" pitchFamily="49" charset="0"/>
              <a:buChar char="o"/>
            </a:pPr>
            <a:r>
              <a:rPr lang="en-US" sz="2600" dirty="0"/>
              <a:t>Reliance on that advice by the party receiving it</a:t>
            </a:r>
          </a:p>
          <a:p>
            <a:pPr lvl="1">
              <a:buFont typeface="Courier New" panose="02070309020205020404" pitchFamily="49" charset="0"/>
              <a:buChar char="o"/>
            </a:pPr>
            <a:r>
              <a:rPr lang="en-US" sz="2600" dirty="0"/>
              <a:t>The reliance must be reasonable</a:t>
            </a:r>
          </a:p>
          <a:p>
            <a:pPr>
              <a:buFont typeface="Wingdings" panose="05000000000000000000" pitchFamily="2" charset="2"/>
              <a:buChar char="q"/>
            </a:pPr>
            <a:endParaRPr lang="da-DK" sz="2800" b="1" dirty="0"/>
          </a:p>
          <a:p>
            <a:endParaRPr lang="en-US" dirty="0"/>
          </a:p>
        </p:txBody>
      </p:sp>
    </p:spTree>
    <p:extLst>
      <p:ext uri="{BB962C8B-B14F-4D97-AF65-F5344CB8AC3E}">
        <p14:creationId xmlns:p14="http://schemas.microsoft.com/office/powerpoint/2010/main" val="19985949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EA3E45-4C02-4B35-BD06-8D248DE4FA6C}"/>
              </a:ext>
            </a:extLst>
          </p:cNvPr>
          <p:cNvSpPr>
            <a:spLocks noGrp="1"/>
          </p:cNvSpPr>
          <p:nvPr>
            <p:ph type="title"/>
          </p:nvPr>
        </p:nvSpPr>
        <p:spPr>
          <a:xfrm>
            <a:off x="913795" y="157656"/>
            <a:ext cx="10353763" cy="977462"/>
          </a:xfrm>
        </p:spPr>
        <p:txBody>
          <a:bodyPr/>
          <a:lstStyle/>
          <a:p>
            <a:r>
              <a:rPr lang="en-US" b="1" dirty="0"/>
              <a:t>Negligent Misstatements Cont’d</a:t>
            </a:r>
          </a:p>
        </p:txBody>
      </p:sp>
      <p:sp>
        <p:nvSpPr>
          <p:cNvPr id="3" name="Content Placeholder 2">
            <a:extLst>
              <a:ext uri="{FF2B5EF4-FFF2-40B4-BE49-F238E27FC236}">
                <a16:creationId xmlns:a16="http://schemas.microsoft.com/office/drawing/2014/main" id="{709179B8-EAE1-4F0A-A74E-D832DD38B239}"/>
              </a:ext>
            </a:extLst>
          </p:cNvPr>
          <p:cNvSpPr>
            <a:spLocks noGrp="1"/>
          </p:cNvSpPr>
          <p:nvPr>
            <p:ph idx="1"/>
          </p:nvPr>
        </p:nvSpPr>
        <p:spPr>
          <a:xfrm>
            <a:off x="913795" y="1135118"/>
            <a:ext cx="10353763" cy="5265682"/>
          </a:xfrm>
        </p:spPr>
        <p:txBody>
          <a:bodyPr>
            <a:normAutofit/>
          </a:bodyPr>
          <a:lstStyle/>
          <a:p>
            <a:pPr marL="36900" indent="0">
              <a:buNone/>
            </a:pPr>
            <a:r>
              <a:rPr lang="en-US" sz="2800" b="1" dirty="0"/>
              <a:t>Special Relationship:-</a:t>
            </a:r>
          </a:p>
          <a:p>
            <a:r>
              <a:rPr lang="en-US" sz="2400" dirty="0"/>
              <a:t>The characteristics of a special relationship have been described by the courts as the claimant reasonably relying on what the defendant said; and that the defendant should have known or ought to have known that the claimant would have relied on such statements. </a:t>
            </a:r>
          </a:p>
          <a:p>
            <a:r>
              <a:rPr lang="en-US" sz="2400" dirty="0"/>
              <a:t>A typical example will be where there is a commercial relationship between the parties and the advice was given in a business context  - </a:t>
            </a:r>
            <a:r>
              <a:rPr lang="en-US" sz="2400" b="1" dirty="0"/>
              <a:t>Esso Petroleum v </a:t>
            </a:r>
            <a:r>
              <a:rPr lang="en-US" sz="2400" b="1" dirty="0" err="1"/>
              <a:t>Mardon</a:t>
            </a:r>
            <a:r>
              <a:rPr lang="en-US" sz="2400" b="1" dirty="0"/>
              <a:t> [1976] QB 801</a:t>
            </a:r>
          </a:p>
          <a:p>
            <a:r>
              <a:rPr lang="en-US" sz="2400" dirty="0"/>
              <a:t>Although it appears the relationship is not confined to a business type of relations – see </a:t>
            </a:r>
            <a:r>
              <a:rPr lang="en-US" sz="2200" b="1" dirty="0" err="1"/>
              <a:t>Chaudry</a:t>
            </a:r>
            <a:r>
              <a:rPr lang="en-US" sz="2200" b="1" dirty="0"/>
              <a:t> v Prabhakar [1989] 1 WLR 29</a:t>
            </a:r>
          </a:p>
          <a:p>
            <a:r>
              <a:rPr lang="en-US" sz="2400" dirty="0"/>
              <a:t>Where someone expresses an opinion in a social setting, they are less likely to take these to be relied upon. It is seen more as expressing an opinion rather than giving advice.</a:t>
            </a:r>
          </a:p>
        </p:txBody>
      </p:sp>
    </p:spTree>
    <p:extLst>
      <p:ext uri="{BB962C8B-B14F-4D97-AF65-F5344CB8AC3E}">
        <p14:creationId xmlns:p14="http://schemas.microsoft.com/office/powerpoint/2010/main" val="28849822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984C64-3509-499B-B99C-D7BA3C9DACB4}"/>
              </a:ext>
            </a:extLst>
          </p:cNvPr>
          <p:cNvSpPr>
            <a:spLocks noGrp="1"/>
          </p:cNvSpPr>
          <p:nvPr>
            <p:ph type="title"/>
          </p:nvPr>
        </p:nvSpPr>
        <p:spPr>
          <a:xfrm>
            <a:off x="725214" y="141890"/>
            <a:ext cx="10542343" cy="756744"/>
          </a:xfrm>
        </p:spPr>
        <p:txBody>
          <a:bodyPr/>
          <a:lstStyle/>
          <a:p>
            <a:r>
              <a:rPr lang="en-US" dirty="0">
                <a:ln>
                  <a:solidFill>
                    <a:prstClr val="black">
                      <a:lumMod val="75000"/>
                      <a:lumOff val="25000"/>
                      <a:alpha val="10000"/>
                    </a:prstClr>
                  </a:solidFill>
                </a:ln>
              </a:rPr>
              <a:t>Negligent Misstatements Cont’d</a:t>
            </a:r>
            <a:endParaRPr lang="en-US" dirty="0"/>
          </a:p>
        </p:txBody>
      </p:sp>
      <p:sp>
        <p:nvSpPr>
          <p:cNvPr id="3" name="Content Placeholder 2">
            <a:extLst>
              <a:ext uri="{FF2B5EF4-FFF2-40B4-BE49-F238E27FC236}">
                <a16:creationId xmlns:a16="http://schemas.microsoft.com/office/drawing/2014/main" id="{B2FA1328-B16F-4D19-8D41-BE282CF18508}"/>
              </a:ext>
            </a:extLst>
          </p:cNvPr>
          <p:cNvSpPr>
            <a:spLocks noGrp="1"/>
          </p:cNvSpPr>
          <p:nvPr>
            <p:ph idx="1"/>
          </p:nvPr>
        </p:nvSpPr>
        <p:spPr>
          <a:xfrm>
            <a:off x="913795" y="1066798"/>
            <a:ext cx="10353763" cy="5649311"/>
          </a:xfrm>
        </p:spPr>
        <p:txBody>
          <a:bodyPr>
            <a:normAutofit/>
          </a:bodyPr>
          <a:lstStyle/>
          <a:p>
            <a:pPr marL="36900" indent="0">
              <a:buNone/>
            </a:pPr>
            <a:r>
              <a:rPr lang="en-US" sz="2600" b="1" dirty="0"/>
              <a:t>Voluntary assumption of responsibility:-</a:t>
            </a:r>
          </a:p>
          <a:p>
            <a:r>
              <a:rPr lang="en-US" sz="2600" dirty="0"/>
              <a:t>Where a person is asked for advice in a business context, they have three options:</a:t>
            </a:r>
          </a:p>
          <a:p>
            <a:pPr lvl="1">
              <a:buFont typeface="Courier New" panose="02070309020205020404" pitchFamily="49" charset="0"/>
              <a:buChar char="o"/>
            </a:pPr>
            <a:r>
              <a:rPr lang="en-US" sz="2600" dirty="0"/>
              <a:t>Choose not to give advice and reduce the risk of liability</a:t>
            </a:r>
          </a:p>
          <a:p>
            <a:pPr lvl="1">
              <a:buFont typeface="Courier New" panose="02070309020205020404" pitchFamily="49" charset="0"/>
              <a:buChar char="o"/>
            </a:pPr>
            <a:r>
              <a:rPr lang="en-US" sz="2600" dirty="0"/>
              <a:t>Give advice but caution that it should not be relied upon</a:t>
            </a:r>
          </a:p>
          <a:p>
            <a:pPr lvl="1">
              <a:buFont typeface="Courier New" panose="02070309020205020404" pitchFamily="49" charset="0"/>
              <a:buChar char="o"/>
            </a:pPr>
            <a:r>
              <a:rPr lang="en-US" sz="2600" dirty="0"/>
              <a:t>Give the advice without warning</a:t>
            </a:r>
          </a:p>
          <a:p>
            <a:r>
              <a:rPr lang="en-US" sz="2600" dirty="0"/>
              <a:t>As a general rule, if a person decides to choose the last option they will be considered to have voluntarily assumed responsibility.</a:t>
            </a:r>
          </a:p>
        </p:txBody>
      </p:sp>
    </p:spTree>
    <p:extLst>
      <p:ext uri="{BB962C8B-B14F-4D97-AF65-F5344CB8AC3E}">
        <p14:creationId xmlns:p14="http://schemas.microsoft.com/office/powerpoint/2010/main" val="34222093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040BE-4FFC-47DD-A7B9-4EAC698E7CA2}"/>
              </a:ext>
            </a:extLst>
          </p:cNvPr>
          <p:cNvSpPr>
            <a:spLocks noGrp="1"/>
          </p:cNvSpPr>
          <p:nvPr>
            <p:ph type="title"/>
          </p:nvPr>
        </p:nvSpPr>
        <p:spPr>
          <a:xfrm>
            <a:off x="913795" y="157655"/>
            <a:ext cx="10353763" cy="909143"/>
          </a:xfrm>
        </p:spPr>
        <p:txBody>
          <a:bodyPr/>
          <a:lstStyle/>
          <a:p>
            <a:r>
              <a:rPr lang="en-US" b="1" dirty="0">
                <a:ln>
                  <a:solidFill>
                    <a:prstClr val="black">
                      <a:lumMod val="75000"/>
                      <a:lumOff val="25000"/>
                      <a:alpha val="10000"/>
                    </a:prstClr>
                  </a:solidFill>
                </a:ln>
              </a:rPr>
              <a:t>Negligent Misstatements Cont’d</a:t>
            </a:r>
            <a:endParaRPr lang="en-US" b="1" dirty="0"/>
          </a:p>
        </p:txBody>
      </p:sp>
      <p:sp>
        <p:nvSpPr>
          <p:cNvPr id="3" name="Content Placeholder 2">
            <a:extLst>
              <a:ext uri="{FF2B5EF4-FFF2-40B4-BE49-F238E27FC236}">
                <a16:creationId xmlns:a16="http://schemas.microsoft.com/office/drawing/2014/main" id="{42110974-03D7-4B7E-96DD-17B10415BA80}"/>
              </a:ext>
            </a:extLst>
          </p:cNvPr>
          <p:cNvSpPr>
            <a:spLocks noGrp="1"/>
          </p:cNvSpPr>
          <p:nvPr>
            <p:ph idx="1"/>
          </p:nvPr>
        </p:nvSpPr>
        <p:spPr>
          <a:xfrm>
            <a:off x="913795" y="1066798"/>
            <a:ext cx="10353763" cy="5475891"/>
          </a:xfrm>
        </p:spPr>
        <p:txBody>
          <a:bodyPr>
            <a:normAutofit/>
          </a:bodyPr>
          <a:lstStyle/>
          <a:p>
            <a:r>
              <a:rPr lang="en-US" sz="2400" dirty="0"/>
              <a:t>Reliance in the context of negligent misstatements requires that the claimant relied on the information the defendant provided, or the words spoken, due to the particular nature of the statement and the relevant knowledge and experience of the defendant.</a:t>
            </a:r>
          </a:p>
          <a:p>
            <a:r>
              <a:rPr lang="en-US" sz="2400" dirty="0"/>
              <a:t>The claimant must not just show reliance, they must also prove it was reasonable to rely on such a statement. </a:t>
            </a:r>
          </a:p>
          <a:p>
            <a:pPr marL="0" indent="0">
              <a:buNone/>
            </a:pPr>
            <a:endParaRPr lang="en-US" sz="2400" dirty="0"/>
          </a:p>
        </p:txBody>
      </p:sp>
    </p:spTree>
    <p:extLst>
      <p:ext uri="{BB962C8B-B14F-4D97-AF65-F5344CB8AC3E}">
        <p14:creationId xmlns:p14="http://schemas.microsoft.com/office/powerpoint/2010/main" val="19498873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88732" y="197364"/>
            <a:ext cx="10925502" cy="832945"/>
          </a:xfrm>
        </p:spPr>
        <p:txBody>
          <a:bodyPr>
            <a:normAutofit/>
          </a:bodyPr>
          <a:lstStyle/>
          <a:p>
            <a:r>
              <a:rPr lang="en-US" b="1" dirty="0"/>
              <a:t>NEGLIGENCE</a:t>
            </a:r>
          </a:p>
        </p:txBody>
      </p:sp>
      <p:sp>
        <p:nvSpPr>
          <p:cNvPr id="2" name="Content Placeholder 1"/>
          <p:cNvSpPr>
            <a:spLocks noGrp="1"/>
          </p:cNvSpPr>
          <p:nvPr>
            <p:ph idx="1"/>
          </p:nvPr>
        </p:nvSpPr>
        <p:spPr>
          <a:xfrm>
            <a:off x="488731" y="1143001"/>
            <a:ext cx="10925503" cy="5440361"/>
          </a:xfrm>
        </p:spPr>
        <p:txBody>
          <a:bodyPr>
            <a:normAutofit/>
          </a:bodyPr>
          <a:lstStyle/>
          <a:p>
            <a:r>
              <a:rPr lang="en-US" sz="2600" dirty="0"/>
              <a:t>Negligence is a BREACH of a legal DUTY TO TAKE CARE which results in DAMAGE to the Plaintiff – Winfield</a:t>
            </a:r>
          </a:p>
          <a:p>
            <a:r>
              <a:rPr lang="en-US" sz="2600" dirty="0"/>
              <a:t>The OMISSION to do something which a REASONABLE MAN, guided upon those considerations which ordinarily regulate the conduct of human affairs, would do, or doing something which a PRUDENT and REASONABLE MAN would not do amounts to NEGLIGENCE</a:t>
            </a:r>
            <a:r>
              <a:rPr lang="en-US" sz="2600" dirty="0">
                <a:solidFill>
                  <a:srgbClr val="FF0000"/>
                </a:solidFill>
              </a:rPr>
              <a:t> </a:t>
            </a:r>
            <a:r>
              <a:rPr lang="en-US" sz="2600" dirty="0"/>
              <a:t>– per Alderson, J in </a:t>
            </a:r>
            <a:r>
              <a:rPr lang="en-US" sz="2600" b="1" dirty="0"/>
              <a:t>Blyth v Birmingham Water Works Co. (1856) 11 Ex. 751 at 784</a:t>
            </a:r>
          </a:p>
          <a:p>
            <a:r>
              <a:rPr lang="en-US" sz="2600" dirty="0"/>
              <a:t>Negligence in the sense of </a:t>
            </a:r>
            <a:r>
              <a:rPr lang="en-US" sz="2600" u="sng" dirty="0"/>
              <a:t>carelessness</a:t>
            </a:r>
            <a:r>
              <a:rPr lang="en-US" sz="2600" dirty="0"/>
              <a:t> does not give rise to civil liability unless the defendant's failure to conform to the standards of the reasonable man was a breach of a duty of care owed to the claimant, which has caused damage to him. </a:t>
            </a:r>
          </a:p>
          <a:p>
            <a:r>
              <a:rPr lang="en-US" sz="2600" dirty="0"/>
              <a:t>Negligence can be used to bring a civil action when there is no contract under which proceedings can be brought.</a:t>
            </a:r>
          </a:p>
        </p:txBody>
      </p:sp>
    </p:spTree>
    <p:extLst>
      <p:ext uri="{BB962C8B-B14F-4D97-AF65-F5344CB8AC3E}">
        <p14:creationId xmlns:p14="http://schemas.microsoft.com/office/powerpoint/2010/main" val="30634826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9E807-D8E5-4BD8-A893-6EB011072CD6}"/>
              </a:ext>
            </a:extLst>
          </p:cNvPr>
          <p:cNvSpPr>
            <a:spLocks noGrp="1"/>
          </p:cNvSpPr>
          <p:nvPr>
            <p:ph type="title"/>
          </p:nvPr>
        </p:nvSpPr>
        <p:spPr>
          <a:xfrm>
            <a:off x="838200" y="365126"/>
            <a:ext cx="10515600" cy="1053772"/>
          </a:xfrm>
        </p:spPr>
        <p:txBody>
          <a:bodyPr/>
          <a:lstStyle/>
          <a:p>
            <a:r>
              <a:rPr lang="en-US" b="1" dirty="0"/>
              <a:t>Liability for Defective Goods</a:t>
            </a:r>
          </a:p>
        </p:txBody>
      </p:sp>
      <p:sp>
        <p:nvSpPr>
          <p:cNvPr id="3" name="Content Placeholder 2">
            <a:extLst>
              <a:ext uri="{FF2B5EF4-FFF2-40B4-BE49-F238E27FC236}">
                <a16:creationId xmlns:a16="http://schemas.microsoft.com/office/drawing/2014/main" id="{9030C359-C743-4270-84D2-AEC718146996}"/>
              </a:ext>
            </a:extLst>
          </p:cNvPr>
          <p:cNvSpPr>
            <a:spLocks noGrp="1"/>
          </p:cNvSpPr>
          <p:nvPr>
            <p:ph idx="1"/>
          </p:nvPr>
        </p:nvSpPr>
        <p:spPr>
          <a:xfrm>
            <a:off x="838200" y="1418898"/>
            <a:ext cx="10515600" cy="5218385"/>
          </a:xfrm>
        </p:spPr>
        <p:txBody>
          <a:bodyPr/>
          <a:lstStyle/>
          <a:p>
            <a:r>
              <a:rPr lang="en-US" sz="2600" dirty="0"/>
              <a:t>When a person is injured by a defective product that is unreasonably dangerous or unsafe, the injured person may have a claim or cause of action against the person/company that designed, manufactured, sold, distributed, leased, or furnished the product. </a:t>
            </a:r>
          </a:p>
          <a:p>
            <a:r>
              <a:rPr lang="en-US" sz="2600" dirty="0"/>
              <a:t>In other words, such person may be liable to the person for his injuries and, as a result, may be required to pay for his damages. </a:t>
            </a:r>
          </a:p>
          <a:p>
            <a:r>
              <a:rPr lang="en-US" sz="2600" dirty="0"/>
              <a:t>Before </a:t>
            </a:r>
            <a:r>
              <a:rPr lang="en-US" sz="2600" b="1" dirty="0"/>
              <a:t>Donoghue and Stevenson </a:t>
            </a:r>
            <a:r>
              <a:rPr lang="en-US" sz="2600" dirty="0"/>
              <a:t>it was doubtful a product manufacturer owed any duty to the consumer in the absence of any contractual relationship between the two.</a:t>
            </a:r>
          </a:p>
          <a:p>
            <a:endParaRPr lang="en-US" dirty="0"/>
          </a:p>
        </p:txBody>
      </p:sp>
    </p:spTree>
    <p:extLst>
      <p:ext uri="{BB962C8B-B14F-4D97-AF65-F5344CB8AC3E}">
        <p14:creationId xmlns:p14="http://schemas.microsoft.com/office/powerpoint/2010/main" val="35641184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B303E-BE2F-4B2D-8C6C-C4D5C8FDC3BD}"/>
              </a:ext>
            </a:extLst>
          </p:cNvPr>
          <p:cNvSpPr>
            <a:spLocks noGrp="1"/>
          </p:cNvSpPr>
          <p:nvPr>
            <p:ph type="title"/>
          </p:nvPr>
        </p:nvSpPr>
        <p:spPr>
          <a:xfrm>
            <a:off x="838200" y="365125"/>
            <a:ext cx="10515600" cy="1006475"/>
          </a:xfrm>
        </p:spPr>
        <p:txBody>
          <a:bodyPr/>
          <a:lstStyle/>
          <a:p>
            <a:r>
              <a:rPr lang="en-US" b="1" dirty="0"/>
              <a:t>Cont’d</a:t>
            </a:r>
          </a:p>
        </p:txBody>
      </p:sp>
      <p:sp>
        <p:nvSpPr>
          <p:cNvPr id="3" name="Content Placeholder 2">
            <a:extLst>
              <a:ext uri="{FF2B5EF4-FFF2-40B4-BE49-F238E27FC236}">
                <a16:creationId xmlns:a16="http://schemas.microsoft.com/office/drawing/2014/main" id="{535D073A-1B30-4FDE-98FA-57F7FB8F5C73}"/>
              </a:ext>
            </a:extLst>
          </p:cNvPr>
          <p:cNvSpPr>
            <a:spLocks noGrp="1"/>
          </p:cNvSpPr>
          <p:nvPr>
            <p:ph idx="1"/>
          </p:nvPr>
        </p:nvSpPr>
        <p:spPr>
          <a:xfrm>
            <a:off x="838200" y="1371600"/>
            <a:ext cx="10515600" cy="5281448"/>
          </a:xfrm>
        </p:spPr>
        <p:txBody>
          <a:bodyPr>
            <a:normAutofit lnSpcReduction="10000"/>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600" b="1" i="0" u="none" strike="noStrike" kern="1200" cap="none" spc="0" normalizeH="0" baseline="0" noProof="0" dirty="0">
                <a:ln>
                  <a:noFill/>
                </a:ln>
                <a:solidFill>
                  <a:prstClr val="black"/>
                </a:solidFill>
                <a:effectLst/>
                <a:uLnTx/>
                <a:uFillTx/>
                <a:latin typeface="Calibri" panose="020F0502020204030204"/>
                <a:ea typeface="+mn-ea"/>
                <a:cs typeface="+mn-cs"/>
              </a:rPr>
              <a:t>Donoghue and Stevenson </a:t>
            </a:r>
            <a:r>
              <a:rPr kumimoji="0" lang="en-US" sz="2600" b="0" i="0" u="none" strike="noStrike" kern="1200" cap="none" spc="0" normalizeH="0" baseline="0" noProof="0" dirty="0">
                <a:ln>
                  <a:noFill/>
                </a:ln>
                <a:solidFill>
                  <a:prstClr val="black"/>
                </a:solidFill>
                <a:effectLst/>
                <a:uLnTx/>
                <a:uFillTx/>
                <a:latin typeface="Calibri" panose="020F0502020204030204"/>
                <a:ea typeface="+mn-ea"/>
                <a:cs typeface="+mn-cs"/>
              </a:rPr>
              <a:t>established that without reference to any contract, there are circumstances in which a person owes a duty of care in respect of products;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2600" dirty="0"/>
              <a:t>a manufacturer owes a duty of care to consumer if the products are defective or unsafe.</a:t>
            </a:r>
          </a:p>
          <a:p>
            <a:r>
              <a:rPr lang="en-US" sz="2600" dirty="0"/>
              <a:t>There is no liability in tort for damage caused by products unless there is negligence and there is no product in respect of which there is no liability for negligence – there is simply the ordinary rule that the greater the risk, the greater the precautions that must be taken to obviate it.</a:t>
            </a:r>
          </a:p>
          <a:p>
            <a:r>
              <a:rPr lang="en-US" sz="2600" dirty="0"/>
              <a:t>The Claimant must show the following:</a:t>
            </a:r>
          </a:p>
          <a:p>
            <a:pPr marL="914400" lvl="1" indent="-457200">
              <a:buFont typeface="+mj-lt"/>
              <a:buAutoNum type="arabicPeriod"/>
            </a:pPr>
            <a:r>
              <a:rPr lang="en-US" dirty="0"/>
              <a:t>The defendant owed a duty to take care; </a:t>
            </a:r>
          </a:p>
          <a:p>
            <a:pPr marL="914400" lvl="1" indent="-457200">
              <a:buFont typeface="+mj-lt"/>
              <a:buAutoNum type="arabicPeriod"/>
            </a:pPr>
            <a:r>
              <a:rPr lang="en-US" dirty="0"/>
              <a:t>A breach of such duty; </a:t>
            </a:r>
          </a:p>
          <a:p>
            <a:pPr marL="914400" lvl="1" indent="-457200">
              <a:buFont typeface="+mj-lt"/>
              <a:buAutoNum type="arabicPeriod"/>
            </a:pPr>
            <a:r>
              <a:rPr lang="en-US" dirty="0"/>
              <a:t>Plaintiff suffered loss or injury as a result of such breach;</a:t>
            </a:r>
          </a:p>
          <a:p>
            <a:pPr marL="914400" lvl="1" indent="-457200">
              <a:buFont typeface="+mj-lt"/>
              <a:buAutoNum type="arabicPeriod"/>
            </a:pPr>
            <a:r>
              <a:rPr lang="en-US" dirty="0"/>
              <a:t> The plaintiff is entitled to damages.</a:t>
            </a:r>
            <a:endParaRPr lang="en-US" b="1" dirty="0"/>
          </a:p>
        </p:txBody>
      </p:sp>
    </p:spTree>
    <p:extLst>
      <p:ext uri="{BB962C8B-B14F-4D97-AF65-F5344CB8AC3E}">
        <p14:creationId xmlns:p14="http://schemas.microsoft.com/office/powerpoint/2010/main" val="19853273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E15108-9ED5-4DDF-A4C1-C09497D9BC65}"/>
              </a:ext>
            </a:extLst>
          </p:cNvPr>
          <p:cNvSpPr>
            <a:spLocks noGrp="1"/>
          </p:cNvSpPr>
          <p:nvPr>
            <p:ph type="title"/>
          </p:nvPr>
        </p:nvSpPr>
        <p:spPr>
          <a:xfrm>
            <a:off x="838200" y="193183"/>
            <a:ext cx="10515600" cy="1030311"/>
          </a:xfrm>
        </p:spPr>
        <p:txBody>
          <a:bodyPr/>
          <a:lstStyle/>
          <a:p>
            <a:r>
              <a:rPr lang="en-US" b="1" dirty="0"/>
              <a:t>Cont’d</a:t>
            </a:r>
          </a:p>
        </p:txBody>
      </p:sp>
      <p:sp>
        <p:nvSpPr>
          <p:cNvPr id="3" name="Content Placeholder 2">
            <a:extLst>
              <a:ext uri="{FF2B5EF4-FFF2-40B4-BE49-F238E27FC236}">
                <a16:creationId xmlns:a16="http://schemas.microsoft.com/office/drawing/2014/main" id="{AF10413E-E978-41F3-8813-1696B566BE87}"/>
              </a:ext>
            </a:extLst>
          </p:cNvPr>
          <p:cNvSpPr>
            <a:spLocks noGrp="1"/>
          </p:cNvSpPr>
          <p:nvPr>
            <p:ph idx="1"/>
          </p:nvPr>
        </p:nvSpPr>
        <p:spPr>
          <a:xfrm>
            <a:off x="838200" y="1223494"/>
            <a:ext cx="10515600" cy="5461085"/>
          </a:xfrm>
        </p:spPr>
        <p:txBody>
          <a:bodyPr>
            <a:normAutofit lnSpcReduction="10000"/>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prstClr val="black"/>
                </a:solidFill>
                <a:effectLst/>
                <a:uLnTx/>
                <a:uFillTx/>
                <a:latin typeface="Calibri" panose="020F0502020204030204"/>
                <a:ea typeface="+mn-ea"/>
                <a:cs typeface="+mn-cs"/>
              </a:rPr>
              <a:t>The duty owed is that of reasonable care and the burden of proving negligence is on the claimant - </a:t>
            </a:r>
            <a:r>
              <a:rPr kumimoji="0" lang="en-US" sz="2600" b="1" i="0" u="none" strike="noStrike" kern="1200" cap="none" spc="0" normalizeH="0" baseline="0" noProof="0" dirty="0">
                <a:ln>
                  <a:noFill/>
                </a:ln>
                <a:solidFill>
                  <a:prstClr val="black"/>
                </a:solidFill>
                <a:effectLst/>
                <a:uLnTx/>
                <a:uFillTx/>
                <a:latin typeface="Calibri" panose="020F0502020204030204"/>
                <a:ea typeface="+mn-ea"/>
                <a:cs typeface="+mn-cs"/>
              </a:rPr>
              <a:t>Mason v. Williams and Williams, Ltd., [1955] 1 All. E.R. 808 .</a:t>
            </a:r>
          </a:p>
          <a:p>
            <a:pPr lvl="0">
              <a:defRPr/>
            </a:pPr>
            <a:r>
              <a:rPr lang="en-US" sz="2600" b="1" dirty="0">
                <a:solidFill>
                  <a:prstClr val="black"/>
                </a:solidFill>
              </a:rPr>
              <a:t>Duly Motors (Z) Ltd v </a:t>
            </a:r>
            <a:r>
              <a:rPr lang="en-US" sz="2600" b="1" dirty="0" err="1">
                <a:solidFill>
                  <a:prstClr val="black"/>
                </a:solidFill>
              </a:rPr>
              <a:t>Katongo</a:t>
            </a:r>
            <a:r>
              <a:rPr lang="en-US" sz="2600" b="1" dirty="0">
                <a:solidFill>
                  <a:prstClr val="black"/>
                </a:solidFill>
              </a:rPr>
              <a:t> &amp; Another (S.C.Z. Judgment 17 of 1986)</a:t>
            </a:r>
            <a:endParaRPr kumimoji="0" lang="en-US" sz="26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prstClr val="black"/>
                </a:solidFill>
                <a:effectLst/>
                <a:uLnTx/>
                <a:uFillTx/>
                <a:latin typeface="Calibri" panose="020F0502020204030204"/>
                <a:ea typeface="+mn-ea"/>
                <a:cs typeface="+mn-cs"/>
              </a:rPr>
              <a:t>There must be sufficient evidence that the defect existed when the article left the manufacturer’s  hands and it wasn’t caused later: -</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600" b="1" i="0" u="none" strike="noStrike" kern="1200" cap="none" spc="0" normalizeH="0" baseline="0" noProof="0" dirty="0">
                <a:ln>
                  <a:noFill/>
                </a:ln>
                <a:solidFill>
                  <a:prstClr val="black"/>
                </a:solidFill>
                <a:effectLst/>
                <a:uLnTx/>
                <a:uFillTx/>
                <a:latin typeface="Calibri" panose="020F0502020204030204"/>
                <a:ea typeface="+mn-ea"/>
                <a:cs typeface="+mn-cs"/>
              </a:rPr>
              <a:t>Evans v Triplex Safety Glass (1936)  1 ALL E.R 283</a:t>
            </a:r>
          </a:p>
          <a:p>
            <a:pPr>
              <a:spcBef>
                <a:spcPts val="500"/>
              </a:spcBef>
              <a:defRPr/>
            </a:pPr>
            <a:r>
              <a:rPr kumimoji="0" lang="en-US" sz="2600" i="0" u="none" strike="noStrike" kern="1200" cap="none" spc="0" normalizeH="0" baseline="0" noProof="0" dirty="0">
                <a:ln>
                  <a:noFill/>
                </a:ln>
                <a:solidFill>
                  <a:prstClr val="black"/>
                </a:solidFill>
                <a:effectLst/>
                <a:uLnTx/>
                <a:uFillTx/>
                <a:latin typeface="Calibri" panose="020F0502020204030204"/>
                <a:ea typeface="+mn-ea"/>
                <a:cs typeface="+mn-cs"/>
              </a:rPr>
              <a:t>if an intermediary is reasonably expected to make an examination of the product which would (or should) have revealed the defect and then fails to do so, then this may be sufficient to break the chain of causation. </a:t>
            </a:r>
          </a:p>
          <a:p>
            <a:pPr>
              <a:spcBef>
                <a:spcPts val="500"/>
              </a:spcBef>
              <a:defRPr/>
            </a:pPr>
            <a:r>
              <a:rPr kumimoji="0" lang="en-US" sz="2600" i="0" u="none" strike="noStrike" kern="1200" cap="none" spc="0" normalizeH="0" baseline="0" noProof="0" dirty="0">
                <a:ln>
                  <a:noFill/>
                </a:ln>
                <a:solidFill>
                  <a:prstClr val="black"/>
                </a:solidFill>
                <a:effectLst/>
                <a:uLnTx/>
                <a:uFillTx/>
                <a:latin typeface="Calibri" panose="020F0502020204030204"/>
                <a:ea typeface="+mn-ea"/>
                <a:cs typeface="+mn-cs"/>
              </a:rPr>
              <a:t>However, if the intermediate examination of the product is only foreseeable (rather than likely),this will not be sufficient to absolve the manufacturer from liability -  </a:t>
            </a:r>
            <a:r>
              <a:rPr kumimoji="0" lang="en-US" sz="2600" b="1" i="0" u="none" strike="noStrike" kern="1200" cap="none" spc="0" normalizeH="0" baseline="0" noProof="0" dirty="0">
                <a:ln>
                  <a:noFill/>
                </a:ln>
                <a:solidFill>
                  <a:prstClr val="black"/>
                </a:solidFill>
                <a:effectLst/>
                <a:uLnTx/>
                <a:uFillTx/>
                <a:latin typeface="Calibri" panose="020F0502020204030204"/>
                <a:ea typeface="+mn-ea"/>
                <a:cs typeface="+mn-cs"/>
              </a:rPr>
              <a:t>Griffiths v Arch Engineering Co (1968) 3 ALL RE 217</a:t>
            </a:r>
          </a:p>
          <a:p>
            <a:pPr>
              <a:spcBef>
                <a:spcPts val="500"/>
              </a:spcBef>
              <a:defRPr/>
            </a:pPr>
            <a:endParaRPr kumimoji="0" lang="en-US" sz="26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a:spcBef>
                <a:spcPts val="500"/>
              </a:spcBef>
              <a:defRPr/>
            </a:pPr>
            <a:endParaRPr kumimoji="0" lang="en-US" sz="26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600" b="1" i="0" u="none" strike="noStrike" kern="1200" cap="none" spc="0" normalizeH="0" baseline="0" noProof="0" dirty="0">
              <a:ln>
                <a:noFill/>
              </a:ln>
              <a:solidFill>
                <a:prstClr val="black"/>
              </a:solidFill>
              <a:effectLst/>
              <a:uLnTx/>
              <a:uFillTx/>
              <a:latin typeface="Calibri" panose="020F0502020204030204"/>
              <a:ea typeface="+mn-ea"/>
              <a:cs typeface="+mn-cs"/>
            </a:endParaRPr>
          </a:p>
          <a:p>
            <a:endParaRPr lang="en-US" dirty="0"/>
          </a:p>
        </p:txBody>
      </p:sp>
    </p:spTree>
    <p:extLst>
      <p:ext uri="{BB962C8B-B14F-4D97-AF65-F5344CB8AC3E}">
        <p14:creationId xmlns:p14="http://schemas.microsoft.com/office/powerpoint/2010/main" val="24686566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F23775-85BA-43A2-9EED-3B620D2BE1CE}"/>
              </a:ext>
            </a:extLst>
          </p:cNvPr>
          <p:cNvSpPr>
            <a:spLocks noGrp="1"/>
          </p:cNvSpPr>
          <p:nvPr>
            <p:ph type="title"/>
          </p:nvPr>
        </p:nvSpPr>
        <p:spPr/>
        <p:txBody>
          <a:bodyPr/>
          <a:lstStyle/>
          <a:p>
            <a:r>
              <a:rPr lang="en-US" b="1" dirty="0"/>
              <a:t>Cont’d</a:t>
            </a:r>
          </a:p>
        </p:txBody>
      </p:sp>
      <p:sp>
        <p:nvSpPr>
          <p:cNvPr id="3" name="Content Placeholder 2">
            <a:extLst>
              <a:ext uri="{FF2B5EF4-FFF2-40B4-BE49-F238E27FC236}">
                <a16:creationId xmlns:a16="http://schemas.microsoft.com/office/drawing/2014/main" id="{26269806-37C5-41D3-A5D6-DC6B02282539}"/>
              </a:ext>
            </a:extLst>
          </p:cNvPr>
          <p:cNvSpPr>
            <a:spLocks noGrp="1"/>
          </p:cNvSpPr>
          <p:nvPr>
            <p:ph idx="1"/>
          </p:nvPr>
        </p:nvSpPr>
        <p:spPr>
          <a:xfrm>
            <a:off x="838200" y="1584102"/>
            <a:ext cx="10515600" cy="4908774"/>
          </a:xfrm>
        </p:spPr>
        <p:txBody>
          <a:bodyPr>
            <a:normAutofit/>
          </a:bodyPr>
          <a:lstStyle/>
          <a:p>
            <a:r>
              <a:rPr lang="en-US" sz="2600" dirty="0"/>
              <a:t>The principle has been extended from manufacturers to include repairers, fitters, erectors and assemblers.</a:t>
            </a:r>
          </a:p>
          <a:p>
            <a:pPr lvl="1"/>
            <a:r>
              <a:rPr lang="en-US" sz="2600" b="1" dirty="0" err="1"/>
              <a:t>Haseldine</a:t>
            </a:r>
            <a:r>
              <a:rPr lang="en-US" sz="2600" b="1" dirty="0"/>
              <a:t> v C.A. </a:t>
            </a:r>
            <a:r>
              <a:rPr lang="en-US" sz="2600" b="1" dirty="0" err="1"/>
              <a:t>Daw</a:t>
            </a:r>
            <a:r>
              <a:rPr lang="en-US" sz="2600" b="1" dirty="0"/>
              <a:t> &amp; Son Ltd [1941] 2 KB 343 </a:t>
            </a:r>
          </a:p>
          <a:p>
            <a:pPr lvl="1"/>
            <a:r>
              <a:rPr lang="en-US" sz="2600" b="1" dirty="0"/>
              <a:t>Brown v Cotterill [1934] 51 T.L.R. 21</a:t>
            </a:r>
          </a:p>
          <a:p>
            <a:pPr lvl="1"/>
            <a:r>
              <a:rPr lang="en-US" sz="2600" b="1" dirty="0"/>
              <a:t>Howard v Furness-</a:t>
            </a:r>
            <a:r>
              <a:rPr lang="en-US" sz="2600" b="1" dirty="0" err="1"/>
              <a:t>Houlder</a:t>
            </a:r>
            <a:r>
              <a:rPr lang="en-US" sz="2600" b="1" dirty="0"/>
              <a:t> Argentine Lines Ltd [1936] 2 All ER 296 (KB)</a:t>
            </a:r>
          </a:p>
          <a:p>
            <a:pPr lvl="0">
              <a:defRPr/>
            </a:pPr>
            <a:r>
              <a:rPr lang="en-US" sz="2600" dirty="0"/>
              <a:t>A distributor or supplier may be under a duty to make inquiries or carry out an inspection of the product and if it is dangerous for some reason of which he should have known, his failure to warn of it will then amount to negligence – see </a:t>
            </a:r>
            <a:r>
              <a:rPr lang="en-US" sz="2600" b="1" dirty="0">
                <a:solidFill>
                  <a:prstClr val="black"/>
                </a:solidFill>
              </a:rPr>
              <a:t>Andrews v Hopkinson [1957] 1 QB 229</a:t>
            </a:r>
            <a:endParaRPr lang="en-US" sz="2600" dirty="0">
              <a:solidFill>
                <a:prstClr val="black"/>
              </a:solidFill>
            </a:endParaRPr>
          </a:p>
          <a:p>
            <a:endParaRPr lang="en-US" sz="2600" dirty="0"/>
          </a:p>
        </p:txBody>
      </p:sp>
    </p:spTree>
    <p:extLst>
      <p:ext uri="{BB962C8B-B14F-4D97-AF65-F5344CB8AC3E}">
        <p14:creationId xmlns:p14="http://schemas.microsoft.com/office/powerpoint/2010/main" val="423827394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B075C-894F-4031-8DBD-1C82D135DD7A}"/>
              </a:ext>
            </a:extLst>
          </p:cNvPr>
          <p:cNvSpPr>
            <a:spLocks noGrp="1"/>
          </p:cNvSpPr>
          <p:nvPr>
            <p:ph type="title"/>
          </p:nvPr>
        </p:nvSpPr>
        <p:spPr>
          <a:xfrm>
            <a:off x="838200" y="365126"/>
            <a:ext cx="10515600" cy="948520"/>
          </a:xfrm>
        </p:spPr>
        <p:txBody>
          <a:bodyPr/>
          <a:lstStyle/>
          <a:p>
            <a:r>
              <a:rPr lang="en-US" b="1" dirty="0"/>
              <a:t>Cont’d</a:t>
            </a:r>
          </a:p>
        </p:txBody>
      </p:sp>
      <p:sp>
        <p:nvSpPr>
          <p:cNvPr id="3" name="Content Placeholder 2">
            <a:extLst>
              <a:ext uri="{FF2B5EF4-FFF2-40B4-BE49-F238E27FC236}">
                <a16:creationId xmlns:a16="http://schemas.microsoft.com/office/drawing/2014/main" id="{A53C1D9E-DE32-4EDB-8964-4DFAE32514D9}"/>
              </a:ext>
            </a:extLst>
          </p:cNvPr>
          <p:cNvSpPr>
            <a:spLocks noGrp="1"/>
          </p:cNvSpPr>
          <p:nvPr>
            <p:ph idx="1"/>
          </p:nvPr>
        </p:nvSpPr>
        <p:spPr>
          <a:xfrm>
            <a:off x="838200" y="1313646"/>
            <a:ext cx="10515600" cy="5203064"/>
          </a:xfrm>
        </p:spPr>
        <p:txBody>
          <a:bodyPr>
            <a:norm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2600" dirty="0"/>
              <a:t>Furthermore, suppliers maybe liable if they carelessly represent the goods to be harmless, without having made any adequate tests:</a:t>
            </a:r>
          </a:p>
          <a:p>
            <a:pPr lvl="1"/>
            <a:r>
              <a:rPr lang="en-US" sz="2600" b="1" dirty="0"/>
              <a:t>Perrett v Collins [1998] 2 Lloyd's Rep 255;</a:t>
            </a:r>
          </a:p>
          <a:p>
            <a:pPr lvl="1"/>
            <a:r>
              <a:rPr lang="en-US" sz="2600" b="1" dirty="0"/>
              <a:t>Watson v Buckley Osborne Garrett &amp; Co [1940) 1 All ER 174</a:t>
            </a:r>
          </a:p>
          <a:p>
            <a:pPr lvl="0"/>
            <a:r>
              <a:rPr lang="en-US" sz="2600" dirty="0">
                <a:solidFill>
                  <a:prstClr val="black"/>
                </a:solidFill>
              </a:rPr>
              <a:t>If the distributor fails to follow the manufacturer’s instruction or tampers with the product, he has broken the chain of causation and the manufacturer will not be held liable but the distributor instead - </a:t>
            </a:r>
            <a:r>
              <a:rPr lang="en-US" sz="2600" b="1" dirty="0" err="1">
                <a:solidFill>
                  <a:prstClr val="black"/>
                </a:solidFill>
              </a:rPr>
              <a:t>Kubach</a:t>
            </a:r>
            <a:r>
              <a:rPr lang="en-US" sz="2600" b="1" dirty="0">
                <a:solidFill>
                  <a:prstClr val="black"/>
                </a:solidFill>
              </a:rPr>
              <a:t> v </a:t>
            </a:r>
            <a:r>
              <a:rPr lang="en-US" sz="2600" b="1" dirty="0" err="1">
                <a:solidFill>
                  <a:prstClr val="black"/>
                </a:solidFill>
              </a:rPr>
              <a:t>Hollands</a:t>
            </a:r>
            <a:r>
              <a:rPr lang="en-US" sz="2600" b="1" dirty="0">
                <a:solidFill>
                  <a:prstClr val="black"/>
                </a:solidFill>
              </a:rPr>
              <a:t> [1937] 3 ALL ER 970</a:t>
            </a:r>
          </a:p>
          <a:p>
            <a:pPr lvl="0"/>
            <a:endParaRPr lang="en-US" sz="2600" b="1" dirty="0">
              <a:solidFill>
                <a:prstClr val="black"/>
              </a:solidFill>
            </a:endParaRPr>
          </a:p>
          <a:p>
            <a:pPr lvl="0"/>
            <a:r>
              <a:rPr lang="en-US" sz="2600" b="1" dirty="0">
                <a:solidFill>
                  <a:prstClr val="black"/>
                </a:solidFill>
              </a:rPr>
              <a:t>Liability for defective products covers personal injury and damage to other property</a:t>
            </a:r>
          </a:p>
          <a:p>
            <a:pPr lvl="0"/>
            <a:endParaRPr lang="en-US" sz="2600" b="1" dirty="0">
              <a:solidFill>
                <a:prstClr val="black"/>
              </a:solidFill>
            </a:endParaRPr>
          </a:p>
          <a:p>
            <a:endParaRPr lang="en-US" sz="3000" b="1" dirty="0"/>
          </a:p>
        </p:txBody>
      </p:sp>
    </p:spTree>
    <p:extLst>
      <p:ext uri="{BB962C8B-B14F-4D97-AF65-F5344CB8AC3E}">
        <p14:creationId xmlns:p14="http://schemas.microsoft.com/office/powerpoint/2010/main" val="234585695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D0910-E330-4421-BBA4-ABC10E6EC135}"/>
              </a:ext>
            </a:extLst>
          </p:cNvPr>
          <p:cNvSpPr>
            <a:spLocks noGrp="1"/>
          </p:cNvSpPr>
          <p:nvPr>
            <p:ph type="title"/>
          </p:nvPr>
        </p:nvSpPr>
        <p:spPr/>
        <p:txBody>
          <a:bodyPr/>
          <a:lstStyle/>
          <a:p>
            <a:r>
              <a:rPr lang="en-US" b="1" dirty="0"/>
              <a:t>Cont’d</a:t>
            </a:r>
          </a:p>
        </p:txBody>
      </p:sp>
      <p:sp>
        <p:nvSpPr>
          <p:cNvPr id="3" name="Content Placeholder 2">
            <a:extLst>
              <a:ext uri="{FF2B5EF4-FFF2-40B4-BE49-F238E27FC236}">
                <a16:creationId xmlns:a16="http://schemas.microsoft.com/office/drawing/2014/main" id="{602841F9-1797-4C9B-BD39-B1607D34D21A}"/>
              </a:ext>
            </a:extLst>
          </p:cNvPr>
          <p:cNvSpPr>
            <a:spLocks noGrp="1"/>
          </p:cNvSpPr>
          <p:nvPr>
            <p:ph idx="1"/>
          </p:nvPr>
        </p:nvSpPr>
        <p:spPr>
          <a:xfrm>
            <a:off x="838200" y="1371600"/>
            <a:ext cx="10515600" cy="5249917"/>
          </a:xfrm>
        </p:spPr>
        <p:txBody>
          <a:bodyPr>
            <a:normAutofit lnSpcReduction="10000"/>
          </a:bodyPr>
          <a:lstStyle/>
          <a:p>
            <a:pPr marL="0" indent="0">
              <a:buNone/>
            </a:pPr>
            <a:r>
              <a:rPr lang="en-US" sz="2600" b="1" dirty="0"/>
              <a:t>Defences:</a:t>
            </a:r>
          </a:p>
          <a:p>
            <a:pPr marL="514350" indent="-514350">
              <a:buFont typeface="+mj-lt"/>
              <a:buAutoNum type="arabicPeriod"/>
            </a:pPr>
            <a:r>
              <a:rPr lang="en-US" sz="2600" b="1" dirty="0"/>
              <a:t>Assumption of Risk; </a:t>
            </a:r>
            <a:r>
              <a:rPr lang="en-US" sz="2600" dirty="0"/>
              <a:t>The user or consumer knew of the risk of harm and voluntarily assumed it.</a:t>
            </a:r>
          </a:p>
          <a:p>
            <a:pPr marL="514350" indent="-514350">
              <a:buFont typeface="+mj-lt"/>
              <a:buAutoNum type="arabicPeriod"/>
            </a:pPr>
            <a:r>
              <a:rPr lang="en-US" sz="2600" b="1" dirty="0"/>
              <a:t>Product Misuse; </a:t>
            </a:r>
            <a:r>
              <a:rPr lang="en-US" sz="2600" dirty="0"/>
              <a:t>The user or consumer misused the product in a way unforeseeable by the manufacturer.</a:t>
            </a:r>
          </a:p>
          <a:p>
            <a:pPr marL="514350" indent="-514350">
              <a:buFont typeface="+mj-lt"/>
              <a:buAutoNum type="arabicPeriod"/>
            </a:pPr>
            <a:r>
              <a:rPr lang="en-US" sz="2600" b="1" dirty="0"/>
              <a:t>Contributory Negligence; </a:t>
            </a:r>
            <a:r>
              <a:rPr lang="en-US" sz="2600" dirty="0"/>
              <a:t>Liability may be distributed between plaintiff and defendant under the contributory negligence.</a:t>
            </a:r>
          </a:p>
          <a:p>
            <a:pPr marL="514350" indent="-514350">
              <a:buFont typeface="+mj-lt"/>
              <a:buAutoNum type="arabicPeriod"/>
            </a:pPr>
            <a:r>
              <a:rPr lang="en-US" sz="2600" b="1" dirty="0"/>
              <a:t>Commonly Known Dangers; </a:t>
            </a:r>
            <a:r>
              <a:rPr lang="en-US" sz="2600" dirty="0"/>
              <a:t>If a defendant succeeds in convincing the court that a plaintiff’s injury resulted from a commonly known danger, such as the danger associated with using a sharp knife, the defendant will not be liable.</a:t>
            </a:r>
          </a:p>
          <a:p>
            <a:pPr marL="514350" indent="-514350">
              <a:buFont typeface="+mj-lt"/>
              <a:buAutoNum type="arabicPeriod"/>
            </a:pPr>
            <a:r>
              <a:rPr lang="en-US" sz="2600" dirty="0"/>
              <a:t>A defendant can also defend against a products liability claim by showing that </a:t>
            </a:r>
            <a:r>
              <a:rPr lang="en-US" sz="2600" b="1" dirty="0"/>
              <a:t>there is no basis for the plaintiff’s claim </a:t>
            </a:r>
            <a:r>
              <a:rPr lang="en-US" sz="2600" dirty="0"/>
              <a:t>(that the plaintiff has not met the requirements for an action in negligence or strict liability)</a:t>
            </a:r>
          </a:p>
        </p:txBody>
      </p:sp>
    </p:spTree>
    <p:extLst>
      <p:ext uri="{BB962C8B-B14F-4D97-AF65-F5344CB8AC3E}">
        <p14:creationId xmlns:p14="http://schemas.microsoft.com/office/powerpoint/2010/main" val="222005608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208A3D-42AB-4E91-9D41-6C4DF9C0C337}"/>
              </a:ext>
            </a:extLst>
          </p:cNvPr>
          <p:cNvSpPr>
            <a:spLocks noGrp="1"/>
          </p:cNvSpPr>
          <p:nvPr>
            <p:ph type="title"/>
          </p:nvPr>
        </p:nvSpPr>
        <p:spPr>
          <a:xfrm>
            <a:off x="913795" y="157655"/>
            <a:ext cx="10353763" cy="970450"/>
          </a:xfrm>
        </p:spPr>
        <p:txBody>
          <a:bodyPr/>
          <a:lstStyle/>
          <a:p>
            <a:r>
              <a:rPr lang="en-US" b="1" dirty="0"/>
              <a:t>Omissions </a:t>
            </a:r>
          </a:p>
        </p:txBody>
      </p:sp>
      <p:sp>
        <p:nvSpPr>
          <p:cNvPr id="3" name="Content Placeholder 2">
            <a:extLst>
              <a:ext uri="{FF2B5EF4-FFF2-40B4-BE49-F238E27FC236}">
                <a16:creationId xmlns:a16="http://schemas.microsoft.com/office/drawing/2014/main" id="{26AFEB18-D6C2-4E10-B81F-9852C827AE18}"/>
              </a:ext>
            </a:extLst>
          </p:cNvPr>
          <p:cNvSpPr>
            <a:spLocks noGrp="1"/>
          </p:cNvSpPr>
          <p:nvPr>
            <p:ph idx="1"/>
          </p:nvPr>
        </p:nvSpPr>
        <p:spPr>
          <a:xfrm>
            <a:off x="913795" y="1104355"/>
            <a:ext cx="10353763" cy="5572240"/>
          </a:xfrm>
        </p:spPr>
        <p:txBody>
          <a:bodyPr>
            <a:noAutofit/>
          </a:bodyPr>
          <a:lstStyle/>
          <a:p>
            <a:pPr lvl="0"/>
            <a:r>
              <a:rPr lang="en-US" sz="2600" dirty="0">
                <a:solidFill>
                  <a:prstClr val="black"/>
                </a:solidFill>
              </a:rPr>
              <a:t>The law draws a distinction  between a positive act which causes harm (misfeasance) and a mere failure to prevent harm from arising (non-</a:t>
            </a:r>
            <a:r>
              <a:rPr lang="en-US" sz="2600" dirty="0" err="1">
                <a:solidFill>
                  <a:prstClr val="black"/>
                </a:solidFill>
              </a:rPr>
              <a:t>feasance</a:t>
            </a:r>
            <a:r>
              <a:rPr lang="en-US" sz="2600" dirty="0">
                <a:solidFill>
                  <a:prstClr val="black"/>
                </a:solidFill>
              </a:rPr>
              <a:t>)</a:t>
            </a:r>
            <a:endParaRPr lang="en-US" sz="2600" dirty="0"/>
          </a:p>
          <a:p>
            <a:r>
              <a:rPr lang="en-US" sz="2600" dirty="0"/>
              <a:t>A child is drowning in a river. D comes upon the incident and could throw a lifebelt to the child but decides to watch the child’s struggle instead. Does D owe a duty to act (help) and will D be liable if the child drowns?</a:t>
            </a:r>
          </a:p>
          <a:p>
            <a:r>
              <a:rPr lang="en-US" sz="2600" dirty="0"/>
              <a:t>There is no general obligation to act to save others from harm. </a:t>
            </a:r>
          </a:p>
          <a:p>
            <a:r>
              <a:rPr lang="en-US" sz="2600" dirty="0"/>
              <a:t>Exceptions:</a:t>
            </a:r>
          </a:p>
          <a:p>
            <a:pPr lvl="1"/>
            <a:r>
              <a:rPr lang="en-US" sz="2600" b="1" dirty="0"/>
              <a:t>CONTROL/SPECIAL RELATIONSHIP</a:t>
            </a:r>
            <a:r>
              <a:rPr lang="en-US" sz="2600" dirty="0"/>
              <a:t>- D exercises high degree of control over or responsibility for C or a special relationship between D and C exists – i.e. parent/child or teacher and student etc.</a:t>
            </a:r>
          </a:p>
          <a:p>
            <a:pPr lvl="2"/>
            <a:r>
              <a:rPr lang="en-US" sz="2400" dirty="0"/>
              <a:t>Reeves v Commissioner of Police for the Metropolis [2000] 1 AC 360</a:t>
            </a:r>
          </a:p>
          <a:p>
            <a:pPr lvl="2"/>
            <a:r>
              <a:rPr lang="en-US" sz="2400" dirty="0"/>
              <a:t>Attorney-General v Landless (1970) Z.R. 1</a:t>
            </a:r>
          </a:p>
          <a:p>
            <a:pPr lvl="1"/>
            <a:endParaRPr lang="en-US" sz="2600" dirty="0"/>
          </a:p>
        </p:txBody>
      </p:sp>
    </p:spTree>
    <p:extLst>
      <p:ext uri="{BB962C8B-B14F-4D97-AF65-F5344CB8AC3E}">
        <p14:creationId xmlns:p14="http://schemas.microsoft.com/office/powerpoint/2010/main" val="70776680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9EC346-E34D-4086-9242-890498E1DFB8}"/>
              </a:ext>
            </a:extLst>
          </p:cNvPr>
          <p:cNvSpPr>
            <a:spLocks noGrp="1"/>
          </p:cNvSpPr>
          <p:nvPr>
            <p:ph type="title"/>
          </p:nvPr>
        </p:nvSpPr>
        <p:spPr>
          <a:xfrm>
            <a:off x="928956" y="189186"/>
            <a:ext cx="10353763" cy="970450"/>
          </a:xfrm>
        </p:spPr>
        <p:txBody>
          <a:bodyPr/>
          <a:lstStyle/>
          <a:p>
            <a:r>
              <a:rPr lang="en-US" b="1" dirty="0"/>
              <a:t>Omissions Cont’d</a:t>
            </a:r>
          </a:p>
        </p:txBody>
      </p:sp>
      <p:sp>
        <p:nvSpPr>
          <p:cNvPr id="3" name="Content Placeholder 2">
            <a:extLst>
              <a:ext uri="{FF2B5EF4-FFF2-40B4-BE49-F238E27FC236}">
                <a16:creationId xmlns:a16="http://schemas.microsoft.com/office/drawing/2014/main" id="{2C8826CB-4D1B-41A4-A4A4-B2D9A8A1D99B}"/>
              </a:ext>
            </a:extLst>
          </p:cNvPr>
          <p:cNvSpPr>
            <a:spLocks noGrp="1"/>
          </p:cNvSpPr>
          <p:nvPr>
            <p:ph idx="1"/>
          </p:nvPr>
        </p:nvSpPr>
        <p:spPr>
          <a:xfrm>
            <a:off x="913795" y="1159636"/>
            <a:ext cx="10353763" cy="5509179"/>
          </a:xfrm>
        </p:spPr>
        <p:txBody>
          <a:bodyPr/>
          <a:lstStyle/>
          <a:p>
            <a:pPr lvl="1"/>
            <a:r>
              <a:rPr lang="en-US" sz="2600" b="1" dirty="0"/>
              <a:t>ASSUMPTION OF RESPONSIBILTY</a:t>
            </a:r>
            <a:r>
              <a:rPr lang="en-US" sz="2600" dirty="0"/>
              <a:t>- If D agrees in one way or another to look after C- Duty to act arises due to D’s assumption of responsibility for the well-being of C</a:t>
            </a:r>
          </a:p>
          <a:p>
            <a:pPr lvl="2"/>
            <a:r>
              <a:rPr lang="en-US" sz="2400" dirty="0"/>
              <a:t>Costello v Chief Constable of </a:t>
            </a:r>
            <a:r>
              <a:rPr lang="en-US" sz="2400" dirty="0" err="1"/>
              <a:t>Northumbria</a:t>
            </a:r>
            <a:r>
              <a:rPr lang="en-US" sz="2400" dirty="0"/>
              <a:t> Police [1999] (CA).</a:t>
            </a:r>
          </a:p>
          <a:p>
            <a:pPr marL="792900" lvl="1" indent="-342900"/>
            <a:endParaRPr lang="en-US" dirty="0"/>
          </a:p>
          <a:p>
            <a:pPr lvl="1"/>
            <a:r>
              <a:rPr lang="en-US" sz="2600" b="1" dirty="0"/>
              <a:t>CREATION OR ADOPTION OF RISKS </a:t>
            </a:r>
            <a:r>
              <a:rPr lang="en-US" sz="2600" dirty="0"/>
              <a:t>– either the D creates the dangerous situation or D adopts a dangerous situation and fails to contain it – </a:t>
            </a:r>
          </a:p>
          <a:p>
            <a:pPr lvl="2"/>
            <a:r>
              <a:rPr lang="en-US" sz="2400" dirty="0"/>
              <a:t>Khalid Mohamed V The Attorney-general (1982) Z.R. 49 (S.C.)</a:t>
            </a:r>
          </a:p>
          <a:p>
            <a:pPr lvl="2"/>
            <a:r>
              <a:rPr lang="en-US" sz="2400" dirty="0"/>
              <a:t>Goldman v Hargrave (1967) 1 AC 567</a:t>
            </a:r>
          </a:p>
          <a:p>
            <a:pPr lvl="2"/>
            <a:endParaRPr lang="en-US" sz="2400" dirty="0"/>
          </a:p>
          <a:p>
            <a:endParaRPr lang="en-US" dirty="0"/>
          </a:p>
        </p:txBody>
      </p:sp>
    </p:spTree>
    <p:extLst>
      <p:ext uri="{BB962C8B-B14F-4D97-AF65-F5344CB8AC3E}">
        <p14:creationId xmlns:p14="http://schemas.microsoft.com/office/powerpoint/2010/main" val="84934444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3712257" y="1415333"/>
            <a:ext cx="4767485" cy="3981033"/>
          </a:xfrm>
          <a:prstGeom prst="rect">
            <a:avLst/>
          </a:prstGeom>
        </p:spPr>
      </p:pic>
    </p:spTree>
    <p:extLst>
      <p:ext uri="{BB962C8B-B14F-4D97-AF65-F5344CB8AC3E}">
        <p14:creationId xmlns:p14="http://schemas.microsoft.com/office/powerpoint/2010/main" val="2015499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67103" y="274638"/>
            <a:ext cx="10657490" cy="715962"/>
          </a:xfrm>
        </p:spPr>
        <p:txBody>
          <a:bodyPr>
            <a:normAutofit/>
          </a:bodyPr>
          <a:lstStyle/>
          <a:p>
            <a:r>
              <a:rPr lang="en-US" b="1" dirty="0"/>
              <a:t>Elements of Negligence</a:t>
            </a:r>
          </a:p>
        </p:txBody>
      </p:sp>
      <p:sp>
        <p:nvSpPr>
          <p:cNvPr id="2" name="Content Placeholder 1"/>
          <p:cNvSpPr>
            <a:spLocks noGrp="1"/>
          </p:cNvSpPr>
          <p:nvPr>
            <p:ph idx="1"/>
          </p:nvPr>
        </p:nvSpPr>
        <p:spPr>
          <a:xfrm>
            <a:off x="867103" y="1143001"/>
            <a:ext cx="10657490" cy="5440361"/>
          </a:xfrm>
        </p:spPr>
        <p:txBody>
          <a:bodyPr>
            <a:normAutofit/>
          </a:bodyPr>
          <a:lstStyle/>
          <a:p>
            <a:r>
              <a:rPr lang="en-US" sz="2600" dirty="0"/>
              <a:t>To succeed in an action for negligence, the Plaintiff must prove the following:</a:t>
            </a:r>
          </a:p>
          <a:p>
            <a:pPr marL="1001178" lvl="1" indent="-514350">
              <a:buFont typeface="+mj-lt"/>
              <a:buAutoNum type="arabicPeriod"/>
            </a:pPr>
            <a:r>
              <a:rPr lang="en-US" sz="2600" dirty="0"/>
              <a:t>That the defendant was under </a:t>
            </a:r>
            <a:r>
              <a:rPr lang="en-US" sz="2800" b="1" dirty="0"/>
              <a:t>a duty of care to him/her.</a:t>
            </a:r>
          </a:p>
          <a:p>
            <a:pPr marL="1001178" lvl="1" indent="-514350">
              <a:buFont typeface="+mj-lt"/>
              <a:buAutoNum type="arabicPeriod"/>
            </a:pPr>
            <a:r>
              <a:rPr lang="en-US" sz="2600" dirty="0"/>
              <a:t>That there has been </a:t>
            </a:r>
            <a:r>
              <a:rPr lang="en-US" sz="2600" b="1" dirty="0"/>
              <a:t>a breach of that duty</a:t>
            </a:r>
            <a:r>
              <a:rPr lang="en-US" sz="2600" dirty="0"/>
              <a:t>.</a:t>
            </a:r>
          </a:p>
          <a:p>
            <a:pPr marL="1001178" lvl="1" indent="-514350">
              <a:buFont typeface="+mj-lt"/>
              <a:buAutoNum type="arabicPeriod"/>
            </a:pPr>
            <a:r>
              <a:rPr lang="en-US" sz="2600" dirty="0"/>
              <a:t>That as a </a:t>
            </a:r>
            <a:r>
              <a:rPr lang="en-US" sz="2600" b="1" dirty="0"/>
              <a:t>result</a:t>
            </a:r>
            <a:r>
              <a:rPr lang="en-US" sz="2600" dirty="0"/>
              <a:t>, the Plaintiff has suffered </a:t>
            </a:r>
            <a:r>
              <a:rPr lang="en-US" sz="2600" b="1" dirty="0"/>
              <a:t>damage; in short the plaintiff should suffer </a:t>
            </a:r>
            <a:r>
              <a:rPr lang="en-US" sz="2600" b="1" dirty="0">
                <a:solidFill>
                  <a:srgbClr val="FF0000"/>
                </a:solidFill>
              </a:rPr>
              <a:t>damage</a:t>
            </a:r>
            <a:r>
              <a:rPr lang="en-US" sz="2600" b="1" dirty="0"/>
              <a:t> </a:t>
            </a:r>
            <a:r>
              <a:rPr lang="en-US" sz="2800" b="1" dirty="0">
                <a:solidFill>
                  <a:srgbClr val="92D050"/>
                </a:solidFill>
              </a:rPr>
              <a:t>caused</a:t>
            </a:r>
            <a:r>
              <a:rPr lang="en-US" sz="2600" b="1" dirty="0"/>
              <a:t> by the defendant.</a:t>
            </a:r>
          </a:p>
        </p:txBody>
      </p:sp>
    </p:spTree>
    <p:extLst>
      <p:ext uri="{BB962C8B-B14F-4D97-AF65-F5344CB8AC3E}">
        <p14:creationId xmlns:p14="http://schemas.microsoft.com/office/powerpoint/2010/main" val="9900619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normAutofit/>
          </a:bodyPr>
          <a:lstStyle/>
          <a:p>
            <a:pPr algn="ctr"/>
            <a:r>
              <a:rPr lang="en-US" b="1" dirty="0"/>
              <a:t>Analysis of the elements in detail</a:t>
            </a:r>
          </a:p>
        </p:txBody>
      </p:sp>
      <p:sp>
        <p:nvSpPr>
          <p:cNvPr id="4" name="Subtitle 3"/>
          <p:cNvSpPr>
            <a:spLocks noGrp="1"/>
          </p:cNvSpPr>
          <p:nvPr>
            <p:ph type="subTitle" idx="1"/>
          </p:nvPr>
        </p:nvSpPr>
        <p:spPr/>
        <p:txBody>
          <a:bodyPr>
            <a:normAutofit/>
          </a:bodyPr>
          <a:lstStyle/>
          <a:p>
            <a:r>
              <a:rPr lang="en-US" sz="4400" b="1" dirty="0"/>
              <a:t>The Duty of Care</a:t>
            </a:r>
          </a:p>
        </p:txBody>
      </p:sp>
    </p:spTree>
    <p:extLst>
      <p:ext uri="{BB962C8B-B14F-4D97-AF65-F5344CB8AC3E}">
        <p14:creationId xmlns:p14="http://schemas.microsoft.com/office/powerpoint/2010/main" val="22091843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77309"/>
          </a:xfrm>
        </p:spPr>
        <p:txBody>
          <a:bodyPr>
            <a:normAutofit fontScale="90000"/>
          </a:bodyPr>
          <a:lstStyle/>
          <a:p>
            <a:br>
              <a:rPr lang="en-US" b="1" dirty="0"/>
            </a:br>
            <a:r>
              <a:rPr lang="en-US" b="1" dirty="0"/>
              <a:t>The Duty Of Care</a:t>
            </a:r>
            <a:br>
              <a:rPr lang="en-US" b="1" dirty="0"/>
            </a:br>
            <a:endParaRPr lang="en-US" b="1" dirty="0"/>
          </a:p>
        </p:txBody>
      </p:sp>
      <p:sp>
        <p:nvSpPr>
          <p:cNvPr id="3" name="Content Placeholder 2"/>
          <p:cNvSpPr>
            <a:spLocks noGrp="1"/>
          </p:cNvSpPr>
          <p:nvPr>
            <p:ph idx="1"/>
          </p:nvPr>
        </p:nvSpPr>
        <p:spPr>
          <a:xfrm>
            <a:off x="838200" y="1442434"/>
            <a:ext cx="10515600" cy="4734529"/>
          </a:xfrm>
        </p:spPr>
        <p:txBody>
          <a:bodyPr/>
          <a:lstStyle/>
          <a:p>
            <a:pPr marL="494100" lvl="1" indent="0">
              <a:buNone/>
            </a:pPr>
            <a:r>
              <a:rPr lang="en-US" sz="2600" dirty="0">
                <a:solidFill>
                  <a:prstClr val="black"/>
                </a:solidFill>
              </a:rPr>
              <a:t>The legal obligation to take reasonable care to avoid causing damage -</a:t>
            </a:r>
          </a:p>
          <a:p>
            <a:pPr lvl="1"/>
            <a:r>
              <a:rPr lang="en-US" sz="2600" dirty="0">
                <a:solidFill>
                  <a:prstClr val="black"/>
                </a:solidFill>
              </a:rPr>
              <a:t>There is no liability for negligence unless there is in the particular case a LEGAL DUTY TO TAKE CARE – </a:t>
            </a:r>
            <a:r>
              <a:rPr lang="en-US" sz="2600" b="1" dirty="0">
                <a:solidFill>
                  <a:prstClr val="black"/>
                </a:solidFill>
              </a:rPr>
              <a:t>Donoghue v Stevenson (1932) A.C. 562 HL</a:t>
            </a:r>
          </a:p>
          <a:p>
            <a:pPr lvl="1"/>
            <a:r>
              <a:rPr lang="en-US" sz="2600" dirty="0">
                <a:solidFill>
                  <a:prstClr val="black"/>
                </a:solidFill>
              </a:rPr>
              <a:t>There is no liability in tort for negligence unless the act or omission that causes damage is a breach of a duty of care owed to the claimant. </a:t>
            </a:r>
          </a:p>
          <a:p>
            <a:pPr lvl="1"/>
            <a:r>
              <a:rPr lang="en-US" sz="2600" dirty="0">
                <a:solidFill>
                  <a:prstClr val="black"/>
                </a:solidFill>
              </a:rPr>
              <a:t>There is a duty to take care in most situations in which one can reasonably foresee that one's actions may cause physical damage to the person or property of others. </a:t>
            </a:r>
          </a:p>
          <a:p>
            <a:pPr lvl="1"/>
            <a:r>
              <a:rPr lang="en-US" sz="2600" dirty="0">
                <a:solidFill>
                  <a:prstClr val="black"/>
                </a:solidFill>
              </a:rPr>
              <a:t>See - </a:t>
            </a:r>
            <a:r>
              <a:rPr lang="en-US" sz="2600" b="1" dirty="0">
                <a:solidFill>
                  <a:prstClr val="black"/>
                </a:solidFill>
              </a:rPr>
              <a:t>Zambian Breweries </a:t>
            </a:r>
            <a:r>
              <a:rPr lang="en-US" sz="2600" b="1" dirty="0" err="1">
                <a:solidFill>
                  <a:prstClr val="black"/>
                </a:solidFill>
              </a:rPr>
              <a:t>Plc</a:t>
            </a:r>
            <a:r>
              <a:rPr lang="en-US" sz="2600" b="1" dirty="0">
                <a:solidFill>
                  <a:prstClr val="black"/>
                </a:solidFill>
              </a:rPr>
              <a:t> V Reuben Mwanza (SCZ Judgment No. 39 of 2000).</a:t>
            </a:r>
          </a:p>
          <a:p>
            <a:endParaRPr lang="en-US" dirty="0"/>
          </a:p>
        </p:txBody>
      </p:sp>
    </p:spTree>
    <p:extLst>
      <p:ext uri="{BB962C8B-B14F-4D97-AF65-F5344CB8AC3E}">
        <p14:creationId xmlns:p14="http://schemas.microsoft.com/office/powerpoint/2010/main" val="3703850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93683" y="274638"/>
            <a:ext cx="10578661" cy="1033900"/>
          </a:xfrm>
        </p:spPr>
        <p:txBody>
          <a:bodyPr>
            <a:normAutofit/>
          </a:bodyPr>
          <a:lstStyle/>
          <a:p>
            <a:r>
              <a:rPr lang="en-US" b="1" dirty="0"/>
              <a:t>Duty of Care Cont’d</a:t>
            </a:r>
          </a:p>
        </p:txBody>
      </p:sp>
      <p:sp>
        <p:nvSpPr>
          <p:cNvPr id="2" name="Content Placeholder 1"/>
          <p:cNvSpPr>
            <a:spLocks noGrp="1"/>
          </p:cNvSpPr>
          <p:nvPr>
            <p:ph idx="1"/>
          </p:nvPr>
        </p:nvSpPr>
        <p:spPr>
          <a:xfrm>
            <a:off x="520262" y="1308538"/>
            <a:ext cx="10893972" cy="5274824"/>
          </a:xfrm>
        </p:spPr>
        <p:txBody>
          <a:bodyPr>
            <a:normAutofit/>
          </a:bodyPr>
          <a:lstStyle/>
          <a:p>
            <a:endParaRPr lang="en-US" sz="2600" dirty="0"/>
          </a:p>
          <a:p>
            <a:r>
              <a:rPr lang="en-US" sz="2600" dirty="0"/>
              <a:t>The duty is owed to those people likely to be affected by the conduct in question (NEIGHBOUR PRINCIPLE).</a:t>
            </a:r>
          </a:p>
          <a:p>
            <a:pPr marL="494100" indent="-457200"/>
            <a:endParaRPr lang="en-US" sz="2600" dirty="0"/>
          </a:p>
          <a:p>
            <a:r>
              <a:rPr lang="en-US" sz="2600" dirty="0" err="1"/>
              <a:t>Neighbourhood</a:t>
            </a:r>
            <a:r>
              <a:rPr lang="en-US" sz="2600" dirty="0"/>
              <a:t> principle : whether there is a duty of care depends on whether the claimant is a </a:t>
            </a:r>
            <a:r>
              <a:rPr lang="en-US" sz="2600" dirty="0" err="1"/>
              <a:t>neighbour</a:t>
            </a:r>
            <a:r>
              <a:rPr lang="en-US" sz="2600" dirty="0"/>
              <a:t> in the legal sense.</a:t>
            </a:r>
          </a:p>
          <a:p>
            <a:endParaRPr lang="en-US" sz="2600" dirty="0"/>
          </a:p>
          <a:p>
            <a:r>
              <a:rPr lang="en-US" sz="2600" dirty="0"/>
              <a:t>A person is a ‘</a:t>
            </a:r>
            <a:r>
              <a:rPr lang="en-US" sz="2600" dirty="0" err="1"/>
              <a:t>neighbour</a:t>
            </a:r>
            <a:r>
              <a:rPr lang="en-US" sz="2600" dirty="0"/>
              <a:t>’ if what you do will directly affect him.</a:t>
            </a:r>
          </a:p>
          <a:p>
            <a:endParaRPr lang="en-US" sz="2600" dirty="0"/>
          </a:p>
          <a:p>
            <a:r>
              <a:rPr lang="en-US" sz="2600" dirty="0"/>
              <a:t>Duty to take reasonable care to avoid acts or omissions ‘which you can reasonably foresee would be likely to injure your </a:t>
            </a:r>
            <a:r>
              <a:rPr lang="en-US" sz="2600" dirty="0" err="1"/>
              <a:t>neighbour</a:t>
            </a:r>
            <a:r>
              <a:rPr lang="en-US" sz="2600" dirty="0"/>
              <a:t>’. </a:t>
            </a:r>
          </a:p>
          <a:p>
            <a:endParaRPr lang="en-US" sz="2600" dirty="0"/>
          </a:p>
          <a:p>
            <a:endParaRPr lang="en-US" dirty="0"/>
          </a:p>
        </p:txBody>
      </p:sp>
    </p:spTree>
    <p:extLst>
      <p:ext uri="{BB962C8B-B14F-4D97-AF65-F5344CB8AC3E}">
        <p14:creationId xmlns:p14="http://schemas.microsoft.com/office/powerpoint/2010/main" val="12983593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159BA-FFE0-460E-8385-45A51C95464F}"/>
              </a:ext>
            </a:extLst>
          </p:cNvPr>
          <p:cNvSpPr>
            <a:spLocks noGrp="1"/>
          </p:cNvSpPr>
          <p:nvPr>
            <p:ph type="title"/>
          </p:nvPr>
        </p:nvSpPr>
        <p:spPr>
          <a:xfrm>
            <a:off x="838200" y="365126"/>
            <a:ext cx="10515600" cy="974944"/>
          </a:xfrm>
        </p:spPr>
        <p:txBody>
          <a:bodyPr/>
          <a:lstStyle/>
          <a:p>
            <a:r>
              <a:rPr lang="en-US" b="1" dirty="0"/>
              <a:t>Duty of Care Cont’d…..</a:t>
            </a:r>
          </a:p>
        </p:txBody>
      </p:sp>
      <p:sp>
        <p:nvSpPr>
          <p:cNvPr id="3" name="Content Placeholder 2">
            <a:extLst>
              <a:ext uri="{FF2B5EF4-FFF2-40B4-BE49-F238E27FC236}">
                <a16:creationId xmlns:a16="http://schemas.microsoft.com/office/drawing/2014/main" id="{3344B31E-C6F7-4357-A96B-878193589D01}"/>
              </a:ext>
            </a:extLst>
          </p:cNvPr>
          <p:cNvSpPr>
            <a:spLocks noGrp="1"/>
          </p:cNvSpPr>
          <p:nvPr>
            <p:ph idx="1"/>
          </p:nvPr>
        </p:nvSpPr>
        <p:spPr>
          <a:xfrm>
            <a:off x="838200" y="1340070"/>
            <a:ext cx="10515600" cy="5152804"/>
          </a:xfrm>
        </p:spPr>
        <p:txBody>
          <a:bodyPr/>
          <a:lstStyle/>
          <a:p>
            <a:r>
              <a:rPr lang="en-US" dirty="0"/>
              <a:t>Thus doctors have a duty of care to their patients and users of the highway have a duty of care to all other road users. </a:t>
            </a:r>
          </a:p>
          <a:p>
            <a:endParaRPr lang="en-US" dirty="0"/>
          </a:p>
          <a:p>
            <a:r>
              <a:rPr lang="en-US" dirty="0"/>
              <a:t>But there is no general duty to prevent other persons causing damage or to rescue persons or property in danger, liability for careless words is more limited than liability for careless acts, and there is no general duty not to cause economic loss or psychiatric illness. </a:t>
            </a:r>
          </a:p>
          <a:p>
            <a:endParaRPr lang="en-US" dirty="0"/>
          </a:p>
          <a:p>
            <a:r>
              <a:rPr lang="en-US" dirty="0"/>
              <a:t>In these and some other situations, the existence and scope of the duty of care depends on all the circumstances of the relationship between the parties.</a:t>
            </a:r>
          </a:p>
          <a:p>
            <a:endParaRPr lang="en-US" dirty="0"/>
          </a:p>
        </p:txBody>
      </p:sp>
    </p:spTree>
    <p:extLst>
      <p:ext uri="{BB962C8B-B14F-4D97-AF65-F5344CB8AC3E}">
        <p14:creationId xmlns:p14="http://schemas.microsoft.com/office/powerpoint/2010/main" val="22947838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56745" y="131377"/>
            <a:ext cx="10678510" cy="1114099"/>
          </a:xfrm>
        </p:spPr>
        <p:txBody>
          <a:bodyPr>
            <a:noAutofit/>
          </a:bodyPr>
          <a:lstStyle/>
          <a:p>
            <a:r>
              <a:rPr lang="en-US" sz="3200" b="1" dirty="0"/>
              <a:t>Duty of Care and Related Concepts (CAPARO TEST)</a:t>
            </a:r>
          </a:p>
        </p:txBody>
      </p:sp>
      <p:sp>
        <p:nvSpPr>
          <p:cNvPr id="2" name="Content Placeholder 1"/>
          <p:cNvSpPr>
            <a:spLocks noGrp="1"/>
          </p:cNvSpPr>
          <p:nvPr>
            <p:ph idx="1"/>
          </p:nvPr>
        </p:nvSpPr>
        <p:spPr>
          <a:xfrm>
            <a:off x="756745" y="1365161"/>
            <a:ext cx="10941269" cy="5188040"/>
          </a:xfrm>
        </p:spPr>
        <p:txBody>
          <a:bodyPr>
            <a:normAutofit/>
          </a:bodyPr>
          <a:lstStyle/>
          <a:p>
            <a:r>
              <a:rPr lang="en-US" sz="2600" dirty="0"/>
              <a:t>The following may be used to determine the existence of a duty of care:</a:t>
            </a:r>
          </a:p>
          <a:p>
            <a:r>
              <a:rPr lang="en-US" sz="2600" b="1" i="1" dirty="0" err="1"/>
              <a:t>Caparo</a:t>
            </a:r>
            <a:r>
              <a:rPr lang="en-US" sz="2600" b="1" i="1" dirty="0"/>
              <a:t> v Dickman (1990) UKHL 2</a:t>
            </a:r>
            <a:endParaRPr lang="en-US" sz="2600" b="1" dirty="0"/>
          </a:p>
          <a:p>
            <a:pPr marL="624078" indent="-514350">
              <a:buFont typeface="+mj-lt"/>
              <a:buAutoNum type="arabicPeriod"/>
            </a:pPr>
            <a:r>
              <a:rPr lang="en-US" sz="2600" dirty="0"/>
              <a:t>Foreseeability – this is the leading test that is used to determine proximate cause. </a:t>
            </a:r>
          </a:p>
          <a:p>
            <a:pPr lvl="1" algn="just">
              <a:buFont typeface="Courier New" panose="02070309020205020404" pitchFamily="49" charset="0"/>
              <a:buChar char="o"/>
            </a:pPr>
            <a:r>
              <a:rPr lang="en-US" sz="2600" dirty="0"/>
              <a:t>The foreseeability test basically asks whether the person causing the injury should have reasonably foreseen the general consequences that would result because of his or her conduct – </a:t>
            </a:r>
            <a:r>
              <a:rPr lang="en-US" sz="2600" b="1" i="1" dirty="0"/>
              <a:t>Bourhill v Young [1943] A.C. 92 HL</a:t>
            </a:r>
          </a:p>
        </p:txBody>
      </p:sp>
    </p:spTree>
    <p:extLst>
      <p:ext uri="{BB962C8B-B14F-4D97-AF65-F5344CB8AC3E}">
        <p14:creationId xmlns:p14="http://schemas.microsoft.com/office/powerpoint/2010/main" val="35502422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8480</TotalTime>
  <Words>3818</Words>
  <Application>Microsoft Office PowerPoint</Application>
  <PresentationFormat>Widescreen</PresentationFormat>
  <Paragraphs>212</Paragraphs>
  <Slides>38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38</vt:i4>
      </vt:variant>
    </vt:vector>
  </HeadingPairs>
  <TitlesOfParts>
    <vt:vector size="44" baseType="lpstr">
      <vt:lpstr>Arial</vt:lpstr>
      <vt:lpstr>Calibri</vt:lpstr>
      <vt:lpstr>Calibri Light</vt:lpstr>
      <vt:lpstr>Courier New</vt:lpstr>
      <vt:lpstr>Wingdings</vt:lpstr>
      <vt:lpstr>Office Theme</vt:lpstr>
      <vt:lpstr>University of Lusaka School of Law</vt:lpstr>
      <vt:lpstr>Learning Outcomes</vt:lpstr>
      <vt:lpstr>NEGLIGENCE</vt:lpstr>
      <vt:lpstr>Elements of Negligence</vt:lpstr>
      <vt:lpstr>Analysis of the elements in detail</vt:lpstr>
      <vt:lpstr> The Duty Of Care </vt:lpstr>
      <vt:lpstr>Duty of Care Cont’d</vt:lpstr>
      <vt:lpstr>Duty of Care Cont’d…..</vt:lpstr>
      <vt:lpstr>Duty of Care and Related Concepts (CAPARO TEST)</vt:lpstr>
      <vt:lpstr>Cont’d…..</vt:lpstr>
      <vt:lpstr>Cont’d</vt:lpstr>
      <vt:lpstr>PowerPoint Presentation</vt:lpstr>
      <vt:lpstr>Psychiatric Injury</vt:lpstr>
      <vt:lpstr>Psychiatric Injury Cont’d</vt:lpstr>
      <vt:lpstr>Primary and Secondary Victims</vt:lpstr>
      <vt:lpstr>Secondary Victims</vt:lpstr>
      <vt:lpstr>Secondary Victims Cont’d</vt:lpstr>
      <vt:lpstr>Secondary Victims Cont’d</vt:lpstr>
      <vt:lpstr>Further Case Reading</vt:lpstr>
      <vt:lpstr>Negligence: Economic Loss</vt:lpstr>
      <vt:lpstr>Economic Loss Cont’d</vt:lpstr>
      <vt:lpstr>Economic Loss Cont’d</vt:lpstr>
      <vt:lpstr>Economic Loss Cont’d</vt:lpstr>
      <vt:lpstr>Economic Loss Cont’d</vt:lpstr>
      <vt:lpstr>Negligent Misstatements</vt:lpstr>
      <vt:lpstr>Negligent Misstatements Cont’d</vt:lpstr>
      <vt:lpstr>Negligent Misstatements Cont’d</vt:lpstr>
      <vt:lpstr>Negligent Misstatements Cont’d</vt:lpstr>
      <vt:lpstr>Negligent Misstatements Cont’d</vt:lpstr>
      <vt:lpstr>Liability for Defective Goods</vt:lpstr>
      <vt:lpstr>Cont’d</vt:lpstr>
      <vt:lpstr>Cont’d</vt:lpstr>
      <vt:lpstr>Cont’d</vt:lpstr>
      <vt:lpstr>Cont’d</vt:lpstr>
      <vt:lpstr>Cont’d</vt:lpstr>
      <vt:lpstr>Omissions </vt:lpstr>
      <vt:lpstr>Omissions Cont’d</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NEGLIGENCE</dc:title>
  <dc:creator>Lumbwe</dc:creator>
  <cp:lastModifiedBy>Administrator</cp:lastModifiedBy>
  <cp:revision>118</cp:revision>
  <cp:lastPrinted>2020-05-27T07:58:30Z</cp:lastPrinted>
  <dcterms:created xsi:type="dcterms:W3CDTF">2020-02-12T06:49:23Z</dcterms:created>
  <dcterms:modified xsi:type="dcterms:W3CDTF">2022-09-26T10:22:37Z</dcterms:modified>
</cp:coreProperties>
</file>