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334" r:id="rId2"/>
    <p:sldId id="355" r:id="rId3"/>
    <p:sldId id="335" r:id="rId4"/>
    <p:sldId id="328" r:id="rId5"/>
    <p:sldId id="336" r:id="rId6"/>
    <p:sldId id="338" r:id="rId7"/>
    <p:sldId id="339" r:id="rId8"/>
    <p:sldId id="331" r:id="rId9"/>
    <p:sldId id="354" r:id="rId10"/>
    <p:sldId id="340" r:id="rId11"/>
    <p:sldId id="341" r:id="rId12"/>
    <p:sldId id="342" r:id="rId13"/>
    <p:sldId id="343" r:id="rId14"/>
    <p:sldId id="330" r:id="rId15"/>
    <p:sldId id="350" r:id="rId16"/>
    <p:sldId id="351" r:id="rId17"/>
    <p:sldId id="352" r:id="rId18"/>
    <p:sldId id="357" r:id="rId19"/>
    <p:sldId id="332" r:id="rId20"/>
    <p:sldId id="348" r:id="rId21"/>
    <p:sldId id="349" r:id="rId22"/>
    <p:sldId id="333" r:id="rId23"/>
    <p:sldId id="344" r:id="rId24"/>
    <p:sldId id="356" r:id="rId25"/>
    <p:sldId id="35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4660"/>
  </p:normalViewPr>
  <p:slideViewPr>
    <p:cSldViewPr snapToGrid="0">
      <p:cViewPr varScale="1">
        <p:scale>
          <a:sx n="74" d="100"/>
          <a:sy n="74" d="100"/>
        </p:scale>
        <p:origin x="58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A3751E7-2705-43CE-BCA5-8D612EC80DE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38786156-C78E-4A27-93AD-771872682C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FA261A30-DF82-474F-BFAC-08A076F1EF94}"/>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B4D4B29A-AD20-4C83-B840-A11E7F8330C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20FF37FB-8A1F-4463-B1DF-130E980FA462}"/>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514917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559E896-45BA-4041-9B5F-7ED66CD60B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4E866AA1-DFDE-433B-8FDF-A8DA5D49DD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309C21BD-EBFD-4214-B5EC-9F2A5BCD3D29}"/>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310F4977-93A6-4B73-9096-0CDA28933C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F31495A9-49B8-43BB-A8A3-40E92096FC80}"/>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1764975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B2A507AD-814D-41F1-A369-BE5685F203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501E8880-C9A7-41FC-882A-6BD296EDE2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69CD20F2-3CE8-4EF8-9856-67076A4B7C2C}"/>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45532393-2D1C-4417-B15D-8AA9403748B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7F22BB48-8EB5-4788-B221-AA12E14B0ECD}"/>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858253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924A8BE-3AD9-4F7D-BF2B-9A40B5CC44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EBE988B1-DA53-4D49-B2F3-9E8871DC15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317E6AD-B9CA-49DA-8460-49C0D00B9F29}"/>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459F3F5B-D165-4D34-8732-D1B3A095CEC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682BBA0F-FFAE-432A-844E-E96F4CF84A73}"/>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1216389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58BA3A0-91A6-4DC4-96C3-FE77C7ADC5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A6A2E127-7568-496E-B08A-90F70E4FCB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ABDB3BE4-1299-4182-81AE-7CE48FD5C5BA}"/>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55907A54-A570-46F1-BBB3-1FDFACF0111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430B1CC8-7ED8-4EFE-9102-5C1A7255E2B5}"/>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217408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CA6CD0D-B1B5-4B5A-9D29-0D86CFFE7D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5FA1FA00-F584-42BD-AD5D-E93F3ED219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98EAD909-5960-4E3D-84DC-2EC06B720D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66AA60C4-95C7-41BC-BFC5-619B903E08B6}"/>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6" name="Footer Placeholder 5">
            <a:extLst>
              <a:ext uri="{FF2B5EF4-FFF2-40B4-BE49-F238E27FC236}">
                <a16:creationId xmlns="" xmlns:a16="http://schemas.microsoft.com/office/drawing/2014/main" id="{550C82B7-42E1-469D-80AB-B7B77BA6746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5F122C50-D768-4029-B242-5A2DF8DAB03E}"/>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324169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75A6714-CF8D-45D7-B52F-2630850F0B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327C05F9-B386-4E74-9985-B9C2A2240F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45386CD5-5079-4331-99BE-D1B15CEACE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EB6256FA-8DBC-4B26-8FE9-AC0784FE74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7705B670-6E9A-43A4-8438-93C0433D36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192DDCA0-12E8-4BB5-A59D-A479E92AF90B}"/>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8" name="Footer Placeholder 7">
            <a:extLst>
              <a:ext uri="{FF2B5EF4-FFF2-40B4-BE49-F238E27FC236}">
                <a16:creationId xmlns="" xmlns:a16="http://schemas.microsoft.com/office/drawing/2014/main" id="{7EB5BB70-E268-41DF-A9A7-06B817A289A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 xmlns:a16="http://schemas.microsoft.com/office/drawing/2014/main" id="{E532771C-AD32-4554-8159-8330E6596269}"/>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1022635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89B033C-3954-487B-9DC1-FD677C8690C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BBFAD46D-BE48-4E7D-B9EC-2ECD24A7C18A}"/>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4" name="Footer Placeholder 3">
            <a:extLst>
              <a:ext uri="{FF2B5EF4-FFF2-40B4-BE49-F238E27FC236}">
                <a16:creationId xmlns="" xmlns:a16="http://schemas.microsoft.com/office/drawing/2014/main" id="{D5193403-7422-40C6-A6B7-C6F2BF967E0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 xmlns:a16="http://schemas.microsoft.com/office/drawing/2014/main" id="{75344B0E-52AD-4F41-AA0C-C8002C379972}"/>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278077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B3C1511C-047D-4E92-817B-B8CCE196A4D8}"/>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3" name="Footer Placeholder 2">
            <a:extLst>
              <a:ext uri="{FF2B5EF4-FFF2-40B4-BE49-F238E27FC236}">
                <a16:creationId xmlns="" xmlns:a16="http://schemas.microsoft.com/office/drawing/2014/main" id="{D1B0A3CD-A0DA-4C0C-9C7B-3EDBED8F22B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 xmlns:a16="http://schemas.microsoft.com/office/drawing/2014/main" id="{A8AEC4D2-74C2-4609-928C-DB25E979014B}"/>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648431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DBA74DA-2D78-4B11-9CB0-FF3F0B8EE7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419D852F-D65C-457C-9669-C134E09151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1554FD67-83A2-4A6A-8463-4C662934AD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D7A44980-8AA5-42E5-81D2-B6BCA969A4CA}"/>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6" name="Footer Placeholder 5">
            <a:extLst>
              <a:ext uri="{FF2B5EF4-FFF2-40B4-BE49-F238E27FC236}">
                <a16:creationId xmlns="" xmlns:a16="http://schemas.microsoft.com/office/drawing/2014/main" id="{0506CB0B-511B-44D9-A700-CD1AC4740F4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B55DD518-7A3B-40A2-838D-3AAF39861C27}"/>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4216663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875F4A-A3B3-474D-AFA6-EAE5E5BDCB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2BD24D80-27BF-45D1-8B58-1337F4B7E7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7F335727-1900-4B69-8679-8AF0AAF1FF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27AB66A6-71B9-43C6-B87C-E342F5348173}"/>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6" name="Footer Placeholder 5">
            <a:extLst>
              <a:ext uri="{FF2B5EF4-FFF2-40B4-BE49-F238E27FC236}">
                <a16:creationId xmlns="" xmlns:a16="http://schemas.microsoft.com/office/drawing/2014/main" id="{AB282D84-00E3-4CAB-8B95-6EBCF40F97A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F2C0D5B8-52DF-4D6D-9E34-0DBFF279B378}"/>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164688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CE52F1CB-6DB9-4AB0-AA96-F720C4443A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980CDC72-312B-42F3-BD03-1A92313A10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36F77E56-8722-4FF9-8A85-87536A03A9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33EA01BD-C4D9-4E89-B334-A43FD227A6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 xmlns:a16="http://schemas.microsoft.com/office/drawing/2014/main" id="{EDFB673C-9584-4CFA-B790-1008D10280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714560417"/>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E961764-DC55-41B6-B900-EB0D468BBAF6}"/>
              </a:ext>
            </a:extLst>
          </p:cNvPr>
          <p:cNvSpPr>
            <a:spLocks noGrp="1"/>
          </p:cNvSpPr>
          <p:nvPr>
            <p:ph type="title"/>
          </p:nvPr>
        </p:nvSpPr>
        <p:spPr>
          <a:xfrm>
            <a:off x="831850" y="1709739"/>
            <a:ext cx="10515600" cy="1874120"/>
          </a:xfrm>
        </p:spPr>
        <p:txBody>
          <a:bodyPr/>
          <a:lstStyle/>
          <a:p>
            <a:pPr algn="ctr"/>
            <a:r>
              <a:rPr lang="en-US" sz="4400" b="1" dirty="0">
                <a:ln>
                  <a:solidFill>
                    <a:prstClr val="black">
                      <a:lumMod val="75000"/>
                      <a:lumOff val="25000"/>
                      <a:alpha val="10000"/>
                    </a:prstClr>
                  </a:solidFill>
                </a:ln>
                <a:solidFill>
                  <a:schemeClr val="tx1"/>
                </a:solidFill>
                <a:effectLst>
                  <a:outerShdw blurRad="9525" dist="25400" dir="14640000" algn="tl" rotWithShape="0">
                    <a:prstClr val="black">
                      <a:alpha val="30000"/>
                    </a:prstClr>
                  </a:outerShdw>
                </a:effectLst>
                <a:latin typeface="+mn-lt"/>
              </a:rPr>
              <a:t>University of Lusaka</a:t>
            </a:r>
            <a:br>
              <a:rPr lang="en-US" sz="4400" b="1" dirty="0">
                <a:ln>
                  <a:solidFill>
                    <a:prstClr val="black">
                      <a:lumMod val="75000"/>
                      <a:lumOff val="25000"/>
                      <a:alpha val="10000"/>
                    </a:prstClr>
                  </a:solidFill>
                </a:ln>
                <a:solidFill>
                  <a:schemeClr val="tx1"/>
                </a:solidFill>
                <a:effectLst>
                  <a:outerShdw blurRad="9525" dist="25400" dir="14640000" algn="tl" rotWithShape="0">
                    <a:prstClr val="black">
                      <a:alpha val="30000"/>
                    </a:prstClr>
                  </a:outerShdw>
                </a:effectLst>
                <a:latin typeface="+mn-lt"/>
              </a:rPr>
            </a:br>
            <a:r>
              <a:rPr lang="en-US" sz="4400" b="1" dirty="0">
                <a:ln>
                  <a:solidFill>
                    <a:prstClr val="black">
                      <a:lumMod val="75000"/>
                      <a:lumOff val="25000"/>
                      <a:alpha val="10000"/>
                    </a:prstClr>
                  </a:solidFill>
                </a:ln>
                <a:solidFill>
                  <a:schemeClr val="tx1"/>
                </a:solidFill>
                <a:effectLst>
                  <a:outerShdw blurRad="9525" dist="25400" dir="14640000" algn="tl" rotWithShape="0">
                    <a:prstClr val="black">
                      <a:alpha val="30000"/>
                    </a:prstClr>
                  </a:outerShdw>
                </a:effectLst>
                <a:latin typeface="+mn-lt"/>
              </a:rPr>
              <a:t>School of Law</a:t>
            </a:r>
            <a:endParaRPr lang="en-US" dirty="0">
              <a:solidFill>
                <a:schemeClr val="tx1"/>
              </a:solidFill>
              <a:latin typeface="+mn-lt"/>
            </a:endParaRPr>
          </a:p>
        </p:txBody>
      </p:sp>
      <p:sp>
        <p:nvSpPr>
          <p:cNvPr id="3" name="Text Placeholder 2">
            <a:extLst>
              <a:ext uri="{FF2B5EF4-FFF2-40B4-BE49-F238E27FC236}">
                <a16:creationId xmlns="" xmlns:a16="http://schemas.microsoft.com/office/drawing/2014/main" id="{9EBCDF55-C6D9-4146-9706-2A6DEA8731EB}"/>
              </a:ext>
            </a:extLst>
          </p:cNvPr>
          <p:cNvSpPr>
            <a:spLocks noGrp="1"/>
          </p:cNvSpPr>
          <p:nvPr>
            <p:ph type="body" idx="1"/>
          </p:nvPr>
        </p:nvSpPr>
        <p:spPr>
          <a:xfrm>
            <a:off x="1295402" y="3731341"/>
            <a:ext cx="9590551" cy="1342103"/>
          </a:xfrm>
        </p:spPr>
        <p:txBody>
          <a:bodyPr/>
          <a:lstStyle/>
          <a:p>
            <a:endParaRPr lang="en-US" dirty="0"/>
          </a:p>
          <a:p>
            <a:pPr algn="ctr"/>
            <a:r>
              <a:rPr lang="en-US" sz="3200" b="1" dirty="0">
                <a:solidFill>
                  <a:schemeClr val="tx1"/>
                </a:solidFill>
              </a:rPr>
              <a:t>Unit </a:t>
            </a:r>
            <a:r>
              <a:rPr lang="en-US" sz="3200" b="1" dirty="0" smtClean="0">
                <a:solidFill>
                  <a:schemeClr val="tx1"/>
                </a:solidFill>
              </a:rPr>
              <a:t>9 </a:t>
            </a:r>
            <a:r>
              <a:rPr lang="en-US" sz="3200" b="1" dirty="0">
                <a:solidFill>
                  <a:schemeClr val="tx1"/>
                </a:solidFill>
              </a:rPr>
              <a:t>- Nuisance</a:t>
            </a:r>
          </a:p>
        </p:txBody>
      </p:sp>
    </p:spTree>
    <p:extLst>
      <p:ext uri="{BB962C8B-B14F-4D97-AF65-F5344CB8AC3E}">
        <p14:creationId xmlns:p14="http://schemas.microsoft.com/office/powerpoint/2010/main" val="3729576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98D705B-0A52-48FB-A37E-D327387C19FF}"/>
              </a:ext>
            </a:extLst>
          </p:cNvPr>
          <p:cNvSpPr>
            <a:spLocks noGrp="1"/>
          </p:cNvSpPr>
          <p:nvPr>
            <p:ph type="title"/>
          </p:nvPr>
        </p:nvSpPr>
        <p:spPr>
          <a:xfrm>
            <a:off x="913795" y="176981"/>
            <a:ext cx="10353763" cy="889817"/>
          </a:xfrm>
        </p:spPr>
        <p:txBody>
          <a:bodyPr>
            <a:normAutofit/>
          </a:bodyPr>
          <a:lstStyle/>
          <a:p>
            <a:r>
              <a:rPr lang="en-US" b="1" dirty="0">
                <a:ln>
                  <a:solidFill>
                    <a:prstClr val="black">
                      <a:lumMod val="75000"/>
                      <a:lumOff val="25000"/>
                      <a:alpha val="10000"/>
                    </a:prstClr>
                  </a:solidFill>
                </a:ln>
                <a:effectLst>
                  <a:outerShdw blurRad="9525" dist="25400" dir="14640000" algn="tl" rotWithShape="0">
                    <a:prstClr val="black">
                      <a:alpha val="30000"/>
                    </a:prstClr>
                  </a:outerShdw>
                </a:effectLst>
              </a:rPr>
              <a:t>Factors Determining Reasonable User Cont’d</a:t>
            </a:r>
            <a:endParaRPr lang="en-US" dirty="0"/>
          </a:p>
        </p:txBody>
      </p:sp>
      <p:sp>
        <p:nvSpPr>
          <p:cNvPr id="3" name="Content Placeholder 2">
            <a:extLst>
              <a:ext uri="{FF2B5EF4-FFF2-40B4-BE49-F238E27FC236}">
                <a16:creationId xmlns="" xmlns:a16="http://schemas.microsoft.com/office/drawing/2014/main" id="{84029AE7-FCC0-415D-A1C1-885ADF09D2A8}"/>
              </a:ext>
            </a:extLst>
          </p:cNvPr>
          <p:cNvSpPr>
            <a:spLocks noGrp="1"/>
          </p:cNvSpPr>
          <p:nvPr>
            <p:ph idx="1"/>
          </p:nvPr>
        </p:nvSpPr>
        <p:spPr>
          <a:xfrm>
            <a:off x="913795" y="1253613"/>
            <a:ext cx="10353763" cy="5427406"/>
          </a:xfrm>
        </p:spPr>
        <p:txBody>
          <a:bodyPr>
            <a:noAutofit/>
          </a:bodyPr>
          <a:lstStyle/>
          <a:p>
            <a:pPr marL="494100" indent="-457200">
              <a:buAutoNum type="arabicPeriod" startAt="3"/>
            </a:pPr>
            <a:r>
              <a:rPr lang="en-US" sz="2600" dirty="0"/>
              <a:t>Abnormal sensitivity</a:t>
            </a:r>
          </a:p>
          <a:p>
            <a:pPr lvl="1">
              <a:buFont typeface="Courier New" panose="02070309020205020404" pitchFamily="49" charset="0"/>
              <a:buChar char="o"/>
            </a:pPr>
            <a:r>
              <a:rPr lang="en-US" sz="2600" dirty="0"/>
              <a:t>Traditionally a defendant is not responsible for damage   which occurs solely because the  claimant, or the claimants situation is abnormally sensitive - Robinson v </a:t>
            </a:r>
            <a:r>
              <a:rPr lang="en-US" sz="2600" dirty="0" err="1"/>
              <a:t>Kilvert</a:t>
            </a:r>
            <a:r>
              <a:rPr lang="en-US" sz="2600" dirty="0"/>
              <a:t> (1889) LR 41 </a:t>
            </a:r>
            <a:r>
              <a:rPr lang="en-US" sz="2600" dirty="0" err="1"/>
              <a:t>ChD</a:t>
            </a:r>
            <a:r>
              <a:rPr lang="en-US" sz="2600" dirty="0"/>
              <a:t> 88, but contrast with the case of Mc </a:t>
            </a:r>
            <a:r>
              <a:rPr lang="en-US" sz="2600" dirty="0" err="1"/>
              <a:t>Kinnon</a:t>
            </a:r>
            <a:r>
              <a:rPr lang="en-US" sz="2600" dirty="0"/>
              <a:t> Industries v Walker  [1951] 3 DLR 577.</a:t>
            </a:r>
          </a:p>
          <a:p>
            <a:pPr marL="494100" indent="-457200">
              <a:buAutoNum type="arabicPeriod" startAt="3"/>
            </a:pPr>
            <a:r>
              <a:rPr lang="en-US" sz="2600" dirty="0"/>
              <a:t>Malice on the part of the defendant</a:t>
            </a:r>
          </a:p>
          <a:p>
            <a:pPr lvl="1">
              <a:buFont typeface="Courier New" panose="02070309020205020404" pitchFamily="49" charset="0"/>
              <a:buChar char="o"/>
            </a:pPr>
            <a:r>
              <a:rPr lang="en-US" sz="2600" dirty="0"/>
              <a:t>In assessing whether the defendant’s use of his land is reasonable, regard will be had to his frame of mind – see Christie v Davey [1893] 1 Ch 316.</a:t>
            </a:r>
          </a:p>
          <a:p>
            <a:pPr marL="494100" indent="-457200"/>
            <a:r>
              <a:rPr lang="en-US" sz="2600" dirty="0"/>
              <a:t>Read the case of National Hotels Development Corporation (T/A Fairview Hotel) </a:t>
            </a:r>
            <a:r>
              <a:rPr lang="en-US" sz="2600" dirty="0" smtClean="0"/>
              <a:t>v  </a:t>
            </a:r>
            <a:r>
              <a:rPr lang="en-US" sz="2600" dirty="0"/>
              <a:t>Ebrahim </a:t>
            </a:r>
            <a:r>
              <a:rPr lang="en-US" sz="2600" dirty="0" err="1"/>
              <a:t>Motala</a:t>
            </a:r>
            <a:r>
              <a:rPr lang="en-US" sz="2600" dirty="0"/>
              <a:t> (SCZ Judgment No. 10 of 2002)</a:t>
            </a:r>
          </a:p>
          <a:p>
            <a:pPr marL="494100" indent="-457200">
              <a:buAutoNum type="arabicPeriod" startAt="3"/>
            </a:pPr>
            <a:endParaRPr lang="en-US" sz="2600" dirty="0"/>
          </a:p>
          <a:p>
            <a:pPr marL="36900" indent="0">
              <a:buNone/>
            </a:pPr>
            <a:r>
              <a:rPr lang="en-US" sz="2600" dirty="0"/>
              <a:t> </a:t>
            </a:r>
          </a:p>
        </p:txBody>
      </p:sp>
    </p:spTree>
    <p:extLst>
      <p:ext uri="{BB962C8B-B14F-4D97-AF65-F5344CB8AC3E}">
        <p14:creationId xmlns:p14="http://schemas.microsoft.com/office/powerpoint/2010/main" val="3497992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BC1A48D-15B9-4922-AB81-A3FBD4F2C9F4}"/>
              </a:ext>
            </a:extLst>
          </p:cNvPr>
          <p:cNvSpPr>
            <a:spLocks noGrp="1"/>
          </p:cNvSpPr>
          <p:nvPr>
            <p:ph type="title"/>
          </p:nvPr>
        </p:nvSpPr>
        <p:spPr>
          <a:xfrm>
            <a:off x="913795" y="235974"/>
            <a:ext cx="10353763" cy="973394"/>
          </a:xfrm>
        </p:spPr>
        <p:txBody>
          <a:bodyPr/>
          <a:lstStyle/>
          <a:p>
            <a:r>
              <a:rPr lang="en-US" b="1" dirty="0"/>
              <a:t>Who can Sue?</a:t>
            </a:r>
          </a:p>
        </p:txBody>
      </p:sp>
      <p:sp>
        <p:nvSpPr>
          <p:cNvPr id="3" name="Content Placeholder 2">
            <a:extLst>
              <a:ext uri="{FF2B5EF4-FFF2-40B4-BE49-F238E27FC236}">
                <a16:creationId xmlns="" xmlns:a16="http://schemas.microsoft.com/office/drawing/2014/main" id="{B741AEF0-4CC6-461B-9A19-6E1ECD47F24E}"/>
              </a:ext>
            </a:extLst>
          </p:cNvPr>
          <p:cNvSpPr>
            <a:spLocks noGrp="1"/>
          </p:cNvSpPr>
          <p:nvPr>
            <p:ph idx="1"/>
          </p:nvPr>
        </p:nvSpPr>
        <p:spPr>
          <a:xfrm>
            <a:off x="913795" y="1209368"/>
            <a:ext cx="10353763" cy="5279921"/>
          </a:xfrm>
        </p:spPr>
        <p:txBody>
          <a:bodyPr>
            <a:normAutofit/>
          </a:bodyPr>
          <a:lstStyle/>
          <a:p>
            <a:r>
              <a:rPr lang="en-US" sz="2600" dirty="0"/>
              <a:t>Traditionally, only those people who have a proprietary or other interest to the land can sue – see:-</a:t>
            </a:r>
          </a:p>
          <a:p>
            <a:pPr lvl="1">
              <a:buFont typeface="Courier New" panose="02070309020205020404" pitchFamily="49" charset="0"/>
              <a:buChar char="o"/>
            </a:pPr>
            <a:r>
              <a:rPr lang="en-US" sz="2600" dirty="0"/>
              <a:t>Malone v Laskey [1907] 2 KB 141</a:t>
            </a:r>
          </a:p>
          <a:p>
            <a:pPr lvl="1">
              <a:buFont typeface="Courier New" panose="02070309020205020404" pitchFamily="49" charset="0"/>
              <a:buChar char="o"/>
            </a:pPr>
            <a:r>
              <a:rPr lang="en-US" sz="2600" dirty="0"/>
              <a:t>Hunter v Canary Wharf Ltd [1997] UKHL 14</a:t>
            </a:r>
          </a:p>
          <a:p>
            <a:r>
              <a:rPr lang="en-US" sz="2600" dirty="0"/>
              <a:t>A landlord whose property is leased retains only a “</a:t>
            </a:r>
            <a:r>
              <a:rPr lang="en-US" sz="2600" i="1" dirty="0"/>
              <a:t>reversionary interest” </a:t>
            </a:r>
            <a:r>
              <a:rPr lang="en-US" sz="2600" dirty="0"/>
              <a:t>in the premises, namely his or her right to possession at the end of the term of the lease.</a:t>
            </a:r>
          </a:p>
          <a:p>
            <a:r>
              <a:rPr lang="en-US" sz="2600" dirty="0"/>
              <a:t>The landlord can only sue where the nuisance has harmed this interest in a permanent way i.e. the value of the property will be diminished when the landlord comes back into possession.</a:t>
            </a:r>
          </a:p>
        </p:txBody>
      </p:sp>
    </p:spTree>
    <p:extLst>
      <p:ext uri="{BB962C8B-B14F-4D97-AF65-F5344CB8AC3E}">
        <p14:creationId xmlns:p14="http://schemas.microsoft.com/office/powerpoint/2010/main" val="2585065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B7FA321-212E-41CC-87AE-2A6F6E76B2A1}"/>
              </a:ext>
            </a:extLst>
          </p:cNvPr>
          <p:cNvSpPr>
            <a:spLocks noGrp="1"/>
          </p:cNvSpPr>
          <p:nvPr>
            <p:ph type="title"/>
          </p:nvPr>
        </p:nvSpPr>
        <p:spPr>
          <a:xfrm>
            <a:off x="942687" y="96348"/>
            <a:ext cx="10353763" cy="970450"/>
          </a:xfrm>
        </p:spPr>
        <p:txBody>
          <a:bodyPr/>
          <a:lstStyle/>
          <a:p>
            <a:r>
              <a:rPr lang="en-US" b="1" dirty="0"/>
              <a:t>Who to Sue?</a:t>
            </a:r>
          </a:p>
        </p:txBody>
      </p:sp>
      <p:sp>
        <p:nvSpPr>
          <p:cNvPr id="3" name="Content Placeholder 2">
            <a:extLst>
              <a:ext uri="{FF2B5EF4-FFF2-40B4-BE49-F238E27FC236}">
                <a16:creationId xmlns="" xmlns:a16="http://schemas.microsoft.com/office/drawing/2014/main" id="{0731BA28-7A27-44DE-9179-5DFD532689B7}"/>
              </a:ext>
            </a:extLst>
          </p:cNvPr>
          <p:cNvSpPr>
            <a:spLocks noGrp="1"/>
          </p:cNvSpPr>
          <p:nvPr>
            <p:ph idx="1"/>
          </p:nvPr>
        </p:nvSpPr>
        <p:spPr>
          <a:xfrm>
            <a:off x="913795" y="1066799"/>
            <a:ext cx="10353763" cy="5466736"/>
          </a:xfrm>
        </p:spPr>
        <p:txBody>
          <a:bodyPr>
            <a:noAutofit/>
          </a:bodyPr>
          <a:lstStyle/>
          <a:p>
            <a:pPr marL="494100" indent="-457200">
              <a:buFont typeface="+mj-lt"/>
              <a:buAutoNum type="arabicPeriod"/>
            </a:pPr>
            <a:r>
              <a:rPr lang="en-US" sz="2600" dirty="0"/>
              <a:t>The creator of the nuisance - Anyone who creates a nuisance by an act can be sued for nuisance, regardless of whether that person occupies or owns the land from which the nuisance originates.</a:t>
            </a:r>
          </a:p>
          <a:p>
            <a:pPr marL="494100" indent="-457200">
              <a:buFont typeface="+mj-lt"/>
              <a:buAutoNum type="arabicPeriod"/>
            </a:pPr>
            <a:r>
              <a:rPr lang="en-US" sz="2600" dirty="0"/>
              <a:t>The occupier – he can be sued if he did not create the nuisance but the following occurs:</a:t>
            </a:r>
          </a:p>
          <a:p>
            <a:pPr lvl="1">
              <a:buFont typeface="Courier New" panose="02070309020205020404" pitchFamily="49" charset="0"/>
              <a:buChar char="o"/>
            </a:pPr>
            <a:r>
              <a:rPr lang="en-US" sz="2600" dirty="0"/>
              <a:t>the nuisance was caused by an employee or independent contractors;</a:t>
            </a:r>
          </a:p>
          <a:p>
            <a:pPr lvl="1">
              <a:buFont typeface="Courier New" panose="02070309020205020404" pitchFamily="49" charset="0"/>
              <a:buChar char="o"/>
            </a:pPr>
            <a:r>
              <a:rPr lang="en-US" sz="2600" dirty="0"/>
              <a:t>the nuisance was created by a previous occupier or a visitor to a property provided the occupier knew or ought have known of the existence of the nuisance;</a:t>
            </a:r>
          </a:p>
          <a:p>
            <a:pPr lvl="1">
              <a:buFont typeface="Courier New" panose="02070309020205020404" pitchFamily="49" charset="0"/>
              <a:buChar char="o"/>
            </a:pPr>
            <a:r>
              <a:rPr lang="en-US" sz="2600" dirty="0"/>
              <a:t>The nuisance was created by a trespasser or produced by natural events if the occupier adopts the nuisance (makes use of it) or fails to take reasonable steps to abate it.</a:t>
            </a:r>
          </a:p>
          <a:p>
            <a:pPr marL="530100" indent="-457200"/>
            <a:r>
              <a:rPr lang="en-US" sz="2600" dirty="0"/>
              <a:t>See the case of Sedleigh </a:t>
            </a:r>
            <a:r>
              <a:rPr lang="en-US" sz="2600" dirty="0" err="1"/>
              <a:t>Denfield</a:t>
            </a:r>
            <a:r>
              <a:rPr lang="en-US" sz="2600" dirty="0"/>
              <a:t> v O’Callaghan cited above.</a:t>
            </a:r>
          </a:p>
        </p:txBody>
      </p:sp>
    </p:spTree>
    <p:extLst>
      <p:ext uri="{BB962C8B-B14F-4D97-AF65-F5344CB8AC3E}">
        <p14:creationId xmlns:p14="http://schemas.microsoft.com/office/powerpoint/2010/main" val="2861426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BF54D0-F6B5-4F93-B39A-D344D1ECF8C2}"/>
              </a:ext>
            </a:extLst>
          </p:cNvPr>
          <p:cNvSpPr>
            <a:spLocks noGrp="1"/>
          </p:cNvSpPr>
          <p:nvPr>
            <p:ph type="title"/>
          </p:nvPr>
        </p:nvSpPr>
        <p:spPr>
          <a:xfrm>
            <a:off x="913795" y="96348"/>
            <a:ext cx="10353763" cy="970450"/>
          </a:xfrm>
        </p:spPr>
        <p:txBody>
          <a:bodyPr/>
          <a:lstStyle/>
          <a:p>
            <a:r>
              <a:rPr lang="en-US" b="1" dirty="0"/>
              <a:t>Who to Sue cont’d</a:t>
            </a:r>
          </a:p>
        </p:txBody>
      </p:sp>
      <p:sp>
        <p:nvSpPr>
          <p:cNvPr id="3" name="Content Placeholder 2">
            <a:extLst>
              <a:ext uri="{FF2B5EF4-FFF2-40B4-BE49-F238E27FC236}">
                <a16:creationId xmlns="" xmlns:a16="http://schemas.microsoft.com/office/drawing/2014/main" id="{A67B6663-70AE-405B-8A89-99651E5BA968}"/>
              </a:ext>
            </a:extLst>
          </p:cNvPr>
          <p:cNvSpPr>
            <a:spLocks noGrp="1"/>
          </p:cNvSpPr>
          <p:nvPr>
            <p:ph idx="1"/>
          </p:nvPr>
        </p:nvSpPr>
        <p:spPr>
          <a:xfrm>
            <a:off x="913795" y="1066799"/>
            <a:ext cx="10353763" cy="5540478"/>
          </a:xfrm>
        </p:spPr>
        <p:txBody>
          <a:bodyPr>
            <a:normAutofit/>
          </a:bodyPr>
          <a:lstStyle/>
          <a:p>
            <a:pPr marL="36900" indent="0">
              <a:buNone/>
            </a:pPr>
            <a:r>
              <a:rPr lang="en-US" sz="2600" dirty="0"/>
              <a:t>3.	The owner of the land, occupied by the tenant, provided:</a:t>
            </a:r>
          </a:p>
          <a:p>
            <a:pPr lvl="1">
              <a:buFont typeface="Courier New" panose="02070309020205020404" pitchFamily="49" charset="0"/>
              <a:buChar char="o"/>
            </a:pPr>
            <a:r>
              <a:rPr lang="en-US" sz="2600" dirty="0"/>
              <a:t>The landlord has expressly or impliedly </a:t>
            </a:r>
            <a:r>
              <a:rPr lang="en-US" sz="2600" dirty="0" err="1"/>
              <a:t>authorised</a:t>
            </a:r>
            <a:r>
              <a:rPr lang="en-US" sz="2600" dirty="0"/>
              <a:t> the nuisance I.e. it is a natural result of the letting – see Tetley v Chitty [1986] 1 All ER 663; </a:t>
            </a:r>
          </a:p>
          <a:p>
            <a:pPr lvl="1">
              <a:buFont typeface="Courier New" panose="02070309020205020404" pitchFamily="49" charset="0"/>
              <a:buChar char="o"/>
            </a:pPr>
            <a:r>
              <a:rPr lang="en-US" sz="2600" dirty="0"/>
              <a:t>The landlord knew or ought have known about the nuisance at the time of letting;</a:t>
            </a:r>
          </a:p>
          <a:p>
            <a:pPr lvl="1">
              <a:buFont typeface="Courier New" panose="02070309020205020404" pitchFamily="49" charset="0"/>
              <a:buChar char="o"/>
            </a:pPr>
            <a:r>
              <a:rPr lang="en-US" sz="2600" dirty="0"/>
              <a:t>The nuisance results from a breach by the landlord of a covenant to repair.</a:t>
            </a:r>
          </a:p>
          <a:p>
            <a:pPr>
              <a:buFont typeface="Wingdings" panose="05000000000000000000" pitchFamily="2" charset="2"/>
              <a:buChar char="q"/>
            </a:pPr>
            <a:endParaRPr lang="en-US" sz="2600" dirty="0"/>
          </a:p>
          <a:p>
            <a:r>
              <a:rPr lang="en-US" sz="2600" dirty="0" smtClean="0"/>
              <a:t>Read - Zambia </a:t>
            </a:r>
            <a:r>
              <a:rPr lang="en-US" sz="2600" dirty="0"/>
              <a:t>National Provident Fund Board </a:t>
            </a:r>
            <a:r>
              <a:rPr lang="en-US" sz="2600" dirty="0" smtClean="0"/>
              <a:t>v </a:t>
            </a:r>
            <a:r>
              <a:rPr lang="en-US" sz="2600" dirty="0"/>
              <a:t>Chikako Ford </a:t>
            </a:r>
            <a:r>
              <a:rPr lang="en-US" sz="2600" dirty="0" err="1"/>
              <a:t>Kamalondo</a:t>
            </a:r>
            <a:r>
              <a:rPr lang="en-US" sz="2600" dirty="0"/>
              <a:t> (1986) Z.R. 55 (S.C.)</a:t>
            </a:r>
          </a:p>
          <a:p>
            <a:pPr>
              <a:buFont typeface="Wingdings" panose="05000000000000000000" pitchFamily="2" charset="2"/>
              <a:buChar char="q"/>
            </a:pPr>
            <a:endParaRPr lang="en-US" sz="2400" b="1" dirty="0"/>
          </a:p>
        </p:txBody>
      </p:sp>
    </p:spTree>
    <p:extLst>
      <p:ext uri="{BB962C8B-B14F-4D97-AF65-F5344CB8AC3E}">
        <p14:creationId xmlns:p14="http://schemas.microsoft.com/office/powerpoint/2010/main" val="144060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17034" y="211394"/>
            <a:ext cx="10353763" cy="673509"/>
          </a:xfrm>
        </p:spPr>
        <p:txBody>
          <a:bodyPr>
            <a:normAutofit fontScale="90000"/>
          </a:bodyPr>
          <a:lstStyle/>
          <a:p>
            <a:r>
              <a:rPr lang="en-US" b="1" dirty="0"/>
              <a:t>Examples of Private Nuisance</a:t>
            </a:r>
          </a:p>
        </p:txBody>
      </p:sp>
      <p:sp>
        <p:nvSpPr>
          <p:cNvPr id="2" name="Content Placeholder 1"/>
          <p:cNvSpPr>
            <a:spLocks noGrp="1"/>
          </p:cNvSpPr>
          <p:nvPr>
            <p:ph idx="1"/>
          </p:nvPr>
        </p:nvSpPr>
        <p:spPr>
          <a:xfrm>
            <a:off x="838200" y="1460090"/>
            <a:ext cx="10515600" cy="4716873"/>
          </a:xfrm>
        </p:spPr>
        <p:txBody>
          <a:bodyPr/>
          <a:lstStyle/>
          <a:p>
            <a:r>
              <a:rPr lang="en-US" sz="2600" dirty="0"/>
              <a:t>Obstruction of rights of way</a:t>
            </a:r>
          </a:p>
          <a:p>
            <a:r>
              <a:rPr lang="en-US" sz="2600" dirty="0"/>
              <a:t>Interference with water supply</a:t>
            </a:r>
          </a:p>
          <a:p>
            <a:r>
              <a:rPr lang="en-US" sz="2600" dirty="0"/>
              <a:t>Interference with access of air</a:t>
            </a:r>
          </a:p>
          <a:p>
            <a:r>
              <a:rPr lang="en-US" sz="2600" dirty="0"/>
              <a:t>Interruption of light</a:t>
            </a:r>
          </a:p>
          <a:p>
            <a:r>
              <a:rPr lang="en-US" sz="2600" dirty="0"/>
              <a:t>Interference with support to land</a:t>
            </a:r>
          </a:p>
          <a:p>
            <a:r>
              <a:rPr lang="en-US" sz="2600" dirty="0"/>
              <a:t>Interference with enjoyment of land (generally)</a:t>
            </a:r>
          </a:p>
          <a:p>
            <a:endParaRPr lang="en-US" dirty="0"/>
          </a:p>
        </p:txBody>
      </p:sp>
    </p:spTree>
    <p:extLst>
      <p:ext uri="{BB962C8B-B14F-4D97-AF65-F5344CB8AC3E}">
        <p14:creationId xmlns:p14="http://schemas.microsoft.com/office/powerpoint/2010/main" val="24073098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7E0009C-6F41-4908-A1A2-FD52AF28D999}"/>
              </a:ext>
            </a:extLst>
          </p:cNvPr>
          <p:cNvSpPr>
            <a:spLocks noGrp="1"/>
          </p:cNvSpPr>
          <p:nvPr>
            <p:ph type="title"/>
          </p:nvPr>
        </p:nvSpPr>
        <p:spPr>
          <a:xfrm>
            <a:off x="604684" y="280221"/>
            <a:ext cx="10662873" cy="970450"/>
          </a:xfrm>
        </p:spPr>
        <p:txBody>
          <a:bodyPr>
            <a:normAutofit fontScale="90000"/>
          </a:bodyPr>
          <a:lstStyle/>
          <a:p>
            <a:r>
              <a:rPr lang="en-US" b="1" dirty="0"/>
              <a:t>Relationship between Private Nuisance and other Torts</a:t>
            </a:r>
          </a:p>
        </p:txBody>
      </p:sp>
      <p:sp>
        <p:nvSpPr>
          <p:cNvPr id="3" name="Content Placeholder 2">
            <a:extLst>
              <a:ext uri="{FF2B5EF4-FFF2-40B4-BE49-F238E27FC236}">
                <a16:creationId xmlns="" xmlns:a16="http://schemas.microsoft.com/office/drawing/2014/main" id="{32E0582E-6654-442A-BC3E-17670B3415C1}"/>
              </a:ext>
            </a:extLst>
          </p:cNvPr>
          <p:cNvSpPr>
            <a:spLocks noGrp="1"/>
          </p:cNvSpPr>
          <p:nvPr>
            <p:ph idx="1"/>
          </p:nvPr>
        </p:nvSpPr>
        <p:spPr>
          <a:xfrm>
            <a:off x="864843" y="1427650"/>
            <a:ext cx="10353763" cy="5150129"/>
          </a:xfrm>
        </p:spPr>
        <p:txBody>
          <a:bodyPr>
            <a:normAutofit/>
          </a:bodyPr>
          <a:lstStyle/>
          <a:p>
            <a:pPr marL="0" indent="0">
              <a:buNone/>
            </a:pPr>
            <a:endParaRPr lang="en-US" sz="2400" b="1" dirty="0"/>
          </a:p>
          <a:p>
            <a:r>
              <a:rPr lang="en-US" sz="2600" dirty="0" smtClean="0"/>
              <a:t>Private Nuisance and Negligence</a:t>
            </a:r>
          </a:p>
          <a:p>
            <a:pPr lvl="1">
              <a:buFont typeface="Courier New" panose="02070309020205020404" pitchFamily="49" charset="0"/>
              <a:buChar char="o"/>
            </a:pPr>
            <a:r>
              <a:rPr lang="en-US" sz="2600" dirty="0" smtClean="0"/>
              <a:t>The </a:t>
            </a:r>
            <a:r>
              <a:rPr lang="en-US" sz="2600" dirty="0"/>
              <a:t>central concept of private nuisance is that of reasonable user. This is distinct from negligence. </a:t>
            </a:r>
          </a:p>
          <a:p>
            <a:pPr lvl="1">
              <a:buFont typeface="Courier New" panose="02070309020205020404" pitchFamily="49" charset="0"/>
              <a:buChar char="o"/>
            </a:pPr>
            <a:r>
              <a:rPr lang="en-US" sz="2600" dirty="0"/>
              <a:t>The defendant maybe liable in spite of exercising reasonable care and skill; the concept of reasonable user is results – based: is the result of the defendant’s conduct such that the claimant suffers unreasonable interference with the use and enjoyment of his or her property?</a:t>
            </a:r>
          </a:p>
          <a:p>
            <a:pPr lvl="1">
              <a:buFont typeface="Courier New" panose="02070309020205020404" pitchFamily="49" charset="0"/>
              <a:buChar char="o"/>
            </a:pPr>
            <a:r>
              <a:rPr lang="en-US" sz="2600" dirty="0"/>
              <a:t>This is a very different approach from that in negligence.</a:t>
            </a:r>
          </a:p>
          <a:p>
            <a:pPr lvl="1">
              <a:buFont typeface="Courier New" panose="02070309020205020404" pitchFamily="49" charset="0"/>
              <a:buChar char="o"/>
            </a:pPr>
            <a:r>
              <a:rPr lang="en-US" sz="2600" dirty="0"/>
              <a:t>The classic case of negligence is that of a road traffic accident caused by the negligent driving of a motorist. The court does not consider the degree of injury suffered by the particular motorist to drive his or her car without restriction.</a:t>
            </a:r>
          </a:p>
          <a:p>
            <a:endParaRPr lang="en-US" dirty="0"/>
          </a:p>
        </p:txBody>
      </p:sp>
    </p:spTree>
    <p:extLst>
      <p:ext uri="{BB962C8B-B14F-4D97-AF65-F5344CB8AC3E}">
        <p14:creationId xmlns:p14="http://schemas.microsoft.com/office/powerpoint/2010/main" val="13016620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A85F127-BB02-44CB-A0F2-746090F2DF29}"/>
              </a:ext>
            </a:extLst>
          </p:cNvPr>
          <p:cNvSpPr>
            <a:spLocks noGrp="1"/>
          </p:cNvSpPr>
          <p:nvPr>
            <p:ph type="title"/>
          </p:nvPr>
        </p:nvSpPr>
        <p:spPr>
          <a:xfrm>
            <a:off x="913794" y="96348"/>
            <a:ext cx="10353763" cy="1437484"/>
          </a:xfrm>
        </p:spPr>
        <p:txBody>
          <a:bodyPr>
            <a:normAutofit/>
          </a:bodyPr>
          <a:lstStyle/>
          <a:p>
            <a:r>
              <a:rPr lang="en-US" b="1" dirty="0">
                <a:ln>
                  <a:solidFill>
                    <a:prstClr val="black">
                      <a:lumMod val="75000"/>
                      <a:lumOff val="25000"/>
                      <a:alpha val="10000"/>
                    </a:prstClr>
                  </a:solidFill>
                </a:ln>
              </a:rPr>
              <a:t>Relationship between Private Nuisance and other Torts Cont’d</a:t>
            </a:r>
            <a:endParaRPr lang="en-US" b="1" dirty="0"/>
          </a:p>
        </p:txBody>
      </p:sp>
      <p:sp>
        <p:nvSpPr>
          <p:cNvPr id="3" name="Content Placeholder 2">
            <a:extLst>
              <a:ext uri="{FF2B5EF4-FFF2-40B4-BE49-F238E27FC236}">
                <a16:creationId xmlns="" xmlns:a16="http://schemas.microsoft.com/office/drawing/2014/main" id="{99FBBFD7-F14B-49C0-8AD4-9659DA6B0B3C}"/>
              </a:ext>
            </a:extLst>
          </p:cNvPr>
          <p:cNvSpPr>
            <a:spLocks noGrp="1"/>
          </p:cNvSpPr>
          <p:nvPr>
            <p:ph idx="1"/>
          </p:nvPr>
        </p:nvSpPr>
        <p:spPr>
          <a:xfrm>
            <a:off x="913795" y="1799303"/>
            <a:ext cx="10353763" cy="4306529"/>
          </a:xfrm>
        </p:spPr>
        <p:txBody>
          <a:bodyPr/>
          <a:lstStyle/>
          <a:p>
            <a:pPr lvl="1">
              <a:buClr>
                <a:schemeClr val="tx1"/>
              </a:buClr>
              <a:buFont typeface="Courier New" panose="02070309020205020404" pitchFamily="49" charset="0"/>
              <a:buChar char="o"/>
            </a:pPr>
            <a:r>
              <a:rPr lang="en-US" sz="2600" dirty="0">
                <a:ln>
                  <a:solidFill>
                    <a:prstClr val="black">
                      <a:lumMod val="75000"/>
                      <a:lumOff val="25000"/>
                      <a:alpha val="10000"/>
                    </a:prstClr>
                  </a:solidFill>
                </a:ln>
              </a:rPr>
              <a:t>Rather, it draws on case law which has established that the motorist owes a duty of care to pedestrians and other road users, and ascertains whether he or she has driven below the standard of the ordinary reasonable driver, thereby causing the accident.</a:t>
            </a:r>
          </a:p>
          <a:p>
            <a:pPr lvl="1">
              <a:buClr>
                <a:schemeClr val="tx1"/>
              </a:buClr>
              <a:buFont typeface="Courier New" panose="02070309020205020404" pitchFamily="49" charset="0"/>
              <a:buChar char="o"/>
            </a:pPr>
            <a:endParaRPr lang="en-US" sz="2600" dirty="0">
              <a:ln>
                <a:solidFill>
                  <a:prstClr val="black">
                    <a:lumMod val="75000"/>
                    <a:lumOff val="25000"/>
                    <a:alpha val="10000"/>
                  </a:prstClr>
                </a:solidFill>
              </a:ln>
            </a:endParaRPr>
          </a:p>
          <a:p>
            <a:pPr lvl="1">
              <a:buClr>
                <a:schemeClr val="tx1"/>
              </a:buClr>
              <a:buFont typeface="Courier New" panose="02070309020205020404" pitchFamily="49" charset="0"/>
              <a:buChar char="o"/>
            </a:pPr>
            <a:r>
              <a:rPr lang="en-US" sz="2600" dirty="0">
                <a:ln>
                  <a:solidFill>
                    <a:prstClr val="black">
                      <a:lumMod val="75000"/>
                      <a:lumOff val="25000"/>
                      <a:alpha val="10000"/>
                    </a:prstClr>
                  </a:solidFill>
                </a:ln>
              </a:rPr>
              <a:t>A further distinction is that while negligence primarily protects against personal injury, private nuisance seeks to protect interests in land.</a:t>
            </a:r>
          </a:p>
          <a:p>
            <a:endParaRPr lang="en-US" dirty="0"/>
          </a:p>
        </p:txBody>
      </p:sp>
    </p:spTree>
    <p:extLst>
      <p:ext uri="{BB962C8B-B14F-4D97-AF65-F5344CB8AC3E}">
        <p14:creationId xmlns:p14="http://schemas.microsoft.com/office/powerpoint/2010/main" val="39813376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1BCF988-880A-4AB2-A108-569CE33A14E7}"/>
              </a:ext>
            </a:extLst>
          </p:cNvPr>
          <p:cNvSpPr>
            <a:spLocks noGrp="1"/>
          </p:cNvSpPr>
          <p:nvPr>
            <p:ph type="title"/>
          </p:nvPr>
        </p:nvSpPr>
        <p:spPr>
          <a:xfrm>
            <a:off x="913795" y="383458"/>
            <a:ext cx="10353763" cy="1066798"/>
          </a:xfrm>
        </p:spPr>
        <p:txBody>
          <a:bodyPr>
            <a:noAutofit/>
          </a:bodyPr>
          <a:lstStyle/>
          <a:p>
            <a:r>
              <a:rPr lang="en-US" b="1" dirty="0">
                <a:ln>
                  <a:solidFill>
                    <a:prstClr val="black">
                      <a:lumMod val="75000"/>
                      <a:lumOff val="25000"/>
                      <a:alpha val="10000"/>
                    </a:prstClr>
                  </a:solidFill>
                </a:ln>
                <a:effectLst>
                  <a:outerShdw blurRad="9525" dist="25400" dir="14640000" algn="tl" rotWithShape="0">
                    <a:prstClr val="black">
                      <a:alpha val="30000"/>
                    </a:prstClr>
                  </a:outerShdw>
                </a:effectLst>
              </a:rPr>
              <a:t>Relationship between Private Nuisance and other Torts Cont’d</a:t>
            </a:r>
            <a:endParaRPr lang="en-US" dirty="0"/>
          </a:p>
        </p:txBody>
      </p:sp>
      <p:sp>
        <p:nvSpPr>
          <p:cNvPr id="3" name="Content Placeholder 2">
            <a:extLst>
              <a:ext uri="{FF2B5EF4-FFF2-40B4-BE49-F238E27FC236}">
                <a16:creationId xmlns="" xmlns:a16="http://schemas.microsoft.com/office/drawing/2014/main" id="{D5838852-8183-4AC1-981F-99AD5D0BD075}"/>
              </a:ext>
            </a:extLst>
          </p:cNvPr>
          <p:cNvSpPr>
            <a:spLocks noGrp="1"/>
          </p:cNvSpPr>
          <p:nvPr>
            <p:ph idx="1"/>
          </p:nvPr>
        </p:nvSpPr>
        <p:spPr>
          <a:xfrm>
            <a:off x="913795" y="1504335"/>
            <a:ext cx="10353763" cy="4970207"/>
          </a:xfrm>
        </p:spPr>
        <p:txBody>
          <a:bodyPr>
            <a:normAutofit lnSpcReduction="10000"/>
          </a:bodyPr>
          <a:lstStyle/>
          <a:p>
            <a:pPr marL="0" indent="0">
              <a:buNone/>
            </a:pPr>
            <a:r>
              <a:rPr lang="en-US" sz="2600" dirty="0" smtClean="0"/>
              <a:t>Private Nuisance and Trespass to Land</a:t>
            </a:r>
          </a:p>
          <a:p>
            <a:pPr lvl="1">
              <a:buFont typeface="Courier New" panose="02070309020205020404" pitchFamily="49" charset="0"/>
              <a:buChar char="o"/>
            </a:pPr>
            <a:r>
              <a:rPr lang="en-US" sz="2600" dirty="0" smtClean="0"/>
              <a:t>Both </a:t>
            </a:r>
            <a:r>
              <a:rPr lang="en-US" sz="2600" dirty="0"/>
              <a:t>torts have the common aim of protecting those with an interest in or exclusive possession of land. </a:t>
            </a:r>
          </a:p>
          <a:p>
            <a:pPr lvl="1">
              <a:buFont typeface="Courier New" panose="02070309020205020404" pitchFamily="49" charset="0"/>
              <a:buChar char="o"/>
            </a:pPr>
            <a:r>
              <a:rPr lang="en-US" sz="2600" dirty="0"/>
              <a:t>Trespass involves an intentional and direct act which interferes with land. It is actionable without proof of damage.</a:t>
            </a:r>
          </a:p>
          <a:p>
            <a:pPr lvl="1">
              <a:buFont typeface="Courier New" panose="02070309020205020404" pitchFamily="49" charset="0"/>
              <a:buChar char="o"/>
            </a:pPr>
            <a:r>
              <a:rPr lang="en-US" sz="2600" dirty="0"/>
              <a:t>In contrast, nuisance involves an indirect act which is only actionable on proof of damage.</a:t>
            </a:r>
          </a:p>
          <a:p>
            <a:pPr lvl="1">
              <a:buFont typeface="Courier New" panose="02070309020205020404" pitchFamily="49" charset="0"/>
              <a:buChar char="o"/>
            </a:pPr>
            <a:r>
              <a:rPr lang="en-US" sz="2600" dirty="0"/>
              <a:t>The distinction may be illustrated by the following classic example: I throw a log onto your land – this is direct interference and therefore I am liable in trespass even if it does not cause you injury or property damage. Alternatively, I pile up some logs on my land and one of them rolls off the pile and onto your land. Here, the interference is indirect and it will only be actionable in nuisance if you can show that it has caused injury to your rights in the land.</a:t>
            </a:r>
          </a:p>
          <a:p>
            <a:pPr>
              <a:buFont typeface="Wingdings" panose="05000000000000000000" pitchFamily="2" charset="2"/>
              <a:buChar char="q"/>
            </a:pPr>
            <a:endParaRPr lang="en-US" sz="2400" b="1" dirty="0"/>
          </a:p>
        </p:txBody>
      </p:sp>
    </p:spTree>
    <p:extLst>
      <p:ext uri="{BB962C8B-B14F-4D97-AF65-F5344CB8AC3E}">
        <p14:creationId xmlns:p14="http://schemas.microsoft.com/office/powerpoint/2010/main" val="1762363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AE591BD-459B-444C-A73E-3871399A1CD1}"/>
              </a:ext>
            </a:extLst>
          </p:cNvPr>
          <p:cNvSpPr>
            <a:spLocks noGrp="1"/>
          </p:cNvSpPr>
          <p:nvPr>
            <p:ph type="title"/>
          </p:nvPr>
        </p:nvSpPr>
        <p:spPr>
          <a:xfrm>
            <a:off x="919118" y="122903"/>
            <a:ext cx="10353763" cy="879987"/>
          </a:xfrm>
        </p:spPr>
        <p:txBody>
          <a:bodyPr/>
          <a:lstStyle/>
          <a:p>
            <a:r>
              <a:rPr lang="en-US" b="1" dirty="0"/>
              <a:t>Relevant Defences</a:t>
            </a:r>
          </a:p>
        </p:txBody>
      </p:sp>
      <p:sp>
        <p:nvSpPr>
          <p:cNvPr id="3" name="Content Placeholder 2">
            <a:extLst>
              <a:ext uri="{FF2B5EF4-FFF2-40B4-BE49-F238E27FC236}">
                <a16:creationId xmlns="" xmlns:a16="http://schemas.microsoft.com/office/drawing/2014/main" id="{6DDF9A51-0E36-476B-8623-442D07673735}"/>
              </a:ext>
            </a:extLst>
          </p:cNvPr>
          <p:cNvSpPr>
            <a:spLocks noGrp="1"/>
          </p:cNvSpPr>
          <p:nvPr>
            <p:ph idx="1"/>
          </p:nvPr>
        </p:nvSpPr>
        <p:spPr>
          <a:xfrm>
            <a:off x="913795" y="1002890"/>
            <a:ext cx="10353763" cy="5589639"/>
          </a:xfrm>
        </p:spPr>
        <p:txBody>
          <a:bodyPr>
            <a:normAutofit/>
          </a:bodyPr>
          <a:lstStyle/>
          <a:p>
            <a:r>
              <a:rPr lang="en-US" sz="2600" dirty="0"/>
              <a:t>There are a number of defences which apply to an action for nuisance. </a:t>
            </a:r>
          </a:p>
          <a:p>
            <a:r>
              <a:rPr lang="en-US" sz="2600" dirty="0"/>
              <a:t>The general defences of voluntary assumption of risk  and contributory negligence apply</a:t>
            </a:r>
          </a:p>
          <a:p>
            <a:r>
              <a:rPr lang="en-US" sz="2600" dirty="0"/>
              <a:t>The following are the defences peculiar to nuisance:</a:t>
            </a:r>
          </a:p>
          <a:p>
            <a:pPr marL="530100" indent="-457200">
              <a:buFont typeface="Wingdings" panose="05000000000000000000" pitchFamily="2" charset="2"/>
              <a:buChar char="Ø"/>
            </a:pPr>
            <a:r>
              <a:rPr lang="en-US" sz="2600" dirty="0"/>
              <a:t>Statutory authority</a:t>
            </a:r>
          </a:p>
          <a:p>
            <a:pPr marL="792900" lvl="1" indent="-342900">
              <a:buFont typeface="Courier New" panose="02070309020205020404" pitchFamily="49" charset="0"/>
              <a:buChar char="o"/>
            </a:pPr>
            <a:r>
              <a:rPr lang="en-US" sz="2600" dirty="0"/>
              <a:t>many nuisances are caused by activities undertaken by local authorities or other bodies acting under statutory powers.</a:t>
            </a:r>
          </a:p>
          <a:p>
            <a:pPr lvl="1">
              <a:buFont typeface="Courier New" panose="02070309020205020404" pitchFamily="49" charset="0"/>
              <a:buChar char="o"/>
            </a:pPr>
            <a:r>
              <a:rPr lang="en-US" sz="2600" dirty="0"/>
              <a:t>	if their actions are within the scope of the statute, they are authorized by 	an Act of Parliament and cannot be challenged.</a:t>
            </a:r>
          </a:p>
          <a:p>
            <a:pPr lvl="1">
              <a:buFont typeface="Courier New" panose="02070309020205020404" pitchFamily="49" charset="0"/>
              <a:buChar char="o"/>
            </a:pPr>
            <a:endParaRPr lang="en-US" sz="2200" b="1" dirty="0"/>
          </a:p>
        </p:txBody>
      </p:sp>
    </p:spTree>
    <p:extLst>
      <p:ext uri="{BB962C8B-B14F-4D97-AF65-F5344CB8AC3E}">
        <p14:creationId xmlns:p14="http://schemas.microsoft.com/office/powerpoint/2010/main" val="30187574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98442" y="96348"/>
            <a:ext cx="10353763" cy="970450"/>
          </a:xfrm>
        </p:spPr>
        <p:txBody>
          <a:bodyPr/>
          <a:lstStyle/>
          <a:p>
            <a:r>
              <a:rPr lang="en-US" b="1" dirty="0"/>
              <a:t>Defences to Nuisance Cont’d</a:t>
            </a:r>
          </a:p>
        </p:txBody>
      </p:sp>
      <p:sp>
        <p:nvSpPr>
          <p:cNvPr id="5" name="Content Placeholder 4">
            <a:extLst>
              <a:ext uri="{FF2B5EF4-FFF2-40B4-BE49-F238E27FC236}">
                <a16:creationId xmlns="" xmlns:a16="http://schemas.microsoft.com/office/drawing/2014/main" id="{3A85E441-BE55-4CE8-95A0-6C677CFC69D2}"/>
              </a:ext>
            </a:extLst>
          </p:cNvPr>
          <p:cNvSpPr>
            <a:spLocks noGrp="1"/>
          </p:cNvSpPr>
          <p:nvPr>
            <p:ph idx="1"/>
          </p:nvPr>
        </p:nvSpPr>
        <p:spPr>
          <a:xfrm>
            <a:off x="634181" y="1066798"/>
            <a:ext cx="10972800" cy="5540479"/>
          </a:xfrm>
        </p:spPr>
        <p:txBody>
          <a:bodyPr>
            <a:normAutofit fontScale="77500" lnSpcReduction="20000"/>
          </a:bodyPr>
          <a:lstStyle/>
          <a:p>
            <a:pPr marL="494100" indent="-457200">
              <a:buFont typeface="Wingdings" panose="05000000000000000000" pitchFamily="2" charset="2"/>
              <a:buChar char="Ø"/>
            </a:pPr>
            <a:r>
              <a:rPr lang="en-US" sz="3100" dirty="0"/>
              <a:t>20 years prescription</a:t>
            </a:r>
          </a:p>
          <a:p>
            <a:pPr lvl="1">
              <a:buFont typeface="Courier New" panose="02070309020205020404" pitchFamily="49" charset="0"/>
              <a:buChar char="o"/>
            </a:pPr>
            <a:r>
              <a:rPr lang="en-US" sz="3100" dirty="0"/>
              <a:t>Prescription provides a means by which the defendant claims a legal right to an act in a certain way, which would ordinarily be contrary to the law, due to the passage of time.</a:t>
            </a:r>
          </a:p>
          <a:p>
            <a:pPr lvl="1">
              <a:buFont typeface="Courier New" panose="02070309020205020404" pitchFamily="49" charset="0"/>
              <a:buChar char="o"/>
            </a:pPr>
            <a:r>
              <a:rPr lang="en-US" sz="3100" dirty="0"/>
              <a:t>It will be a valid defence for the defendant to show that the nuisance complained of had interfered with the claimant’s interest in land for more than 20 years.</a:t>
            </a:r>
          </a:p>
          <a:p>
            <a:pPr lvl="1">
              <a:buFont typeface="Courier New" panose="02070309020205020404" pitchFamily="49" charset="0"/>
              <a:buChar char="o"/>
            </a:pPr>
            <a:r>
              <a:rPr lang="en-US" sz="3100" dirty="0"/>
              <a:t>The difficulties faced in successfully relying on this defence were shown in Sturges v Bridgman – this case shows that the defence will only be successful where the interference affected the claimant for the required period of time.</a:t>
            </a:r>
          </a:p>
          <a:p>
            <a:pPr marL="494100" indent="-457200">
              <a:buFont typeface="Wingdings" panose="05000000000000000000" pitchFamily="2" charset="2"/>
              <a:buChar char="Ø"/>
            </a:pPr>
            <a:r>
              <a:rPr lang="en-US" sz="3100" dirty="0"/>
              <a:t>Act of Stranger</a:t>
            </a:r>
          </a:p>
          <a:p>
            <a:pPr marL="494100" indent="-457200">
              <a:buFont typeface="Wingdings" panose="05000000000000000000" pitchFamily="2" charset="2"/>
              <a:buChar char="Ø"/>
            </a:pPr>
            <a:r>
              <a:rPr lang="en-US" sz="3100" dirty="0"/>
              <a:t>Inevitable Accident </a:t>
            </a:r>
          </a:p>
          <a:p>
            <a:pPr marL="779850" lvl="1" indent="-285750">
              <a:buFont typeface="Courier New" panose="02070309020205020404" pitchFamily="49" charset="0"/>
              <a:buChar char="o"/>
            </a:pPr>
            <a:r>
              <a:rPr lang="en-US" sz="3100" dirty="0"/>
              <a:t>This defence is subject to the principle in Sedleigh v </a:t>
            </a:r>
            <a:r>
              <a:rPr lang="en-US" sz="3100" dirty="0" err="1"/>
              <a:t>O’callaghan</a:t>
            </a:r>
            <a:r>
              <a:rPr lang="en-US" sz="3100" dirty="0"/>
              <a:t> (look at the case). </a:t>
            </a:r>
          </a:p>
          <a:p>
            <a:pPr marL="837000" lvl="1" indent="-342900">
              <a:buFont typeface="Courier New" panose="02070309020205020404" pitchFamily="49" charset="0"/>
              <a:buChar char="o"/>
            </a:pPr>
            <a:r>
              <a:rPr lang="en-US" sz="3100" dirty="0"/>
              <a:t>This defence is based on the fact that the damage suffered by the claimant occurred despite the exercise of all reasonable care by the defendant</a:t>
            </a:r>
          </a:p>
          <a:p>
            <a:pPr marL="837000" lvl="1" indent="-342900">
              <a:buFont typeface="Courier New" panose="02070309020205020404" pitchFamily="49" charset="0"/>
              <a:buChar char="o"/>
            </a:pPr>
            <a:r>
              <a:rPr lang="en-US" sz="3100" dirty="0"/>
              <a:t>Thus the defence is only available in torts where the exercise of reasonable care 	is necessary for liability.</a:t>
            </a:r>
          </a:p>
          <a:p>
            <a:pPr lvl="1">
              <a:buFont typeface="Courier New" panose="02070309020205020404" pitchFamily="49" charset="0"/>
              <a:buChar char="o"/>
            </a:pPr>
            <a:endParaRPr lang="en-US" sz="2200" b="1" dirty="0"/>
          </a:p>
          <a:p>
            <a:pPr marL="36900" indent="0">
              <a:buNone/>
            </a:pPr>
            <a:endParaRPr lang="en-US" sz="2400" b="1" dirty="0"/>
          </a:p>
          <a:p>
            <a:pPr>
              <a:buFont typeface="Wingdings" panose="05000000000000000000" pitchFamily="2" charset="2"/>
              <a:buChar char="q"/>
            </a:pPr>
            <a:endParaRPr lang="en-US" dirty="0"/>
          </a:p>
        </p:txBody>
      </p:sp>
    </p:spTree>
    <p:extLst>
      <p:ext uri="{BB962C8B-B14F-4D97-AF65-F5344CB8AC3E}">
        <p14:creationId xmlns:p14="http://schemas.microsoft.com/office/powerpoint/2010/main" val="2255895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600734D-468B-4524-BB91-33F4F3B44BD9}"/>
              </a:ext>
            </a:extLst>
          </p:cNvPr>
          <p:cNvSpPr>
            <a:spLocks noGrp="1"/>
          </p:cNvSpPr>
          <p:nvPr>
            <p:ph type="title"/>
          </p:nvPr>
        </p:nvSpPr>
        <p:spPr>
          <a:xfrm>
            <a:off x="838200" y="365126"/>
            <a:ext cx="10515600" cy="1124462"/>
          </a:xfrm>
        </p:spPr>
        <p:txBody>
          <a:bodyPr/>
          <a:lstStyle/>
          <a:p>
            <a:r>
              <a:rPr lang="en-US" b="1" dirty="0"/>
              <a:t>Learning Outcomes</a:t>
            </a:r>
          </a:p>
        </p:txBody>
      </p:sp>
      <p:sp>
        <p:nvSpPr>
          <p:cNvPr id="3" name="Content Placeholder 2">
            <a:extLst>
              <a:ext uri="{FF2B5EF4-FFF2-40B4-BE49-F238E27FC236}">
                <a16:creationId xmlns="" xmlns:a16="http://schemas.microsoft.com/office/drawing/2014/main" id="{7A13D266-D0C6-4FF1-9297-81469B47291A}"/>
              </a:ext>
            </a:extLst>
          </p:cNvPr>
          <p:cNvSpPr>
            <a:spLocks noGrp="1"/>
          </p:cNvSpPr>
          <p:nvPr>
            <p:ph idx="1"/>
          </p:nvPr>
        </p:nvSpPr>
        <p:spPr>
          <a:xfrm>
            <a:off x="838200" y="1489588"/>
            <a:ext cx="10515600" cy="4687375"/>
          </a:xfrm>
        </p:spPr>
        <p:txBody>
          <a:bodyPr>
            <a:normAutofit/>
          </a:bodyPr>
          <a:lstStyle/>
          <a:p>
            <a:pPr marL="0" indent="0">
              <a:buNone/>
            </a:pPr>
            <a:r>
              <a:rPr lang="en-US" sz="2600" dirty="0"/>
              <a:t>By the end of this chapter you should: </a:t>
            </a:r>
          </a:p>
          <a:p>
            <a:pPr lvl="1"/>
            <a:r>
              <a:rPr lang="en-US" sz="2600" dirty="0"/>
              <a:t>define private nuisance and Public nuisance;</a:t>
            </a:r>
          </a:p>
          <a:p>
            <a:pPr lvl="1"/>
            <a:r>
              <a:rPr lang="en-US" sz="2600" dirty="0"/>
              <a:t>explain the types of interest covered; </a:t>
            </a:r>
          </a:p>
          <a:p>
            <a:pPr lvl="1"/>
            <a:r>
              <a:rPr lang="en-US" sz="2600" dirty="0"/>
              <a:t>explain who can sue; </a:t>
            </a:r>
          </a:p>
          <a:p>
            <a:pPr lvl="1"/>
            <a:r>
              <a:rPr lang="en-US" sz="2600" dirty="0"/>
              <a:t>explain who can be sued;</a:t>
            </a:r>
          </a:p>
          <a:p>
            <a:pPr lvl="1"/>
            <a:r>
              <a:rPr lang="en-US" sz="2600" dirty="0"/>
              <a:t>explain the factors taken into account in determining if use of land is reasonable;</a:t>
            </a:r>
          </a:p>
          <a:p>
            <a:pPr lvl="1"/>
            <a:r>
              <a:rPr lang="en-US" sz="2600" dirty="0"/>
              <a:t>explain the defences</a:t>
            </a:r>
          </a:p>
        </p:txBody>
      </p:sp>
    </p:spTree>
    <p:extLst>
      <p:ext uri="{BB962C8B-B14F-4D97-AF65-F5344CB8AC3E}">
        <p14:creationId xmlns:p14="http://schemas.microsoft.com/office/powerpoint/2010/main" val="4044360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6D09C1E-F13E-4AD7-872A-7817AA0AADA6}"/>
              </a:ext>
            </a:extLst>
          </p:cNvPr>
          <p:cNvSpPr>
            <a:spLocks noGrp="1"/>
          </p:cNvSpPr>
          <p:nvPr>
            <p:ph type="title"/>
          </p:nvPr>
        </p:nvSpPr>
        <p:spPr>
          <a:xfrm>
            <a:off x="913794" y="96348"/>
            <a:ext cx="10353763" cy="970450"/>
          </a:xfrm>
        </p:spPr>
        <p:txBody>
          <a:bodyPr/>
          <a:lstStyle/>
          <a:p>
            <a:r>
              <a:rPr lang="en-US" b="1" dirty="0"/>
              <a:t>Ineffective Defences</a:t>
            </a:r>
          </a:p>
        </p:txBody>
      </p:sp>
      <p:sp>
        <p:nvSpPr>
          <p:cNvPr id="3" name="Content Placeholder 2">
            <a:extLst>
              <a:ext uri="{FF2B5EF4-FFF2-40B4-BE49-F238E27FC236}">
                <a16:creationId xmlns="" xmlns:a16="http://schemas.microsoft.com/office/drawing/2014/main" id="{D4359B1B-C6E9-4D6C-9E1D-A6FE6FC17CEF}"/>
              </a:ext>
            </a:extLst>
          </p:cNvPr>
          <p:cNvSpPr>
            <a:spLocks noGrp="1"/>
          </p:cNvSpPr>
          <p:nvPr>
            <p:ph idx="1"/>
          </p:nvPr>
        </p:nvSpPr>
        <p:spPr>
          <a:xfrm>
            <a:off x="913795" y="1066798"/>
            <a:ext cx="10353763" cy="5694853"/>
          </a:xfrm>
        </p:spPr>
        <p:txBody>
          <a:bodyPr/>
          <a:lstStyle/>
          <a:p>
            <a:pPr marL="36900" indent="0">
              <a:buNone/>
            </a:pPr>
            <a:r>
              <a:rPr lang="en-US" sz="2600" dirty="0" smtClean="0"/>
              <a:t>The following defences have been rejected by the courts:</a:t>
            </a:r>
          </a:p>
          <a:p>
            <a:pPr marL="494100" indent="-457200">
              <a:buFont typeface="Wingdings" panose="05000000000000000000" pitchFamily="2" charset="2"/>
              <a:buChar char="Ø"/>
            </a:pPr>
            <a:r>
              <a:rPr lang="en-US" sz="2600" dirty="0" smtClean="0"/>
              <a:t>Coming </a:t>
            </a:r>
            <a:r>
              <a:rPr lang="en-US" sz="2600" dirty="0"/>
              <a:t>to the Nuisance</a:t>
            </a:r>
          </a:p>
          <a:p>
            <a:pPr lvl="1">
              <a:buFont typeface="Courier New" panose="02070309020205020404" pitchFamily="49" charset="0"/>
              <a:buChar char="o"/>
            </a:pPr>
            <a:r>
              <a:rPr lang="en-US" sz="2600" dirty="0"/>
              <a:t>The claimant may sue even though the nuisance was to his or her knowledge, in existence before he or she arrived at the </a:t>
            </a:r>
            <a:r>
              <a:rPr lang="en-US" sz="2600" dirty="0" err="1" smtClean="0"/>
              <a:t>premises.By</a:t>
            </a:r>
            <a:r>
              <a:rPr lang="en-US" sz="2600" dirty="0" smtClean="0"/>
              <a:t> </a:t>
            </a:r>
            <a:r>
              <a:rPr lang="en-US" sz="2600" dirty="0"/>
              <a:t>upholding such a rule, the courts clearly </a:t>
            </a:r>
            <a:r>
              <a:rPr lang="en-US" sz="2600" dirty="0" err="1"/>
              <a:t>favour</a:t>
            </a:r>
            <a:r>
              <a:rPr lang="en-US" sz="2600" dirty="0"/>
              <a:t> the right of the claimant to enjoy freely his or her land.</a:t>
            </a:r>
          </a:p>
          <a:p>
            <a:pPr lvl="1">
              <a:buFont typeface="Courier New" panose="02070309020205020404" pitchFamily="49" charset="0"/>
              <a:buChar char="o"/>
            </a:pPr>
            <a:r>
              <a:rPr lang="en-US" sz="2600" dirty="0"/>
              <a:t>The claimant is able to attack the status quo on the basis of his or her own personal interests, despite the fact that it may result in the closing down of established businesses, or put to an end activity which benefit the community as a whole – See Bliss v Hall 17 Jan 1838.</a:t>
            </a:r>
          </a:p>
          <a:p>
            <a:pPr marL="494100" indent="-457200">
              <a:buFont typeface="Wingdings" panose="05000000000000000000" pitchFamily="2" charset="2"/>
              <a:buChar char="Ø"/>
            </a:pPr>
            <a:r>
              <a:rPr lang="en-US" sz="2600" dirty="0"/>
              <a:t>Utility </a:t>
            </a:r>
          </a:p>
          <a:p>
            <a:pPr lvl="1">
              <a:buFont typeface="Courier New" panose="02070309020205020404" pitchFamily="49" charset="0"/>
              <a:buChar char="o"/>
            </a:pPr>
            <a:r>
              <a:rPr lang="en-US" sz="2600" dirty="0"/>
              <a:t>The courts will not accept a defence that the nuisance caused by 	the defendant has a benefit to the public at large – See Adams v </a:t>
            </a:r>
            <a:r>
              <a:rPr lang="en-US" sz="2600" dirty="0" err="1"/>
              <a:t>Ursell</a:t>
            </a:r>
            <a:r>
              <a:rPr lang="en-US" sz="2600" dirty="0"/>
              <a:t> </a:t>
            </a:r>
            <a:r>
              <a:rPr lang="en-US" sz="2600" dirty="0" smtClean="0"/>
              <a:t>[</a:t>
            </a:r>
            <a:r>
              <a:rPr lang="en-US" sz="2600" dirty="0"/>
              <a:t>1913] 1 Ch 269.</a:t>
            </a:r>
          </a:p>
          <a:p>
            <a:pPr marL="36900" indent="0">
              <a:buNone/>
            </a:pPr>
            <a:endParaRPr lang="en-US" sz="2600" dirty="0"/>
          </a:p>
          <a:p>
            <a:pPr marL="36900" indent="0">
              <a:buNone/>
            </a:pPr>
            <a:endParaRPr lang="en-US" sz="2400" b="1" dirty="0"/>
          </a:p>
          <a:p>
            <a:endParaRPr lang="en-US" dirty="0"/>
          </a:p>
        </p:txBody>
      </p:sp>
    </p:spTree>
    <p:extLst>
      <p:ext uri="{BB962C8B-B14F-4D97-AF65-F5344CB8AC3E}">
        <p14:creationId xmlns:p14="http://schemas.microsoft.com/office/powerpoint/2010/main" val="37586756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EC5D714-09A3-4441-8CBA-2C58A49DFA67}"/>
              </a:ext>
            </a:extLst>
          </p:cNvPr>
          <p:cNvSpPr>
            <a:spLocks noGrp="1"/>
          </p:cNvSpPr>
          <p:nvPr>
            <p:ph type="title"/>
          </p:nvPr>
        </p:nvSpPr>
        <p:spPr>
          <a:xfrm>
            <a:off x="913795" y="96348"/>
            <a:ext cx="10353763" cy="970450"/>
          </a:xfrm>
        </p:spPr>
        <p:txBody>
          <a:bodyPr/>
          <a:lstStyle/>
          <a:p>
            <a:r>
              <a:rPr lang="en-US" b="1" dirty="0">
                <a:ln>
                  <a:solidFill>
                    <a:prstClr val="black">
                      <a:lumMod val="75000"/>
                      <a:lumOff val="25000"/>
                      <a:alpha val="10000"/>
                    </a:prstClr>
                  </a:solidFill>
                </a:ln>
                <a:effectLst>
                  <a:outerShdw blurRad="9525" dist="25400" dir="14640000" algn="tl" rotWithShape="0">
                    <a:prstClr val="black">
                      <a:alpha val="30000"/>
                    </a:prstClr>
                  </a:outerShdw>
                </a:effectLst>
              </a:rPr>
              <a:t>Ineffective Defences Cont’d</a:t>
            </a:r>
            <a:endParaRPr lang="en-US" dirty="0"/>
          </a:p>
        </p:txBody>
      </p:sp>
      <p:sp>
        <p:nvSpPr>
          <p:cNvPr id="3" name="Content Placeholder 2">
            <a:extLst>
              <a:ext uri="{FF2B5EF4-FFF2-40B4-BE49-F238E27FC236}">
                <a16:creationId xmlns="" xmlns:a16="http://schemas.microsoft.com/office/drawing/2014/main" id="{71F3440F-3778-4D0D-A805-3E9E7C0545FA}"/>
              </a:ext>
            </a:extLst>
          </p:cNvPr>
          <p:cNvSpPr>
            <a:spLocks noGrp="1"/>
          </p:cNvSpPr>
          <p:nvPr>
            <p:ph idx="1"/>
          </p:nvPr>
        </p:nvSpPr>
        <p:spPr>
          <a:xfrm>
            <a:off x="913795" y="1066799"/>
            <a:ext cx="10353763" cy="5525730"/>
          </a:xfrm>
        </p:spPr>
        <p:txBody>
          <a:bodyPr>
            <a:normAutofit lnSpcReduction="10000"/>
          </a:bodyPr>
          <a:lstStyle/>
          <a:p>
            <a:pPr marL="494100" indent="-457200">
              <a:buFont typeface="Wingdings" panose="05000000000000000000" pitchFamily="2" charset="2"/>
              <a:buChar char="Ø"/>
            </a:pPr>
            <a:r>
              <a:rPr lang="en-US" sz="2600" dirty="0" smtClean="0"/>
              <a:t>Jus </a:t>
            </a:r>
            <a:r>
              <a:rPr lang="en-US" sz="2600" dirty="0"/>
              <a:t>Tertii</a:t>
            </a:r>
          </a:p>
          <a:p>
            <a:pPr marL="756900" lvl="1" indent="-342900">
              <a:buFont typeface="Courier New" panose="02070309020205020404" pitchFamily="49" charset="0"/>
              <a:buChar char="o"/>
            </a:pPr>
            <a:r>
              <a:rPr lang="en-US" sz="2600" dirty="0"/>
              <a:t>This defence rests on the allegation that a third party has a better title to the affected land than the claimant, and that the third party should therefore be bringing the action.</a:t>
            </a:r>
          </a:p>
          <a:p>
            <a:pPr marL="756900" lvl="1" indent="-342900">
              <a:buFont typeface="Courier New" panose="02070309020205020404" pitchFamily="49" charset="0"/>
              <a:buChar char="o"/>
            </a:pPr>
            <a:r>
              <a:rPr lang="en-US" sz="2600" dirty="0"/>
              <a:t>The claimant must show an interest in land or right to exclusive possession in order to found his or her claim.</a:t>
            </a:r>
          </a:p>
          <a:p>
            <a:pPr marL="494100" indent="-457200">
              <a:buFont typeface="Wingdings" panose="05000000000000000000" pitchFamily="2" charset="2"/>
              <a:buChar char="Ø"/>
            </a:pPr>
            <a:r>
              <a:rPr lang="en-US" sz="2600" dirty="0" smtClean="0"/>
              <a:t>Due </a:t>
            </a:r>
            <a:r>
              <a:rPr lang="en-US" sz="2600" dirty="0"/>
              <a:t>to Many</a:t>
            </a:r>
          </a:p>
          <a:p>
            <a:pPr marL="756900" lvl="1" indent="-342900">
              <a:buFont typeface="Courier New" panose="02070309020205020404" pitchFamily="49" charset="0"/>
              <a:buChar char="o"/>
            </a:pPr>
            <a:r>
              <a:rPr lang="en-US" sz="2600" dirty="0"/>
              <a:t>It is no excuse that the defendant was simply one of many causing the nuisance in question. This will be so even if his or her actions in isolation would not amount to a nuisance.</a:t>
            </a:r>
          </a:p>
          <a:p>
            <a:pPr marL="756900" lvl="1" indent="-342900">
              <a:buFont typeface="Courier New" panose="02070309020205020404" pitchFamily="49" charset="0"/>
              <a:buChar char="o"/>
            </a:pPr>
            <a:r>
              <a:rPr lang="en-US" sz="2600" dirty="0"/>
              <a:t>Thus, an act which would have been reasonable in isolation may, in the light of all the circumstances, amount to an unreasonable interference with the claimant’s use and enjoyment of land.</a:t>
            </a:r>
          </a:p>
          <a:p>
            <a:pPr marL="756900" lvl="1" indent="-342900">
              <a:buFont typeface="Courier New" panose="02070309020205020404" pitchFamily="49" charset="0"/>
              <a:buChar char="o"/>
            </a:pPr>
            <a:r>
              <a:rPr lang="en-US" sz="2600" dirty="0"/>
              <a:t>See Lambton v Mellish [1894] 3 Ch 163</a:t>
            </a:r>
          </a:p>
          <a:p>
            <a:pPr marL="36900" indent="0">
              <a:buNone/>
            </a:pPr>
            <a:endParaRPr lang="en-US" dirty="0"/>
          </a:p>
        </p:txBody>
      </p:sp>
    </p:spTree>
    <p:extLst>
      <p:ext uri="{BB962C8B-B14F-4D97-AF65-F5344CB8AC3E}">
        <p14:creationId xmlns:p14="http://schemas.microsoft.com/office/powerpoint/2010/main" val="6275781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3795" y="137652"/>
            <a:ext cx="10353763" cy="970450"/>
          </a:xfrm>
        </p:spPr>
        <p:txBody>
          <a:bodyPr/>
          <a:lstStyle/>
          <a:p>
            <a:pPr algn="ctr"/>
            <a:r>
              <a:rPr lang="en-US" b="1" dirty="0"/>
              <a:t>Remedies</a:t>
            </a:r>
          </a:p>
        </p:txBody>
      </p:sp>
      <p:sp>
        <p:nvSpPr>
          <p:cNvPr id="5" name="Content Placeholder 4">
            <a:extLst>
              <a:ext uri="{FF2B5EF4-FFF2-40B4-BE49-F238E27FC236}">
                <a16:creationId xmlns="" xmlns:a16="http://schemas.microsoft.com/office/drawing/2014/main" id="{B68A214A-FA4C-4A14-ACBC-FAE471E5C400}"/>
              </a:ext>
            </a:extLst>
          </p:cNvPr>
          <p:cNvSpPr>
            <a:spLocks noGrp="1"/>
          </p:cNvSpPr>
          <p:nvPr>
            <p:ph idx="1"/>
          </p:nvPr>
        </p:nvSpPr>
        <p:spPr>
          <a:xfrm>
            <a:off x="913795" y="1108102"/>
            <a:ext cx="10353763" cy="5484427"/>
          </a:xfrm>
        </p:spPr>
        <p:txBody>
          <a:bodyPr/>
          <a:lstStyle/>
          <a:p>
            <a:pPr marL="494100" indent="-457200">
              <a:buAutoNum type="arabicPeriod"/>
            </a:pPr>
            <a:r>
              <a:rPr lang="en-US" sz="2600" dirty="0"/>
              <a:t>Injunction</a:t>
            </a:r>
          </a:p>
          <a:p>
            <a:pPr lvl="1">
              <a:buFont typeface="Courier New" panose="02070309020205020404" pitchFamily="49" charset="0"/>
              <a:buChar char="o"/>
            </a:pPr>
            <a:r>
              <a:rPr lang="en-US" sz="2600" dirty="0"/>
              <a:t>The main remedy for nuisance, and it aims to make the defendant stop the activity which is causing the nuisance. </a:t>
            </a:r>
          </a:p>
          <a:p>
            <a:pPr lvl="1">
              <a:buFont typeface="Courier New" panose="02070309020205020404" pitchFamily="49" charset="0"/>
              <a:buChar char="o"/>
            </a:pPr>
            <a:r>
              <a:rPr lang="en-US" sz="2600" dirty="0"/>
              <a:t>An injunction may be perpetual which orders the activity to stop completely or it may simply limit the times at which it can be done.</a:t>
            </a:r>
          </a:p>
          <a:p>
            <a:pPr marL="494100" indent="-457200">
              <a:buAutoNum type="arabicPeriod"/>
            </a:pPr>
            <a:r>
              <a:rPr lang="en-US" sz="2600" dirty="0"/>
              <a:t>Damages </a:t>
            </a:r>
          </a:p>
          <a:p>
            <a:pPr lvl="1">
              <a:buFont typeface="Courier New" panose="02070309020205020404" pitchFamily="49" charset="0"/>
              <a:buChar char="o"/>
            </a:pPr>
            <a:r>
              <a:rPr lang="en-US" sz="2600" dirty="0"/>
              <a:t>Can be recovered for damage to the claimants land or the enjoyment of it, and also for injury to the claimant which is associated with a loss of enjoyment.</a:t>
            </a:r>
          </a:p>
          <a:p>
            <a:pPr marL="494100" indent="-457200">
              <a:buAutoNum type="arabicPeriod"/>
            </a:pPr>
            <a:r>
              <a:rPr lang="en-US" sz="2600" dirty="0"/>
              <a:t>Abatement -  involves self help and allows claimant to take steps to end the nuisance.</a:t>
            </a:r>
          </a:p>
          <a:p>
            <a:pPr>
              <a:buFont typeface="Wingdings" panose="05000000000000000000" pitchFamily="2" charset="2"/>
              <a:buChar char="q"/>
            </a:pPr>
            <a:endParaRPr lang="en-US" dirty="0"/>
          </a:p>
        </p:txBody>
      </p:sp>
    </p:spTree>
    <p:extLst>
      <p:ext uri="{BB962C8B-B14F-4D97-AF65-F5344CB8AC3E}">
        <p14:creationId xmlns:p14="http://schemas.microsoft.com/office/powerpoint/2010/main" val="18101441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64EE66-B942-4D2B-968B-69EEEF195983}"/>
              </a:ext>
            </a:extLst>
          </p:cNvPr>
          <p:cNvSpPr>
            <a:spLocks noGrp="1"/>
          </p:cNvSpPr>
          <p:nvPr>
            <p:ph type="title"/>
          </p:nvPr>
        </p:nvSpPr>
        <p:spPr>
          <a:xfrm>
            <a:off x="913795" y="96348"/>
            <a:ext cx="10353763" cy="788555"/>
          </a:xfrm>
        </p:spPr>
        <p:txBody>
          <a:bodyPr/>
          <a:lstStyle/>
          <a:p>
            <a:r>
              <a:rPr lang="en-US" b="1" dirty="0"/>
              <a:t>Public Nuisance</a:t>
            </a:r>
          </a:p>
        </p:txBody>
      </p:sp>
      <p:sp>
        <p:nvSpPr>
          <p:cNvPr id="3" name="Content Placeholder 2">
            <a:extLst>
              <a:ext uri="{FF2B5EF4-FFF2-40B4-BE49-F238E27FC236}">
                <a16:creationId xmlns="" xmlns:a16="http://schemas.microsoft.com/office/drawing/2014/main" id="{E41E51FC-2383-4944-8187-ECDEBCE2257B}"/>
              </a:ext>
            </a:extLst>
          </p:cNvPr>
          <p:cNvSpPr>
            <a:spLocks noGrp="1"/>
          </p:cNvSpPr>
          <p:nvPr>
            <p:ph idx="1"/>
          </p:nvPr>
        </p:nvSpPr>
        <p:spPr>
          <a:xfrm>
            <a:off x="913795" y="1061884"/>
            <a:ext cx="10353763" cy="5397909"/>
          </a:xfrm>
        </p:spPr>
        <p:txBody>
          <a:bodyPr>
            <a:normAutofit/>
          </a:bodyPr>
          <a:lstStyle/>
          <a:p>
            <a:r>
              <a:rPr lang="en-US" sz="2600" dirty="0"/>
              <a:t>A  public nuisance is an act affecting the public at large or some considerable portion of it; and it must interfere with rights which members of the community might otherwise enjoy.</a:t>
            </a:r>
          </a:p>
          <a:p>
            <a:r>
              <a:rPr lang="en-US" sz="2600" dirty="0"/>
              <a:t>In general, public nuisances threaten a community’s health, safety, or overall welfare. Common types of public nuisance include pollution, drug activity, explosives storage, and possession of dangerous animals.</a:t>
            </a:r>
          </a:p>
          <a:p>
            <a:r>
              <a:rPr lang="en-US" sz="2600" dirty="0"/>
              <a:t>Public nuisance is primarily a criminal offence and so is prosecuted by the state, but a private individual who has suffered special damage as a result of such nuisance may bring an action in tort.</a:t>
            </a:r>
          </a:p>
        </p:txBody>
      </p:sp>
    </p:spTree>
    <p:extLst>
      <p:ext uri="{BB962C8B-B14F-4D97-AF65-F5344CB8AC3E}">
        <p14:creationId xmlns:p14="http://schemas.microsoft.com/office/powerpoint/2010/main" val="35023693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3843F94-2721-4164-934C-1EDF93105B25}"/>
              </a:ext>
            </a:extLst>
          </p:cNvPr>
          <p:cNvSpPr>
            <a:spLocks noGrp="1"/>
          </p:cNvSpPr>
          <p:nvPr>
            <p:ph type="title"/>
          </p:nvPr>
        </p:nvSpPr>
        <p:spPr>
          <a:xfrm>
            <a:off x="913795" y="132735"/>
            <a:ext cx="10353763" cy="934063"/>
          </a:xfrm>
        </p:spPr>
        <p:txBody>
          <a:bodyPr/>
          <a:lstStyle/>
          <a:p>
            <a:r>
              <a:rPr lang="en-US" b="1" dirty="0">
                <a:ln>
                  <a:solidFill>
                    <a:prstClr val="black">
                      <a:lumMod val="75000"/>
                      <a:lumOff val="25000"/>
                      <a:alpha val="10000"/>
                    </a:prstClr>
                  </a:solidFill>
                </a:ln>
                <a:effectLst>
                  <a:outerShdw blurRad="9525" dist="25400" dir="14640000" algn="tl" rotWithShape="0">
                    <a:prstClr val="black">
                      <a:alpha val="30000"/>
                    </a:prstClr>
                  </a:outerShdw>
                </a:effectLst>
              </a:rPr>
              <a:t>Public Nuisance Cont’d</a:t>
            </a:r>
            <a:endParaRPr lang="en-US" dirty="0"/>
          </a:p>
        </p:txBody>
      </p:sp>
      <p:sp>
        <p:nvSpPr>
          <p:cNvPr id="3" name="Content Placeholder 2">
            <a:extLst>
              <a:ext uri="{FF2B5EF4-FFF2-40B4-BE49-F238E27FC236}">
                <a16:creationId xmlns="" xmlns:a16="http://schemas.microsoft.com/office/drawing/2014/main" id="{DC216922-AF34-4917-B983-735160DE8C22}"/>
              </a:ext>
            </a:extLst>
          </p:cNvPr>
          <p:cNvSpPr>
            <a:spLocks noGrp="1"/>
          </p:cNvSpPr>
          <p:nvPr>
            <p:ph idx="1"/>
          </p:nvPr>
        </p:nvSpPr>
        <p:spPr>
          <a:xfrm>
            <a:off x="913795" y="1066799"/>
            <a:ext cx="10353763" cy="5658466"/>
          </a:xfrm>
        </p:spPr>
        <p:txBody>
          <a:bodyPr>
            <a:normAutofit lnSpcReduction="10000"/>
          </a:bodyPr>
          <a:lstStyle/>
          <a:p>
            <a:r>
              <a:rPr lang="en-US" sz="2600" dirty="0"/>
              <a:t>It is not every interference however slight that constitutes an actionable nuisance; the interference must be substantial and material.</a:t>
            </a:r>
          </a:p>
          <a:p>
            <a:r>
              <a:rPr lang="en-US" sz="2600" dirty="0"/>
              <a:t>The claimant may sue in public nuisance only if he/she can establish special damage above and beyond that suffered by other members of the affected public. </a:t>
            </a:r>
          </a:p>
          <a:p>
            <a:r>
              <a:rPr lang="en-US" sz="2600" dirty="0"/>
              <a:t>The leading definition of public nuisance comes from the case of Attorney General v PYA Quarries Ltd (1957) 1 All E.R. 894. (C.A.) </a:t>
            </a:r>
          </a:p>
          <a:p>
            <a:r>
              <a:rPr lang="en-US" sz="2600" dirty="0"/>
              <a:t>Examples:</a:t>
            </a:r>
          </a:p>
          <a:p>
            <a:pPr lvl="1"/>
            <a:r>
              <a:rPr lang="en-US" dirty="0"/>
              <a:t>Obstruction of highways</a:t>
            </a:r>
          </a:p>
          <a:p>
            <a:pPr lvl="1"/>
            <a:r>
              <a:rPr lang="en-US" dirty="0"/>
              <a:t>Carrying on of offensive trade</a:t>
            </a:r>
          </a:p>
          <a:p>
            <a:pPr lvl="1"/>
            <a:r>
              <a:rPr lang="en-US" dirty="0"/>
              <a:t>Keeping a disorderly house</a:t>
            </a:r>
          </a:p>
          <a:p>
            <a:pPr lvl="1"/>
            <a:r>
              <a:rPr lang="en-US" dirty="0"/>
              <a:t>Running a brothel</a:t>
            </a:r>
          </a:p>
          <a:p>
            <a:pPr lvl="1"/>
            <a:r>
              <a:rPr lang="en-US" dirty="0"/>
              <a:t>Air and water pollution</a:t>
            </a:r>
          </a:p>
          <a:p>
            <a:pPr lvl="1"/>
            <a:r>
              <a:rPr lang="en-US" dirty="0"/>
              <a:t>Functions (parties, loud music, etc.)</a:t>
            </a:r>
          </a:p>
          <a:p>
            <a:pPr>
              <a:buFont typeface="Wingdings" panose="05000000000000000000" pitchFamily="2" charset="2"/>
              <a:buChar char="q"/>
            </a:pPr>
            <a:endParaRPr lang="en-US" sz="2600" dirty="0"/>
          </a:p>
          <a:p>
            <a:pPr>
              <a:buFont typeface="Wingdings" panose="05000000000000000000" pitchFamily="2" charset="2"/>
              <a:buChar char="q"/>
            </a:pPr>
            <a:endParaRPr lang="en-US" sz="2400" b="1" dirty="0"/>
          </a:p>
        </p:txBody>
      </p:sp>
    </p:spTree>
    <p:extLst>
      <p:ext uri="{BB962C8B-B14F-4D97-AF65-F5344CB8AC3E}">
        <p14:creationId xmlns:p14="http://schemas.microsoft.com/office/powerpoint/2010/main" val="24501102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1193B56-0C01-4B6D-8FC0-DF0F089C02E0}"/>
              </a:ext>
            </a:extLst>
          </p:cNvPr>
          <p:cNvSpPr>
            <a:spLocks noGrp="1"/>
          </p:cNvSpPr>
          <p:nvPr>
            <p:ph idx="1"/>
          </p:nvPr>
        </p:nvSpPr>
        <p:spPr>
          <a:xfrm>
            <a:off x="913795" y="221227"/>
            <a:ext cx="10353763" cy="6459792"/>
          </a:xfrm>
        </p:spPr>
        <p:txBody>
          <a:bodyPr/>
          <a:lstStyle/>
          <a:p>
            <a:pPr lvl="0">
              <a:buFont typeface="Wingdings" panose="05000000000000000000" pitchFamily="2" charset="2"/>
              <a:buChar char="q"/>
            </a:pPr>
            <a:r>
              <a:rPr lang="en-US" sz="2400" dirty="0">
                <a:ln>
                  <a:solidFill>
                    <a:prstClr val="black">
                      <a:lumMod val="75000"/>
                      <a:lumOff val="25000"/>
                      <a:alpha val="10000"/>
                    </a:prstClr>
                  </a:solidFill>
                </a:ln>
                <a:effectLst>
                  <a:outerShdw blurRad="9525" dist="25400" dir="14640000" algn="tl" rotWithShape="0">
                    <a:prstClr val="black">
                      <a:alpha val="30000"/>
                    </a:prstClr>
                  </a:outerShdw>
                </a:effectLst>
              </a:rPr>
              <a:t>Job well done!!! You have completed studying the unit. </a:t>
            </a:r>
          </a:p>
          <a:p>
            <a:pPr lvl="0">
              <a:buFont typeface="Wingdings" panose="05000000000000000000" pitchFamily="2" charset="2"/>
              <a:buChar char="q"/>
            </a:pPr>
            <a:r>
              <a:rPr lang="en-US" sz="2400" dirty="0">
                <a:ln>
                  <a:solidFill>
                    <a:prstClr val="black">
                      <a:lumMod val="75000"/>
                      <a:lumOff val="25000"/>
                      <a:alpha val="10000"/>
                    </a:prstClr>
                  </a:solidFill>
                </a:ln>
                <a:effectLst>
                  <a:outerShdw blurRad="9525" dist="25400" dir="14640000" algn="tl" rotWithShape="0">
                    <a:prstClr val="black">
                      <a:alpha val="30000"/>
                    </a:prstClr>
                  </a:outerShdw>
                </a:effectLst>
              </a:rPr>
              <a:t>Now attempt the work on the portal with the title </a:t>
            </a:r>
            <a:r>
              <a:rPr lang="en-US" sz="2400">
                <a:ln>
                  <a:solidFill>
                    <a:prstClr val="black">
                      <a:lumMod val="75000"/>
                      <a:lumOff val="25000"/>
                      <a:alpha val="10000"/>
                    </a:prstClr>
                  </a:solidFill>
                </a:ln>
                <a:effectLst>
                  <a:outerShdw blurRad="9525" dist="25400" dir="14640000" algn="tl" rotWithShape="0">
                    <a:prstClr val="black">
                      <a:alpha val="30000"/>
                    </a:prstClr>
                  </a:outerShdw>
                </a:effectLst>
              </a:rPr>
              <a:t>Unit </a:t>
            </a:r>
            <a:r>
              <a:rPr lang="en-US" sz="2400" smtClean="0">
                <a:ln>
                  <a:solidFill>
                    <a:prstClr val="black">
                      <a:lumMod val="75000"/>
                      <a:lumOff val="25000"/>
                      <a:alpha val="10000"/>
                    </a:prstClr>
                  </a:solidFill>
                </a:ln>
                <a:effectLst>
                  <a:outerShdw blurRad="9525" dist="25400" dir="14640000" algn="tl" rotWithShape="0">
                    <a:prstClr val="black">
                      <a:alpha val="30000"/>
                    </a:prstClr>
                  </a:outerShdw>
                </a:effectLst>
              </a:rPr>
              <a:t>9 </a:t>
            </a:r>
            <a:r>
              <a:rPr lang="en-US" sz="2400" dirty="0">
                <a:ln>
                  <a:solidFill>
                    <a:prstClr val="black">
                      <a:lumMod val="75000"/>
                      <a:lumOff val="25000"/>
                      <a:alpha val="10000"/>
                    </a:prstClr>
                  </a:solidFill>
                </a:ln>
                <a:effectLst>
                  <a:outerShdw blurRad="9525" dist="25400" dir="14640000" algn="tl" rotWithShape="0">
                    <a:prstClr val="black">
                      <a:alpha val="30000"/>
                    </a:prstClr>
                  </a:outerShdw>
                </a:effectLst>
              </a:rPr>
              <a:t>Activity.</a:t>
            </a:r>
          </a:p>
          <a:p>
            <a:pPr lvl="0">
              <a:buFont typeface="Wingdings" panose="05000000000000000000" pitchFamily="2" charset="2"/>
              <a:buChar char="q"/>
            </a:pPr>
            <a:r>
              <a:rPr lang="en-US" sz="2400" dirty="0">
                <a:ln>
                  <a:solidFill>
                    <a:prstClr val="black">
                      <a:lumMod val="75000"/>
                      <a:lumOff val="25000"/>
                      <a:alpha val="10000"/>
                    </a:prstClr>
                  </a:solidFill>
                </a:ln>
                <a:effectLst>
                  <a:outerShdw blurRad="9525" dist="25400" dir="14640000" algn="tl" rotWithShape="0">
                    <a:prstClr val="black">
                      <a:alpha val="30000"/>
                    </a:prstClr>
                  </a:outerShdw>
                </a:effectLst>
              </a:rPr>
              <a:t>After attempting the questions, verify your answers using text books, case law and class notes.</a:t>
            </a:r>
          </a:p>
          <a:p>
            <a:pPr marL="36900" lvl="0" indent="0" algn="ctr">
              <a:buClr>
                <a:srgbClr val="DADADA"/>
              </a:buClr>
              <a:buNone/>
            </a:pPr>
            <a:endParaRPr lang="en-US" sz="2800" b="1"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endParaRPr>
          </a:p>
        </p:txBody>
      </p:sp>
      <p:pic>
        <p:nvPicPr>
          <p:cNvPr id="4" name="Picture 3">
            <a:extLst>
              <a:ext uri="{FF2B5EF4-FFF2-40B4-BE49-F238E27FC236}">
                <a16:creationId xmlns="" xmlns:a16="http://schemas.microsoft.com/office/drawing/2014/main" id="{A1D95934-6FB8-40D6-B1A0-6AB078DCCE20}"/>
              </a:ext>
            </a:extLst>
          </p:cNvPr>
          <p:cNvPicPr>
            <a:picLocks noChangeAspect="1"/>
          </p:cNvPicPr>
          <p:nvPr/>
        </p:nvPicPr>
        <p:blipFill>
          <a:blip r:embed="rId2"/>
          <a:stretch>
            <a:fillRect/>
          </a:stretch>
        </p:blipFill>
        <p:spPr>
          <a:xfrm>
            <a:off x="3913917" y="2807559"/>
            <a:ext cx="3941380" cy="3403547"/>
          </a:xfrm>
          <a:prstGeom prst="rect">
            <a:avLst/>
          </a:prstGeom>
        </p:spPr>
      </p:pic>
    </p:spTree>
    <p:extLst>
      <p:ext uri="{BB962C8B-B14F-4D97-AF65-F5344CB8AC3E}">
        <p14:creationId xmlns:p14="http://schemas.microsoft.com/office/powerpoint/2010/main" val="2671808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B81EAE6-3CB2-48AD-AA79-67AACEE031D8}"/>
              </a:ext>
            </a:extLst>
          </p:cNvPr>
          <p:cNvSpPr>
            <a:spLocks noGrp="1"/>
          </p:cNvSpPr>
          <p:nvPr>
            <p:ph type="title"/>
          </p:nvPr>
        </p:nvSpPr>
        <p:spPr>
          <a:xfrm>
            <a:off x="898442" y="255639"/>
            <a:ext cx="10353763" cy="614516"/>
          </a:xfrm>
        </p:spPr>
        <p:txBody>
          <a:bodyPr>
            <a:normAutofit fontScale="90000"/>
          </a:bodyPr>
          <a:lstStyle/>
          <a:p>
            <a:r>
              <a:rPr lang="en-US" b="1" dirty="0">
                <a:solidFill>
                  <a:schemeClr val="tx1"/>
                </a:solidFill>
              </a:rPr>
              <a:t>Introduction</a:t>
            </a:r>
          </a:p>
        </p:txBody>
      </p:sp>
      <p:sp>
        <p:nvSpPr>
          <p:cNvPr id="3" name="Content Placeholder 2">
            <a:extLst>
              <a:ext uri="{FF2B5EF4-FFF2-40B4-BE49-F238E27FC236}">
                <a16:creationId xmlns="" xmlns:a16="http://schemas.microsoft.com/office/drawing/2014/main" id="{83D06ADD-B818-4D6B-AAB0-2CD75FC353EE}"/>
              </a:ext>
            </a:extLst>
          </p:cNvPr>
          <p:cNvSpPr>
            <a:spLocks noGrp="1"/>
          </p:cNvSpPr>
          <p:nvPr>
            <p:ph idx="1"/>
          </p:nvPr>
        </p:nvSpPr>
        <p:spPr>
          <a:xfrm>
            <a:off x="913795" y="1091381"/>
            <a:ext cx="10353763" cy="5510980"/>
          </a:xfrm>
        </p:spPr>
        <p:txBody>
          <a:bodyPr>
            <a:noAutofit/>
          </a:bodyPr>
          <a:lstStyle/>
          <a:p>
            <a:r>
              <a:rPr lang="en-US" sz="2600" dirty="0">
                <a:solidFill>
                  <a:schemeClr val="tx1"/>
                </a:solidFill>
              </a:rPr>
              <a:t>A nuisance is an interference with the use and enjoyment of land.</a:t>
            </a:r>
          </a:p>
          <a:p>
            <a:r>
              <a:rPr lang="en-US" sz="2600" dirty="0">
                <a:solidFill>
                  <a:schemeClr val="tx1"/>
                </a:solidFill>
              </a:rPr>
              <a:t>There are three types of nuisance which should be distinguished:</a:t>
            </a:r>
          </a:p>
          <a:p>
            <a:pPr marL="871200" lvl="1" indent="-457200">
              <a:buFont typeface="+mj-lt"/>
              <a:buAutoNum type="arabicPeriod"/>
            </a:pPr>
            <a:r>
              <a:rPr lang="en-US" sz="2600" dirty="0">
                <a:solidFill>
                  <a:schemeClr val="tx1"/>
                </a:solidFill>
              </a:rPr>
              <a:t>Private nuisance</a:t>
            </a:r>
          </a:p>
          <a:p>
            <a:pPr marL="871200" lvl="1" indent="-457200">
              <a:buFont typeface="+mj-lt"/>
              <a:buAutoNum type="arabicPeriod"/>
            </a:pPr>
            <a:r>
              <a:rPr lang="en-US" sz="2600" dirty="0">
                <a:solidFill>
                  <a:schemeClr val="tx1"/>
                </a:solidFill>
              </a:rPr>
              <a:t>Public nuisance</a:t>
            </a:r>
          </a:p>
          <a:p>
            <a:pPr marL="871200" lvl="1" indent="-457200">
              <a:buFont typeface="+mj-lt"/>
              <a:buAutoNum type="arabicPeriod"/>
            </a:pPr>
            <a:r>
              <a:rPr lang="en-US" sz="2600" dirty="0">
                <a:solidFill>
                  <a:schemeClr val="tx1"/>
                </a:solidFill>
              </a:rPr>
              <a:t>Statutory nuisance</a:t>
            </a:r>
          </a:p>
          <a:p>
            <a:r>
              <a:rPr lang="en-US" sz="2600" dirty="0">
                <a:solidFill>
                  <a:schemeClr val="tx1"/>
                </a:solidFill>
              </a:rPr>
              <a:t>Private nuisance is generally defined as the unlawful interference with a person’s use or enjoyment of land, or some right over, or in connection with it.</a:t>
            </a:r>
          </a:p>
          <a:p>
            <a:r>
              <a:rPr lang="en-US" sz="2600" dirty="0">
                <a:solidFill>
                  <a:schemeClr val="tx1"/>
                </a:solidFill>
              </a:rPr>
              <a:t>In contrast, Public nuisance is both a tort and a crime; it acts as a general measure of public protection - the health, safety, or comfort of the public at large.</a:t>
            </a:r>
          </a:p>
          <a:p>
            <a:r>
              <a:rPr lang="en-US" sz="2600" dirty="0">
                <a:solidFill>
                  <a:schemeClr val="tx1"/>
                </a:solidFill>
              </a:rPr>
              <a:t>Statutory nuisance operate by virtue of particular statutes, for example see s. 188 and 189 of the Penal Code.</a:t>
            </a:r>
          </a:p>
        </p:txBody>
      </p:sp>
    </p:spTree>
    <p:extLst>
      <p:ext uri="{BB962C8B-B14F-4D97-AF65-F5344CB8AC3E}">
        <p14:creationId xmlns:p14="http://schemas.microsoft.com/office/powerpoint/2010/main" val="288542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a:solidFill>
                  <a:schemeClr val="tx1"/>
                </a:solidFill>
              </a:rPr>
              <a:t>Private Nuisance</a:t>
            </a:r>
          </a:p>
        </p:txBody>
      </p:sp>
      <p:sp>
        <p:nvSpPr>
          <p:cNvPr id="2" name="Content Placeholder 1"/>
          <p:cNvSpPr>
            <a:spLocks noGrp="1"/>
          </p:cNvSpPr>
          <p:nvPr>
            <p:ph idx="1"/>
          </p:nvPr>
        </p:nvSpPr>
        <p:spPr>
          <a:xfrm>
            <a:off x="913795" y="1504335"/>
            <a:ext cx="10353763" cy="5043949"/>
          </a:xfrm>
        </p:spPr>
        <p:txBody>
          <a:bodyPr>
            <a:normAutofit lnSpcReduction="10000"/>
          </a:bodyPr>
          <a:lstStyle/>
          <a:p>
            <a:pPr algn="just"/>
            <a:r>
              <a:rPr lang="en-US" sz="2600" dirty="0" smtClean="0">
                <a:solidFill>
                  <a:schemeClr val="tx1"/>
                </a:solidFill>
              </a:rPr>
              <a:t>What is Private Nuisance? </a:t>
            </a:r>
            <a:endParaRPr lang="en-US" sz="2600" dirty="0">
              <a:solidFill>
                <a:schemeClr val="tx1"/>
              </a:solidFill>
            </a:endParaRPr>
          </a:p>
          <a:p>
            <a:pPr algn="just"/>
            <a:r>
              <a:rPr lang="en-US" sz="2600" dirty="0">
                <a:solidFill>
                  <a:schemeClr val="tx1"/>
                </a:solidFill>
              </a:rPr>
              <a:t>Private nuisance is committed where one person (the defendant) substantially and unreasonably interferes with another person (the claimant)’s right to the use and enjoyment of their land. </a:t>
            </a:r>
          </a:p>
          <a:p>
            <a:pPr algn="just"/>
            <a:r>
              <a:rPr lang="en-US" sz="2600" dirty="0">
                <a:solidFill>
                  <a:schemeClr val="tx1"/>
                </a:solidFill>
              </a:rPr>
              <a:t>Private nuisance is a tort, protecting occupiers of land from damage to the land, buildings, or vegetation or from unreasonable interference with their comfort or convenience by excessive noise, dust, fumes, smells, etc.</a:t>
            </a:r>
          </a:p>
          <a:p>
            <a:pPr algn="just"/>
            <a:r>
              <a:rPr lang="en-US" sz="2600" dirty="0">
                <a:solidFill>
                  <a:schemeClr val="tx1"/>
                </a:solidFill>
              </a:rPr>
              <a:t>There are three main forms of nuisance:</a:t>
            </a:r>
          </a:p>
          <a:p>
            <a:pPr lvl="1" algn="just"/>
            <a:r>
              <a:rPr lang="en-US" dirty="0">
                <a:solidFill>
                  <a:schemeClr val="tx1"/>
                </a:solidFill>
              </a:rPr>
              <a:t>Physical injury to the land (for example by flooding or noxious fumes);</a:t>
            </a:r>
          </a:p>
          <a:p>
            <a:pPr lvl="1" algn="just"/>
            <a:r>
              <a:rPr lang="en-US" dirty="0">
                <a:solidFill>
                  <a:schemeClr val="tx1"/>
                </a:solidFill>
              </a:rPr>
              <a:t>Substantial interference with the enjoyment of land (for example smells, dust and noise);</a:t>
            </a:r>
          </a:p>
          <a:p>
            <a:pPr lvl="1" algn="just"/>
            <a:r>
              <a:rPr lang="en-US" dirty="0">
                <a:solidFill>
                  <a:schemeClr val="tx1"/>
                </a:solidFill>
              </a:rPr>
              <a:t>Encroachment on a neighbour’s land (for example, by spreading roots or overhanging branches).</a:t>
            </a:r>
          </a:p>
          <a:p>
            <a:pPr algn="just"/>
            <a:endParaRPr lang="en-US" sz="2600" dirty="0">
              <a:solidFill>
                <a:schemeClr val="tx1"/>
              </a:solidFill>
            </a:endParaRPr>
          </a:p>
          <a:p>
            <a:pPr marL="379800" indent="-342900" algn="just"/>
            <a:endParaRPr lang="en-US" sz="2600" dirty="0">
              <a:solidFill>
                <a:schemeClr val="tx1"/>
              </a:solidFill>
            </a:endParaRPr>
          </a:p>
          <a:p>
            <a:pPr marL="36900" indent="0" algn="just">
              <a:buNone/>
            </a:pPr>
            <a:endParaRPr lang="en-US" sz="2400" b="1" dirty="0"/>
          </a:p>
        </p:txBody>
      </p:sp>
    </p:spTree>
    <p:extLst>
      <p:ext uri="{BB962C8B-B14F-4D97-AF65-F5344CB8AC3E}">
        <p14:creationId xmlns:p14="http://schemas.microsoft.com/office/powerpoint/2010/main" val="3661734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140027-C8E4-4DEC-B751-60761D9194F1}"/>
              </a:ext>
            </a:extLst>
          </p:cNvPr>
          <p:cNvSpPr>
            <a:spLocks noGrp="1"/>
          </p:cNvSpPr>
          <p:nvPr>
            <p:ph type="title"/>
          </p:nvPr>
        </p:nvSpPr>
        <p:spPr>
          <a:xfrm>
            <a:off x="797018" y="221226"/>
            <a:ext cx="10353158" cy="1014695"/>
          </a:xfrm>
        </p:spPr>
        <p:txBody>
          <a:bodyPr/>
          <a:lstStyle/>
          <a:p>
            <a:r>
              <a:rPr lang="en-US" b="1" dirty="0">
                <a:ln>
                  <a:solidFill>
                    <a:prstClr val="black">
                      <a:lumMod val="75000"/>
                      <a:lumOff val="25000"/>
                      <a:alpha val="10000"/>
                    </a:prstClr>
                  </a:solidFill>
                </a:ln>
                <a:solidFill>
                  <a:schemeClr val="tx1"/>
                </a:solidFill>
                <a:effectLst>
                  <a:outerShdw blurRad="9525" dist="25400" dir="14640000" algn="tl" rotWithShape="0">
                    <a:prstClr val="black">
                      <a:alpha val="30000"/>
                    </a:prstClr>
                  </a:outerShdw>
                </a:effectLst>
              </a:rPr>
              <a:t>Private Nuisance Cont’d</a:t>
            </a:r>
            <a:endParaRPr lang="en-US" dirty="0">
              <a:solidFill>
                <a:schemeClr val="tx1"/>
              </a:solidFill>
            </a:endParaRPr>
          </a:p>
        </p:txBody>
      </p:sp>
      <p:sp>
        <p:nvSpPr>
          <p:cNvPr id="3" name="Content Placeholder 2">
            <a:extLst>
              <a:ext uri="{FF2B5EF4-FFF2-40B4-BE49-F238E27FC236}">
                <a16:creationId xmlns="" xmlns:a16="http://schemas.microsoft.com/office/drawing/2014/main" id="{26C35EA3-42A2-4C46-858D-7CE8DF610A0C}"/>
              </a:ext>
            </a:extLst>
          </p:cNvPr>
          <p:cNvSpPr>
            <a:spLocks noGrp="1"/>
          </p:cNvSpPr>
          <p:nvPr>
            <p:ph idx="1"/>
          </p:nvPr>
        </p:nvSpPr>
        <p:spPr>
          <a:xfrm>
            <a:off x="913795" y="1235921"/>
            <a:ext cx="10353763" cy="5400853"/>
          </a:xfrm>
        </p:spPr>
        <p:txBody>
          <a:bodyPr>
            <a:normAutofit/>
          </a:bodyPr>
          <a:lstStyle/>
          <a:p>
            <a:r>
              <a:rPr lang="en-US" sz="2600" dirty="0">
                <a:solidFill>
                  <a:schemeClr val="tx1"/>
                </a:solidFill>
              </a:rPr>
              <a:t>For the tort of private nuisance, the claimant must have an interest in the land which is a subject to interference.</a:t>
            </a:r>
          </a:p>
          <a:p>
            <a:r>
              <a:rPr lang="en-US" sz="2600" dirty="0">
                <a:solidFill>
                  <a:schemeClr val="tx1"/>
                </a:solidFill>
              </a:rPr>
              <a:t>For a claim to stand the claimant has to prove:</a:t>
            </a:r>
          </a:p>
          <a:p>
            <a:pPr lvl="1">
              <a:buFont typeface="Courier New" panose="02070309020205020404" pitchFamily="49" charset="0"/>
              <a:buChar char="o"/>
            </a:pPr>
            <a:r>
              <a:rPr lang="en-US" sz="2600" dirty="0">
                <a:solidFill>
                  <a:schemeClr val="tx1"/>
                </a:solidFill>
              </a:rPr>
              <a:t>An indirect interference with the enjoyment of the land,</a:t>
            </a:r>
          </a:p>
          <a:p>
            <a:pPr lvl="1">
              <a:buFont typeface="Courier New" panose="02070309020205020404" pitchFamily="49" charset="0"/>
              <a:buChar char="o"/>
            </a:pPr>
            <a:r>
              <a:rPr lang="en-US" sz="2600" dirty="0">
                <a:solidFill>
                  <a:schemeClr val="tx1"/>
                </a:solidFill>
              </a:rPr>
              <a:t>Damage to the claimant,</a:t>
            </a:r>
          </a:p>
          <a:p>
            <a:pPr lvl="1">
              <a:buFont typeface="Courier New" panose="02070309020205020404" pitchFamily="49" charset="0"/>
              <a:buChar char="o"/>
            </a:pPr>
            <a:r>
              <a:rPr lang="en-US" sz="2600" dirty="0">
                <a:solidFill>
                  <a:schemeClr val="tx1"/>
                </a:solidFill>
              </a:rPr>
              <a:t>The interference was unlawful and unreasonable</a:t>
            </a:r>
          </a:p>
          <a:p>
            <a:pPr marL="415800" indent="-342900"/>
            <a:r>
              <a:rPr lang="en-US" sz="2600" dirty="0">
                <a:solidFill>
                  <a:schemeClr val="tx1"/>
                </a:solidFill>
              </a:rPr>
              <a:t>The interference may be continuous or recurrent; temporary interference is unlikely to be actionable unless particularly serious.</a:t>
            </a:r>
          </a:p>
          <a:p>
            <a:pPr marL="415800" indent="-342900"/>
            <a:r>
              <a:rPr lang="en-US" sz="2600" dirty="0">
                <a:solidFill>
                  <a:schemeClr val="tx1"/>
                </a:solidFill>
              </a:rPr>
              <a:t>A single event will only be actionable if it is attributable to the underlying nature of the defendants land or state of affairs on it.</a:t>
            </a:r>
          </a:p>
        </p:txBody>
      </p:sp>
    </p:spTree>
    <p:extLst>
      <p:ext uri="{BB962C8B-B14F-4D97-AF65-F5344CB8AC3E}">
        <p14:creationId xmlns:p14="http://schemas.microsoft.com/office/powerpoint/2010/main" val="2899588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B7E7BB6-C5B0-459B-A255-C0FDBCF73F1F}"/>
              </a:ext>
            </a:extLst>
          </p:cNvPr>
          <p:cNvSpPr>
            <a:spLocks noGrp="1"/>
          </p:cNvSpPr>
          <p:nvPr>
            <p:ph type="title"/>
          </p:nvPr>
        </p:nvSpPr>
        <p:spPr>
          <a:xfrm>
            <a:off x="913795" y="206478"/>
            <a:ext cx="10353763" cy="973394"/>
          </a:xfrm>
        </p:spPr>
        <p:txBody>
          <a:bodyPr/>
          <a:lstStyle/>
          <a:p>
            <a:r>
              <a:rPr lang="en-US" b="1" dirty="0">
                <a:ln>
                  <a:solidFill>
                    <a:prstClr val="black">
                      <a:lumMod val="75000"/>
                      <a:lumOff val="25000"/>
                      <a:alpha val="10000"/>
                    </a:prstClr>
                  </a:solidFill>
                </a:ln>
                <a:effectLst>
                  <a:outerShdw blurRad="9525" dist="25400" dir="14640000" algn="tl" rotWithShape="0">
                    <a:prstClr val="black">
                      <a:alpha val="30000"/>
                    </a:prstClr>
                  </a:outerShdw>
                </a:effectLst>
                <a:latin typeface="+mn-lt"/>
              </a:rPr>
              <a:t>Private Nuisance Cont’d</a:t>
            </a:r>
            <a:endParaRPr lang="en-US" dirty="0">
              <a:latin typeface="+mn-lt"/>
            </a:endParaRPr>
          </a:p>
        </p:txBody>
      </p:sp>
      <p:sp>
        <p:nvSpPr>
          <p:cNvPr id="3" name="Content Placeholder 2">
            <a:extLst>
              <a:ext uri="{FF2B5EF4-FFF2-40B4-BE49-F238E27FC236}">
                <a16:creationId xmlns="" xmlns:a16="http://schemas.microsoft.com/office/drawing/2014/main" id="{9EB28EF0-8CAB-4810-B221-F7BE5C0D7BAF}"/>
              </a:ext>
            </a:extLst>
          </p:cNvPr>
          <p:cNvSpPr>
            <a:spLocks noGrp="1"/>
          </p:cNvSpPr>
          <p:nvPr>
            <p:ph idx="1"/>
          </p:nvPr>
        </p:nvSpPr>
        <p:spPr>
          <a:xfrm>
            <a:off x="913795" y="1297858"/>
            <a:ext cx="10353763" cy="5353663"/>
          </a:xfrm>
        </p:spPr>
        <p:txBody>
          <a:bodyPr>
            <a:normAutofit/>
          </a:bodyPr>
          <a:lstStyle/>
          <a:p>
            <a:r>
              <a:rPr lang="en-US" sz="2600" dirty="0"/>
              <a:t>It should be noted that it is not every interference with the claimant’s use and enjoyment of land which can amount to a private nuisance. </a:t>
            </a:r>
          </a:p>
          <a:p>
            <a:r>
              <a:rPr lang="en-US" sz="2600" dirty="0"/>
              <a:t>For example, if X enjoys playing the piano but of necessity must practice, can X’s neighbour complain at all if he plays, or because the neighbour enjoys fine music and X’s bad playing is unbearable?</a:t>
            </a:r>
          </a:p>
          <a:p>
            <a:r>
              <a:rPr lang="en-US" sz="2600" dirty="0"/>
              <a:t>If either were actionable, X would be severely limited in his playing of the piano; his neighbour would be given way to much power over X’s choice to play the piano.</a:t>
            </a:r>
          </a:p>
          <a:p>
            <a:r>
              <a:rPr lang="en-US" sz="2600" dirty="0"/>
              <a:t>However, if X decided to play his piano every morning between 2 am and 4am, the neighbour has legitimate grounds for a complaint.</a:t>
            </a:r>
          </a:p>
          <a:p>
            <a:r>
              <a:rPr lang="en-US" sz="2600" dirty="0"/>
              <a:t>The tort of nuisance must therefore balance the rights of X against those of his neighbour.</a:t>
            </a:r>
          </a:p>
        </p:txBody>
      </p:sp>
    </p:spTree>
    <p:extLst>
      <p:ext uri="{BB962C8B-B14F-4D97-AF65-F5344CB8AC3E}">
        <p14:creationId xmlns:p14="http://schemas.microsoft.com/office/powerpoint/2010/main" val="2756458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1F64B2A-E340-4155-A928-B9B714441468}"/>
              </a:ext>
            </a:extLst>
          </p:cNvPr>
          <p:cNvSpPr>
            <a:spLocks noGrp="1"/>
          </p:cNvSpPr>
          <p:nvPr>
            <p:ph type="title"/>
          </p:nvPr>
        </p:nvSpPr>
        <p:spPr>
          <a:xfrm>
            <a:off x="913795" y="117988"/>
            <a:ext cx="10353763" cy="840658"/>
          </a:xfrm>
        </p:spPr>
        <p:txBody>
          <a:bodyPr/>
          <a:lstStyle/>
          <a:p>
            <a:r>
              <a:rPr lang="en-US" b="1" dirty="0">
                <a:ln>
                  <a:solidFill>
                    <a:prstClr val="black">
                      <a:lumMod val="75000"/>
                      <a:lumOff val="25000"/>
                      <a:alpha val="10000"/>
                    </a:prstClr>
                  </a:solidFill>
                </a:ln>
                <a:effectLst>
                  <a:outerShdw blurRad="9525" dist="25400" dir="14640000" algn="tl" rotWithShape="0">
                    <a:prstClr val="black">
                      <a:alpha val="30000"/>
                    </a:prstClr>
                  </a:outerShdw>
                </a:effectLst>
              </a:rPr>
              <a:t>Private Nuisance Cont’d</a:t>
            </a:r>
            <a:endParaRPr lang="en-US" dirty="0"/>
          </a:p>
        </p:txBody>
      </p:sp>
      <p:sp>
        <p:nvSpPr>
          <p:cNvPr id="3" name="Content Placeholder 2">
            <a:extLst>
              <a:ext uri="{FF2B5EF4-FFF2-40B4-BE49-F238E27FC236}">
                <a16:creationId xmlns="" xmlns:a16="http://schemas.microsoft.com/office/drawing/2014/main" id="{457D688B-2B74-4019-A771-368AE2D8F0A7}"/>
              </a:ext>
            </a:extLst>
          </p:cNvPr>
          <p:cNvSpPr>
            <a:spLocks noGrp="1"/>
          </p:cNvSpPr>
          <p:nvPr>
            <p:ph idx="1"/>
          </p:nvPr>
        </p:nvSpPr>
        <p:spPr>
          <a:xfrm>
            <a:off x="913795" y="958647"/>
            <a:ext cx="10353763" cy="5560140"/>
          </a:xfrm>
        </p:spPr>
        <p:txBody>
          <a:bodyPr>
            <a:normAutofit/>
          </a:bodyPr>
          <a:lstStyle/>
          <a:p>
            <a:r>
              <a:rPr lang="en-US" sz="2600" dirty="0"/>
              <a:t>In Sedleigh-Denfield v O’Callaghan [1940] AC 880 House of Lords, the Court stated “a balance has to be maintained between the right of the occupier to do what he likes with his own, and the right of his neighbour not to be interfered with”.</a:t>
            </a:r>
          </a:p>
          <a:p>
            <a:r>
              <a:rPr lang="en-US" sz="2600" dirty="0"/>
              <a:t>The test applied is therefore one of </a:t>
            </a:r>
            <a:r>
              <a:rPr lang="en-US" sz="2600" i="1" u="sng" dirty="0"/>
              <a:t>reasonable user </a:t>
            </a:r>
            <a:r>
              <a:rPr lang="en-US" sz="2600" dirty="0"/>
              <a:t>– balancing the interest of the defendant to use his land as is legally permitted against the conflicting interest of the claimant to have quiet enjoyment of his or her land.</a:t>
            </a:r>
          </a:p>
          <a:p>
            <a:r>
              <a:rPr lang="en-US" sz="2600" dirty="0"/>
              <a:t>The rule is one of give and take; the ordinary use of one’s home will not amount to a nuisance.</a:t>
            </a:r>
          </a:p>
          <a:p>
            <a:r>
              <a:rPr lang="en-US" sz="2600" dirty="0"/>
              <a:t>The </a:t>
            </a:r>
            <a:r>
              <a:rPr lang="en-US" sz="2600" dirty="0" err="1"/>
              <a:t>latin</a:t>
            </a:r>
            <a:r>
              <a:rPr lang="en-US" sz="2600" dirty="0"/>
              <a:t> </a:t>
            </a:r>
            <a:r>
              <a:rPr lang="en-US" sz="2600" dirty="0" err="1"/>
              <a:t>rule“</a:t>
            </a:r>
            <a:r>
              <a:rPr lang="en-US" sz="2600" i="1" dirty="0" err="1"/>
              <a:t>Sic</a:t>
            </a:r>
            <a:r>
              <a:rPr lang="en-US" sz="2600" i="1" dirty="0"/>
              <a:t> </a:t>
            </a:r>
            <a:r>
              <a:rPr lang="en-US" sz="2600" i="1" dirty="0" err="1"/>
              <a:t>utere</a:t>
            </a:r>
            <a:r>
              <a:rPr lang="en-US" sz="2600" i="1" dirty="0"/>
              <a:t> </a:t>
            </a:r>
            <a:r>
              <a:rPr lang="en-US" sz="2600" i="1" dirty="0" err="1"/>
              <a:t>tuo</a:t>
            </a:r>
            <a:r>
              <a:rPr lang="en-US" sz="2600" i="1" dirty="0"/>
              <a:t> </a:t>
            </a:r>
            <a:r>
              <a:rPr lang="en-US" sz="2600" i="1" dirty="0" err="1"/>
              <a:t>ut</a:t>
            </a:r>
            <a:r>
              <a:rPr lang="en-US" sz="2600" i="1" dirty="0"/>
              <a:t> </a:t>
            </a:r>
            <a:r>
              <a:rPr lang="en-US" sz="2600" i="1" dirty="0" err="1"/>
              <a:t>alienum</a:t>
            </a:r>
            <a:r>
              <a:rPr lang="en-US" sz="2600" i="1" dirty="0"/>
              <a:t> non </a:t>
            </a:r>
            <a:r>
              <a:rPr lang="en-US" sz="2600" i="1" dirty="0" err="1"/>
              <a:t>laedas</a:t>
            </a:r>
            <a:r>
              <a:rPr lang="en-US" sz="2600" dirty="0"/>
              <a:t>” applies - (“Use your own thing so as not to harm that of another”)</a:t>
            </a:r>
          </a:p>
        </p:txBody>
      </p:sp>
    </p:spTree>
    <p:extLst>
      <p:ext uri="{BB962C8B-B14F-4D97-AF65-F5344CB8AC3E}">
        <p14:creationId xmlns:p14="http://schemas.microsoft.com/office/powerpoint/2010/main" val="2397577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3795" y="96348"/>
            <a:ext cx="10353763" cy="965536"/>
          </a:xfrm>
        </p:spPr>
        <p:txBody>
          <a:bodyPr>
            <a:normAutofit/>
          </a:bodyPr>
          <a:lstStyle/>
          <a:p>
            <a:pPr algn="ctr"/>
            <a:r>
              <a:rPr lang="en-US" b="1" dirty="0"/>
              <a:t>Factors Determining Reasonable User</a:t>
            </a:r>
          </a:p>
        </p:txBody>
      </p:sp>
      <p:sp>
        <p:nvSpPr>
          <p:cNvPr id="2" name="Content Placeholder 1"/>
          <p:cNvSpPr>
            <a:spLocks noGrp="1"/>
          </p:cNvSpPr>
          <p:nvPr>
            <p:ph idx="1"/>
          </p:nvPr>
        </p:nvSpPr>
        <p:spPr>
          <a:xfrm>
            <a:off x="913795" y="958644"/>
            <a:ext cx="10353763" cy="5803007"/>
          </a:xfrm>
        </p:spPr>
        <p:txBody>
          <a:bodyPr>
            <a:normAutofit/>
          </a:bodyPr>
          <a:lstStyle/>
          <a:p>
            <a:pPr algn="just"/>
            <a:r>
              <a:rPr lang="en-US" sz="2600" dirty="0"/>
              <a:t>Reasonable user is not defined thus the court’s approach is therefore results-based: is the result of the defendant’s conduct such that it is likely to cause unreasonable interference with the claimant’s use and enjoyment of land?</a:t>
            </a:r>
          </a:p>
          <a:p>
            <a:pPr algn="just"/>
            <a:r>
              <a:rPr lang="en-US" sz="2600" dirty="0"/>
              <a:t>It is basically a question of fact but the courts are also guided by the following considerations:</a:t>
            </a:r>
          </a:p>
          <a:p>
            <a:pPr marL="494100" indent="-457200" algn="just">
              <a:buAutoNum type="arabicPeriod"/>
            </a:pPr>
            <a:r>
              <a:rPr lang="en-US" sz="2600" dirty="0"/>
              <a:t>The nature of the locality</a:t>
            </a:r>
          </a:p>
          <a:p>
            <a:pPr lvl="1" algn="just">
              <a:buFont typeface="Courier New" panose="02070309020205020404" pitchFamily="49" charset="0"/>
              <a:buChar char="o"/>
            </a:pPr>
            <a:r>
              <a:rPr lang="en-US" sz="2600" dirty="0"/>
              <a:t>Where the interference takes place will have an important bearing on whether its reasonable: a land owner in the town </a:t>
            </a:r>
            <a:r>
              <a:rPr lang="en-US" sz="2600" dirty="0" err="1"/>
              <a:t>centre</a:t>
            </a:r>
            <a:r>
              <a:rPr lang="en-US" sz="2600" dirty="0"/>
              <a:t> of Lusaka can not reasonably expect the same level of peace and quiet as one in the depths of the city such as Leopards Hill.</a:t>
            </a:r>
          </a:p>
          <a:p>
            <a:pPr lvl="1" algn="just">
              <a:buFont typeface="Courier New" panose="02070309020205020404" pitchFamily="49" charset="0"/>
              <a:buChar char="o"/>
            </a:pPr>
            <a:r>
              <a:rPr lang="en-US" sz="2600" dirty="0"/>
              <a:t>The claimants should put up with the level of discomfort common to the area in which they are situated unless actual injury to the property occurs – see Sturges v Bridgman [1879] 11 Ch D 852</a:t>
            </a:r>
          </a:p>
        </p:txBody>
      </p:sp>
    </p:spTree>
    <p:extLst>
      <p:ext uri="{BB962C8B-B14F-4D97-AF65-F5344CB8AC3E}">
        <p14:creationId xmlns:p14="http://schemas.microsoft.com/office/powerpoint/2010/main" val="3259231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5FDC476-8DF1-4B72-9E6F-3900C2909395}"/>
              </a:ext>
            </a:extLst>
          </p:cNvPr>
          <p:cNvSpPr>
            <a:spLocks noGrp="1"/>
          </p:cNvSpPr>
          <p:nvPr>
            <p:ph type="title"/>
          </p:nvPr>
        </p:nvSpPr>
        <p:spPr>
          <a:xfrm>
            <a:off x="883693" y="147484"/>
            <a:ext cx="10353763" cy="970450"/>
          </a:xfrm>
        </p:spPr>
        <p:txBody>
          <a:bodyPr>
            <a:normAutofit/>
          </a:bodyPr>
          <a:lstStyle/>
          <a:p>
            <a:r>
              <a:rPr lang="en-US" b="1" dirty="0">
                <a:ln>
                  <a:solidFill>
                    <a:prstClr val="black">
                      <a:lumMod val="75000"/>
                      <a:lumOff val="25000"/>
                      <a:alpha val="10000"/>
                    </a:prstClr>
                  </a:solidFill>
                </a:ln>
                <a:effectLst>
                  <a:outerShdw blurRad="9525" dist="25400" dir="14640000" algn="tl" rotWithShape="0">
                    <a:prstClr val="black">
                      <a:alpha val="30000"/>
                    </a:prstClr>
                  </a:outerShdw>
                </a:effectLst>
              </a:rPr>
              <a:t>Factors Determining Reasonable User Cont’d</a:t>
            </a:r>
            <a:endParaRPr lang="en-US" dirty="0"/>
          </a:p>
        </p:txBody>
      </p:sp>
      <p:sp>
        <p:nvSpPr>
          <p:cNvPr id="3" name="Content Placeholder 2">
            <a:extLst>
              <a:ext uri="{FF2B5EF4-FFF2-40B4-BE49-F238E27FC236}">
                <a16:creationId xmlns="" xmlns:a16="http://schemas.microsoft.com/office/drawing/2014/main" id="{AB4382BE-19E7-491C-BDEB-AB01585C0247}"/>
              </a:ext>
            </a:extLst>
          </p:cNvPr>
          <p:cNvSpPr>
            <a:spLocks noGrp="1"/>
          </p:cNvSpPr>
          <p:nvPr>
            <p:ph idx="1"/>
          </p:nvPr>
        </p:nvSpPr>
        <p:spPr>
          <a:xfrm>
            <a:off x="913795" y="1117935"/>
            <a:ext cx="10353763" cy="5592582"/>
          </a:xfrm>
        </p:spPr>
        <p:txBody>
          <a:bodyPr/>
          <a:lstStyle/>
          <a:p>
            <a:pPr marL="494100" indent="-457200">
              <a:buAutoNum type="arabicPeriod" startAt="2"/>
            </a:pPr>
            <a:r>
              <a:rPr lang="en-US" sz="2600" dirty="0"/>
              <a:t>Duration and Timing</a:t>
            </a:r>
          </a:p>
          <a:p>
            <a:pPr lvl="1">
              <a:buFont typeface="Courier New" panose="02070309020205020404" pitchFamily="49" charset="0"/>
              <a:buChar char="o"/>
            </a:pPr>
            <a:r>
              <a:rPr lang="en-US" sz="2600" dirty="0"/>
              <a:t>How long the nuisance goes on for and when it happens will also affect whether it is considered unreasonable or not.   </a:t>
            </a:r>
          </a:p>
          <a:p>
            <a:pPr lvl="1">
              <a:buFont typeface="Courier New" panose="02070309020205020404" pitchFamily="49" charset="0"/>
              <a:buChar char="o"/>
            </a:pPr>
            <a:r>
              <a:rPr lang="en-US" sz="2600" dirty="0"/>
              <a:t>Something noisy may be reasonable if it happens in the middle of the day, for example, but not late or early in the morning - Halsey v Esso Petroleum (1961) 2 All ER 145.</a:t>
            </a:r>
          </a:p>
          <a:p>
            <a:pPr marL="494100" indent="-457200">
              <a:buAutoNum type="arabicPeriod" startAt="3"/>
            </a:pPr>
            <a:r>
              <a:rPr lang="en-US" sz="2600" dirty="0"/>
              <a:t>The utility of the defendant’s conduct</a:t>
            </a:r>
          </a:p>
          <a:p>
            <a:pPr lvl="1">
              <a:buFont typeface="Courier New" panose="02070309020205020404" pitchFamily="49" charset="0"/>
              <a:buChar char="o"/>
            </a:pPr>
            <a:r>
              <a:rPr lang="en-US" sz="2600" dirty="0"/>
              <a:t>this is generally not an important consideration but it has been argued that it should influence the court in exercising its equitable jurisdiction.</a:t>
            </a:r>
          </a:p>
          <a:p>
            <a:pPr marL="36900" indent="0">
              <a:buNone/>
            </a:pPr>
            <a:endParaRPr lang="en-US" sz="2600" dirty="0"/>
          </a:p>
          <a:p>
            <a:endParaRPr lang="en-US" dirty="0"/>
          </a:p>
        </p:txBody>
      </p:sp>
    </p:spTree>
    <p:extLst>
      <p:ext uri="{BB962C8B-B14F-4D97-AF65-F5344CB8AC3E}">
        <p14:creationId xmlns:p14="http://schemas.microsoft.com/office/powerpoint/2010/main" val="34846438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808</TotalTime>
  <Words>2616</Words>
  <Application>Microsoft Office PowerPoint</Application>
  <PresentationFormat>Widescreen</PresentationFormat>
  <Paragraphs>171</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Calibri Light</vt:lpstr>
      <vt:lpstr>Courier New</vt:lpstr>
      <vt:lpstr>Wingdings</vt:lpstr>
      <vt:lpstr>Office Theme</vt:lpstr>
      <vt:lpstr>University of Lusaka School of Law</vt:lpstr>
      <vt:lpstr>Learning Outcomes</vt:lpstr>
      <vt:lpstr>Introduction</vt:lpstr>
      <vt:lpstr>Private Nuisance</vt:lpstr>
      <vt:lpstr>Private Nuisance Cont’d</vt:lpstr>
      <vt:lpstr>Private Nuisance Cont’d</vt:lpstr>
      <vt:lpstr>Private Nuisance Cont’d</vt:lpstr>
      <vt:lpstr>Factors Determining Reasonable User</vt:lpstr>
      <vt:lpstr>Factors Determining Reasonable User Cont’d</vt:lpstr>
      <vt:lpstr>Factors Determining Reasonable User Cont’d</vt:lpstr>
      <vt:lpstr>Who can Sue?</vt:lpstr>
      <vt:lpstr>Who to Sue?</vt:lpstr>
      <vt:lpstr>Who to Sue cont’d</vt:lpstr>
      <vt:lpstr>Examples of Private Nuisance</vt:lpstr>
      <vt:lpstr>Relationship between Private Nuisance and other Torts</vt:lpstr>
      <vt:lpstr>Relationship between Private Nuisance and other Torts Cont’d</vt:lpstr>
      <vt:lpstr>Relationship between Private Nuisance and other Torts Cont’d</vt:lpstr>
      <vt:lpstr>Relevant Defences</vt:lpstr>
      <vt:lpstr>Defences to Nuisance Cont’d</vt:lpstr>
      <vt:lpstr>Ineffective Defences</vt:lpstr>
      <vt:lpstr>Ineffective Defences Cont’d</vt:lpstr>
      <vt:lpstr>Remedies</vt:lpstr>
      <vt:lpstr>Public Nuisance</vt:lpstr>
      <vt:lpstr>Public Nuisance Cont’d</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NUISANCE</dc:title>
  <dc:creator>Lumbwe</dc:creator>
  <cp:lastModifiedBy>Lumbiwe</cp:lastModifiedBy>
  <cp:revision>63</cp:revision>
  <dcterms:created xsi:type="dcterms:W3CDTF">2020-03-18T06:25:07Z</dcterms:created>
  <dcterms:modified xsi:type="dcterms:W3CDTF">2022-01-24T10:23:45Z</dcterms:modified>
</cp:coreProperties>
</file>