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334" r:id="rId2"/>
    <p:sldId id="346" r:id="rId3"/>
    <p:sldId id="313" r:id="rId4"/>
    <p:sldId id="315" r:id="rId5"/>
    <p:sldId id="335" r:id="rId6"/>
    <p:sldId id="336" r:id="rId7"/>
    <p:sldId id="314" r:id="rId8"/>
    <p:sldId id="337" r:id="rId9"/>
    <p:sldId id="316" r:id="rId10"/>
    <p:sldId id="338" r:id="rId11"/>
    <p:sldId id="317" r:id="rId12"/>
    <p:sldId id="339" r:id="rId13"/>
    <p:sldId id="340" r:id="rId14"/>
    <p:sldId id="341" r:id="rId15"/>
    <p:sldId id="342" r:id="rId16"/>
    <p:sldId id="343" r:id="rId17"/>
    <p:sldId id="345" r:id="rId18"/>
    <p:sldId id="347" r:id="rId19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CAFE2-5432-452C-8BCA-FF8CC8AF6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0AFC571-1E20-4A93-A154-D08580E4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A8F38E-B0C9-4EDA-BD6A-28C4B719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A27D93-5CB2-4904-8880-DB22352A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C10A44-96F7-41BF-B78C-B500C2059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22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740DEE-11CE-4E3D-9950-514701215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7DA7BA-5380-425C-B1E1-8605FFE55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504E21-59AE-4067-ABE2-1657BBED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4E1415-761C-4B2F-9D7E-27B7DE17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0B511E-7402-461E-9053-EFCD1A3E5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0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F941FCA-B6EB-4C0C-AC6D-FFA96D13F9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D8191F6-9EC4-47E5-B19F-0B625589B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7AFC81-CCE4-42BC-A5FE-8F702D48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CE504D-455D-4350-AE54-2815431D6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8440EB-5D94-4BF9-8AB2-9525916D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1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19965C-B5B8-4E14-B05A-7641C5A4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FFD127-4771-42FC-AC98-721566B68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46DE73-3B97-4CA4-87B9-AE9AC3ED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95E86F-BFC2-437A-A1F3-E30B6E08A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1166E4-2B84-4742-8654-D0C5634BE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9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EDCA9B-07E2-4ED7-9579-5A23BE341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37F1EC-2A76-4DF7-9157-C90CB1660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DAA33D-6818-4DBF-89AD-DBDAD4F3A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B0EEE8-6B4A-453F-AA5B-7003C0CD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3C02C5-AFDB-46A8-B910-5F3AF881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7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F754A4-F7EA-425D-AD1C-C28E67F6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5BDB71-9BE8-48BC-972F-564C89820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7DEAA0-CAE5-4142-B35A-F7416BADA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3CCE4C-4F9E-46D9-ABF2-E640E1666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674F71-DAEA-460A-8D43-19403F772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076CEFA-B6E6-4928-AC60-966232F3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8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9BD14B-A3AD-4104-84AD-05904C946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96B79D-FEA5-4F2E-A425-C585E6153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678468-EF9E-4915-ABB6-AE2324C04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541F60-F2C0-40C6-A299-F6DE476B0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0776B29-C193-4595-BC31-14A380779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F101E1B-F00C-4903-AF9C-F552FE5A2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2B6BEF0-F2C9-4AF2-8966-52B13C92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D56B217-20E6-4190-8126-02D1BCF6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5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4C7759-0723-49B2-956A-7CDD5902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204567-A098-454F-B0A6-3C5131C77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E4D4BCD-02A1-40F4-B2A7-51659492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F66D93E-EEC0-4E66-9771-3BFCBD28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5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DAD5C4-2D83-4499-AD1E-95E8F549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0DAFCE0-CFD5-485B-A997-47C60FB2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FE19AAF-9239-4EA9-9335-620ED4F54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2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D7ACC3-FCB3-4DBA-9C82-3FFABC11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A80BFF-6E81-424A-A090-A6D7B836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2A83510-6DA0-498B-9D0E-C0D0EB15C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E455B3-DDCC-4180-BEAA-E8A142CB8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08B24D-0618-4ECB-9A7F-4B2ECF48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91D5E2-EF88-4C21-964A-A165BB48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4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21B2A4-7C60-432D-888D-6ED3E86DA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C9B6971-425E-4842-A6D3-3A50ABBFC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04C82E-4DD2-4F36-AF4B-72F8689E1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DDFC8A-5CC9-479D-AD63-C69CF5DA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11CD7B4-5640-42AB-914A-E5802216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33C20A8-AE02-4F2F-8F4F-1F6A4100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82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AD65032-F385-4F8B-B161-991A480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E79DB13-0315-4A9B-AF0F-5426986FD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E5C005-8CCF-41F7-8FC9-25F28E657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9F84F-373A-411E-9558-6206C443CEEB}" type="datetimeFigureOut">
              <a:rPr lang="en-US" smtClean="0"/>
              <a:pPr/>
              <a:t>1/24/2022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4ECD3FE-AD99-46D8-8671-80489D99C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D19175-4F4B-4D8E-B209-6792BB2AB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8DE00-700D-4550-8331-8A5CF6DEA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B735E9-F557-44B9-8004-498BA027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979393"/>
          </a:xfrm>
        </p:spPr>
        <p:txBody>
          <a:bodyPr/>
          <a:lstStyle/>
          <a:p>
            <a:pPr algn="ctr"/>
            <a:r>
              <a:rPr lang="en-US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</a:rPr>
              <a:t>University of Lusaka</a:t>
            </a:r>
            <a:br>
              <a:rPr lang="en-US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</a:rPr>
            </a:br>
            <a:r>
              <a:rPr lang="en-US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</a:rPr>
              <a:t>School of Law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AE474D3-76AB-48CE-9A1E-31C6BC8A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689131"/>
            <a:ext cx="10515600" cy="1500187"/>
          </a:xfrm>
        </p:spPr>
        <p:txBody>
          <a:bodyPr/>
          <a:lstStyle/>
          <a:p>
            <a:endParaRPr lang="en-US" dirty="0"/>
          </a:p>
          <a:p>
            <a:pPr algn="ctr"/>
            <a:r>
              <a:rPr lang="en-US" sz="2800" b="1">
                <a:solidFill>
                  <a:schemeClr val="tx1"/>
                </a:solidFill>
              </a:rPr>
              <a:t>Unit </a:t>
            </a:r>
            <a:r>
              <a:rPr lang="en-US" sz="2800" b="1" smtClean="0">
                <a:solidFill>
                  <a:schemeClr val="tx1"/>
                </a:solidFill>
              </a:rPr>
              <a:t>8 </a:t>
            </a:r>
            <a:r>
              <a:rPr lang="en-US" sz="2800" b="1" dirty="0">
                <a:solidFill>
                  <a:schemeClr val="tx1"/>
                </a:solidFill>
              </a:rPr>
              <a:t>– Occupiers Liability</a:t>
            </a:r>
          </a:p>
        </p:txBody>
      </p:sp>
    </p:spTree>
    <p:extLst>
      <p:ext uri="{BB962C8B-B14F-4D97-AF65-F5344CB8AC3E}">
        <p14:creationId xmlns:p14="http://schemas.microsoft.com/office/powerpoint/2010/main" val="12189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E4D12E-D5BE-48B6-9E4D-15869B02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Duty of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19BA3A-9BBF-4B5C-A510-20FC354E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45021"/>
            <a:ext cx="10353763" cy="4703379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The Occupiers Liability Act  s.3 imposes a common duty of care that is owed to lawful visitors:</a:t>
            </a:r>
          </a:p>
          <a:p>
            <a:pPr lvl="1"/>
            <a:r>
              <a:rPr lang="en-US" sz="2600" dirty="0"/>
              <a:t> the duty is based around preventing injury in visitors, rather than ensuring that premises are objectively safe.</a:t>
            </a:r>
          </a:p>
          <a:p>
            <a:pPr lvl="1"/>
            <a:r>
              <a:rPr lang="en-US" sz="2600" dirty="0"/>
              <a:t>Thus, whilst a deep pit presents an objective hazard, the occupiers duty is based on ensuring nobody is injured by it (for example, by putting up warning signs or fencing it off.)</a:t>
            </a:r>
          </a:p>
          <a:p>
            <a:r>
              <a:rPr lang="en-US" sz="2600" dirty="0"/>
              <a:t>See the following cases on duty of care: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Fred </a:t>
            </a:r>
            <a:r>
              <a:rPr lang="en-US" sz="2600" b="1" dirty="0" err="1"/>
              <a:t>Kapya</a:t>
            </a:r>
            <a:r>
              <a:rPr lang="en-US" sz="2600" b="1" dirty="0"/>
              <a:t> </a:t>
            </a:r>
            <a:r>
              <a:rPr lang="en-US" sz="2600" b="1" dirty="0" err="1"/>
              <a:t>Sinkala</a:t>
            </a:r>
            <a:r>
              <a:rPr lang="en-US" sz="2600" b="1" dirty="0"/>
              <a:t> v Bruce Mining and Others [2013] ZMHC 9 (23 April 2013); </a:t>
            </a:r>
            <a:endParaRPr lang="en-US" sz="2600" b="1" dirty="0">
              <a:solidFill>
                <a:schemeClr val="accent6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 err="1"/>
              <a:t>Chiyuka</a:t>
            </a:r>
            <a:r>
              <a:rPr lang="en-US" sz="2600" b="1" dirty="0"/>
              <a:t> (Administrator) v Ultima Engineering Limited and Mopani Copper Mines PLC [2013] ZMHC30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10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Area of Lawful Visit..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3795" y="1434663"/>
            <a:ext cx="10353763" cy="4981904"/>
          </a:xfrm>
        </p:spPr>
        <p:txBody>
          <a:bodyPr>
            <a:normAutofit/>
          </a:bodyPr>
          <a:lstStyle/>
          <a:p>
            <a:r>
              <a:rPr lang="en-US" sz="2600" dirty="0"/>
              <a:t>The common law duty of care is owed only to a visitor who is using the premises for the purposes for which he was invited or permitted by the Occupier to be there.</a:t>
            </a:r>
          </a:p>
          <a:p>
            <a:r>
              <a:rPr lang="en-US" sz="2600" dirty="0"/>
              <a:t>If a visitor exceeds the area of invitation or permission then he becomes a trespasser and is owed a lesser duty.</a:t>
            </a:r>
          </a:p>
          <a:p>
            <a:r>
              <a:rPr lang="en-US" sz="2600" dirty="0"/>
              <a:t>The permission granted by the occupier to the visitor can be limited to some parts of the premises; by time; or, for certain purposes only – </a:t>
            </a:r>
            <a:r>
              <a:rPr lang="en-US" sz="2600" b="1" dirty="0"/>
              <a:t>see s. 3 (1)</a:t>
            </a:r>
          </a:p>
          <a:p>
            <a:r>
              <a:rPr lang="en-US" sz="2600" dirty="0"/>
              <a:t>Where an occupier wishes to exclude a visitor from an area into which visitors are likely to wander,  he must take reasonable steps to inform the visitor that the area is out of bounds - </a:t>
            </a:r>
            <a:r>
              <a:rPr lang="en-US" sz="2600" b="1" dirty="0"/>
              <a:t>Gould v McAuliffe [1941] 2 All ER 527 </a:t>
            </a:r>
            <a:r>
              <a:rPr lang="en-US" sz="2600" b="1" dirty="0">
                <a:solidFill>
                  <a:srgbClr val="FF0000"/>
                </a:solidFill>
              </a:rPr>
              <a:t>wandered off looking for a bathroom, attacked by a dog</a:t>
            </a:r>
          </a:p>
        </p:txBody>
      </p:sp>
    </p:spTree>
    <p:extLst>
      <p:ext uri="{BB962C8B-B14F-4D97-AF65-F5344CB8AC3E}">
        <p14:creationId xmlns:p14="http://schemas.microsoft.com/office/powerpoint/2010/main" val="641378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6FD12-3C24-4B95-8CAD-FDD4EFA3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Special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16C30D-C2B2-4E87-AF14-BBB15CE87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13490"/>
            <a:ext cx="10353763" cy="5044965"/>
          </a:xfrm>
        </p:spPr>
        <p:txBody>
          <a:bodyPr>
            <a:normAutofit/>
          </a:bodyPr>
          <a:lstStyle/>
          <a:p>
            <a:r>
              <a:rPr lang="en-US" sz="2600" dirty="0"/>
              <a:t>See s. 3 (3) of the Act - Children and skilled visitors, for whom the applicable duty of care is higher and lower respectively.</a:t>
            </a:r>
          </a:p>
          <a:p>
            <a:r>
              <a:rPr lang="en-US" sz="2600" dirty="0"/>
              <a:t>children can be expected to be less careful than adults, and, by implication, that a greater level of care might be required to keep them from harm. </a:t>
            </a:r>
          </a:p>
          <a:p>
            <a:r>
              <a:rPr lang="en-US" sz="2600" dirty="0"/>
              <a:t>The common law has sought to strike a balance between the responsibilities of parents and occupiers to prevent harm from befalling children. See the following cases: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Phipps v Rochester Corporation [1955] 1 QB </a:t>
            </a:r>
            <a:r>
              <a:rPr lang="en-US" sz="2600" b="1" dirty="0" smtClean="0"/>
              <a:t>450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 smtClean="0"/>
              <a:t>Glasgow </a:t>
            </a:r>
            <a:r>
              <a:rPr lang="en-US" sz="2600" b="1" dirty="0"/>
              <a:t>Corporation v Taylor [1922] 1 AC 44 – 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507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A7B417-ABDC-4E2E-9112-623817549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Special Visitors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50256C-94D0-4506-99AE-4945E3904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81959"/>
            <a:ext cx="10353763" cy="4981903"/>
          </a:xfrm>
        </p:spPr>
        <p:txBody>
          <a:bodyPr>
            <a:normAutofit/>
          </a:bodyPr>
          <a:lstStyle/>
          <a:p>
            <a:r>
              <a:rPr lang="en-US" sz="2600" dirty="0"/>
              <a:t>Skilled Visitors – Occupiers can assume that such visitors will have a greater awareness of risks and the relevant precautions that they should take.</a:t>
            </a:r>
          </a:p>
          <a:p>
            <a:r>
              <a:rPr lang="en-US" sz="2600" dirty="0"/>
              <a:t>This increased competence will however  only apply to risks whose nature matches the skill of the visitor. </a:t>
            </a:r>
          </a:p>
          <a:p>
            <a:r>
              <a:rPr lang="en-US" sz="2600" dirty="0"/>
              <a:t>An electrician will therefore be owed a lesser duty of care by an occupier – but only in relation to risks of electric shock and similar – </a:t>
            </a:r>
            <a:r>
              <a:rPr lang="en-US" sz="2600" b="1" dirty="0"/>
              <a:t>General Cleaning Contractors Ltd v Christmas [1953] AC 180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 see also: Eden v. West &amp; Co [2002] EWCA Civ 991</a:t>
            </a:r>
          </a:p>
        </p:txBody>
      </p:sp>
    </p:spTree>
    <p:extLst>
      <p:ext uri="{BB962C8B-B14F-4D97-AF65-F5344CB8AC3E}">
        <p14:creationId xmlns:p14="http://schemas.microsoft.com/office/powerpoint/2010/main" val="349106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FA7B02-9250-4392-8EC1-1A4E252F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955" y="0"/>
            <a:ext cx="10353763" cy="970450"/>
          </a:xfrm>
        </p:spPr>
        <p:txBody>
          <a:bodyPr/>
          <a:lstStyle/>
          <a:p>
            <a:r>
              <a:rPr lang="en-US" b="1" dirty="0"/>
              <a:t>Warnings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58CB54-0D2F-47F3-A004-8447D8E60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0"/>
            <a:ext cx="10353763" cy="5593261"/>
          </a:xfrm>
        </p:spPr>
        <p:txBody>
          <a:bodyPr>
            <a:normAutofit/>
          </a:bodyPr>
          <a:lstStyle/>
          <a:p>
            <a:r>
              <a:rPr lang="en-US" sz="2600" b="1" dirty="0"/>
              <a:t>See s. 3 (4) (a) of the Act</a:t>
            </a:r>
          </a:p>
          <a:p>
            <a:r>
              <a:rPr lang="en-US" sz="2600" dirty="0"/>
              <a:t>In deciding whether an occupier has discharged the common law duty of care, the fact that he or she warned visitors of the danger is a relevant consideration.</a:t>
            </a:r>
          </a:p>
          <a:p>
            <a:r>
              <a:rPr lang="en-US" sz="2600" dirty="0"/>
              <a:t>A mere warning of danger which offers no assistance as to how to avoid the danger will not discharge the common law duty of care: would not be sufficient if there were no alternative: if the path to a house is dangerous but there are no other means of access, a warning notice would not be enough.</a:t>
            </a:r>
          </a:p>
          <a:p>
            <a:r>
              <a:rPr lang="en-US" sz="2600" dirty="0"/>
              <a:t>Characteristics of the visitor are relevant, so a warning sign would not be sufficient to protect a child or a blind person. Only a warning which enables the visitor to be reasonably safe is said to discharge the duty of care. </a:t>
            </a:r>
          </a:p>
          <a:p>
            <a:pPr lvl="1"/>
            <a:r>
              <a:rPr lang="en-US" sz="2600" b="1" dirty="0"/>
              <a:t>See Roles v Nathan. Roles v Nathan [1963] 1 WLR 1117</a:t>
            </a:r>
          </a:p>
        </p:txBody>
      </p:sp>
    </p:spTree>
    <p:extLst>
      <p:ext uri="{BB962C8B-B14F-4D97-AF65-F5344CB8AC3E}">
        <p14:creationId xmlns:p14="http://schemas.microsoft.com/office/powerpoint/2010/main" val="3289163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0E87FD-8EBB-4B6E-A2F3-721E4369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721" y="215462"/>
            <a:ext cx="10353763" cy="970450"/>
          </a:xfrm>
        </p:spPr>
        <p:txBody>
          <a:bodyPr/>
          <a:lstStyle/>
          <a:p>
            <a:r>
              <a:rPr lang="en-US" b="1" dirty="0"/>
              <a:t>Entrusting work to Independent Contractors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E07BD5-FA37-4257-BB07-DB6584F5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185912"/>
            <a:ext cx="10353763" cy="5199121"/>
          </a:xfrm>
        </p:spPr>
        <p:txBody>
          <a:bodyPr>
            <a:normAutofit/>
          </a:bodyPr>
          <a:lstStyle/>
          <a:p>
            <a:r>
              <a:rPr lang="en-US" sz="2600" b="1" dirty="0"/>
              <a:t>See s. 3 (4) (b) of the Act</a:t>
            </a:r>
          </a:p>
          <a:p>
            <a:r>
              <a:rPr lang="en-US" sz="2600" dirty="0"/>
              <a:t>The occupier is not liable for the fault of an independent contractor  provided he or she: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acted reasonably in entrusting the work to a contractor;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 took reasonable steps to ensure that the contractor was competent; and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the work was properly carried out.</a:t>
            </a:r>
          </a:p>
          <a:p>
            <a:r>
              <a:rPr lang="en-US" sz="2600" b="1" dirty="0"/>
              <a:t>See Woodward v Mayor of Hastings [1945] KB 174.</a:t>
            </a:r>
          </a:p>
        </p:txBody>
      </p:sp>
    </p:spTree>
    <p:extLst>
      <p:ext uri="{BB962C8B-B14F-4D97-AF65-F5344CB8AC3E}">
        <p14:creationId xmlns:p14="http://schemas.microsoft.com/office/powerpoint/2010/main" val="1644544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D6BB16-D227-4B51-B578-111E2C01A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20717"/>
            <a:ext cx="10353763" cy="1024759"/>
          </a:xfrm>
        </p:spPr>
        <p:txBody>
          <a:bodyPr/>
          <a:lstStyle/>
          <a:p>
            <a:r>
              <a:rPr lang="en-US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</a:rPr>
              <a:t>Defences to Occupier’s Liability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24418F-0E83-4B26-B30B-1E116972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245476"/>
            <a:ext cx="10353763" cy="5391807"/>
          </a:xfrm>
        </p:spPr>
        <p:txBody>
          <a:bodyPr>
            <a:normAutofit/>
          </a:bodyPr>
          <a:lstStyle/>
          <a:p>
            <a:pPr marL="494100" indent="-457200">
              <a:buFont typeface="+mj-lt"/>
              <a:buAutoNum type="arabicPeriod"/>
            </a:pPr>
            <a:r>
              <a:rPr lang="en-US" sz="2400" dirty="0"/>
              <a:t>Contributory Negligence – If both the plaintiff and defendant are found to be negligent, any damages or blame will be divided between them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Contributory negligence occurs when the alleged victim created at least part of the harm that he or she ended up suffering.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See: </a:t>
            </a:r>
            <a:r>
              <a:rPr lang="en-US" sz="2400" b="1" dirty="0"/>
              <a:t>Stone v </a:t>
            </a:r>
            <a:r>
              <a:rPr lang="en-US" sz="2400" b="1" dirty="0" err="1"/>
              <a:t>Taffe</a:t>
            </a:r>
            <a:r>
              <a:rPr lang="en-US" sz="2400" b="1" dirty="0"/>
              <a:t> [1974] 1 WLR 1575</a:t>
            </a:r>
          </a:p>
          <a:p>
            <a:pPr marL="36900" indent="0">
              <a:buNone/>
            </a:pPr>
            <a:r>
              <a:rPr lang="en-US" sz="2400" dirty="0"/>
              <a:t>2.	Voluntary assumption of risk –The injured party knows and appreciates 	the character and nature of the risk, and voluntarily incurred that risk: 	see </a:t>
            </a:r>
            <a:r>
              <a:rPr lang="en-US" sz="2400" b="1" dirty="0"/>
              <a:t>s. 3 (5) </a:t>
            </a:r>
            <a:r>
              <a:rPr lang="en-US" sz="2400" dirty="0"/>
              <a:t>and </a:t>
            </a:r>
            <a:r>
              <a:rPr lang="en-US" sz="2400" b="1" dirty="0"/>
              <a:t>Ratcliff v McConnell [1999] 1 WLR 670</a:t>
            </a:r>
          </a:p>
          <a:p>
            <a:pPr marL="36900" indent="0">
              <a:buNone/>
            </a:pPr>
            <a:r>
              <a:rPr lang="en-US" sz="2400" dirty="0"/>
              <a:t>3.	Warning - If an occupier gives a visitor sufficient warning of a danger so 	that the visitor is made reasonably safe, his or her duty is discharged. 	Whether a warning is sufficient is a question of fact in each case - </a:t>
            </a:r>
            <a:r>
              <a:rPr lang="en-US" sz="2400" b="1" dirty="0"/>
              <a:t>s. 3 (4) 	(a)</a:t>
            </a:r>
          </a:p>
        </p:txBody>
      </p:sp>
    </p:spTree>
    <p:extLst>
      <p:ext uri="{BB962C8B-B14F-4D97-AF65-F5344CB8AC3E}">
        <p14:creationId xmlns:p14="http://schemas.microsoft.com/office/powerpoint/2010/main" val="3216126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47B764-4D1E-4B7C-A098-6908B1574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Defences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F2CAB7-6EDE-449E-87D0-E18707C84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	</a:t>
            </a:r>
            <a:r>
              <a:rPr lang="en-US" sz="2600" dirty="0"/>
              <a:t>Exclusion Clauses -  Sometimes, an occupier may try to lessen the duty owed to visitors, for example by putting a sign on the front door stating that he or she will not be liable for any injury sustained by a visitor - </a:t>
            </a:r>
            <a:r>
              <a:rPr lang="en-US" sz="2600" b="1" dirty="0"/>
              <a:t>Ashdown v. Samuel Williams d Sons, Ltd. [1957] 1 All E.R. 35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94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257" y="1438483"/>
            <a:ext cx="4767485" cy="398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4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2DFB53-7DAF-4043-975C-A6B68AB81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00A39E-D7E6-4D10-A02D-6A8D3A543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5021"/>
            <a:ext cx="10515600" cy="4947854"/>
          </a:xfrm>
        </p:spPr>
        <p:txBody>
          <a:bodyPr>
            <a:normAutofit/>
          </a:bodyPr>
          <a:lstStyle/>
          <a:p>
            <a:r>
              <a:rPr lang="en-US" sz="2600" dirty="0"/>
              <a:t>By the end of this lesson, you need to be familiar with who an occupier is;</a:t>
            </a:r>
          </a:p>
          <a:p>
            <a:r>
              <a:rPr lang="en-US" sz="2600" dirty="0"/>
              <a:t>What is the legal definition of premises;</a:t>
            </a:r>
          </a:p>
          <a:p>
            <a:r>
              <a:rPr lang="en-US" sz="2600" dirty="0"/>
              <a:t>Under what circumstances can an occupier be liable for damages suffered by the claimant;</a:t>
            </a:r>
          </a:p>
          <a:p>
            <a:r>
              <a:rPr lang="en-US" sz="2600" dirty="0"/>
              <a:t>What are some of the defences available to an occupier.</a:t>
            </a:r>
          </a:p>
        </p:txBody>
      </p:sp>
    </p:spTree>
    <p:extLst>
      <p:ext uri="{BB962C8B-B14F-4D97-AF65-F5344CB8AC3E}">
        <p14:creationId xmlns:p14="http://schemas.microsoft.com/office/powerpoint/2010/main" val="118756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3795" y="1576552"/>
            <a:ext cx="10353763" cy="4950371"/>
          </a:xfrm>
        </p:spPr>
        <p:txBody>
          <a:bodyPr>
            <a:normAutofit/>
          </a:bodyPr>
          <a:lstStyle/>
          <a:p>
            <a:pPr algn="just"/>
            <a:r>
              <a:rPr lang="en-US" sz="2600" dirty="0"/>
              <a:t>Occupiers’ liability concerns the duty owed by those who occupy land (and premises upon it) towards the safety of those who enter onto the land.</a:t>
            </a:r>
          </a:p>
          <a:p>
            <a:pPr algn="just"/>
            <a:r>
              <a:rPr lang="en-US" sz="2600" dirty="0"/>
              <a:t>The person responsible for the condition of the premises is he/she who is in ACTUAL OCCUPATION or POSSESSION of them for the time being, whether he is owner or not.</a:t>
            </a:r>
          </a:p>
          <a:p>
            <a:pPr algn="just"/>
            <a:r>
              <a:rPr lang="en-US" sz="2600" dirty="0"/>
              <a:t>It is this person with IMMEDIATE SUPERVISION, CONTROL and the power of PERMITTING or PROHIBITING entry of other persons who owes a duty of care to lawful visitors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925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3795" y="124375"/>
            <a:ext cx="10353763" cy="1152632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What are premises for the purposes of Occupier’s Liability?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3795" y="1576553"/>
            <a:ext cx="10353763" cy="4671848"/>
          </a:xfrm>
        </p:spPr>
        <p:txBody>
          <a:bodyPr>
            <a:normAutofit/>
          </a:bodyPr>
          <a:lstStyle/>
          <a:p>
            <a:pPr algn="just"/>
            <a:r>
              <a:rPr lang="en-US" sz="2600" dirty="0"/>
              <a:t>In Zambia, there has been statutory intervention, in as far as Occupier’s Liability is concerned.</a:t>
            </a:r>
          </a:p>
          <a:p>
            <a:pPr algn="just"/>
            <a:r>
              <a:rPr lang="en-US" sz="2600" dirty="0"/>
              <a:t>The Occupier’s Liability Act, Cap 70 of the Laws of Zambia governs this area of tort (see Sections 2, 3 and  4 of the Act). </a:t>
            </a:r>
          </a:p>
          <a:p>
            <a:pPr algn="just"/>
            <a:r>
              <a:rPr lang="en-US" sz="2600" dirty="0"/>
              <a:t>The Act extends the common law duty of care to lawful visitors (not to trespassers).</a:t>
            </a:r>
          </a:p>
          <a:p>
            <a:pPr algn="just"/>
            <a:r>
              <a:rPr lang="en-US" sz="2600" dirty="0"/>
              <a:t>A lawful visitor is one who has the invitation of the Occupier or present under contractual right (e.g. landlord, inspectors, etc.) </a:t>
            </a:r>
          </a:p>
        </p:txBody>
      </p:sp>
    </p:spTree>
    <p:extLst>
      <p:ext uri="{BB962C8B-B14F-4D97-AF65-F5344CB8AC3E}">
        <p14:creationId xmlns:p14="http://schemas.microsoft.com/office/powerpoint/2010/main" val="213733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FE9D75-BB2C-4D2C-8D09-1FA389145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Who is an Occupier?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767F08-4CB8-493B-AA2A-BF6F2E9C3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1"/>
            <a:ext cx="10353763" cy="4699880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The Occupiers Liability Act Cap 70 does not define who an occupier is, but it does state that the rules of common law shall apply - s 2(1).  </a:t>
            </a:r>
          </a:p>
          <a:p>
            <a:endParaRPr lang="en-US" sz="2600" dirty="0"/>
          </a:p>
          <a:p>
            <a:r>
              <a:rPr lang="en-US" sz="2600" dirty="0"/>
              <a:t>The test to be applied is occupational control; who has control over the premises?</a:t>
            </a:r>
          </a:p>
          <a:p>
            <a:endParaRPr lang="en-US" sz="2600" dirty="0"/>
          </a:p>
          <a:p>
            <a:r>
              <a:rPr lang="en-US" sz="2600" dirty="0"/>
              <a:t>An occupier is anyone with a sufficient degree of control over the premises (see s. 2(2); </a:t>
            </a:r>
          </a:p>
          <a:p>
            <a:r>
              <a:rPr lang="en-US" sz="2600" dirty="0"/>
              <a:t>it can include someone other than the owner, multiple individuals, or an independent contractor working on another's premises if he has the required degree of control over the area - </a:t>
            </a:r>
            <a:r>
              <a:rPr lang="en-US" sz="2600" b="1" dirty="0"/>
              <a:t>Wheat v </a:t>
            </a:r>
            <a:r>
              <a:rPr lang="en-US" sz="2600" b="1" dirty="0" err="1"/>
              <a:t>Lacon</a:t>
            </a:r>
            <a:r>
              <a:rPr lang="en-US" sz="2600" b="1" dirty="0"/>
              <a:t> and Co. Limited (1966) AC </a:t>
            </a:r>
            <a:r>
              <a:rPr lang="en-US" sz="2600" b="1" dirty="0" smtClean="0"/>
              <a:t>552</a:t>
            </a:r>
            <a:endParaRPr lang="en-US" sz="2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70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EFEFB5-A554-4CE1-A849-C6E9E02B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246993"/>
            <a:ext cx="10353763" cy="970450"/>
          </a:xfrm>
        </p:spPr>
        <p:txBody>
          <a:bodyPr/>
          <a:lstStyle/>
          <a:p>
            <a:r>
              <a:rPr lang="en-US" b="1" dirty="0"/>
              <a:t>Who is an Occupier?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505090-3642-486B-927E-1989E8A1A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03131"/>
            <a:ext cx="10353763" cy="5092262"/>
          </a:xfrm>
        </p:spPr>
        <p:txBody>
          <a:bodyPr>
            <a:normAutofit/>
          </a:bodyPr>
          <a:lstStyle/>
          <a:p>
            <a:r>
              <a:rPr lang="en-US" sz="2800" b="1" dirty="0"/>
              <a:t>In Wheat v </a:t>
            </a:r>
            <a:r>
              <a:rPr lang="en-US" sz="2800" b="1" dirty="0" err="1"/>
              <a:t>Lacon</a:t>
            </a:r>
            <a:r>
              <a:rPr lang="en-US" sz="2800" b="1" dirty="0"/>
              <a:t> &amp; Co four categories of occupier were identified: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If a landlord lets premises then the tenant will be the occupier.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If a landlord who lets part of a building retains certain areas (such as an entry hall) then the landlord will be the occupier in respect of those areas.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If an owner licenses a person to use premises but reserves the right of entry then the owner remains the occupier.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If contractors are employed to carry out work on premises, the owner will generally remain the occupier, although there may be circumstances where the contractor could be the occupier.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33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Shared Occupation?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3795" y="1732450"/>
            <a:ext cx="10353763" cy="4542225"/>
          </a:xfrm>
        </p:spPr>
        <p:txBody>
          <a:bodyPr>
            <a:normAutofit/>
          </a:bodyPr>
          <a:lstStyle/>
          <a:p>
            <a:r>
              <a:rPr lang="en-US" sz="2600" i="1" dirty="0"/>
              <a:t>Wheat v Lacon and Co. Limited (1966) AC 552</a:t>
            </a:r>
            <a:r>
              <a:rPr lang="en-US" sz="2600" dirty="0"/>
              <a:t> – OCCUPATION may be shared between two or more people and each occupier owes, or may owe, a separate duty to the visitor, who may be a trespasser in relation to one of the occupiers, but not in relation to the other.</a:t>
            </a:r>
          </a:p>
          <a:p>
            <a:pPr marL="379800" indent="-342900"/>
            <a:endParaRPr lang="en-US" sz="2600" dirty="0"/>
          </a:p>
          <a:p>
            <a:r>
              <a:rPr lang="en-US" sz="2600" dirty="0"/>
              <a:t>At common law, a single duty of care is owed by the Occupier to all his/her LAWFUL visitors and not, it appears, to UNLAWFUL visitors (trespassers).</a:t>
            </a:r>
          </a:p>
        </p:txBody>
      </p:sp>
    </p:spTree>
    <p:extLst>
      <p:ext uri="{BB962C8B-B14F-4D97-AF65-F5344CB8AC3E}">
        <p14:creationId xmlns:p14="http://schemas.microsoft.com/office/powerpoint/2010/main" val="271513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6B067C-96D0-45AF-8C18-FE14A7124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Who is a Lawful Visitor?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251B6D-1163-4629-BB00-E302DB15C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76552"/>
            <a:ext cx="10353763" cy="4918841"/>
          </a:xfrm>
        </p:spPr>
        <p:txBody>
          <a:bodyPr>
            <a:normAutofit/>
          </a:bodyPr>
          <a:lstStyle/>
          <a:p>
            <a:r>
              <a:rPr lang="en-US" sz="2600" b="1" dirty="0"/>
              <a:t>Refer to s. 2 (2) of the Act</a:t>
            </a:r>
          </a:p>
          <a:p>
            <a:r>
              <a:rPr lang="en-US" sz="2600" dirty="0"/>
              <a:t>Under the common law, a visitor is a person who has express or implied permission to enter the premises. 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Express permission: A person has express permission if he or she has actively gained permission to be in a place, for example he or she has been asked to enter the premises.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 Implied permission: those who lack express permission but whose presence is assumed to be unobjectionable to the occupier; See the case of </a:t>
            </a:r>
            <a:r>
              <a:rPr lang="en-US" sz="2600" b="1" dirty="0"/>
              <a:t>Lowery v Walker (1911) AC. 10 – </a:t>
            </a:r>
            <a:endParaRPr lang="en-US" sz="2600" b="1" dirty="0">
              <a:solidFill>
                <a:schemeClr val="accent6"/>
              </a:solidFill>
            </a:endParaRPr>
          </a:p>
          <a:p>
            <a:r>
              <a:rPr lang="en-US" sz="2600" dirty="0"/>
              <a:t>Persons who  have a right to enter premises conferred by law (e.g. fire fighters and police officers) are also lawful visitors – </a:t>
            </a:r>
            <a:r>
              <a:rPr lang="en-US" sz="2600" b="1" dirty="0"/>
              <a:t>see s. 3 (6) of the Occupiers Liability 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83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are premises?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3795" y="1690689"/>
            <a:ext cx="10353763" cy="4557712"/>
          </a:xfrm>
        </p:spPr>
        <p:txBody>
          <a:bodyPr>
            <a:normAutofit/>
          </a:bodyPr>
          <a:lstStyle/>
          <a:p>
            <a:pPr algn="just"/>
            <a:r>
              <a:rPr lang="en-US" sz="2600" dirty="0"/>
              <a:t>See s. 2 (3)</a:t>
            </a:r>
          </a:p>
          <a:p>
            <a:pPr algn="just"/>
            <a:r>
              <a:rPr lang="en-US" sz="2600" dirty="0"/>
              <a:t>Premises are more than just land and buildings – in </a:t>
            </a:r>
            <a:r>
              <a:rPr lang="en-US" sz="2600" b="1" dirty="0"/>
              <a:t>Wheeler v Copas[1981] 3 All ER 405 </a:t>
            </a:r>
            <a:r>
              <a:rPr lang="en-US" sz="2600" dirty="0"/>
              <a:t>a ladder was part of the premises</a:t>
            </a:r>
          </a:p>
          <a:p>
            <a:pPr algn="just"/>
            <a:r>
              <a:rPr lang="en-US" sz="2600" dirty="0"/>
              <a:t>Real property and appliances or objects upon it of which the plaintiff has been invited or allowed to make use, e.g. electricity pylons, scaffolds, etc.</a:t>
            </a:r>
          </a:p>
          <a:p>
            <a:pPr algn="just"/>
            <a:r>
              <a:rPr lang="en-US" sz="2600" dirty="0"/>
              <a:t>Movables such as buses, lifts and aero planes in so far as the injury complained of has arisen from the dangerous structural condition of the conveyance.</a:t>
            </a:r>
          </a:p>
        </p:txBody>
      </p:sp>
    </p:spTree>
    <p:extLst>
      <p:ext uri="{BB962C8B-B14F-4D97-AF65-F5344CB8AC3E}">
        <p14:creationId xmlns:p14="http://schemas.microsoft.com/office/powerpoint/2010/main" val="3732253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1488</Words>
  <Application>Microsoft Office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Office Theme</vt:lpstr>
      <vt:lpstr>University of Lusaka School of Law</vt:lpstr>
      <vt:lpstr>Learning Outcomes</vt:lpstr>
      <vt:lpstr>Introduction</vt:lpstr>
      <vt:lpstr>What are premises for the purposes of Occupier’s Liability?</vt:lpstr>
      <vt:lpstr>Who is an Occupier?</vt:lpstr>
      <vt:lpstr>Who is an Occupier?</vt:lpstr>
      <vt:lpstr>Shared Occupation?</vt:lpstr>
      <vt:lpstr>Who is a Lawful Visitor?</vt:lpstr>
      <vt:lpstr>What are premises?</vt:lpstr>
      <vt:lpstr>Duty of Care</vt:lpstr>
      <vt:lpstr>Area of Lawful Visit..</vt:lpstr>
      <vt:lpstr>Special Visitors</vt:lpstr>
      <vt:lpstr>Special Visitors Cont’d</vt:lpstr>
      <vt:lpstr>Warnings</vt:lpstr>
      <vt:lpstr>Entrusting work to Independent Contractors</vt:lpstr>
      <vt:lpstr>Defences to Occupier’s Liability</vt:lpstr>
      <vt:lpstr>Defences Cont’d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OCCUPIERS LIABILITY</dc:title>
  <dc:creator>Lumbwe</dc:creator>
  <cp:lastModifiedBy>Lumbiwe</cp:lastModifiedBy>
  <cp:revision>67</cp:revision>
  <cp:lastPrinted>2020-03-16T17:17:33Z</cp:lastPrinted>
  <dcterms:created xsi:type="dcterms:W3CDTF">2020-03-10T13:53:51Z</dcterms:created>
  <dcterms:modified xsi:type="dcterms:W3CDTF">2022-01-24T13:47:50Z</dcterms:modified>
</cp:coreProperties>
</file>