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95" r:id="rId4"/>
    <p:sldId id="271" r:id="rId5"/>
    <p:sldId id="257" r:id="rId6"/>
    <p:sldId id="258" r:id="rId7"/>
    <p:sldId id="259" r:id="rId8"/>
    <p:sldId id="260" r:id="rId9"/>
    <p:sldId id="262" r:id="rId10"/>
    <p:sldId id="263" r:id="rId11"/>
    <p:sldId id="275" r:id="rId12"/>
    <p:sldId id="272" r:id="rId13"/>
    <p:sldId id="273" r:id="rId14"/>
    <p:sldId id="261" r:id="rId15"/>
    <p:sldId id="296" r:id="rId16"/>
    <p:sldId id="274" r:id="rId17"/>
    <p:sldId id="276" r:id="rId18"/>
    <p:sldId id="264" r:id="rId19"/>
    <p:sldId id="265" r:id="rId20"/>
    <p:sldId id="266" r:id="rId21"/>
    <p:sldId id="277" r:id="rId22"/>
    <p:sldId id="267" r:id="rId23"/>
    <p:sldId id="278" r:id="rId24"/>
    <p:sldId id="279" r:id="rId25"/>
    <p:sldId id="280" r:id="rId26"/>
    <p:sldId id="268" r:id="rId27"/>
    <p:sldId id="284" r:id="rId28"/>
    <p:sldId id="283" r:id="rId29"/>
    <p:sldId id="281" r:id="rId30"/>
    <p:sldId id="285" r:id="rId31"/>
    <p:sldId id="282" r:id="rId32"/>
    <p:sldId id="269" r:id="rId33"/>
    <p:sldId id="288" r:id="rId34"/>
    <p:sldId id="287" r:id="rId35"/>
    <p:sldId id="293" r:id="rId36"/>
    <p:sldId id="292" r:id="rId37"/>
    <p:sldId id="290" r:id="rId38"/>
    <p:sldId id="286" r:id="rId39"/>
    <p:sldId id="291" r:id="rId40"/>
    <p:sldId id="289" r:id="rId41"/>
    <p:sldId id="294"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71" autoAdjust="0"/>
    <p:restoredTop sz="94660"/>
  </p:normalViewPr>
  <p:slideViewPr>
    <p:cSldViewPr>
      <p:cViewPr varScale="1">
        <p:scale>
          <a:sx n="70" d="100"/>
          <a:sy n="70" d="100"/>
        </p:scale>
        <p:origin x="124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9D6D095-BAC4-4841-B6F5-660B4F1704B0}" type="datetimeFigureOut">
              <a:rPr lang="en-GB" smtClean="0"/>
              <a:t>24/01/2022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DB05D1-4D17-472D-A307-8CA078742A4C}" type="slidenum">
              <a:rPr lang="en-GB" smtClean="0"/>
              <a:t>‹#›</a:t>
            </a:fld>
            <a:endParaRPr lang="en-GB"/>
          </a:p>
        </p:txBody>
      </p:sp>
    </p:spTree>
    <p:extLst>
      <p:ext uri="{BB962C8B-B14F-4D97-AF65-F5344CB8AC3E}">
        <p14:creationId xmlns:p14="http://schemas.microsoft.com/office/powerpoint/2010/main" val="2946019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D6D095-BAC4-4841-B6F5-660B4F1704B0}" type="datetimeFigureOut">
              <a:rPr lang="en-GB" smtClean="0"/>
              <a:t>24/01/2022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DB05D1-4D17-472D-A307-8CA078742A4C}" type="slidenum">
              <a:rPr lang="en-GB" smtClean="0"/>
              <a:t>‹#›</a:t>
            </a:fld>
            <a:endParaRPr lang="en-GB"/>
          </a:p>
        </p:txBody>
      </p:sp>
    </p:spTree>
    <p:extLst>
      <p:ext uri="{BB962C8B-B14F-4D97-AF65-F5344CB8AC3E}">
        <p14:creationId xmlns:p14="http://schemas.microsoft.com/office/powerpoint/2010/main" val="294246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D6D095-BAC4-4841-B6F5-660B4F1704B0}" type="datetimeFigureOut">
              <a:rPr lang="en-GB" smtClean="0"/>
              <a:t>24/01/2022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DB05D1-4D17-472D-A307-8CA078742A4C}" type="slidenum">
              <a:rPr lang="en-GB" smtClean="0"/>
              <a:t>‹#›</a:t>
            </a:fld>
            <a:endParaRPr lang="en-GB"/>
          </a:p>
        </p:txBody>
      </p:sp>
    </p:spTree>
    <p:extLst>
      <p:ext uri="{BB962C8B-B14F-4D97-AF65-F5344CB8AC3E}">
        <p14:creationId xmlns:p14="http://schemas.microsoft.com/office/powerpoint/2010/main" val="37205468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9D6D095-BAC4-4841-B6F5-660B4F1704B0}" type="datetimeFigureOut">
              <a:rPr lang="en-GB" smtClean="0">
                <a:solidFill>
                  <a:prstClr val="black">
                    <a:tint val="75000"/>
                  </a:prstClr>
                </a:solidFill>
              </a:rPr>
              <a:pPr/>
              <a:t>24/01/2022</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62DB05D1-4D17-472D-A307-8CA078742A4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9587996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D6D095-BAC4-4841-B6F5-660B4F1704B0}" type="datetimeFigureOut">
              <a:rPr lang="en-GB" smtClean="0">
                <a:solidFill>
                  <a:prstClr val="black">
                    <a:tint val="75000"/>
                  </a:prstClr>
                </a:solidFill>
              </a:rPr>
              <a:pPr/>
              <a:t>24/01/2022</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62DB05D1-4D17-472D-A307-8CA078742A4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8816295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D6D095-BAC4-4841-B6F5-660B4F1704B0}" type="datetimeFigureOut">
              <a:rPr lang="en-GB" smtClean="0">
                <a:solidFill>
                  <a:prstClr val="black">
                    <a:tint val="75000"/>
                  </a:prstClr>
                </a:solidFill>
              </a:rPr>
              <a:pPr/>
              <a:t>24/01/2022</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62DB05D1-4D17-472D-A307-8CA078742A4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1568657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9D6D095-BAC4-4841-B6F5-660B4F1704B0}" type="datetimeFigureOut">
              <a:rPr lang="en-GB" smtClean="0">
                <a:solidFill>
                  <a:prstClr val="black">
                    <a:tint val="75000"/>
                  </a:prstClr>
                </a:solidFill>
              </a:rPr>
              <a:pPr/>
              <a:t>24/01/2022</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62DB05D1-4D17-472D-A307-8CA078742A4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5117084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9D6D095-BAC4-4841-B6F5-660B4F1704B0}" type="datetimeFigureOut">
              <a:rPr lang="en-GB" smtClean="0">
                <a:solidFill>
                  <a:prstClr val="black">
                    <a:tint val="75000"/>
                  </a:prstClr>
                </a:solidFill>
              </a:rPr>
              <a:pPr/>
              <a:t>24/01/2022</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62DB05D1-4D17-472D-A307-8CA078742A4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0777748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9D6D095-BAC4-4841-B6F5-660B4F1704B0}" type="datetimeFigureOut">
              <a:rPr lang="en-GB" smtClean="0">
                <a:solidFill>
                  <a:prstClr val="black">
                    <a:tint val="75000"/>
                  </a:prstClr>
                </a:solidFill>
              </a:rPr>
              <a:pPr/>
              <a:t>24/01/2022</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62DB05D1-4D17-472D-A307-8CA078742A4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769647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D6D095-BAC4-4841-B6F5-660B4F1704B0}" type="datetimeFigureOut">
              <a:rPr lang="en-GB" smtClean="0">
                <a:solidFill>
                  <a:prstClr val="black">
                    <a:tint val="75000"/>
                  </a:prstClr>
                </a:solidFill>
              </a:rPr>
              <a:pPr/>
              <a:t>24/01/2022</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62DB05D1-4D17-472D-A307-8CA078742A4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85844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a:t>Click to edit Master title style</a:t>
            </a:r>
            <a:endParaRPr lang="en-GB"/>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69D6D095-BAC4-4841-B6F5-660B4F1704B0}" type="datetimeFigureOut">
              <a:rPr lang="en-GB" smtClean="0">
                <a:solidFill>
                  <a:prstClr val="black">
                    <a:tint val="75000"/>
                  </a:prstClr>
                </a:solidFill>
              </a:rPr>
              <a:pPr/>
              <a:t>24/01/2022</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62DB05D1-4D17-472D-A307-8CA078742A4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8206307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D6D095-BAC4-4841-B6F5-660B4F1704B0}" type="datetimeFigureOut">
              <a:rPr lang="en-GB" smtClean="0"/>
              <a:t>24/01/2022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DB05D1-4D17-472D-A307-8CA078742A4C}" type="slidenum">
              <a:rPr lang="en-GB" smtClean="0"/>
              <a:t>‹#›</a:t>
            </a:fld>
            <a:endParaRPr lang="en-GB"/>
          </a:p>
        </p:txBody>
      </p:sp>
    </p:spTree>
    <p:extLst>
      <p:ext uri="{BB962C8B-B14F-4D97-AF65-F5344CB8AC3E}">
        <p14:creationId xmlns:p14="http://schemas.microsoft.com/office/powerpoint/2010/main" val="1834642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69D6D095-BAC4-4841-B6F5-660B4F1704B0}" type="datetimeFigureOut">
              <a:rPr lang="en-GB" smtClean="0">
                <a:solidFill>
                  <a:prstClr val="black">
                    <a:tint val="75000"/>
                  </a:prstClr>
                </a:solidFill>
              </a:rPr>
              <a:pPr/>
              <a:t>24/01/2022</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62DB05D1-4D17-472D-A307-8CA078742A4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218525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D6D095-BAC4-4841-B6F5-660B4F1704B0}" type="datetimeFigureOut">
              <a:rPr lang="en-GB" smtClean="0">
                <a:solidFill>
                  <a:prstClr val="black">
                    <a:tint val="75000"/>
                  </a:prstClr>
                </a:solidFill>
              </a:rPr>
              <a:pPr/>
              <a:t>24/01/2022</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62DB05D1-4D17-472D-A307-8CA078742A4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6458981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D6D095-BAC4-4841-B6F5-660B4F1704B0}" type="datetimeFigureOut">
              <a:rPr lang="en-GB" smtClean="0">
                <a:solidFill>
                  <a:prstClr val="black">
                    <a:tint val="75000"/>
                  </a:prstClr>
                </a:solidFill>
              </a:rPr>
              <a:pPr/>
              <a:t>24/01/2022</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62DB05D1-4D17-472D-A307-8CA078742A4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433435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D6D095-BAC4-4841-B6F5-660B4F1704B0}" type="datetimeFigureOut">
              <a:rPr lang="en-GB" smtClean="0"/>
              <a:t>24/01/2022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DB05D1-4D17-472D-A307-8CA078742A4C}" type="slidenum">
              <a:rPr lang="en-GB" smtClean="0"/>
              <a:t>‹#›</a:t>
            </a:fld>
            <a:endParaRPr lang="en-GB"/>
          </a:p>
        </p:txBody>
      </p:sp>
    </p:spTree>
    <p:extLst>
      <p:ext uri="{BB962C8B-B14F-4D97-AF65-F5344CB8AC3E}">
        <p14:creationId xmlns:p14="http://schemas.microsoft.com/office/powerpoint/2010/main" val="2072469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9D6D095-BAC4-4841-B6F5-660B4F1704B0}" type="datetimeFigureOut">
              <a:rPr lang="en-GB" smtClean="0"/>
              <a:t>24/01/2022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DB05D1-4D17-472D-A307-8CA078742A4C}" type="slidenum">
              <a:rPr lang="en-GB" smtClean="0"/>
              <a:t>‹#›</a:t>
            </a:fld>
            <a:endParaRPr lang="en-GB"/>
          </a:p>
        </p:txBody>
      </p:sp>
    </p:spTree>
    <p:extLst>
      <p:ext uri="{BB962C8B-B14F-4D97-AF65-F5344CB8AC3E}">
        <p14:creationId xmlns:p14="http://schemas.microsoft.com/office/powerpoint/2010/main" val="2645831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9D6D095-BAC4-4841-B6F5-660B4F1704B0}" type="datetimeFigureOut">
              <a:rPr lang="en-GB" smtClean="0"/>
              <a:t>24/01/2022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2DB05D1-4D17-472D-A307-8CA078742A4C}" type="slidenum">
              <a:rPr lang="en-GB" smtClean="0"/>
              <a:t>‹#›</a:t>
            </a:fld>
            <a:endParaRPr lang="en-GB"/>
          </a:p>
        </p:txBody>
      </p:sp>
    </p:spTree>
    <p:extLst>
      <p:ext uri="{BB962C8B-B14F-4D97-AF65-F5344CB8AC3E}">
        <p14:creationId xmlns:p14="http://schemas.microsoft.com/office/powerpoint/2010/main" val="3302830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9D6D095-BAC4-4841-B6F5-660B4F1704B0}" type="datetimeFigureOut">
              <a:rPr lang="en-GB" smtClean="0"/>
              <a:t>24/01/2022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2DB05D1-4D17-472D-A307-8CA078742A4C}" type="slidenum">
              <a:rPr lang="en-GB" smtClean="0"/>
              <a:t>‹#›</a:t>
            </a:fld>
            <a:endParaRPr lang="en-GB"/>
          </a:p>
        </p:txBody>
      </p:sp>
    </p:spTree>
    <p:extLst>
      <p:ext uri="{BB962C8B-B14F-4D97-AF65-F5344CB8AC3E}">
        <p14:creationId xmlns:p14="http://schemas.microsoft.com/office/powerpoint/2010/main" val="1578189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D6D095-BAC4-4841-B6F5-660B4F1704B0}" type="datetimeFigureOut">
              <a:rPr lang="en-GB" smtClean="0"/>
              <a:t>24/01/2022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2DB05D1-4D17-472D-A307-8CA078742A4C}" type="slidenum">
              <a:rPr lang="en-GB" smtClean="0"/>
              <a:t>‹#›</a:t>
            </a:fld>
            <a:endParaRPr lang="en-GB"/>
          </a:p>
        </p:txBody>
      </p:sp>
    </p:spTree>
    <p:extLst>
      <p:ext uri="{BB962C8B-B14F-4D97-AF65-F5344CB8AC3E}">
        <p14:creationId xmlns:p14="http://schemas.microsoft.com/office/powerpoint/2010/main" val="460966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9D6D095-BAC4-4841-B6F5-660B4F1704B0}" type="datetimeFigureOut">
              <a:rPr lang="en-GB" smtClean="0"/>
              <a:t>24/01/2022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DB05D1-4D17-472D-A307-8CA078742A4C}" type="slidenum">
              <a:rPr lang="en-GB" smtClean="0"/>
              <a:t>‹#›</a:t>
            </a:fld>
            <a:endParaRPr lang="en-GB"/>
          </a:p>
        </p:txBody>
      </p:sp>
    </p:spTree>
    <p:extLst>
      <p:ext uri="{BB962C8B-B14F-4D97-AF65-F5344CB8AC3E}">
        <p14:creationId xmlns:p14="http://schemas.microsoft.com/office/powerpoint/2010/main" val="981117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9D6D095-BAC4-4841-B6F5-660B4F1704B0}" type="datetimeFigureOut">
              <a:rPr lang="en-GB" smtClean="0"/>
              <a:t>24/01/2022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DB05D1-4D17-472D-A307-8CA078742A4C}" type="slidenum">
              <a:rPr lang="en-GB" smtClean="0"/>
              <a:t>‹#›</a:t>
            </a:fld>
            <a:endParaRPr lang="en-GB"/>
          </a:p>
        </p:txBody>
      </p:sp>
    </p:spTree>
    <p:extLst>
      <p:ext uri="{BB962C8B-B14F-4D97-AF65-F5344CB8AC3E}">
        <p14:creationId xmlns:p14="http://schemas.microsoft.com/office/powerpoint/2010/main" val="3751270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D6D095-BAC4-4841-B6F5-660B4F1704B0}" type="datetimeFigureOut">
              <a:rPr lang="en-GB" smtClean="0"/>
              <a:t>24/01/2022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DB05D1-4D17-472D-A307-8CA078742A4C}" type="slidenum">
              <a:rPr lang="en-GB" smtClean="0"/>
              <a:t>‹#›</a:t>
            </a:fld>
            <a:endParaRPr lang="en-GB"/>
          </a:p>
        </p:txBody>
      </p:sp>
    </p:spTree>
    <p:extLst>
      <p:ext uri="{BB962C8B-B14F-4D97-AF65-F5344CB8AC3E}">
        <p14:creationId xmlns:p14="http://schemas.microsoft.com/office/powerpoint/2010/main" val="13330485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9D6D095-BAC4-4841-B6F5-660B4F1704B0}" type="datetimeFigureOut">
              <a:rPr lang="en-GB" smtClean="0">
                <a:solidFill>
                  <a:prstClr val="black">
                    <a:tint val="75000"/>
                  </a:prstClr>
                </a:solidFill>
              </a:rPr>
              <a:pPr/>
              <a:t>24/01/2022</a:t>
            </a:fld>
            <a:endParaRPr lang="en-GB">
              <a:solidFill>
                <a:prstClr val="black">
                  <a:tint val="75000"/>
                </a:prstClr>
              </a:solidFill>
            </a:endParaRPr>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2DB05D1-4D17-472D-A307-8CA078742A4C}"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2671604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t>University Of Lusaka</a:t>
            </a:r>
          </a:p>
        </p:txBody>
      </p:sp>
      <p:sp>
        <p:nvSpPr>
          <p:cNvPr id="3" name="Subtitle 2"/>
          <p:cNvSpPr>
            <a:spLocks noGrp="1"/>
          </p:cNvSpPr>
          <p:nvPr>
            <p:ph type="subTitle" idx="1"/>
          </p:nvPr>
        </p:nvSpPr>
        <p:spPr/>
        <p:txBody>
          <a:bodyPr/>
          <a:lstStyle/>
          <a:p>
            <a:endParaRPr lang="en-GB" dirty="0"/>
          </a:p>
          <a:p>
            <a:r>
              <a:rPr lang="en-GB" b="1" dirty="0">
                <a:solidFill>
                  <a:schemeClr val="tx1"/>
                </a:solidFill>
              </a:rPr>
              <a:t>Unit </a:t>
            </a:r>
            <a:r>
              <a:rPr lang="en-GB" b="1" dirty="0" smtClean="0">
                <a:solidFill>
                  <a:schemeClr val="tx1"/>
                </a:solidFill>
              </a:rPr>
              <a:t>12 </a:t>
            </a:r>
            <a:r>
              <a:rPr lang="en-GB" b="1" dirty="0">
                <a:solidFill>
                  <a:schemeClr val="tx1"/>
                </a:solidFill>
              </a:rPr>
              <a:t>- Defamation</a:t>
            </a:r>
          </a:p>
          <a:p>
            <a:endParaRPr lang="en-GB" dirty="0"/>
          </a:p>
        </p:txBody>
      </p:sp>
    </p:spTree>
    <p:extLst>
      <p:ext uri="{BB962C8B-B14F-4D97-AF65-F5344CB8AC3E}">
        <p14:creationId xmlns:p14="http://schemas.microsoft.com/office/powerpoint/2010/main" val="613198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normAutofit fontScale="90000"/>
          </a:bodyPr>
          <a:lstStyle/>
          <a:p>
            <a:r>
              <a:rPr lang="en-US" sz="3600" b="1" dirty="0">
                <a:solidFill>
                  <a:prstClr val="black"/>
                </a:solidFill>
              </a:rPr>
              <a:t>The Statement must be Defamatory Cont’d</a:t>
            </a:r>
            <a:endParaRPr lang="en-GB" dirty="0"/>
          </a:p>
        </p:txBody>
      </p:sp>
      <p:sp>
        <p:nvSpPr>
          <p:cNvPr id="3" name="Content Placeholder 2"/>
          <p:cNvSpPr>
            <a:spLocks noGrp="1"/>
          </p:cNvSpPr>
          <p:nvPr>
            <p:ph idx="1"/>
          </p:nvPr>
        </p:nvSpPr>
        <p:spPr>
          <a:xfrm>
            <a:off x="457200" y="1124744"/>
            <a:ext cx="8229600" cy="5400600"/>
          </a:xfrm>
        </p:spPr>
        <p:txBody>
          <a:bodyPr>
            <a:noAutofit/>
          </a:bodyPr>
          <a:lstStyle/>
          <a:p>
            <a:r>
              <a:rPr lang="en-GB" sz="2400" dirty="0"/>
              <a:t>A plaintiff seeking damages for defamation must be able to point to defamatory meaning, or meanings, which he or she alleges have been conveyed</a:t>
            </a:r>
          </a:p>
          <a:p>
            <a:r>
              <a:rPr lang="en-GB" sz="2400" dirty="0"/>
              <a:t>The judge is to decide, as a question of law, if the matter alleged is capable of conveying the defamatory meaning(s) relied on by the plaintiff and whether that meaning(s) is capable of being defamatory.</a:t>
            </a:r>
          </a:p>
          <a:p>
            <a:r>
              <a:rPr lang="en-GB" sz="2400" dirty="0"/>
              <a:t>A judge will decide whether an ordinary reasonable person could ( or would not) regard the words as defamatory.</a:t>
            </a:r>
          </a:p>
          <a:p>
            <a:r>
              <a:rPr lang="en-GB" sz="2400" dirty="0"/>
              <a:t>The court will ascribe to the words those meanings which ordinary people’s neither extremely suspicious nor extremely guideless could regard as defamatory; the interpretation is reached through the ordinary reasonable persons understanding of the words.</a:t>
            </a:r>
          </a:p>
        </p:txBody>
      </p:sp>
    </p:spTree>
    <p:extLst>
      <p:ext uri="{BB962C8B-B14F-4D97-AF65-F5344CB8AC3E}">
        <p14:creationId xmlns:p14="http://schemas.microsoft.com/office/powerpoint/2010/main" val="3412462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16631"/>
            <a:ext cx="8229600" cy="1008113"/>
          </a:xfrm>
        </p:spPr>
        <p:txBody>
          <a:bodyPr>
            <a:normAutofit fontScale="90000"/>
          </a:bodyPr>
          <a:lstStyle/>
          <a:p>
            <a:r>
              <a:rPr lang="en-US" sz="4000" b="1" dirty="0">
                <a:solidFill>
                  <a:prstClr val="black"/>
                </a:solidFill>
              </a:rPr>
              <a:t>The Statement must be Defamatory Cont’d</a:t>
            </a:r>
            <a:endParaRPr lang="en-GB" dirty="0"/>
          </a:p>
        </p:txBody>
      </p:sp>
      <p:sp>
        <p:nvSpPr>
          <p:cNvPr id="3" name="Content Placeholder 2"/>
          <p:cNvSpPr>
            <a:spLocks noGrp="1"/>
          </p:cNvSpPr>
          <p:nvPr>
            <p:ph idx="1"/>
          </p:nvPr>
        </p:nvSpPr>
        <p:spPr>
          <a:xfrm>
            <a:off x="457200" y="1196752"/>
            <a:ext cx="8229600" cy="5400600"/>
          </a:xfrm>
        </p:spPr>
        <p:txBody>
          <a:bodyPr>
            <a:noAutofit/>
          </a:bodyPr>
          <a:lstStyle/>
          <a:p>
            <a:r>
              <a:rPr lang="en-GB" sz="2400" dirty="0"/>
              <a:t>The ordinary reasonable person is taken to be a person of average intelligence who approaches the interpretation of the publication in a fair and objective manner.</a:t>
            </a:r>
          </a:p>
          <a:p>
            <a:r>
              <a:rPr lang="en-GB" sz="2400" dirty="0"/>
              <a:t>It is no excuse that the defendant did not intend the words to be defamatory.</a:t>
            </a:r>
          </a:p>
          <a:p>
            <a:r>
              <a:rPr lang="en-GB" sz="2400" dirty="0"/>
              <a:t>The test is objective, and it is irrelevant that the defendant did not intend to defame the claimant, or even whether the people to whom the statement was communicated actually believed the statement to be true.</a:t>
            </a:r>
          </a:p>
          <a:p>
            <a:r>
              <a:rPr lang="en-GB" sz="2400" dirty="0"/>
              <a:t>The defendant may however be able to claim that the words should not be treated as defamatory because the statement was uttered in rage (“you idiot”) and was not intended to be taken seriously.</a:t>
            </a:r>
          </a:p>
        </p:txBody>
      </p:sp>
    </p:spTree>
    <p:extLst>
      <p:ext uri="{BB962C8B-B14F-4D97-AF65-F5344CB8AC3E}">
        <p14:creationId xmlns:p14="http://schemas.microsoft.com/office/powerpoint/2010/main" val="37461887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normAutofit fontScale="90000"/>
          </a:bodyPr>
          <a:lstStyle/>
          <a:p>
            <a:r>
              <a:rPr lang="en-US" sz="3600" b="1" dirty="0">
                <a:solidFill>
                  <a:prstClr val="black"/>
                </a:solidFill>
              </a:rPr>
              <a:t>The Statement must be Defamatory Cont’d</a:t>
            </a:r>
            <a:endParaRPr lang="en-GB" dirty="0"/>
          </a:p>
        </p:txBody>
      </p:sp>
      <p:sp>
        <p:nvSpPr>
          <p:cNvPr id="3" name="Content Placeholder 2"/>
          <p:cNvSpPr>
            <a:spLocks noGrp="1"/>
          </p:cNvSpPr>
          <p:nvPr>
            <p:ph idx="1"/>
          </p:nvPr>
        </p:nvSpPr>
        <p:spPr>
          <a:xfrm>
            <a:off x="457200" y="1412776"/>
            <a:ext cx="8229600" cy="5040560"/>
          </a:xfrm>
        </p:spPr>
        <p:txBody>
          <a:bodyPr>
            <a:normAutofit/>
          </a:bodyPr>
          <a:lstStyle/>
          <a:p>
            <a:r>
              <a:rPr lang="en-GB" sz="2600" dirty="0"/>
              <a:t>While the courts may be prepared to disregard words spoken in the heat of the moment, which the hearer must have understood to be mere abuse, they are unlikely to dismiss written words on this basis.</a:t>
            </a:r>
          </a:p>
          <a:p>
            <a:r>
              <a:rPr lang="en-GB" sz="2600" dirty="0"/>
              <a:t>See the case of </a:t>
            </a:r>
            <a:r>
              <a:rPr lang="en-GB" sz="2600" b="1" i="1" dirty="0"/>
              <a:t>Berkoff v Burchill (1996) 4 ALLER </a:t>
            </a:r>
            <a:r>
              <a:rPr lang="en-GB" sz="2600" b="1" i="1" dirty="0" smtClean="0"/>
              <a:t>1008</a:t>
            </a:r>
          </a:p>
          <a:p>
            <a:r>
              <a:rPr lang="en-GB" sz="2600" b="1" dirty="0" smtClean="0"/>
              <a:t>Further reading:-</a:t>
            </a:r>
            <a:endParaRPr lang="en-GB" sz="2600" b="1" dirty="0" smtClean="0"/>
          </a:p>
          <a:p>
            <a:pPr lvl="1">
              <a:buFontTx/>
              <a:buChar char="-"/>
            </a:pPr>
            <a:r>
              <a:rPr lang="en-GB" sz="2400" b="1" dirty="0" smtClean="0"/>
              <a:t>Given </a:t>
            </a:r>
            <a:r>
              <a:rPr lang="en-GB" sz="2400" b="1" dirty="0" err="1"/>
              <a:t>Lubinda</a:t>
            </a:r>
            <a:r>
              <a:rPr lang="en-GB" sz="2400" b="1" dirty="0"/>
              <a:t> v </a:t>
            </a:r>
            <a:r>
              <a:rPr lang="en-GB" sz="2400" b="1" dirty="0" err="1"/>
              <a:t>Lifwekelo</a:t>
            </a:r>
            <a:r>
              <a:rPr lang="en-GB" sz="2400" b="1" dirty="0"/>
              <a:t> &amp; Daily Nation Newspaper Limited [2020] ZMSC </a:t>
            </a:r>
            <a:endParaRPr lang="en-GB" sz="2400" b="1" dirty="0"/>
          </a:p>
          <a:p>
            <a:pPr lvl="1">
              <a:buFontTx/>
              <a:buChar char="-"/>
            </a:pPr>
            <a:r>
              <a:rPr lang="en-GB" sz="2400" b="1" dirty="0" smtClean="0"/>
              <a:t>Michael </a:t>
            </a:r>
            <a:r>
              <a:rPr lang="en-GB" sz="2400" b="1" dirty="0" err="1"/>
              <a:t>chilufya</a:t>
            </a:r>
            <a:r>
              <a:rPr lang="en-GB" sz="2400" b="1" dirty="0"/>
              <a:t> </a:t>
            </a:r>
            <a:r>
              <a:rPr lang="en-GB" sz="2400" b="1" dirty="0" err="1"/>
              <a:t>Sata</a:t>
            </a:r>
            <a:r>
              <a:rPr lang="en-GB" sz="2400" b="1" dirty="0"/>
              <a:t> v Post Newspaper Ltd (</a:t>
            </a:r>
            <a:r>
              <a:rPr lang="en-GB" sz="2400" b="1" dirty="0" smtClean="0"/>
              <a:t>1995)</a:t>
            </a:r>
          </a:p>
          <a:p>
            <a:pPr lvl="1">
              <a:buFontTx/>
              <a:buChar char="-"/>
            </a:pPr>
            <a:r>
              <a:rPr lang="en-US" sz="2400" b="1" dirty="0" err="1" smtClean="0"/>
              <a:t>Muvi</a:t>
            </a:r>
            <a:r>
              <a:rPr lang="en-US" sz="2400" b="1" dirty="0" smtClean="0"/>
              <a:t> </a:t>
            </a:r>
            <a:r>
              <a:rPr lang="en-US" sz="2400" b="1" dirty="0"/>
              <a:t>TV Limited v </a:t>
            </a:r>
            <a:r>
              <a:rPr lang="en-US" sz="2400" b="1" dirty="0" smtClean="0"/>
              <a:t>Katanga </a:t>
            </a:r>
            <a:r>
              <a:rPr lang="en-US" sz="2400" b="1" dirty="0"/>
              <a:t>[2019] ZMCA 9 </a:t>
            </a:r>
            <a:endParaRPr lang="en-GB" sz="2400" b="1" dirty="0"/>
          </a:p>
        </p:txBody>
      </p:sp>
    </p:spTree>
    <p:extLst>
      <p:ext uri="{BB962C8B-B14F-4D97-AF65-F5344CB8AC3E}">
        <p14:creationId xmlns:p14="http://schemas.microsoft.com/office/powerpoint/2010/main" val="644400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850106"/>
          </a:xfrm>
        </p:spPr>
        <p:txBody>
          <a:bodyPr/>
          <a:lstStyle/>
          <a:p>
            <a:pPr algn="ctr"/>
            <a:r>
              <a:rPr lang="en-US" b="1" dirty="0"/>
              <a:t>Innuendo</a:t>
            </a:r>
          </a:p>
        </p:txBody>
      </p:sp>
      <p:sp>
        <p:nvSpPr>
          <p:cNvPr id="2" name="Content Placeholder 1"/>
          <p:cNvSpPr>
            <a:spLocks noGrp="1"/>
          </p:cNvSpPr>
          <p:nvPr>
            <p:ph idx="1"/>
          </p:nvPr>
        </p:nvSpPr>
        <p:spPr>
          <a:xfrm>
            <a:off x="457200" y="1196752"/>
            <a:ext cx="8229600" cy="5256584"/>
          </a:xfrm>
        </p:spPr>
        <p:txBody>
          <a:bodyPr>
            <a:normAutofit/>
          </a:bodyPr>
          <a:lstStyle/>
          <a:p>
            <a:pPr algn="just"/>
            <a:r>
              <a:rPr lang="en-US" sz="2400" dirty="0"/>
              <a:t>Defamation is not confined to direct attacks on the claimant’s reputation. If this were so, a defendant could easily resort to indirect attacks, safe in the knowledge that the audience would be well aware of what was actually being alleged, and yet the claimant could do nothing.</a:t>
            </a:r>
          </a:p>
          <a:p>
            <a:pPr algn="just"/>
            <a:r>
              <a:rPr lang="en-US" sz="2400" dirty="0"/>
              <a:t>To protect the claimant’s reputation, defamation must also include implied or veiled attacks, which are generally known as “innuendo</a:t>
            </a:r>
            <a:r>
              <a:rPr lang="en-US" sz="2400" dirty="0" smtClean="0"/>
              <a:t>”</a:t>
            </a:r>
          </a:p>
          <a:p>
            <a:pPr algn="just"/>
            <a:r>
              <a:rPr lang="en-US" sz="2400" dirty="0" smtClean="0"/>
              <a:t>Some </a:t>
            </a:r>
            <a:r>
              <a:rPr lang="en-US" sz="2400" dirty="0"/>
              <a:t>words are uttered with a hidden meaning and this hidden meaning is only known to the person using them and his class, companions or neighbors – </a:t>
            </a:r>
            <a:r>
              <a:rPr lang="en-US" sz="2400" i="1" dirty="0"/>
              <a:t>Tolley v Fry and Sons Ltd (1931) AC </a:t>
            </a:r>
            <a:r>
              <a:rPr lang="en-US" sz="2400" i="1" dirty="0" smtClean="0"/>
              <a:t>323</a:t>
            </a:r>
            <a:endParaRPr lang="en-US" sz="2400" i="1" dirty="0"/>
          </a:p>
        </p:txBody>
      </p:sp>
    </p:spTree>
    <p:extLst>
      <p:ext uri="{BB962C8B-B14F-4D97-AF65-F5344CB8AC3E}">
        <p14:creationId xmlns:p14="http://schemas.microsoft.com/office/powerpoint/2010/main" val="37094097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prstClr val="black"/>
                </a:solidFill>
              </a:rPr>
              <a:t>Innuendo Cont’d</a:t>
            </a:r>
            <a:endParaRPr lang="en-US" dirty="0"/>
          </a:p>
        </p:txBody>
      </p:sp>
      <p:sp>
        <p:nvSpPr>
          <p:cNvPr id="3" name="Content Placeholder 2"/>
          <p:cNvSpPr>
            <a:spLocks noGrp="1"/>
          </p:cNvSpPr>
          <p:nvPr>
            <p:ph idx="1"/>
          </p:nvPr>
        </p:nvSpPr>
        <p:spPr>
          <a:xfrm>
            <a:off x="457200" y="1600200"/>
            <a:ext cx="8229600" cy="4997152"/>
          </a:xfrm>
        </p:spPr>
        <p:txBody>
          <a:bodyPr>
            <a:normAutofit/>
          </a:bodyPr>
          <a:lstStyle/>
          <a:p>
            <a:pPr algn="just"/>
            <a:r>
              <a:rPr lang="en-US" sz="2400" dirty="0">
                <a:solidFill>
                  <a:prstClr val="black"/>
                </a:solidFill>
              </a:rPr>
              <a:t>This is an action for defamation, a statement in which the claimant explains the defamatory meaning of apparently innocent words that he alleges are defamatory. </a:t>
            </a:r>
          </a:p>
          <a:p>
            <a:pPr lvl="0" algn="just"/>
            <a:r>
              <a:rPr lang="en-US" sz="2400" dirty="0">
                <a:solidFill>
                  <a:prstClr val="black"/>
                </a:solidFill>
              </a:rPr>
              <a:t>The claimant must set out in his particulars of claim the facts or circumstances making the words defamatory – an innuendo is usually proved by witnesses who know the hidden meaning</a:t>
            </a:r>
            <a:r>
              <a:rPr lang="en-US" sz="2400" dirty="0" smtClean="0">
                <a:solidFill>
                  <a:prstClr val="black"/>
                </a:solidFill>
              </a:rPr>
              <a:t>.</a:t>
            </a:r>
          </a:p>
          <a:p>
            <a:pPr lvl="0" algn="just"/>
            <a:r>
              <a:rPr lang="en-US" sz="2400" dirty="0">
                <a:solidFill>
                  <a:prstClr val="black"/>
                </a:solidFill>
              </a:rPr>
              <a:t>The test for an innuendo is an objective one: what view would a reasonable person take of the statement</a:t>
            </a:r>
            <a:r>
              <a:rPr lang="en-US" sz="2400" dirty="0" smtClean="0">
                <a:solidFill>
                  <a:prstClr val="black"/>
                </a:solidFill>
              </a:rPr>
              <a:t>?</a:t>
            </a:r>
          </a:p>
          <a:p>
            <a:pPr lvl="0" algn="just"/>
            <a:r>
              <a:rPr lang="en-US" sz="2400" dirty="0">
                <a:solidFill>
                  <a:prstClr val="black"/>
                </a:solidFill>
              </a:rPr>
              <a:t>See:-</a:t>
            </a:r>
            <a:r>
              <a:rPr lang="en-US" sz="2400" b="1" dirty="0">
                <a:solidFill>
                  <a:prstClr val="black"/>
                </a:solidFill>
              </a:rPr>
              <a:t>Mutemba v Zambia Newspapers and another (1972) ZR 107 (HC)</a:t>
            </a:r>
          </a:p>
          <a:p>
            <a:pPr lvl="0" algn="just"/>
            <a:endParaRPr lang="en-US" sz="2400" dirty="0">
              <a:solidFill>
                <a:prstClr val="black"/>
              </a:solidFill>
            </a:endParaRPr>
          </a:p>
          <a:p>
            <a:pPr lvl="0" algn="just"/>
            <a:endParaRPr lang="en-US" sz="2400" dirty="0">
              <a:solidFill>
                <a:prstClr val="black"/>
              </a:solidFill>
            </a:endParaRPr>
          </a:p>
          <a:p>
            <a:endParaRPr lang="en-US" sz="3600" dirty="0"/>
          </a:p>
        </p:txBody>
      </p:sp>
    </p:spTree>
    <p:extLst>
      <p:ext uri="{BB962C8B-B14F-4D97-AF65-F5344CB8AC3E}">
        <p14:creationId xmlns:p14="http://schemas.microsoft.com/office/powerpoint/2010/main" val="5224610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US" b="1" dirty="0">
                <a:solidFill>
                  <a:prstClr val="black"/>
                </a:solidFill>
              </a:rPr>
              <a:t>Innuendo Cont’d</a:t>
            </a:r>
            <a:endParaRPr lang="en-GB" dirty="0"/>
          </a:p>
        </p:txBody>
      </p:sp>
      <p:sp>
        <p:nvSpPr>
          <p:cNvPr id="3" name="Content Placeholder 2"/>
          <p:cNvSpPr>
            <a:spLocks noGrp="1"/>
          </p:cNvSpPr>
          <p:nvPr>
            <p:ph idx="1"/>
          </p:nvPr>
        </p:nvSpPr>
        <p:spPr>
          <a:xfrm>
            <a:off x="457200" y="1196752"/>
            <a:ext cx="8229600" cy="5328592"/>
          </a:xfrm>
        </p:spPr>
        <p:txBody>
          <a:bodyPr>
            <a:noAutofit/>
          </a:bodyPr>
          <a:lstStyle/>
          <a:p>
            <a:r>
              <a:rPr lang="en-GB" sz="2400" dirty="0" smtClean="0"/>
              <a:t>There </a:t>
            </a:r>
            <a:r>
              <a:rPr lang="en-GB" sz="2400" dirty="0"/>
              <a:t>are two types of innuendo: true (or legal) and false (or popular).</a:t>
            </a:r>
          </a:p>
          <a:p>
            <a:r>
              <a:rPr lang="en-GB" sz="2400" dirty="0"/>
              <a:t>A true innuendo is one where the attack is truly hidden in the absence of special facts and circumstances, which the claimant must show are known by some of the people to whom the statement is published.</a:t>
            </a:r>
          </a:p>
          <a:p>
            <a:r>
              <a:rPr lang="en-GB" sz="2400" dirty="0"/>
              <a:t>In such a case, the court has to be informed in the statement of the case what special meanings are alleged and what facts support this meaning.</a:t>
            </a:r>
          </a:p>
          <a:p>
            <a:r>
              <a:rPr lang="en-GB" sz="2400" dirty="0"/>
              <a:t>Read – </a:t>
            </a:r>
            <a:r>
              <a:rPr lang="en-GB" sz="2400" b="1" i="1" dirty="0" err="1"/>
              <a:t>Tolley</a:t>
            </a:r>
            <a:r>
              <a:rPr lang="en-GB" sz="2400" b="1" i="1" dirty="0"/>
              <a:t> v J.S Fry and sons Ltd (1931) AC 333</a:t>
            </a:r>
          </a:p>
        </p:txBody>
      </p:sp>
    </p:spTree>
    <p:extLst>
      <p:ext uri="{BB962C8B-B14F-4D97-AF65-F5344CB8AC3E}">
        <p14:creationId xmlns:p14="http://schemas.microsoft.com/office/powerpoint/2010/main" val="20022681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US" b="1" dirty="0">
                <a:solidFill>
                  <a:prstClr val="black"/>
                </a:solidFill>
              </a:rPr>
              <a:t>Innuendo Cont’d</a:t>
            </a:r>
            <a:endParaRPr lang="en-GB" dirty="0"/>
          </a:p>
        </p:txBody>
      </p:sp>
      <p:sp>
        <p:nvSpPr>
          <p:cNvPr id="3" name="Content Placeholder 2"/>
          <p:cNvSpPr>
            <a:spLocks noGrp="1"/>
          </p:cNvSpPr>
          <p:nvPr>
            <p:ph idx="1"/>
          </p:nvPr>
        </p:nvSpPr>
        <p:spPr>
          <a:xfrm>
            <a:off x="457200" y="1268760"/>
            <a:ext cx="8229600" cy="5328592"/>
          </a:xfrm>
        </p:spPr>
        <p:txBody>
          <a:bodyPr>
            <a:normAutofit lnSpcReduction="10000"/>
          </a:bodyPr>
          <a:lstStyle/>
          <a:p>
            <a:r>
              <a:rPr lang="en-GB" sz="2400" dirty="0"/>
              <a:t>A false or popular innuendo is one which a reasonable person guided by general knowledge would infer from the natural and ordinary meaning of the words.</a:t>
            </a:r>
          </a:p>
          <a:p>
            <a:r>
              <a:rPr lang="en-GB" sz="2400" dirty="0"/>
              <a:t>In such a case, the court does not have to be informed of any specific facts to draw this inference.</a:t>
            </a:r>
          </a:p>
          <a:p>
            <a:r>
              <a:rPr lang="en-GB" sz="2400" dirty="0"/>
              <a:t>Read – </a:t>
            </a:r>
            <a:r>
              <a:rPr lang="en-GB" sz="2400" b="1" i="1" dirty="0"/>
              <a:t>Hayward v Thompson (1982) QB 47</a:t>
            </a:r>
          </a:p>
          <a:p>
            <a:r>
              <a:rPr lang="en-GB" sz="2400" dirty="0"/>
              <a:t>For example, A publishes the following: “B works for the family business”. By itself this is not defamatory unless:</a:t>
            </a:r>
          </a:p>
          <a:p>
            <a:pPr marL="914400" lvl="1" indent="-514350">
              <a:buFont typeface="+mj-lt"/>
              <a:buAutoNum type="arabicPeriod"/>
            </a:pPr>
            <a:r>
              <a:rPr lang="en-GB" sz="2000" dirty="0"/>
              <a:t>B’s father has been arrested for involvement with the Mafia. With this extra knowledge, we now know that A is implying that B works for the Mafia and is involved in organised crime. This is defamatory as a true innuendo.</a:t>
            </a:r>
          </a:p>
          <a:p>
            <a:pPr marL="914400" lvl="1" indent="-514350">
              <a:buFont typeface="+mj-lt"/>
              <a:buAutoNum type="arabicPeriod"/>
            </a:pPr>
            <a:r>
              <a:rPr lang="en-GB" sz="2000" dirty="0"/>
              <a:t>B can show that the term “family business” is known to be a slang term for the Mafia. If B is successful, he would be relying on a false innuendo.</a:t>
            </a:r>
          </a:p>
          <a:p>
            <a:pPr marL="914400" lvl="1" indent="-514350">
              <a:buFont typeface="+mj-lt"/>
              <a:buAutoNum type="arabicPeriod"/>
            </a:pPr>
            <a:endParaRPr lang="en-GB" dirty="0"/>
          </a:p>
        </p:txBody>
      </p:sp>
    </p:spTree>
    <p:extLst>
      <p:ext uri="{BB962C8B-B14F-4D97-AF65-F5344CB8AC3E}">
        <p14:creationId xmlns:p14="http://schemas.microsoft.com/office/powerpoint/2010/main" val="36385247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a:t>Cont’d…</a:t>
            </a:r>
          </a:p>
        </p:txBody>
      </p:sp>
      <p:sp>
        <p:nvSpPr>
          <p:cNvPr id="2" name="Content Placeholder 1"/>
          <p:cNvSpPr>
            <a:spLocks noGrp="1"/>
          </p:cNvSpPr>
          <p:nvPr>
            <p:ph idx="1"/>
          </p:nvPr>
        </p:nvSpPr>
        <p:spPr>
          <a:xfrm>
            <a:off x="457200" y="1340768"/>
            <a:ext cx="8229600" cy="5256584"/>
          </a:xfrm>
        </p:spPr>
        <p:txBody>
          <a:bodyPr/>
          <a:lstStyle/>
          <a:p>
            <a:pPr algn="just"/>
            <a:r>
              <a:rPr lang="en-US" sz="2400" dirty="0"/>
              <a:t>Thus, the following are examples of defamatory statements:</a:t>
            </a:r>
          </a:p>
          <a:p>
            <a:pPr lvl="1" algn="just">
              <a:buFont typeface="Courier New" pitchFamily="49" charset="0"/>
              <a:buChar char="o"/>
            </a:pPr>
            <a:r>
              <a:rPr lang="en-US" sz="2400" dirty="0"/>
              <a:t>Attacking moral character of another</a:t>
            </a:r>
          </a:p>
          <a:p>
            <a:pPr lvl="1" algn="just">
              <a:buFont typeface="Courier New" pitchFamily="49" charset="0"/>
              <a:buChar char="o"/>
            </a:pPr>
            <a:r>
              <a:rPr lang="en-US" sz="2400" dirty="0"/>
              <a:t>Attributing another to disgraceful conduct</a:t>
            </a:r>
          </a:p>
          <a:p>
            <a:pPr lvl="1" algn="just">
              <a:buFont typeface="Courier New" pitchFamily="49" charset="0"/>
              <a:buChar char="o"/>
            </a:pPr>
            <a:r>
              <a:rPr lang="en-US" sz="2400" dirty="0"/>
              <a:t>Imputing that one is not fit or is incapable for office</a:t>
            </a:r>
          </a:p>
          <a:p>
            <a:pPr lvl="1" algn="just">
              <a:buFont typeface="Courier New" pitchFamily="49" charset="0"/>
              <a:buChar char="o"/>
            </a:pPr>
            <a:r>
              <a:rPr lang="en-US" sz="2400" dirty="0"/>
              <a:t>Alleging one has committed a crime or is dishonesty</a:t>
            </a:r>
          </a:p>
        </p:txBody>
      </p:sp>
    </p:spTree>
    <p:extLst>
      <p:ext uri="{BB962C8B-B14F-4D97-AF65-F5344CB8AC3E}">
        <p14:creationId xmlns:p14="http://schemas.microsoft.com/office/powerpoint/2010/main" val="37813166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sz="4000" b="1" dirty="0"/>
              <a:t>The Statement must be about the Plaintiff</a:t>
            </a:r>
            <a:endParaRPr lang="en-US" b="1" dirty="0"/>
          </a:p>
        </p:txBody>
      </p:sp>
      <p:sp>
        <p:nvSpPr>
          <p:cNvPr id="2" name="Content Placeholder 1"/>
          <p:cNvSpPr>
            <a:spLocks noGrp="1"/>
          </p:cNvSpPr>
          <p:nvPr>
            <p:ph idx="1"/>
          </p:nvPr>
        </p:nvSpPr>
        <p:spPr>
          <a:xfrm>
            <a:off x="467544" y="1196752"/>
            <a:ext cx="8229600" cy="5289451"/>
          </a:xfrm>
        </p:spPr>
        <p:txBody>
          <a:bodyPr>
            <a:noAutofit/>
          </a:bodyPr>
          <a:lstStyle/>
          <a:p>
            <a:pPr algn="just"/>
            <a:r>
              <a:rPr lang="en-US" sz="2400" dirty="0"/>
              <a:t>It must be established that the defamatory statement is about the claimant - </a:t>
            </a:r>
            <a:r>
              <a:rPr lang="en-US" sz="2400" b="1" i="1" dirty="0"/>
              <a:t>Morgan v Odhams Press [1971] 1 WLR 1239 </a:t>
            </a:r>
            <a:endParaRPr lang="en-US" sz="2400" b="1" dirty="0"/>
          </a:p>
          <a:p>
            <a:pPr algn="just"/>
            <a:r>
              <a:rPr lang="en-US" sz="2400" dirty="0"/>
              <a:t>This will usually be simple, if the claimant is named or identified. </a:t>
            </a:r>
          </a:p>
          <a:p>
            <a:pPr algn="just"/>
            <a:r>
              <a:rPr lang="en-US" sz="2400" dirty="0"/>
              <a:t>Sometimes, the exact subject of a statement will be unclear. </a:t>
            </a:r>
          </a:p>
          <a:p>
            <a:pPr algn="just"/>
            <a:r>
              <a:rPr lang="en-US" sz="2400" dirty="0"/>
              <a:t>Nevertheless, if the claimant can be identified from the information included in the statement, then this criterion will be satisfied.</a:t>
            </a:r>
          </a:p>
          <a:p>
            <a:pPr algn="just"/>
            <a:r>
              <a:rPr lang="en-US" sz="2400" dirty="0"/>
              <a:t>If a statement is made about an individual which is true, but through coincidence also applies to another individual (who can be identified, for whom it is untrue, then a claim will still exist – </a:t>
            </a:r>
            <a:r>
              <a:rPr lang="en-US" sz="2400" b="1" i="1" dirty="0" err="1"/>
              <a:t>Newstead</a:t>
            </a:r>
            <a:r>
              <a:rPr lang="en-US" sz="2400" b="1" i="1" dirty="0"/>
              <a:t> v London Express Newspapers Ltd [1940] 1 KB 377</a:t>
            </a:r>
          </a:p>
          <a:p>
            <a:pPr algn="just"/>
            <a:endParaRPr lang="en-US" sz="2400" dirty="0"/>
          </a:p>
        </p:txBody>
      </p:sp>
    </p:spTree>
    <p:extLst>
      <p:ext uri="{BB962C8B-B14F-4D97-AF65-F5344CB8AC3E}">
        <p14:creationId xmlns:p14="http://schemas.microsoft.com/office/powerpoint/2010/main" val="42851390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95536" y="116632"/>
            <a:ext cx="8229600" cy="850106"/>
          </a:xfrm>
        </p:spPr>
        <p:txBody>
          <a:bodyPr/>
          <a:lstStyle/>
          <a:p>
            <a:r>
              <a:rPr lang="en-US" b="1" dirty="0"/>
              <a:t>Cont’d…</a:t>
            </a:r>
          </a:p>
        </p:txBody>
      </p:sp>
      <p:sp>
        <p:nvSpPr>
          <p:cNvPr id="2" name="Content Placeholder 1"/>
          <p:cNvSpPr>
            <a:spLocks noGrp="1"/>
          </p:cNvSpPr>
          <p:nvPr>
            <p:ph idx="1"/>
          </p:nvPr>
        </p:nvSpPr>
        <p:spPr>
          <a:xfrm>
            <a:off x="457200" y="980728"/>
            <a:ext cx="8229600" cy="5688632"/>
          </a:xfrm>
        </p:spPr>
        <p:txBody>
          <a:bodyPr>
            <a:normAutofit/>
          </a:bodyPr>
          <a:lstStyle/>
          <a:p>
            <a:pPr algn="just"/>
            <a:r>
              <a:rPr lang="en-US" sz="2400" dirty="0"/>
              <a:t>As a general rule, a statement aimed at a group will not be considered to refer to its individual members.</a:t>
            </a:r>
          </a:p>
          <a:p>
            <a:pPr algn="just"/>
            <a:r>
              <a:rPr lang="en-US" sz="2400" dirty="0"/>
              <a:t>A politician can therefore not sue a newspaper which printed “</a:t>
            </a:r>
            <a:r>
              <a:rPr lang="en-US" sz="2400" b="1" dirty="0"/>
              <a:t>all politicians are liars</a:t>
            </a:r>
            <a:r>
              <a:rPr lang="en-US" sz="2400" dirty="0"/>
              <a:t>” unless he could show something which specifically referred to him.</a:t>
            </a:r>
          </a:p>
          <a:p>
            <a:pPr algn="just"/>
            <a:r>
              <a:rPr lang="en-US" sz="2400" dirty="0"/>
              <a:t>For a statement relating to a group, it might be difficult for the claimant to establish that the words refer to him or her directly unless the group in question has legal identity, for example is a company, and can therefore sue for loss of the group’s reputation</a:t>
            </a:r>
          </a:p>
          <a:p>
            <a:pPr marL="400050" lvl="1" indent="0" algn="just">
              <a:buNone/>
            </a:pPr>
            <a:endParaRPr lang="en-US" sz="2000" dirty="0"/>
          </a:p>
          <a:p>
            <a:pPr algn="just"/>
            <a:endParaRPr lang="en-US" dirty="0"/>
          </a:p>
        </p:txBody>
      </p:sp>
    </p:spTree>
    <p:extLst>
      <p:ext uri="{BB962C8B-B14F-4D97-AF65-F5344CB8AC3E}">
        <p14:creationId xmlns:p14="http://schemas.microsoft.com/office/powerpoint/2010/main" val="1618834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3" name="Content Placeholder 2"/>
          <p:cNvSpPr>
            <a:spLocks noGrp="1"/>
          </p:cNvSpPr>
          <p:nvPr>
            <p:ph idx="1"/>
          </p:nvPr>
        </p:nvSpPr>
        <p:spPr/>
        <p:txBody>
          <a:bodyPr/>
          <a:lstStyle/>
          <a:p>
            <a:pPr marL="385763" indent="-385763">
              <a:buFont typeface="+mj-lt"/>
              <a:buAutoNum type="arabicPeriod"/>
            </a:pPr>
            <a:r>
              <a:rPr lang="en-US" sz="2800" dirty="0" smtClean="0"/>
              <a:t>Understand the elements for the tort of defamation;</a:t>
            </a:r>
          </a:p>
          <a:p>
            <a:pPr marL="385763" indent="-385763">
              <a:buFont typeface="+mj-lt"/>
              <a:buAutoNum type="arabicPeriod"/>
            </a:pPr>
            <a:endParaRPr lang="en-US" sz="2800" dirty="0"/>
          </a:p>
          <a:p>
            <a:pPr marL="385763" indent="-385763">
              <a:buFont typeface="+mj-lt"/>
              <a:buAutoNum type="arabicPeriod"/>
            </a:pPr>
            <a:r>
              <a:rPr lang="en-US" sz="2800" dirty="0" smtClean="0"/>
              <a:t>Appreciate the difference between libel and slander;</a:t>
            </a:r>
          </a:p>
          <a:p>
            <a:pPr marL="385763" indent="-385763">
              <a:buFont typeface="+mj-lt"/>
              <a:buAutoNum type="arabicPeriod"/>
            </a:pPr>
            <a:endParaRPr lang="en-US" sz="2800" dirty="0"/>
          </a:p>
          <a:p>
            <a:pPr marL="385763" indent="-385763">
              <a:buFont typeface="+mj-lt"/>
              <a:buAutoNum type="arabicPeriod"/>
            </a:pPr>
            <a:r>
              <a:rPr lang="en-US" sz="2800" dirty="0" smtClean="0"/>
              <a:t>Understand the relevant defences to the tort of defamation.</a:t>
            </a:r>
          </a:p>
          <a:p>
            <a:pPr marL="385763" indent="-385763">
              <a:buFont typeface="+mj-lt"/>
              <a:buAutoNum type="arabicPeriod"/>
            </a:pPr>
            <a:endParaRPr lang="en-US" dirty="0"/>
          </a:p>
          <a:p>
            <a:pPr marL="385763" indent="-385763">
              <a:buFont typeface="+mj-lt"/>
              <a:buAutoNum type="arabicPeriod"/>
            </a:pPr>
            <a:endParaRPr lang="en-US" dirty="0" smtClean="0"/>
          </a:p>
          <a:p>
            <a:endParaRPr lang="en-US" dirty="0"/>
          </a:p>
        </p:txBody>
      </p:sp>
    </p:spTree>
    <p:extLst>
      <p:ext uri="{BB962C8B-B14F-4D97-AF65-F5344CB8AC3E}">
        <p14:creationId xmlns:p14="http://schemas.microsoft.com/office/powerpoint/2010/main" val="21587371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lstStyle/>
          <a:p>
            <a:r>
              <a:rPr lang="en-US" b="1" dirty="0">
                <a:solidFill>
                  <a:prstClr val="black"/>
                </a:solidFill>
              </a:rPr>
              <a:t>Cont’d…</a:t>
            </a:r>
            <a:endParaRPr lang="en-GB" dirty="0"/>
          </a:p>
        </p:txBody>
      </p:sp>
      <p:sp>
        <p:nvSpPr>
          <p:cNvPr id="3" name="Content Placeholder 2"/>
          <p:cNvSpPr>
            <a:spLocks noGrp="1"/>
          </p:cNvSpPr>
          <p:nvPr>
            <p:ph idx="1"/>
          </p:nvPr>
        </p:nvSpPr>
        <p:spPr>
          <a:xfrm>
            <a:off x="457200" y="1412776"/>
            <a:ext cx="8229600" cy="4713387"/>
          </a:xfrm>
        </p:spPr>
        <p:txBody>
          <a:bodyPr/>
          <a:lstStyle/>
          <a:p>
            <a:pPr lvl="0" algn="just"/>
            <a:r>
              <a:rPr lang="en-US" sz="2400" dirty="0">
                <a:solidFill>
                  <a:prstClr val="black"/>
                </a:solidFill>
              </a:rPr>
              <a:t>Thus, for a statement relating to a group, no action will stand unless:</a:t>
            </a:r>
          </a:p>
          <a:p>
            <a:pPr marL="857250" lvl="1" indent="-457200" algn="just">
              <a:buFont typeface="+mj-lt"/>
              <a:buAutoNum type="arabicPeriod"/>
            </a:pPr>
            <a:r>
              <a:rPr lang="en-US" sz="2000" dirty="0">
                <a:solidFill>
                  <a:prstClr val="black"/>
                </a:solidFill>
              </a:rPr>
              <a:t>The class is so small that the claimant can establish that the statement must apply to every member of the class; or </a:t>
            </a:r>
          </a:p>
          <a:p>
            <a:pPr marL="857250" lvl="1" indent="-457200" algn="just">
              <a:buFont typeface="+mj-lt"/>
              <a:buAutoNum type="arabicPeriod"/>
            </a:pPr>
            <a:r>
              <a:rPr lang="en-US" sz="2000" dirty="0">
                <a:solidFill>
                  <a:prstClr val="black"/>
                </a:solidFill>
              </a:rPr>
              <a:t>The claimant can show that the statement refers to him/her directly</a:t>
            </a:r>
          </a:p>
          <a:p>
            <a:r>
              <a:rPr lang="en-GB" sz="2400" b="1" i="1" dirty="0"/>
              <a:t>Read the case of </a:t>
            </a:r>
            <a:r>
              <a:rPr lang="en-GB" sz="2400" b="1" i="1" dirty="0" err="1"/>
              <a:t>Knuppfer</a:t>
            </a:r>
            <a:r>
              <a:rPr lang="en-GB" sz="2400" b="1" i="1" dirty="0"/>
              <a:t> v London Express Newspaper Ltd (1944) AC 116</a:t>
            </a:r>
          </a:p>
        </p:txBody>
      </p:sp>
    </p:spTree>
    <p:extLst>
      <p:ext uri="{BB962C8B-B14F-4D97-AF65-F5344CB8AC3E}">
        <p14:creationId xmlns:p14="http://schemas.microsoft.com/office/powerpoint/2010/main" val="42382236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a:t>The Statement must be published</a:t>
            </a:r>
          </a:p>
        </p:txBody>
      </p:sp>
      <p:sp>
        <p:nvSpPr>
          <p:cNvPr id="2" name="Content Placeholder 1"/>
          <p:cNvSpPr>
            <a:spLocks noGrp="1"/>
          </p:cNvSpPr>
          <p:nvPr>
            <p:ph idx="1"/>
          </p:nvPr>
        </p:nvSpPr>
        <p:spPr>
          <a:xfrm>
            <a:off x="457200" y="1268760"/>
            <a:ext cx="8229600" cy="5400600"/>
          </a:xfrm>
        </p:spPr>
        <p:txBody>
          <a:bodyPr>
            <a:normAutofit lnSpcReduction="10000"/>
          </a:bodyPr>
          <a:lstStyle/>
          <a:p>
            <a:pPr algn="just"/>
            <a:r>
              <a:rPr lang="en-US" sz="2400" dirty="0"/>
              <a:t>Publication is the communication of defamatory words to a person or persons other than the one defamed. </a:t>
            </a:r>
          </a:p>
          <a:p>
            <a:pPr algn="just"/>
            <a:r>
              <a:rPr lang="en-US" sz="2400" dirty="0"/>
              <a:t>Publication to at least one other person must be proved.</a:t>
            </a:r>
          </a:p>
          <a:p>
            <a:pPr algn="just"/>
            <a:r>
              <a:rPr lang="en-US" sz="2400" dirty="0"/>
              <a:t>Communication between husband and wife does not amount to publication, but communication by the defendant to the spouse of the claimant is sufficient. </a:t>
            </a:r>
          </a:p>
          <a:p>
            <a:pPr algn="just"/>
            <a:r>
              <a:rPr lang="en-US" sz="2400" dirty="0"/>
              <a:t>Dictation of a defamatory statement to a secretary or typist is publication - </a:t>
            </a:r>
            <a:r>
              <a:rPr lang="en-US" sz="2400" i="1" dirty="0"/>
              <a:t>Pullman v W. Hill &amp; Co Ltd</a:t>
            </a:r>
            <a:r>
              <a:rPr lang="en-US" sz="2400" dirty="0"/>
              <a:t> </a:t>
            </a:r>
            <a:r>
              <a:rPr lang="en-US" sz="2400" i="1" dirty="0"/>
              <a:t>[1891] 1 QB 524  per Lord Esher MR.</a:t>
            </a:r>
          </a:p>
          <a:p>
            <a:pPr algn="just"/>
            <a:r>
              <a:rPr lang="en-US" sz="2400" dirty="0"/>
              <a:t>A person who dictates defamatory words to a typist is liable for defamation but the typist or the printer who hands back the documents to the author are not liable for publication as it is impossible to publish the defamatory words to the author (who cannot be said to be a 3</a:t>
            </a:r>
            <a:r>
              <a:rPr lang="en-US" sz="2400" baseline="30000" dirty="0"/>
              <a:t>rd</a:t>
            </a:r>
            <a:r>
              <a:rPr lang="en-US" sz="2400" dirty="0"/>
              <a:t> party); they are merely acting as agents of the author.</a:t>
            </a:r>
          </a:p>
          <a:p>
            <a:pPr algn="just"/>
            <a:endParaRPr lang="en-US" dirty="0"/>
          </a:p>
        </p:txBody>
      </p:sp>
    </p:spTree>
    <p:extLst>
      <p:ext uri="{BB962C8B-B14F-4D97-AF65-F5344CB8AC3E}">
        <p14:creationId xmlns:p14="http://schemas.microsoft.com/office/powerpoint/2010/main" val="15974499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229600" cy="864096"/>
          </a:xfrm>
        </p:spPr>
        <p:txBody>
          <a:bodyPr/>
          <a:lstStyle/>
          <a:p>
            <a:r>
              <a:rPr lang="en-GB" b="1" dirty="0"/>
              <a:t>Cont’d</a:t>
            </a:r>
          </a:p>
        </p:txBody>
      </p:sp>
      <p:sp>
        <p:nvSpPr>
          <p:cNvPr id="3" name="Content Placeholder 2"/>
          <p:cNvSpPr>
            <a:spLocks noGrp="1"/>
          </p:cNvSpPr>
          <p:nvPr>
            <p:ph idx="1"/>
          </p:nvPr>
        </p:nvSpPr>
        <p:spPr>
          <a:xfrm>
            <a:off x="457200" y="980728"/>
            <a:ext cx="8229600" cy="5616624"/>
          </a:xfrm>
        </p:spPr>
        <p:txBody>
          <a:bodyPr>
            <a:noAutofit/>
          </a:bodyPr>
          <a:lstStyle/>
          <a:p>
            <a:r>
              <a:rPr lang="en-GB" sz="2400" dirty="0"/>
              <a:t>But, if the typist/printer shows the documents to a 3</a:t>
            </a:r>
            <a:r>
              <a:rPr lang="en-GB" sz="2400" baseline="30000" dirty="0"/>
              <a:t>rd</a:t>
            </a:r>
            <a:r>
              <a:rPr lang="en-GB" sz="2400" dirty="0"/>
              <a:t> person, they could be liable for defamation including the author.</a:t>
            </a:r>
          </a:p>
          <a:p>
            <a:r>
              <a:rPr lang="en-GB" sz="2400" dirty="0"/>
              <a:t>It is not a defence to say they were merely repeating the defamatory words of another; repetition increases the harm to the claimant’s reputation and the defendant will have to pay compensation to the claimant.</a:t>
            </a:r>
          </a:p>
          <a:p>
            <a:r>
              <a:rPr lang="en-GB" sz="2400" dirty="0"/>
              <a:t>It is further immaterial that the person repeating the slander or libel expresses doubt or disbelief as to the truthfulness of the statement.</a:t>
            </a:r>
          </a:p>
          <a:p>
            <a:r>
              <a:rPr lang="en-GB" sz="2400" dirty="0"/>
              <a:t>The situations below illustrate circumstances under which the original will however remain responsible for defamation and not the repeater:</a:t>
            </a:r>
          </a:p>
          <a:p>
            <a:pPr marL="857250" lvl="1" indent="-457200">
              <a:buFont typeface="+mj-lt"/>
              <a:buAutoNum type="arabicPeriod"/>
            </a:pPr>
            <a:r>
              <a:rPr lang="en-GB" sz="2400" dirty="0"/>
              <a:t>If the original defamer authorises or requests the publication</a:t>
            </a:r>
          </a:p>
        </p:txBody>
      </p:sp>
    </p:spTree>
    <p:extLst>
      <p:ext uri="{BB962C8B-B14F-4D97-AF65-F5344CB8AC3E}">
        <p14:creationId xmlns:p14="http://schemas.microsoft.com/office/powerpoint/2010/main" val="30956417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lstStyle/>
          <a:p>
            <a:r>
              <a:rPr lang="en-GB" b="1" dirty="0">
                <a:solidFill>
                  <a:prstClr val="black"/>
                </a:solidFill>
              </a:rPr>
              <a:t>Cont’d</a:t>
            </a:r>
            <a:endParaRPr lang="en-GB" dirty="0"/>
          </a:p>
        </p:txBody>
      </p:sp>
      <p:sp>
        <p:nvSpPr>
          <p:cNvPr id="3" name="Content Placeholder 2"/>
          <p:cNvSpPr>
            <a:spLocks noGrp="1"/>
          </p:cNvSpPr>
          <p:nvPr>
            <p:ph idx="1"/>
          </p:nvPr>
        </p:nvSpPr>
        <p:spPr>
          <a:xfrm>
            <a:off x="457200" y="1124744"/>
            <a:ext cx="8229600" cy="5400600"/>
          </a:xfrm>
        </p:spPr>
        <p:txBody>
          <a:bodyPr>
            <a:normAutofit/>
          </a:bodyPr>
          <a:lstStyle/>
          <a:p>
            <a:pPr marL="400050" lvl="1" indent="0">
              <a:buNone/>
            </a:pPr>
            <a:r>
              <a:rPr lang="en-GB" sz="2400" dirty="0"/>
              <a:t>2. If the original defamer intended that the statement should be repeated or published</a:t>
            </a:r>
          </a:p>
          <a:p>
            <a:pPr marL="400050" lvl="1" indent="0">
              <a:buNone/>
            </a:pPr>
            <a:r>
              <a:rPr lang="en-GB" sz="2400" dirty="0"/>
              <a:t>3. Where he has informed a person under a moral duty to publish or repeat the statement</a:t>
            </a:r>
          </a:p>
          <a:p>
            <a:pPr marL="400050" lvl="1" indent="0">
              <a:buNone/>
            </a:pPr>
            <a:r>
              <a:rPr lang="en-GB" sz="2400" dirty="0"/>
              <a:t>4. Where the republication is the natural and probable result of the original publication; one will be liable where it was foreseeable that  further publication would probably take place and that in consequence, increased harm to the claimant would ensue.</a:t>
            </a:r>
          </a:p>
          <a:p>
            <a:r>
              <a:rPr lang="en-GB" sz="2400" dirty="0"/>
              <a:t>Read</a:t>
            </a:r>
            <a:r>
              <a:rPr lang="en-GB" sz="2400" dirty="0" smtClean="0"/>
              <a:t>:</a:t>
            </a:r>
          </a:p>
          <a:p>
            <a:pPr lvl="1"/>
            <a:r>
              <a:rPr lang="en-GB" sz="2400" dirty="0"/>
              <a:t>James </a:t>
            </a:r>
            <a:r>
              <a:rPr lang="en-GB" sz="2400" dirty="0" err="1"/>
              <a:t>Kasamanda</a:t>
            </a:r>
            <a:r>
              <a:rPr lang="en-GB" sz="2400" dirty="0"/>
              <a:t> v Van </a:t>
            </a:r>
            <a:r>
              <a:rPr lang="en-GB" sz="2400" dirty="0" err="1"/>
              <a:t>Boxtel</a:t>
            </a:r>
            <a:r>
              <a:rPr lang="en-GB" sz="2400" dirty="0"/>
              <a:t> [2019] ZMSC 8 </a:t>
            </a:r>
          </a:p>
          <a:p>
            <a:pPr lvl="1"/>
            <a:r>
              <a:rPr lang="en-GB" sz="2400" dirty="0"/>
              <a:t>Slipper v BBC (1991) 1 QB 283</a:t>
            </a:r>
          </a:p>
          <a:p>
            <a:pPr lvl="1"/>
            <a:r>
              <a:rPr lang="en-GB" sz="2400" dirty="0"/>
              <a:t>McManus v Victoria Beckham (2002) WLR 2982</a:t>
            </a:r>
          </a:p>
          <a:p>
            <a:pPr marL="400050" lvl="1" indent="0">
              <a:buNone/>
            </a:pPr>
            <a:endParaRPr lang="en-GB" sz="2400" dirty="0"/>
          </a:p>
          <a:p>
            <a:pPr marL="0" indent="0">
              <a:buNone/>
            </a:pPr>
            <a:endParaRPr lang="en-GB" dirty="0"/>
          </a:p>
        </p:txBody>
      </p:sp>
    </p:spTree>
    <p:extLst>
      <p:ext uri="{BB962C8B-B14F-4D97-AF65-F5344CB8AC3E}">
        <p14:creationId xmlns:p14="http://schemas.microsoft.com/office/powerpoint/2010/main" val="8346351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GB" b="1" dirty="0"/>
              <a:t>Cont’d</a:t>
            </a:r>
          </a:p>
        </p:txBody>
      </p:sp>
      <p:sp>
        <p:nvSpPr>
          <p:cNvPr id="3" name="Content Placeholder 2"/>
          <p:cNvSpPr>
            <a:spLocks noGrp="1"/>
          </p:cNvSpPr>
          <p:nvPr>
            <p:ph idx="1"/>
          </p:nvPr>
        </p:nvSpPr>
        <p:spPr>
          <a:xfrm>
            <a:off x="457200" y="1196752"/>
            <a:ext cx="8229600" cy="4929411"/>
          </a:xfrm>
        </p:spPr>
        <p:txBody>
          <a:bodyPr>
            <a:normAutofit/>
          </a:bodyPr>
          <a:lstStyle/>
          <a:p>
            <a:pPr marL="514350" indent="-514350">
              <a:buAutoNum type="arabicPeriod"/>
            </a:pPr>
            <a:r>
              <a:rPr lang="en-GB" sz="2400" b="1" dirty="0"/>
              <a:t>Who can Sue?</a:t>
            </a:r>
          </a:p>
          <a:p>
            <a:pPr marL="914400" lvl="1" indent="-514350">
              <a:buFont typeface="+mj-lt"/>
              <a:buAutoNum type="alphaLcParenR"/>
            </a:pPr>
            <a:r>
              <a:rPr lang="en-GB" sz="2400" dirty="0"/>
              <a:t>Any living human being; the action does not survive death thus the estate of a person who has been defamed has no cause of action</a:t>
            </a:r>
          </a:p>
          <a:p>
            <a:pPr marL="914400" lvl="1" indent="-514350">
              <a:buFont typeface="+mj-lt"/>
              <a:buAutoNum type="alphaLcParenR"/>
            </a:pPr>
            <a:r>
              <a:rPr lang="en-GB" sz="2400" dirty="0"/>
              <a:t>Companies</a:t>
            </a:r>
          </a:p>
          <a:p>
            <a:pPr marL="514350" indent="-514350">
              <a:buFont typeface="+mj-lt"/>
              <a:buAutoNum type="arabicPeriod"/>
            </a:pPr>
            <a:r>
              <a:rPr lang="en-GB" sz="2400" b="1" dirty="0"/>
              <a:t>Who cannot sue?</a:t>
            </a:r>
          </a:p>
          <a:p>
            <a:pPr marL="914400" lvl="1" indent="-514350">
              <a:buFont typeface="+mj-lt"/>
              <a:buAutoNum type="alphaLcParenR"/>
            </a:pPr>
            <a:r>
              <a:rPr lang="en-GB" sz="2400" dirty="0"/>
              <a:t>Governmental </a:t>
            </a:r>
            <a:r>
              <a:rPr lang="en-GB" sz="2400" dirty="0" smtClean="0"/>
              <a:t>bodies - </a:t>
            </a:r>
            <a:r>
              <a:rPr lang="en-US" sz="2400" b="1" u="sng" dirty="0"/>
              <a:t>National pension Scheme Authority v </a:t>
            </a:r>
            <a:r>
              <a:rPr lang="en-US" sz="2400" b="1" u="sng" dirty="0" err="1"/>
              <a:t>Milupi</a:t>
            </a:r>
            <a:r>
              <a:rPr lang="en-US" sz="2400" b="1" u="sng" dirty="0"/>
              <a:t> &amp; News Diggers Media Limited [2020] ZMHC 3</a:t>
            </a:r>
            <a:r>
              <a:rPr lang="en-US" sz="2400" b="1" u="sng" dirty="0" smtClean="0"/>
              <a:t>;</a:t>
            </a:r>
            <a:endParaRPr lang="en-GB" sz="2400" b="1" u="sng" dirty="0"/>
          </a:p>
          <a:p>
            <a:pPr marL="914400" lvl="1" indent="-514350">
              <a:buFont typeface="+mj-lt"/>
              <a:buAutoNum type="alphaLcParenR"/>
            </a:pPr>
            <a:r>
              <a:rPr lang="en-GB" sz="2400" dirty="0"/>
              <a:t>Political parties</a:t>
            </a:r>
          </a:p>
        </p:txBody>
      </p:sp>
    </p:spTree>
    <p:extLst>
      <p:ext uri="{BB962C8B-B14F-4D97-AF65-F5344CB8AC3E}">
        <p14:creationId xmlns:p14="http://schemas.microsoft.com/office/powerpoint/2010/main" val="25885920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95536" y="116632"/>
            <a:ext cx="8229600" cy="850106"/>
          </a:xfrm>
        </p:spPr>
        <p:txBody>
          <a:bodyPr>
            <a:normAutofit/>
          </a:bodyPr>
          <a:lstStyle/>
          <a:p>
            <a:pPr algn="ctr"/>
            <a:r>
              <a:rPr lang="en-US" b="1" dirty="0"/>
              <a:t>Defences</a:t>
            </a:r>
          </a:p>
        </p:txBody>
      </p:sp>
      <p:sp>
        <p:nvSpPr>
          <p:cNvPr id="2" name="Content Placeholder 1"/>
          <p:cNvSpPr>
            <a:spLocks noGrp="1"/>
          </p:cNvSpPr>
          <p:nvPr>
            <p:ph idx="1"/>
          </p:nvPr>
        </p:nvSpPr>
        <p:spPr>
          <a:xfrm>
            <a:off x="457200" y="1052736"/>
            <a:ext cx="8229600" cy="5544616"/>
          </a:xfrm>
        </p:spPr>
        <p:txBody>
          <a:bodyPr>
            <a:normAutofit/>
          </a:bodyPr>
          <a:lstStyle/>
          <a:p>
            <a:r>
              <a:rPr lang="en-US" sz="2400" b="1" dirty="0"/>
              <a:t>Truth/ Justification</a:t>
            </a:r>
          </a:p>
          <a:p>
            <a:pPr lvl="1">
              <a:buFont typeface="Courier New" pitchFamily="49" charset="0"/>
              <a:buChar char="o"/>
            </a:pPr>
            <a:r>
              <a:rPr lang="en-US" sz="2400" dirty="0"/>
              <a:t>It is a valid defence to show that the defamatory statements were in fact true.</a:t>
            </a:r>
          </a:p>
          <a:p>
            <a:pPr lvl="1">
              <a:buFont typeface="Courier New" pitchFamily="49" charset="0"/>
              <a:buChar char="o"/>
            </a:pPr>
            <a:r>
              <a:rPr lang="en-US" sz="2400" dirty="0"/>
              <a:t>Defamatory statements are presumed to be untrue thus the defendant has to show on a balance of probabilities that they are true.</a:t>
            </a:r>
          </a:p>
          <a:p>
            <a:pPr lvl="1">
              <a:buFont typeface="Courier New" pitchFamily="49" charset="0"/>
              <a:buChar char="o"/>
            </a:pPr>
            <a:r>
              <a:rPr lang="en-US" sz="2400" dirty="0"/>
              <a:t>The burden on the defendant is reduced in that he merely has to show that the statements are substantially true.</a:t>
            </a:r>
          </a:p>
          <a:p>
            <a:pPr lvl="1">
              <a:buFont typeface="Courier New" pitchFamily="49" charset="0"/>
              <a:buChar char="o"/>
            </a:pPr>
            <a:r>
              <a:rPr lang="en-US" sz="2400" dirty="0"/>
              <a:t>This means that the defence does not fail merely because the defendant has failed to prove the truthfulness of all the statements said to be defamatory;</a:t>
            </a:r>
          </a:p>
          <a:p>
            <a:endParaRPr lang="en-US" dirty="0"/>
          </a:p>
        </p:txBody>
      </p:sp>
    </p:spTree>
    <p:extLst>
      <p:ext uri="{BB962C8B-B14F-4D97-AF65-F5344CB8AC3E}">
        <p14:creationId xmlns:p14="http://schemas.microsoft.com/office/powerpoint/2010/main" val="13962526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GB" b="1" dirty="0">
                <a:solidFill>
                  <a:prstClr val="black"/>
                </a:solidFill>
              </a:rPr>
              <a:t>Defences Cont’d</a:t>
            </a:r>
            <a:endParaRPr lang="en-GB" dirty="0"/>
          </a:p>
        </p:txBody>
      </p:sp>
      <p:sp>
        <p:nvSpPr>
          <p:cNvPr id="3" name="Content Placeholder 2"/>
          <p:cNvSpPr>
            <a:spLocks noGrp="1"/>
          </p:cNvSpPr>
          <p:nvPr>
            <p:ph idx="1"/>
          </p:nvPr>
        </p:nvSpPr>
        <p:spPr>
          <a:xfrm>
            <a:off x="457200" y="1196752"/>
            <a:ext cx="8229600" cy="5400600"/>
          </a:xfrm>
        </p:spPr>
        <p:txBody>
          <a:bodyPr/>
          <a:lstStyle/>
          <a:p>
            <a:pPr lvl="1">
              <a:buFont typeface="Courier New" pitchFamily="49" charset="0"/>
              <a:buChar char="o"/>
            </a:pPr>
            <a:r>
              <a:rPr lang="en-US" sz="2400" dirty="0">
                <a:solidFill>
                  <a:prstClr val="black"/>
                </a:solidFill>
              </a:rPr>
              <a:t>It will be sufficient for the defendant the truthfulness of the most serious statements such that the other statements do  not materially injure the claimant’s reputation. </a:t>
            </a:r>
          </a:p>
          <a:p>
            <a:pPr lvl="1">
              <a:buFont typeface="Courier New" pitchFamily="49" charset="0"/>
              <a:buChar char="o"/>
            </a:pPr>
            <a:r>
              <a:rPr lang="en-US" sz="2400" dirty="0">
                <a:solidFill>
                  <a:prstClr val="black"/>
                </a:solidFill>
              </a:rPr>
              <a:t>For example  Y says </a:t>
            </a:r>
          </a:p>
          <a:p>
            <a:pPr marL="1428750" lvl="2" indent="-571500">
              <a:buFont typeface="+mj-lt"/>
              <a:buAutoNum type="romanUcPeriod"/>
            </a:pPr>
            <a:r>
              <a:rPr lang="en-US" dirty="0">
                <a:solidFill>
                  <a:prstClr val="black"/>
                </a:solidFill>
              </a:rPr>
              <a:t>X stole Christmas presents for kids from an orphanage;  </a:t>
            </a:r>
          </a:p>
          <a:p>
            <a:pPr marL="1428750" lvl="2" indent="-571500">
              <a:buFont typeface="+mj-lt"/>
              <a:buAutoNum type="romanUcPeriod"/>
            </a:pPr>
            <a:r>
              <a:rPr lang="en-US" dirty="0">
                <a:solidFill>
                  <a:prstClr val="black"/>
                </a:solidFill>
              </a:rPr>
              <a:t>He had written on the wall Santa Claus does not exist ;and </a:t>
            </a:r>
          </a:p>
          <a:p>
            <a:pPr marL="1428750" lvl="2" indent="-571500">
              <a:buFont typeface="+mj-lt"/>
              <a:buAutoNum type="romanUcPeriod"/>
            </a:pPr>
            <a:r>
              <a:rPr lang="en-US" dirty="0">
                <a:solidFill>
                  <a:prstClr val="black"/>
                </a:solidFill>
              </a:rPr>
              <a:t>misspelt “Santa Claus”</a:t>
            </a:r>
          </a:p>
          <a:p>
            <a:pPr lvl="1">
              <a:buFont typeface="Courier New" pitchFamily="49" charset="0"/>
              <a:buChar char="o"/>
            </a:pPr>
            <a:r>
              <a:rPr lang="en-US" sz="2400" dirty="0">
                <a:solidFill>
                  <a:prstClr val="black"/>
                </a:solidFill>
              </a:rPr>
              <a:t>If Y could justify I and II, his defence would not fail because he could not also prove allegation iii.</a:t>
            </a:r>
          </a:p>
          <a:p>
            <a:endParaRPr lang="en-GB" dirty="0"/>
          </a:p>
        </p:txBody>
      </p:sp>
    </p:spTree>
    <p:extLst>
      <p:ext uri="{BB962C8B-B14F-4D97-AF65-F5344CB8AC3E}">
        <p14:creationId xmlns:p14="http://schemas.microsoft.com/office/powerpoint/2010/main" val="13431337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GB" b="1" dirty="0">
                <a:solidFill>
                  <a:prstClr val="black"/>
                </a:solidFill>
              </a:rPr>
              <a:t>Defences Cont’d</a:t>
            </a:r>
            <a:endParaRPr lang="en-GB" dirty="0"/>
          </a:p>
        </p:txBody>
      </p:sp>
      <p:sp>
        <p:nvSpPr>
          <p:cNvPr id="3" name="Content Placeholder 2"/>
          <p:cNvSpPr>
            <a:spLocks noGrp="1"/>
          </p:cNvSpPr>
          <p:nvPr>
            <p:ph idx="1"/>
          </p:nvPr>
        </p:nvSpPr>
        <p:spPr>
          <a:xfrm>
            <a:off x="457200" y="1196752"/>
            <a:ext cx="8229600" cy="5328592"/>
          </a:xfrm>
        </p:spPr>
        <p:txBody>
          <a:bodyPr/>
          <a:lstStyle/>
          <a:p>
            <a:pPr lvl="1">
              <a:buFont typeface="Courier New" pitchFamily="49" charset="0"/>
              <a:buChar char="o"/>
            </a:pPr>
            <a:r>
              <a:rPr lang="en-US" sz="2400" dirty="0">
                <a:solidFill>
                  <a:prstClr val="black"/>
                </a:solidFill>
              </a:rPr>
              <a:t>The claimant has no right to complain about true statements that lower his reputation.</a:t>
            </a:r>
          </a:p>
          <a:p>
            <a:pPr lvl="1">
              <a:buFont typeface="Courier New" pitchFamily="49" charset="0"/>
              <a:buChar char="o"/>
            </a:pPr>
            <a:r>
              <a:rPr lang="en-US" sz="2400" dirty="0">
                <a:solidFill>
                  <a:prstClr val="black"/>
                </a:solidFill>
              </a:rPr>
              <a:t>It is also irrelevant whether the statements are published out of malice or so that others can come to know the truth. </a:t>
            </a:r>
          </a:p>
          <a:p>
            <a:pPr lvl="1">
              <a:buFont typeface="Courier New" pitchFamily="49" charset="0"/>
              <a:buChar char="o"/>
            </a:pPr>
            <a:r>
              <a:rPr lang="en-US" sz="2400" dirty="0">
                <a:solidFill>
                  <a:prstClr val="black"/>
                </a:solidFill>
              </a:rPr>
              <a:t>Read:</a:t>
            </a:r>
          </a:p>
          <a:p>
            <a:pPr marL="1200150" lvl="2" indent="-342900">
              <a:buFontTx/>
              <a:buChar char="-"/>
            </a:pPr>
            <a:r>
              <a:rPr lang="en-US" b="1" i="1" dirty="0">
                <a:solidFill>
                  <a:prstClr val="black"/>
                </a:solidFill>
              </a:rPr>
              <a:t>Alexander v N.E. Railway Co. (1856) 6 B &amp; S 340; </a:t>
            </a:r>
          </a:p>
          <a:p>
            <a:pPr marL="1200150" lvl="2" indent="-342900">
              <a:buFontTx/>
              <a:buChar char="-"/>
            </a:pPr>
            <a:r>
              <a:rPr lang="en-US" b="1" i="1" dirty="0">
                <a:solidFill>
                  <a:prstClr val="black"/>
                </a:solidFill>
              </a:rPr>
              <a:t>Banda v Zambia Publishing Co. Ltd (1982) ZR 4</a:t>
            </a:r>
          </a:p>
          <a:p>
            <a:pPr marL="1200150" lvl="2" indent="-342900">
              <a:buFontTx/>
              <a:buChar char="-"/>
            </a:pPr>
            <a:r>
              <a:rPr lang="en-US" b="1" i="1" dirty="0">
                <a:solidFill>
                  <a:prstClr val="black"/>
                </a:solidFill>
              </a:rPr>
              <a:t>See s. 6 of the Defamation Act Chapter 68 of the Laws </a:t>
            </a:r>
            <a:r>
              <a:rPr lang="en-US" b="1" i="1">
                <a:solidFill>
                  <a:prstClr val="black"/>
                </a:solidFill>
              </a:rPr>
              <a:t>of Zambia</a:t>
            </a:r>
          </a:p>
          <a:p>
            <a:pPr marL="1200150" lvl="2" indent="-342900">
              <a:buFontTx/>
              <a:buChar char="-"/>
            </a:pPr>
            <a:endParaRPr lang="en-US" b="1" i="1" dirty="0">
              <a:solidFill>
                <a:prstClr val="black"/>
              </a:solidFill>
            </a:endParaRPr>
          </a:p>
          <a:p>
            <a:pPr marL="1200150" lvl="2" indent="-342900">
              <a:buFontTx/>
              <a:buChar char="-"/>
            </a:pPr>
            <a:endParaRPr lang="en-US" b="1" i="1" dirty="0">
              <a:solidFill>
                <a:prstClr val="black"/>
              </a:solidFill>
            </a:endParaRPr>
          </a:p>
          <a:p>
            <a:endParaRPr lang="en-GB" dirty="0"/>
          </a:p>
        </p:txBody>
      </p:sp>
    </p:spTree>
    <p:extLst>
      <p:ext uri="{BB962C8B-B14F-4D97-AF65-F5344CB8AC3E}">
        <p14:creationId xmlns:p14="http://schemas.microsoft.com/office/powerpoint/2010/main" val="29255462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GB" b="1" dirty="0"/>
              <a:t>Defences Cont’d</a:t>
            </a:r>
          </a:p>
        </p:txBody>
      </p:sp>
      <p:sp>
        <p:nvSpPr>
          <p:cNvPr id="3" name="Content Placeholder 2"/>
          <p:cNvSpPr>
            <a:spLocks noGrp="1"/>
          </p:cNvSpPr>
          <p:nvPr>
            <p:ph idx="1"/>
          </p:nvPr>
        </p:nvSpPr>
        <p:spPr>
          <a:xfrm>
            <a:off x="457200" y="1124744"/>
            <a:ext cx="8229600" cy="5544616"/>
          </a:xfrm>
        </p:spPr>
        <p:txBody>
          <a:bodyPr>
            <a:normAutofit fontScale="92500"/>
          </a:bodyPr>
          <a:lstStyle/>
          <a:p>
            <a:pPr lvl="0"/>
            <a:r>
              <a:rPr lang="en-US" sz="2400" b="1" dirty="0">
                <a:solidFill>
                  <a:prstClr val="black"/>
                </a:solidFill>
              </a:rPr>
              <a:t>Fair Comment / Honest Opinion </a:t>
            </a:r>
          </a:p>
          <a:p>
            <a:pPr lvl="1">
              <a:buFont typeface="Courier New" pitchFamily="49" charset="0"/>
              <a:buChar char="o"/>
            </a:pPr>
            <a:r>
              <a:rPr lang="en-US" sz="2400" dirty="0">
                <a:solidFill>
                  <a:prstClr val="black"/>
                </a:solidFill>
              </a:rPr>
              <a:t>Here the defendant does not need to show that his statement is true but that he has the right to criticize the claimant.</a:t>
            </a:r>
          </a:p>
          <a:p>
            <a:pPr lvl="1">
              <a:buFont typeface="Courier New" pitchFamily="49" charset="0"/>
              <a:buChar char="o"/>
            </a:pPr>
            <a:r>
              <a:rPr lang="en-US" sz="2400" dirty="0">
                <a:solidFill>
                  <a:prstClr val="black"/>
                </a:solidFill>
              </a:rPr>
              <a:t>In applying the defence, the courts have imposed three main limitations on the extent to which a defendant can escape liability for criticism:</a:t>
            </a:r>
          </a:p>
          <a:p>
            <a:pPr marL="914400" lvl="1" indent="-457200">
              <a:buFont typeface="+mj-lt"/>
              <a:buAutoNum type="arabicParenR"/>
            </a:pPr>
            <a:r>
              <a:rPr lang="en-US" sz="2400" dirty="0">
                <a:solidFill>
                  <a:prstClr val="black"/>
                </a:solidFill>
              </a:rPr>
              <a:t>It must be in the public interest</a:t>
            </a:r>
          </a:p>
          <a:p>
            <a:pPr marL="914400" lvl="1" indent="-457200">
              <a:buFont typeface="+mj-lt"/>
              <a:buAutoNum type="arabicParenR"/>
            </a:pPr>
            <a:r>
              <a:rPr lang="en-US" sz="2400" dirty="0">
                <a:solidFill>
                  <a:prstClr val="black"/>
                </a:solidFill>
              </a:rPr>
              <a:t>It must be a comment</a:t>
            </a:r>
          </a:p>
          <a:p>
            <a:pPr marL="914400" lvl="1" indent="-457200">
              <a:buFont typeface="+mj-lt"/>
              <a:buAutoNum type="arabicParenR"/>
            </a:pPr>
            <a:r>
              <a:rPr lang="en-US" sz="2400" dirty="0">
                <a:solidFill>
                  <a:prstClr val="black"/>
                </a:solidFill>
              </a:rPr>
              <a:t>The comment must be fair and </a:t>
            </a:r>
            <a:r>
              <a:rPr lang="en-US" sz="2400" dirty="0" smtClean="0">
                <a:solidFill>
                  <a:prstClr val="black"/>
                </a:solidFill>
              </a:rPr>
              <a:t>honest</a:t>
            </a:r>
            <a:endParaRPr lang="en-US" sz="2100" b="1" dirty="0">
              <a:solidFill>
                <a:prstClr val="black"/>
              </a:solidFill>
            </a:endParaRPr>
          </a:p>
          <a:p>
            <a:pPr marL="0" lvl="0" indent="0">
              <a:buNone/>
            </a:pPr>
            <a:r>
              <a:rPr lang="en-US" sz="2400" dirty="0" smtClean="0">
                <a:solidFill>
                  <a:prstClr val="black"/>
                </a:solidFill>
              </a:rPr>
              <a:t>Read:</a:t>
            </a:r>
            <a:r>
              <a:rPr lang="en-US" sz="2500" dirty="0" smtClean="0">
                <a:solidFill>
                  <a:prstClr val="black"/>
                </a:solidFill>
              </a:rPr>
              <a:t> </a:t>
            </a:r>
            <a:r>
              <a:rPr lang="en-US" sz="2500" dirty="0">
                <a:solidFill>
                  <a:prstClr val="black"/>
                </a:solidFill>
              </a:rPr>
              <a:t>- </a:t>
            </a:r>
            <a:endParaRPr lang="en-US" sz="2500" dirty="0" smtClean="0">
              <a:solidFill>
                <a:prstClr val="black"/>
              </a:solidFill>
            </a:endParaRPr>
          </a:p>
          <a:p>
            <a:pPr lvl="1"/>
            <a:r>
              <a:rPr lang="en-US" sz="2600" b="1" i="1" dirty="0" err="1">
                <a:solidFill>
                  <a:prstClr val="black"/>
                </a:solidFill>
              </a:rPr>
              <a:t>Ndovi</a:t>
            </a:r>
            <a:r>
              <a:rPr lang="en-US" sz="2600" b="1" i="1" dirty="0">
                <a:solidFill>
                  <a:prstClr val="black"/>
                </a:solidFill>
              </a:rPr>
              <a:t> v Post Newspapers Ltd. &amp; Another </a:t>
            </a:r>
            <a:r>
              <a:rPr lang="en-US" sz="2600" b="1" i="1" dirty="0" smtClean="0">
                <a:solidFill>
                  <a:prstClr val="black"/>
                </a:solidFill>
              </a:rPr>
              <a:t>[</a:t>
            </a:r>
            <a:r>
              <a:rPr lang="en-US" sz="2600" b="1" i="1" dirty="0">
                <a:solidFill>
                  <a:prstClr val="black"/>
                </a:solidFill>
              </a:rPr>
              <a:t>2010] ZMSC </a:t>
            </a:r>
            <a:r>
              <a:rPr lang="en-US" sz="2600" b="1" i="1" dirty="0" smtClean="0">
                <a:solidFill>
                  <a:prstClr val="black"/>
                </a:solidFill>
              </a:rPr>
              <a:t>1;</a:t>
            </a:r>
            <a:endParaRPr lang="en-US" sz="2600" b="1" i="1" dirty="0">
              <a:solidFill>
                <a:prstClr val="black"/>
              </a:solidFill>
            </a:endParaRPr>
          </a:p>
          <a:p>
            <a:pPr lvl="1"/>
            <a:r>
              <a:rPr lang="en-US" sz="2600" b="1" i="1" dirty="0" err="1" smtClean="0">
                <a:solidFill>
                  <a:prstClr val="black"/>
                </a:solidFill>
              </a:rPr>
              <a:t>Bweupe</a:t>
            </a:r>
            <a:r>
              <a:rPr lang="en-US" sz="2600" b="1" i="1" dirty="0" smtClean="0">
                <a:solidFill>
                  <a:prstClr val="black"/>
                </a:solidFill>
              </a:rPr>
              <a:t> </a:t>
            </a:r>
            <a:r>
              <a:rPr lang="en-US" sz="2600" b="1" i="1" dirty="0">
                <a:solidFill>
                  <a:prstClr val="black"/>
                </a:solidFill>
              </a:rPr>
              <a:t>v AG (1984) ZR 21; </a:t>
            </a:r>
          </a:p>
          <a:p>
            <a:pPr lvl="1"/>
            <a:r>
              <a:rPr lang="en-US" sz="2600" b="1" i="1" dirty="0" smtClean="0">
                <a:solidFill>
                  <a:prstClr val="black"/>
                </a:solidFill>
              </a:rPr>
              <a:t>Zulu </a:t>
            </a:r>
            <a:r>
              <a:rPr lang="en-US" sz="2600" b="1" i="1" dirty="0">
                <a:solidFill>
                  <a:prstClr val="black"/>
                </a:solidFill>
              </a:rPr>
              <a:t>v Times Newspapers Ltd (1985) ZR </a:t>
            </a:r>
            <a:r>
              <a:rPr lang="en-US" sz="2600" b="1" i="1" dirty="0" smtClean="0">
                <a:solidFill>
                  <a:prstClr val="black"/>
                </a:solidFill>
              </a:rPr>
              <a:t>30</a:t>
            </a:r>
          </a:p>
          <a:p>
            <a:pPr lvl="1"/>
            <a:endParaRPr lang="en-GB" sz="2600" dirty="0"/>
          </a:p>
        </p:txBody>
      </p:sp>
    </p:spTree>
    <p:extLst>
      <p:ext uri="{BB962C8B-B14F-4D97-AF65-F5344CB8AC3E}">
        <p14:creationId xmlns:p14="http://schemas.microsoft.com/office/powerpoint/2010/main" val="28359736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22114"/>
          </a:xfrm>
        </p:spPr>
        <p:txBody>
          <a:bodyPr/>
          <a:lstStyle/>
          <a:p>
            <a:r>
              <a:rPr lang="en-GB" b="1" dirty="0">
                <a:solidFill>
                  <a:prstClr val="black"/>
                </a:solidFill>
              </a:rPr>
              <a:t>Defences Cont’d</a:t>
            </a:r>
            <a:endParaRPr lang="en-GB" dirty="0"/>
          </a:p>
        </p:txBody>
      </p:sp>
      <p:sp>
        <p:nvSpPr>
          <p:cNvPr id="3" name="Content Placeholder 2"/>
          <p:cNvSpPr>
            <a:spLocks noGrp="1"/>
          </p:cNvSpPr>
          <p:nvPr>
            <p:ph idx="1"/>
          </p:nvPr>
        </p:nvSpPr>
        <p:spPr>
          <a:xfrm>
            <a:off x="457200" y="980728"/>
            <a:ext cx="8229600" cy="5616624"/>
          </a:xfrm>
        </p:spPr>
        <p:txBody>
          <a:bodyPr>
            <a:normAutofit/>
          </a:bodyPr>
          <a:lstStyle/>
          <a:p>
            <a:r>
              <a:rPr lang="en-GB" sz="2400" dirty="0"/>
              <a:t>What is in the interest of the public refers to matters which generally affect people, in which they are legitimately interested or concerned i.e. political, economic or health matters.</a:t>
            </a:r>
          </a:p>
          <a:p>
            <a:r>
              <a:rPr lang="en-GB" sz="2400" dirty="0"/>
              <a:t>In relation to a fair comment, the comment should be based on a true set of facts. </a:t>
            </a:r>
          </a:p>
          <a:p>
            <a:pPr lvl="1"/>
            <a:r>
              <a:rPr lang="en-GB" sz="2000" dirty="0"/>
              <a:t>For example if I stated that X has been convicted of murder. His conduct has been disgraceful, I will be able to rely on the defence of fair comment , provided I can prove that X has been convicted of murder. In contrast, if I said Y is untrustworthy, this would be treated as a statement of fact, because there is no factual basis upon which I can  claim to be commenting – its not a fair comment.</a:t>
            </a:r>
          </a:p>
          <a:p>
            <a:r>
              <a:rPr lang="en-GB" sz="2400" dirty="0"/>
              <a:t>On fair and honest comment, the courts apply the following test: was the opinion, however exaggerated, obstinate or prejudiced, honestly held by the person expressing it?</a:t>
            </a:r>
          </a:p>
          <a:p>
            <a:endParaRPr lang="en-GB" sz="2400" dirty="0"/>
          </a:p>
          <a:p>
            <a:endParaRPr lang="en-GB" dirty="0"/>
          </a:p>
        </p:txBody>
      </p:sp>
    </p:spTree>
    <p:extLst>
      <p:ext uri="{BB962C8B-B14F-4D97-AF65-F5344CB8AC3E}">
        <p14:creationId xmlns:p14="http://schemas.microsoft.com/office/powerpoint/2010/main" val="3167497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Introduction</a:t>
            </a:r>
          </a:p>
        </p:txBody>
      </p:sp>
      <p:sp>
        <p:nvSpPr>
          <p:cNvPr id="3" name="Content Placeholder 2"/>
          <p:cNvSpPr>
            <a:spLocks noGrp="1"/>
          </p:cNvSpPr>
          <p:nvPr>
            <p:ph idx="1"/>
          </p:nvPr>
        </p:nvSpPr>
        <p:spPr>
          <a:xfrm>
            <a:off x="457200" y="1412776"/>
            <a:ext cx="8229600" cy="5112568"/>
          </a:xfrm>
        </p:spPr>
        <p:txBody>
          <a:bodyPr>
            <a:noAutofit/>
          </a:bodyPr>
          <a:lstStyle/>
          <a:p>
            <a:r>
              <a:rPr lang="en-GB" sz="2400" dirty="0"/>
              <a:t>Defamation is a different type of tort from those examined in the earlier units. It does not protect the personal safety of the individual or even the personal integrity and right to self determination of the claimant.</a:t>
            </a:r>
          </a:p>
          <a:p>
            <a:r>
              <a:rPr lang="en-GB" sz="2400" dirty="0"/>
              <a:t>It protects something more distinct; reputation of the claimant.</a:t>
            </a:r>
          </a:p>
          <a:p>
            <a:r>
              <a:rPr lang="en-GB" sz="2400" dirty="0"/>
              <a:t>Thus, abuse of the claimant in private can rise to liability for harassment or possibly assault, but, criticism of the claimant to another, which  makes society think less of the claimant, gives rise to the tort of defamation.</a:t>
            </a:r>
          </a:p>
          <a:p>
            <a:r>
              <a:rPr lang="en-GB" sz="2400" dirty="0"/>
              <a:t>It is the claimant’s reputation, not injured feelings, which the tort aims to protect.</a:t>
            </a:r>
          </a:p>
        </p:txBody>
      </p:sp>
    </p:spTree>
    <p:extLst>
      <p:ext uri="{BB962C8B-B14F-4D97-AF65-F5344CB8AC3E}">
        <p14:creationId xmlns:p14="http://schemas.microsoft.com/office/powerpoint/2010/main" val="34512637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864096"/>
          </a:xfrm>
        </p:spPr>
        <p:txBody>
          <a:bodyPr/>
          <a:lstStyle/>
          <a:p>
            <a:r>
              <a:rPr lang="en-GB" b="1" dirty="0">
                <a:solidFill>
                  <a:prstClr val="black"/>
                </a:solidFill>
              </a:rPr>
              <a:t>Defences Cont’d</a:t>
            </a:r>
            <a:endParaRPr lang="en-GB" dirty="0"/>
          </a:p>
        </p:txBody>
      </p:sp>
      <p:sp>
        <p:nvSpPr>
          <p:cNvPr id="3" name="Content Placeholder 2"/>
          <p:cNvSpPr>
            <a:spLocks noGrp="1"/>
          </p:cNvSpPr>
          <p:nvPr>
            <p:ph idx="1"/>
          </p:nvPr>
        </p:nvSpPr>
        <p:spPr>
          <a:xfrm>
            <a:off x="457200" y="1124744"/>
            <a:ext cx="8229600" cy="5001419"/>
          </a:xfrm>
        </p:spPr>
        <p:txBody>
          <a:bodyPr>
            <a:normAutofit/>
          </a:bodyPr>
          <a:lstStyle/>
          <a:p>
            <a:r>
              <a:rPr lang="en-GB" sz="2400" dirty="0"/>
              <a:t>Note that the defence of fair comment is defeated by malice; it is for the claimant to allege malice and the judge to make a decision based on the facts.</a:t>
            </a:r>
          </a:p>
          <a:p>
            <a:r>
              <a:rPr lang="en-GB" sz="2400" dirty="0"/>
              <a:t>Read the following case on Public Interest / Policy – </a:t>
            </a:r>
            <a:r>
              <a:rPr lang="en-GB" sz="2400" b="1" i="1" dirty="0" err="1"/>
              <a:t>Warard</a:t>
            </a:r>
            <a:r>
              <a:rPr lang="en-GB" sz="2400" b="1" i="1" dirty="0"/>
              <a:t> Harold Phiri v The Programme Manager Radio </a:t>
            </a:r>
            <a:r>
              <a:rPr lang="en-GB" sz="2400" b="1" i="1" dirty="0" smtClean="0"/>
              <a:t>Maria Zambia </a:t>
            </a:r>
            <a:r>
              <a:rPr lang="en-GB" sz="2400" b="1" i="1" dirty="0"/>
              <a:t>Chipata 2002/HJ/31.</a:t>
            </a:r>
          </a:p>
          <a:p>
            <a:r>
              <a:rPr lang="en-GB" sz="2400" b="1" i="1" dirty="0"/>
              <a:t>Michael </a:t>
            </a:r>
            <a:r>
              <a:rPr lang="en-GB" sz="2400" b="1" i="1" dirty="0" err="1"/>
              <a:t>Chilufya</a:t>
            </a:r>
            <a:r>
              <a:rPr lang="en-GB" sz="2400" b="1" i="1" dirty="0"/>
              <a:t> </a:t>
            </a:r>
            <a:r>
              <a:rPr lang="en-GB" sz="2400" b="1" i="1" dirty="0" err="1"/>
              <a:t>Sata</a:t>
            </a:r>
            <a:r>
              <a:rPr lang="en-GB" sz="2400" b="1" i="1" dirty="0"/>
              <a:t> v </a:t>
            </a:r>
            <a:r>
              <a:rPr lang="en-GB" sz="2400" b="1" i="1" dirty="0" err="1"/>
              <a:t>Chanda</a:t>
            </a:r>
            <a:r>
              <a:rPr lang="en-GB" sz="2400" b="1" i="1" dirty="0"/>
              <a:t> </a:t>
            </a:r>
            <a:r>
              <a:rPr lang="en-GB" sz="2400" b="1" i="1" dirty="0" err="1"/>
              <a:t>Chimba</a:t>
            </a:r>
            <a:r>
              <a:rPr lang="en-GB" sz="2400" b="1" i="1" dirty="0"/>
              <a:t> III and others 2010/HP/1282</a:t>
            </a:r>
          </a:p>
          <a:p>
            <a:r>
              <a:rPr lang="en-GB" sz="2400" b="1" i="1" dirty="0"/>
              <a:t>See s. 7 of the Defamation Act</a:t>
            </a:r>
            <a:endParaRPr lang="en-GB" dirty="0"/>
          </a:p>
        </p:txBody>
      </p:sp>
    </p:spTree>
    <p:extLst>
      <p:ext uri="{BB962C8B-B14F-4D97-AF65-F5344CB8AC3E}">
        <p14:creationId xmlns:p14="http://schemas.microsoft.com/office/powerpoint/2010/main" val="19300972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850106"/>
          </a:xfrm>
        </p:spPr>
        <p:txBody>
          <a:bodyPr>
            <a:normAutofit/>
          </a:bodyPr>
          <a:lstStyle/>
          <a:p>
            <a:r>
              <a:rPr lang="en-US" b="1" dirty="0"/>
              <a:t>QUALIFIED v ABSOLUTE PRIVILIGE </a:t>
            </a:r>
          </a:p>
        </p:txBody>
      </p:sp>
      <p:sp>
        <p:nvSpPr>
          <p:cNvPr id="2" name="Content Placeholder 1"/>
          <p:cNvSpPr>
            <a:spLocks noGrp="1"/>
          </p:cNvSpPr>
          <p:nvPr>
            <p:ph idx="1"/>
          </p:nvPr>
        </p:nvSpPr>
        <p:spPr>
          <a:xfrm>
            <a:off x="457200" y="1268760"/>
            <a:ext cx="8229600" cy="5256584"/>
          </a:xfrm>
        </p:spPr>
        <p:txBody>
          <a:bodyPr>
            <a:normAutofit fontScale="55000" lnSpcReduction="20000"/>
          </a:bodyPr>
          <a:lstStyle/>
          <a:p>
            <a:pPr algn="just"/>
            <a:r>
              <a:rPr lang="en-US" sz="4400" dirty="0"/>
              <a:t>Privilege is the third main defence. It is concerned with a list of occasions when the public interest in freedom of expression is such that it overrides any concerns as to the effect of this freedom on the claimant’s reputation. A defendant who makes a defence defamatory statement on such an occasion may raise the defence of privilege.</a:t>
            </a:r>
          </a:p>
          <a:p>
            <a:pPr algn="just"/>
            <a:r>
              <a:rPr lang="en-US" sz="4400" dirty="0"/>
              <a:t>There are two types of privilege: </a:t>
            </a:r>
            <a:r>
              <a:rPr lang="en-US" sz="4400" b="1" dirty="0"/>
              <a:t>Absolute and qualified privilege.</a:t>
            </a:r>
          </a:p>
          <a:p>
            <a:pPr lvl="1" algn="just"/>
            <a:r>
              <a:rPr lang="en-US" sz="3800" b="1" dirty="0"/>
              <a:t>Absolute privilege </a:t>
            </a:r>
            <a:r>
              <a:rPr lang="en-US" sz="3800" dirty="0"/>
              <a:t>is the stronger form of privilege and applies on occasions where the need to protect freedom of speech is so important as to create an absolute defence to any action for defamation, irrespective of the motives or words of the author.</a:t>
            </a:r>
          </a:p>
          <a:p>
            <a:pPr lvl="1" algn="just"/>
            <a:r>
              <a:rPr lang="en-US" sz="3800" b="1" dirty="0"/>
              <a:t>Qualified privilege</a:t>
            </a:r>
            <a:r>
              <a:rPr lang="en-US" sz="3800" dirty="0"/>
              <a:t> is weaker, it applies on occasions where it is desirable that freedom of speech should be protected, but only where the author is acting honestly  and without malice.</a:t>
            </a:r>
          </a:p>
          <a:p>
            <a:pPr lvl="1" algn="just"/>
            <a:r>
              <a:rPr lang="en-US" sz="3800" dirty="0"/>
              <a:t>If the claimant can show that the defendant acted maliciously, the qualified privilege is lost. </a:t>
            </a:r>
          </a:p>
          <a:p>
            <a:pPr algn="just"/>
            <a:endParaRPr lang="en-US" dirty="0"/>
          </a:p>
        </p:txBody>
      </p:sp>
    </p:spTree>
    <p:extLst>
      <p:ext uri="{BB962C8B-B14F-4D97-AF65-F5344CB8AC3E}">
        <p14:creationId xmlns:p14="http://schemas.microsoft.com/office/powerpoint/2010/main" val="3584572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GB" b="1" dirty="0"/>
              <a:t>Cont’d</a:t>
            </a:r>
          </a:p>
        </p:txBody>
      </p:sp>
      <p:sp>
        <p:nvSpPr>
          <p:cNvPr id="3" name="Content Placeholder 2"/>
          <p:cNvSpPr>
            <a:spLocks noGrp="1"/>
          </p:cNvSpPr>
          <p:nvPr>
            <p:ph idx="1"/>
          </p:nvPr>
        </p:nvSpPr>
        <p:spPr>
          <a:xfrm>
            <a:off x="457200" y="1124744"/>
            <a:ext cx="8229600" cy="5544616"/>
          </a:xfrm>
        </p:spPr>
        <p:txBody>
          <a:bodyPr>
            <a:normAutofit/>
          </a:bodyPr>
          <a:lstStyle/>
          <a:p>
            <a:r>
              <a:rPr lang="en-GB" sz="2400" b="1" dirty="0"/>
              <a:t>ABSOLUTE PRIVILEGE </a:t>
            </a:r>
            <a:r>
              <a:rPr lang="en-GB" sz="2400" dirty="0"/>
              <a:t>is enjoyed by Parliamentarians and members of the judiciary.</a:t>
            </a:r>
          </a:p>
          <a:p>
            <a:r>
              <a:rPr lang="en-GB" sz="2400" dirty="0"/>
              <a:t>Freedom of speech and debates or proceedings in parliament ought not to be impeached or questioned in any court or place out of parliament.</a:t>
            </a:r>
          </a:p>
          <a:p>
            <a:r>
              <a:rPr lang="en-GB" sz="2400" dirty="0"/>
              <a:t>To ensure a fair trial, absolute privilege is given to all oral and written statements made in the course of judicial proceedings.</a:t>
            </a:r>
          </a:p>
          <a:p>
            <a:r>
              <a:rPr lang="en-GB" sz="2400" dirty="0"/>
              <a:t>Judicial proceedings are broadly defined to include tribunals.</a:t>
            </a:r>
          </a:p>
          <a:p>
            <a:r>
              <a:rPr lang="en-GB" sz="2400" dirty="0"/>
              <a:t>The privilege extends to statements made by the judge, advocates, the parties and witnesses.</a:t>
            </a:r>
          </a:p>
          <a:p>
            <a:r>
              <a:rPr lang="en-GB" sz="2400" dirty="0"/>
              <a:t>The privilege may be abused but it is for the judge to regulate the conduct of the case in court.</a:t>
            </a:r>
          </a:p>
        </p:txBody>
      </p:sp>
    </p:spTree>
    <p:extLst>
      <p:ext uri="{BB962C8B-B14F-4D97-AF65-F5344CB8AC3E}">
        <p14:creationId xmlns:p14="http://schemas.microsoft.com/office/powerpoint/2010/main" val="25379589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GB" b="1" dirty="0"/>
              <a:t>Cont’d</a:t>
            </a:r>
          </a:p>
        </p:txBody>
      </p:sp>
      <p:sp>
        <p:nvSpPr>
          <p:cNvPr id="3" name="Content Placeholder 2"/>
          <p:cNvSpPr>
            <a:spLocks noGrp="1"/>
          </p:cNvSpPr>
          <p:nvPr>
            <p:ph idx="1"/>
          </p:nvPr>
        </p:nvSpPr>
        <p:spPr>
          <a:xfrm>
            <a:off x="457200" y="1196752"/>
            <a:ext cx="8229600" cy="5328592"/>
          </a:xfrm>
        </p:spPr>
        <p:txBody>
          <a:bodyPr>
            <a:normAutofit lnSpcReduction="10000"/>
          </a:bodyPr>
          <a:lstStyle/>
          <a:p>
            <a:r>
              <a:rPr lang="en-GB" sz="2600" b="1" dirty="0"/>
              <a:t>QUALIFIED PRIVILEDGE </a:t>
            </a:r>
            <a:r>
              <a:rPr lang="en-GB" sz="2600" dirty="0"/>
              <a:t>covers situations in which an individual is obliged morally or statutorily to communicate information. </a:t>
            </a:r>
          </a:p>
          <a:p>
            <a:r>
              <a:rPr lang="en-GB" sz="2600" dirty="0"/>
              <a:t>The defence of qualified privilege falls into two categories:</a:t>
            </a:r>
          </a:p>
          <a:p>
            <a:pPr marL="914400" lvl="1" indent="-514350">
              <a:buFont typeface="+mj-lt"/>
              <a:buAutoNum type="arabicParenR"/>
            </a:pPr>
            <a:r>
              <a:rPr lang="en-GB" sz="2600" dirty="0"/>
              <a:t>Where the statement in question is:</a:t>
            </a:r>
          </a:p>
          <a:p>
            <a:pPr marL="1314450" lvl="2" indent="-514350">
              <a:buFont typeface="+mj-lt"/>
              <a:buAutoNum type="alphaLcParenR"/>
            </a:pPr>
            <a:r>
              <a:rPr lang="en-GB" sz="2200" dirty="0"/>
              <a:t>made by a persons who has</a:t>
            </a:r>
          </a:p>
          <a:p>
            <a:pPr marL="1771650" lvl="3" indent="-514350">
              <a:buFont typeface="+mj-lt"/>
              <a:buAutoNum type="romanUcPeriod"/>
            </a:pPr>
            <a:r>
              <a:rPr lang="en-GB" sz="2200" dirty="0"/>
              <a:t>a duty to make this statement or</a:t>
            </a:r>
          </a:p>
          <a:p>
            <a:pPr marL="1771650" lvl="3" indent="-514350">
              <a:buFont typeface="+mj-lt"/>
              <a:buAutoNum type="romanUcPeriod"/>
            </a:pPr>
            <a:r>
              <a:rPr lang="en-GB" sz="2200" dirty="0"/>
              <a:t>an interest in making it and</a:t>
            </a:r>
          </a:p>
          <a:p>
            <a:pPr marL="1314450" lvl="2" indent="-514350">
              <a:buFont typeface="+mj-lt"/>
              <a:buAutoNum type="alphaLcParenR"/>
            </a:pPr>
            <a:r>
              <a:rPr lang="en-GB" sz="2200" dirty="0"/>
              <a:t>the recipient/s of the statement has a duty or interest in receiving it</a:t>
            </a:r>
          </a:p>
          <a:p>
            <a:pPr marL="400050" lvl="1" indent="0">
              <a:buNone/>
            </a:pPr>
            <a:r>
              <a:rPr lang="en-GB" sz="2600" dirty="0"/>
              <a:t>2) Fair and accurate reports of certain proceedings or documents and statements.</a:t>
            </a:r>
          </a:p>
          <a:p>
            <a:endParaRPr lang="en-GB" dirty="0"/>
          </a:p>
        </p:txBody>
      </p:sp>
    </p:spTree>
    <p:extLst>
      <p:ext uri="{BB962C8B-B14F-4D97-AF65-F5344CB8AC3E}">
        <p14:creationId xmlns:p14="http://schemas.microsoft.com/office/powerpoint/2010/main" val="8116462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Cont’d</a:t>
            </a:r>
          </a:p>
        </p:txBody>
      </p:sp>
      <p:sp>
        <p:nvSpPr>
          <p:cNvPr id="3" name="Content Placeholder 2"/>
          <p:cNvSpPr>
            <a:spLocks noGrp="1"/>
          </p:cNvSpPr>
          <p:nvPr>
            <p:ph idx="1"/>
          </p:nvPr>
        </p:nvSpPr>
        <p:spPr/>
        <p:txBody>
          <a:bodyPr>
            <a:normAutofit/>
          </a:bodyPr>
          <a:lstStyle/>
          <a:p>
            <a:r>
              <a:rPr lang="en-GB" sz="2400" dirty="0"/>
              <a:t>There are three elements for the defence of qualified privilege to be available:</a:t>
            </a:r>
          </a:p>
          <a:p>
            <a:pPr marL="914400" lvl="1" indent="-514350">
              <a:buAutoNum type="alphaLcPeriod"/>
            </a:pPr>
            <a:r>
              <a:rPr lang="en-GB" sz="2400" dirty="0"/>
              <a:t>The occasion must be fit for qualified privilege;</a:t>
            </a:r>
          </a:p>
          <a:p>
            <a:pPr marL="914400" lvl="1" indent="-514350">
              <a:buAutoNum type="alphaLcPeriod"/>
            </a:pPr>
            <a:r>
              <a:rPr lang="en-GB" sz="2400" dirty="0"/>
              <a:t>The matter must have reference to the occasion; and</a:t>
            </a:r>
          </a:p>
          <a:p>
            <a:pPr marL="914400" lvl="1" indent="-514350">
              <a:buAutoNum type="alphaLcPeriod"/>
            </a:pPr>
            <a:r>
              <a:rPr lang="en-GB" sz="2400" dirty="0"/>
              <a:t>It must be published passing it from right and honest motives.</a:t>
            </a:r>
          </a:p>
          <a:p>
            <a:pPr marL="0" indent="0">
              <a:buNone/>
            </a:pPr>
            <a:r>
              <a:rPr lang="en-GB" sz="2400" dirty="0"/>
              <a:t>Read: </a:t>
            </a:r>
            <a:r>
              <a:rPr lang="en-GB" sz="2400" dirty="0" smtClean="0"/>
              <a:t>-</a:t>
            </a:r>
          </a:p>
          <a:p>
            <a:pPr>
              <a:buFontTx/>
              <a:buChar char="-"/>
            </a:pPr>
            <a:r>
              <a:rPr lang="en-GB" sz="2400" b="1" dirty="0" err="1" smtClean="0"/>
              <a:t>Fungamwango</a:t>
            </a:r>
            <a:r>
              <a:rPr lang="en-GB" sz="2400" b="1" dirty="0" smtClean="0"/>
              <a:t> </a:t>
            </a:r>
            <a:r>
              <a:rPr lang="en-GB" sz="2400" b="1" dirty="0"/>
              <a:t>and Another v </a:t>
            </a:r>
            <a:r>
              <a:rPr lang="en-GB" sz="2400" b="1" dirty="0" err="1"/>
              <a:t>Nalishebo</a:t>
            </a:r>
            <a:r>
              <a:rPr lang="en-GB" sz="2400" b="1" dirty="0"/>
              <a:t>  [2000] ZMSC 1 (26 January 2000); </a:t>
            </a:r>
          </a:p>
          <a:p>
            <a:pPr>
              <a:buFontTx/>
              <a:buChar char="-"/>
            </a:pPr>
            <a:r>
              <a:rPr lang="en-US" sz="2400" b="1" dirty="0" smtClean="0"/>
              <a:t>Zambia </a:t>
            </a:r>
            <a:r>
              <a:rPr lang="en-US" sz="2400" b="1" dirty="0"/>
              <a:t>Red Cross Society v </a:t>
            </a:r>
            <a:r>
              <a:rPr lang="en-US" sz="2400" b="1" dirty="0" err="1"/>
              <a:t>Bwalya</a:t>
            </a:r>
            <a:r>
              <a:rPr lang="en-US" sz="2400" b="1" dirty="0"/>
              <a:t> [2017] ZMSC 181</a:t>
            </a:r>
            <a:endParaRPr lang="en-GB" sz="2400" b="1" dirty="0" smtClean="0"/>
          </a:p>
          <a:p>
            <a:pPr marL="457200" indent="-457200"/>
            <a:endParaRPr lang="en-GB" sz="2400" b="1" i="1" dirty="0"/>
          </a:p>
          <a:p>
            <a:pPr marL="457200" indent="-457200"/>
            <a:endParaRPr lang="en-GB" dirty="0"/>
          </a:p>
          <a:p>
            <a:pPr marL="457200" indent="-457200"/>
            <a:endParaRPr lang="en-GB" dirty="0"/>
          </a:p>
          <a:p>
            <a:endParaRPr lang="en-GB" dirty="0"/>
          </a:p>
          <a:p>
            <a:endParaRPr lang="en-GB" dirty="0"/>
          </a:p>
        </p:txBody>
      </p:sp>
    </p:spTree>
    <p:extLst>
      <p:ext uri="{BB962C8B-B14F-4D97-AF65-F5344CB8AC3E}">
        <p14:creationId xmlns:p14="http://schemas.microsoft.com/office/powerpoint/2010/main" val="26199289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prstClr val="black"/>
                </a:solidFill>
              </a:rPr>
              <a:t>Cont’d</a:t>
            </a:r>
            <a:endParaRPr lang="en-GB" dirty="0"/>
          </a:p>
        </p:txBody>
      </p:sp>
      <p:sp>
        <p:nvSpPr>
          <p:cNvPr id="3" name="Content Placeholder 2"/>
          <p:cNvSpPr>
            <a:spLocks noGrp="1"/>
          </p:cNvSpPr>
          <p:nvPr>
            <p:ph idx="1"/>
          </p:nvPr>
        </p:nvSpPr>
        <p:spPr/>
        <p:txBody>
          <a:bodyPr>
            <a:normAutofit fontScale="85000" lnSpcReduction="10000"/>
          </a:bodyPr>
          <a:lstStyle/>
          <a:p>
            <a:r>
              <a:rPr lang="en-GB" dirty="0"/>
              <a:t>The typical situation regards employment references; since the referee is generally obliged as a matter of good business practice to provide a reference. </a:t>
            </a:r>
          </a:p>
          <a:p>
            <a:r>
              <a:rPr lang="en-GB" dirty="0"/>
              <a:t>The law recognizes that it would be unjust to punish someone for doing something they are obligated to, and thus whilst an inaccurate reference can be damaging, it will not give rise to a defamation claim.</a:t>
            </a:r>
          </a:p>
          <a:p>
            <a:r>
              <a:rPr lang="en-GB" dirty="0"/>
              <a:t>Read:</a:t>
            </a:r>
          </a:p>
          <a:p>
            <a:pPr lvl="1"/>
            <a:r>
              <a:rPr lang="en-GB" b="1" i="1" dirty="0"/>
              <a:t>Siwo v Times Newspapers Ltd (1987) ZR 46</a:t>
            </a:r>
          </a:p>
          <a:p>
            <a:pPr lvl="1"/>
            <a:r>
              <a:rPr lang="en-GB" b="1" i="1" dirty="0"/>
              <a:t>Watt v </a:t>
            </a:r>
            <a:r>
              <a:rPr lang="en-GB" b="1" i="1" dirty="0" err="1"/>
              <a:t>Longsdon</a:t>
            </a:r>
            <a:r>
              <a:rPr lang="en-GB" b="1" i="1" dirty="0"/>
              <a:t> (1930) 1 KB 130</a:t>
            </a:r>
          </a:p>
          <a:p>
            <a:endParaRPr lang="en-GB" dirty="0"/>
          </a:p>
        </p:txBody>
      </p:sp>
    </p:spTree>
    <p:extLst>
      <p:ext uri="{BB962C8B-B14F-4D97-AF65-F5344CB8AC3E}">
        <p14:creationId xmlns:p14="http://schemas.microsoft.com/office/powerpoint/2010/main" val="8310745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Cont’d</a:t>
            </a:r>
          </a:p>
        </p:txBody>
      </p:sp>
      <p:sp>
        <p:nvSpPr>
          <p:cNvPr id="3" name="Content Placeholder 2"/>
          <p:cNvSpPr>
            <a:spLocks noGrp="1"/>
          </p:cNvSpPr>
          <p:nvPr>
            <p:ph idx="1"/>
          </p:nvPr>
        </p:nvSpPr>
        <p:spPr>
          <a:xfrm>
            <a:off x="457200" y="1600200"/>
            <a:ext cx="8229600" cy="4781128"/>
          </a:xfrm>
        </p:spPr>
        <p:txBody>
          <a:bodyPr/>
          <a:lstStyle/>
          <a:p>
            <a:r>
              <a:rPr lang="en-GB" sz="2400" dirty="0"/>
              <a:t>According to s. 8 of the </a:t>
            </a:r>
            <a:r>
              <a:rPr lang="en-GB" sz="2400" b="1" dirty="0"/>
              <a:t>Defamation Act</a:t>
            </a:r>
            <a:r>
              <a:rPr lang="en-GB" sz="2400" dirty="0"/>
              <a:t>, a fair and accurate report in any newspaper of proceedings publicly heard before any court exercising judicial authority within Zambia shall, if published contemporaneously with such proceedings, be absolutely privileged: provided that the publication is not of any blasphemous or indecent matter.</a:t>
            </a:r>
          </a:p>
          <a:p>
            <a:r>
              <a:rPr lang="en-GB" sz="2400" dirty="0"/>
              <a:t>S. 9 of the Act grants newspapers  qualified privilege for fair and accurate reports in several instances (read the section and the schedule thereto).</a:t>
            </a:r>
          </a:p>
          <a:p>
            <a:pPr lvl="1">
              <a:buFont typeface="Courier New" pitchFamily="49" charset="0"/>
              <a:buChar char="o"/>
            </a:pPr>
            <a:r>
              <a:rPr lang="en-GB" sz="2200" b="1" dirty="0">
                <a:solidFill>
                  <a:prstClr val="black"/>
                </a:solidFill>
              </a:rPr>
              <a:t>Read </a:t>
            </a:r>
            <a:r>
              <a:rPr lang="en-GB" sz="2200" b="1" i="1" dirty="0">
                <a:solidFill>
                  <a:prstClr val="black"/>
                </a:solidFill>
              </a:rPr>
              <a:t>- Reynolds v Times Newspaper (2001) 2 AC 127</a:t>
            </a:r>
          </a:p>
          <a:p>
            <a:pPr marL="0" lvl="0" indent="0">
              <a:buNone/>
            </a:pPr>
            <a:r>
              <a:rPr lang="en-GB" sz="2500" b="1" i="1" dirty="0">
                <a:solidFill>
                  <a:prstClr val="black"/>
                </a:solidFill>
              </a:rPr>
              <a:t>	</a:t>
            </a:r>
          </a:p>
          <a:p>
            <a:pPr lvl="1"/>
            <a:endParaRPr lang="en-GB" sz="2000" dirty="0"/>
          </a:p>
          <a:p>
            <a:endParaRPr lang="en-GB" dirty="0"/>
          </a:p>
        </p:txBody>
      </p:sp>
    </p:spTree>
    <p:extLst>
      <p:ext uri="{BB962C8B-B14F-4D97-AF65-F5344CB8AC3E}">
        <p14:creationId xmlns:p14="http://schemas.microsoft.com/office/powerpoint/2010/main" val="135292258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Cont’d</a:t>
            </a:r>
          </a:p>
        </p:txBody>
      </p:sp>
      <p:sp>
        <p:nvSpPr>
          <p:cNvPr id="3" name="Content Placeholder 2"/>
          <p:cNvSpPr>
            <a:spLocks noGrp="1"/>
          </p:cNvSpPr>
          <p:nvPr>
            <p:ph idx="1"/>
          </p:nvPr>
        </p:nvSpPr>
        <p:spPr>
          <a:xfrm>
            <a:off x="457200" y="1196752"/>
            <a:ext cx="8229600" cy="5328592"/>
          </a:xfrm>
        </p:spPr>
        <p:txBody>
          <a:bodyPr>
            <a:normAutofit fontScale="92500" lnSpcReduction="20000"/>
          </a:bodyPr>
          <a:lstStyle/>
          <a:p>
            <a:pPr marL="0" lvl="0" indent="0">
              <a:buNone/>
            </a:pPr>
            <a:r>
              <a:rPr lang="en-GB" sz="3000" b="1" dirty="0">
                <a:solidFill>
                  <a:prstClr val="black"/>
                </a:solidFill>
              </a:rPr>
              <a:t>Other Defences:</a:t>
            </a:r>
          </a:p>
          <a:p>
            <a:pPr marL="0" lvl="0" indent="0">
              <a:buNone/>
            </a:pPr>
            <a:r>
              <a:rPr lang="en-GB" sz="3000" b="1" dirty="0">
                <a:solidFill>
                  <a:prstClr val="black"/>
                </a:solidFill>
              </a:rPr>
              <a:t>4) Offer of Amends </a:t>
            </a:r>
            <a:r>
              <a:rPr lang="en-GB" sz="3000" dirty="0">
                <a:solidFill>
                  <a:prstClr val="black"/>
                </a:solidFill>
              </a:rPr>
              <a:t>– see s. 10 and 11 of the Defamation Act;</a:t>
            </a:r>
          </a:p>
          <a:p>
            <a:pPr lvl="1">
              <a:buFont typeface="Courier New" pitchFamily="49" charset="0"/>
              <a:buChar char="o"/>
            </a:pPr>
            <a:r>
              <a:rPr lang="en-GB" sz="2600" dirty="0">
                <a:solidFill>
                  <a:prstClr val="black"/>
                </a:solidFill>
              </a:rPr>
              <a:t>This applies to unintentional defamation where the defendant publishes a defamatory statement knowing that it refers to the claimant but honestly and reasonably believing that the statement is true, or,</a:t>
            </a:r>
          </a:p>
          <a:p>
            <a:pPr lvl="1">
              <a:buFont typeface="Courier New" pitchFamily="49" charset="0"/>
              <a:buChar char="o"/>
            </a:pPr>
            <a:r>
              <a:rPr lang="en-GB" sz="2600" dirty="0">
                <a:solidFill>
                  <a:prstClr val="black"/>
                </a:solidFill>
              </a:rPr>
              <a:t>Where the defendant publishes a statement which is false and defamatory in relation to the claimant but intends the statement to refer to someone else, about whom it is true.</a:t>
            </a:r>
          </a:p>
          <a:p>
            <a:pPr lvl="1">
              <a:buFont typeface="Courier New" pitchFamily="49" charset="0"/>
              <a:buChar char="o"/>
            </a:pPr>
            <a:r>
              <a:rPr lang="en-GB" sz="2600" dirty="0">
                <a:solidFill>
                  <a:prstClr val="black"/>
                </a:solidFill>
              </a:rPr>
              <a:t>The defendant must then be prepared to admit that they were wrong; offer in writing a suitable apology; publish the apology and pay compensation.</a:t>
            </a:r>
          </a:p>
          <a:p>
            <a:pPr lvl="1">
              <a:buFont typeface="Courier New" pitchFamily="49" charset="0"/>
              <a:buChar char="o"/>
            </a:pPr>
            <a:r>
              <a:rPr lang="en-GB" sz="2600" dirty="0">
                <a:solidFill>
                  <a:prstClr val="black"/>
                </a:solidFill>
              </a:rPr>
              <a:t>If the offer is accepted, the claimant must discontinue the action against the defendant. </a:t>
            </a:r>
          </a:p>
          <a:p>
            <a:pPr lvl="0"/>
            <a:endParaRPr lang="en-GB" sz="3000" dirty="0">
              <a:solidFill>
                <a:prstClr val="black"/>
              </a:solidFill>
            </a:endParaRPr>
          </a:p>
          <a:p>
            <a:endParaRPr lang="en-GB" dirty="0"/>
          </a:p>
        </p:txBody>
      </p:sp>
    </p:spTree>
    <p:extLst>
      <p:ext uri="{BB962C8B-B14F-4D97-AF65-F5344CB8AC3E}">
        <p14:creationId xmlns:p14="http://schemas.microsoft.com/office/powerpoint/2010/main" val="3902728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229600" cy="936104"/>
          </a:xfrm>
        </p:spPr>
        <p:txBody>
          <a:bodyPr/>
          <a:lstStyle/>
          <a:p>
            <a:r>
              <a:rPr lang="en-GB" b="1" dirty="0">
                <a:solidFill>
                  <a:prstClr val="black"/>
                </a:solidFill>
              </a:rPr>
              <a:t>Cont’d</a:t>
            </a:r>
            <a:endParaRPr lang="en-GB" dirty="0"/>
          </a:p>
        </p:txBody>
      </p:sp>
      <p:sp>
        <p:nvSpPr>
          <p:cNvPr id="3" name="Content Placeholder 2"/>
          <p:cNvSpPr>
            <a:spLocks noGrp="1"/>
          </p:cNvSpPr>
          <p:nvPr>
            <p:ph idx="1"/>
          </p:nvPr>
        </p:nvSpPr>
        <p:spPr>
          <a:xfrm>
            <a:off x="457200" y="908720"/>
            <a:ext cx="8229600" cy="5616624"/>
          </a:xfrm>
        </p:spPr>
        <p:txBody>
          <a:bodyPr>
            <a:normAutofit/>
          </a:bodyPr>
          <a:lstStyle/>
          <a:p>
            <a:pPr marL="0" indent="0">
              <a:buNone/>
            </a:pPr>
            <a:r>
              <a:rPr lang="en-GB" sz="2400" b="1" dirty="0"/>
              <a:t>5) Innocent Dissemination </a:t>
            </a:r>
            <a:r>
              <a:rPr lang="en-GB" sz="2400" dirty="0"/>
              <a:t>- This defence requires the person disseminating the information to establish that he did not know and had no reason to believe that the publication in question contained defamatory materials; In other words, he takes reasonable care in relation to the publication. </a:t>
            </a:r>
          </a:p>
          <a:p>
            <a:r>
              <a:rPr lang="en-GB" sz="2400" dirty="0"/>
              <a:t>a person who publishes for commercial purposes cannot claim under this defence. If he adopts a reckless disregard attitude towards the truthfulness or otherwise of such publication, the burden shifts to the publisher to establish the precautions he took before publication - </a:t>
            </a:r>
            <a:r>
              <a:rPr lang="en-GB" sz="2400" b="1" i="1" dirty="0"/>
              <a:t>Fungamwango and Another v </a:t>
            </a:r>
            <a:r>
              <a:rPr lang="en-GB" sz="2400" b="1" i="1" dirty="0" err="1"/>
              <a:t>Nalishebo</a:t>
            </a:r>
            <a:r>
              <a:rPr lang="en-GB" sz="2400" b="1" i="1" dirty="0"/>
              <a:t>  [2000] ZMSC 1 (26 January 2000).</a:t>
            </a:r>
          </a:p>
          <a:p>
            <a:pPr marL="0" indent="0">
              <a:buNone/>
            </a:pPr>
            <a:endParaRPr lang="en-GB" sz="2400" dirty="0"/>
          </a:p>
          <a:p>
            <a:pPr marL="0" indent="0">
              <a:buNone/>
            </a:pPr>
            <a:endParaRPr lang="en-GB" dirty="0"/>
          </a:p>
          <a:p>
            <a:endParaRPr lang="en-GB" dirty="0"/>
          </a:p>
        </p:txBody>
      </p:sp>
    </p:spTree>
    <p:extLst>
      <p:ext uri="{BB962C8B-B14F-4D97-AF65-F5344CB8AC3E}">
        <p14:creationId xmlns:p14="http://schemas.microsoft.com/office/powerpoint/2010/main" val="1423310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GB" b="1" dirty="0"/>
              <a:t>Cont’d</a:t>
            </a:r>
          </a:p>
        </p:txBody>
      </p:sp>
      <p:sp>
        <p:nvSpPr>
          <p:cNvPr id="3" name="Content Placeholder 2"/>
          <p:cNvSpPr>
            <a:spLocks noGrp="1"/>
          </p:cNvSpPr>
          <p:nvPr>
            <p:ph idx="1"/>
          </p:nvPr>
        </p:nvSpPr>
        <p:spPr>
          <a:xfrm>
            <a:off x="457200" y="1268760"/>
            <a:ext cx="8229600" cy="5472608"/>
          </a:xfrm>
        </p:spPr>
        <p:txBody>
          <a:bodyPr>
            <a:normAutofit/>
          </a:bodyPr>
          <a:lstStyle/>
          <a:p>
            <a:r>
              <a:rPr lang="en-GB" sz="2400" dirty="0"/>
              <a:t>An example would be I write a defamatory article for the Daily Mail, I have published the article and will therefore will be liable for libel, but so will the editor, publisher and distributor (Mr X) of Daily Mail.</a:t>
            </a:r>
          </a:p>
          <a:p>
            <a:r>
              <a:rPr lang="en-GB" sz="2400" dirty="0"/>
              <a:t>It seems harsh to allow the claimant to sue all of the above parties.</a:t>
            </a:r>
          </a:p>
          <a:p>
            <a:r>
              <a:rPr lang="en-GB" sz="2400" dirty="0"/>
              <a:t>The defence of innocent dissemination therefore seeks to draw a distinction between those who produce the libel (myself, my editor and publisher) and those who disseminate it. </a:t>
            </a:r>
            <a:endParaRPr lang="en-GB" sz="2000" dirty="0"/>
          </a:p>
          <a:p>
            <a:endParaRPr lang="en-GB" sz="2400" dirty="0"/>
          </a:p>
        </p:txBody>
      </p:sp>
    </p:spTree>
    <p:extLst>
      <p:ext uri="{BB962C8B-B14F-4D97-AF65-F5344CB8AC3E}">
        <p14:creationId xmlns:p14="http://schemas.microsoft.com/office/powerpoint/2010/main" val="3379656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b="1" dirty="0"/>
              <a:t>DEFAMATION</a:t>
            </a:r>
          </a:p>
        </p:txBody>
      </p:sp>
      <p:sp>
        <p:nvSpPr>
          <p:cNvPr id="2" name="Content Placeholder 1"/>
          <p:cNvSpPr>
            <a:spLocks noGrp="1"/>
          </p:cNvSpPr>
          <p:nvPr>
            <p:ph idx="1"/>
          </p:nvPr>
        </p:nvSpPr>
        <p:spPr>
          <a:xfrm>
            <a:off x="457200" y="1340768"/>
            <a:ext cx="8229600" cy="5256584"/>
          </a:xfrm>
        </p:spPr>
        <p:txBody>
          <a:bodyPr>
            <a:normAutofit/>
          </a:bodyPr>
          <a:lstStyle/>
          <a:p>
            <a:pPr algn="just"/>
            <a:r>
              <a:rPr lang="en-US" sz="2400" dirty="0"/>
              <a:t>This the publication of a statement about a person that tends to lower his/her reputation in the opinion of right-thinking members of the community or to make them shun or avoid him/her. </a:t>
            </a:r>
          </a:p>
          <a:p>
            <a:pPr algn="just"/>
            <a:r>
              <a:rPr lang="en-US" sz="2400" dirty="0"/>
              <a:t>Defamation is usually in words, but pictures, gestures, and other acts can be defamatory.</a:t>
            </a:r>
          </a:p>
          <a:p>
            <a:pPr algn="just"/>
            <a:r>
              <a:rPr lang="en-US" sz="2400" dirty="0"/>
              <a:t>In English law, a distinction is made between defamation in permanent form (</a:t>
            </a:r>
            <a:r>
              <a:rPr lang="en-US" sz="2400" b="1" dirty="0"/>
              <a:t>LIBEL</a:t>
            </a:r>
            <a:r>
              <a:rPr lang="en-US" sz="2400" dirty="0"/>
              <a:t>) and defamation not in permanent form (</a:t>
            </a:r>
            <a:r>
              <a:rPr lang="en-US" sz="2400" b="1" dirty="0"/>
              <a:t>SLANDER</a:t>
            </a:r>
            <a:r>
              <a:rPr lang="en-US" sz="2400" dirty="0"/>
              <a:t>) – see </a:t>
            </a:r>
            <a:r>
              <a:rPr lang="en-US" sz="2400" b="1" dirty="0"/>
              <a:t>James </a:t>
            </a:r>
            <a:r>
              <a:rPr lang="en-US" sz="2400" b="1" dirty="0" err="1"/>
              <a:t>Kasamanda</a:t>
            </a:r>
            <a:r>
              <a:rPr lang="en-US" sz="2400" b="1" dirty="0"/>
              <a:t> v Van </a:t>
            </a:r>
            <a:r>
              <a:rPr lang="en-US" sz="2400" b="1" dirty="0" err="1"/>
              <a:t>Boxtel</a:t>
            </a:r>
            <a:r>
              <a:rPr lang="en-US" sz="2400" b="1" dirty="0"/>
              <a:t> [2019] ZMSC 8 </a:t>
            </a:r>
            <a:endParaRPr lang="en-US" b="1" dirty="0"/>
          </a:p>
        </p:txBody>
      </p:sp>
    </p:spTree>
    <p:extLst>
      <p:ext uri="{BB962C8B-B14F-4D97-AF65-F5344CB8AC3E}">
        <p14:creationId xmlns:p14="http://schemas.microsoft.com/office/powerpoint/2010/main" val="3736965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190750" y="1438275"/>
            <a:ext cx="4762500" cy="3981450"/>
          </a:xfrm>
          <a:prstGeom prst="rect">
            <a:avLst/>
          </a:prstGeom>
        </p:spPr>
      </p:pic>
    </p:spTree>
    <p:extLst>
      <p:ext uri="{BB962C8B-B14F-4D97-AF65-F5344CB8AC3E}">
        <p14:creationId xmlns:p14="http://schemas.microsoft.com/office/powerpoint/2010/main" val="3938359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b="1" dirty="0"/>
              <a:t>Libel</a:t>
            </a:r>
          </a:p>
        </p:txBody>
      </p:sp>
      <p:sp>
        <p:nvSpPr>
          <p:cNvPr id="2" name="Content Placeholder 1"/>
          <p:cNvSpPr>
            <a:spLocks noGrp="1"/>
          </p:cNvSpPr>
          <p:nvPr>
            <p:ph idx="1"/>
          </p:nvPr>
        </p:nvSpPr>
        <p:spPr/>
        <p:txBody>
          <a:bodyPr>
            <a:normAutofit/>
          </a:bodyPr>
          <a:lstStyle/>
          <a:p>
            <a:pPr algn="just"/>
            <a:r>
              <a:rPr lang="en-US" sz="2400" dirty="0"/>
              <a:t>This is a defamatory statement made in permanent form, such as writing, pictures, or film.</a:t>
            </a:r>
          </a:p>
          <a:p>
            <a:pPr algn="just"/>
            <a:r>
              <a:rPr lang="en-US" sz="2400" dirty="0"/>
              <a:t>Radio and television broadcasts, public performance of plays, and statements posted on the Internet are treated as being made in permanent form for the purposes of the law of defamation. </a:t>
            </a:r>
          </a:p>
          <a:p>
            <a:pPr algn="just"/>
            <a:r>
              <a:rPr lang="en-US" sz="2400" dirty="0"/>
              <a:t>A libel is actionable in tort without proof that its publication has caused special damage (actual financial or material loss) to the person defamed</a:t>
            </a:r>
            <a:r>
              <a:rPr lang="en-US" dirty="0"/>
              <a:t>.</a:t>
            </a:r>
          </a:p>
        </p:txBody>
      </p:sp>
    </p:spTree>
    <p:extLst>
      <p:ext uri="{BB962C8B-B14F-4D97-AF65-F5344CB8AC3E}">
        <p14:creationId xmlns:p14="http://schemas.microsoft.com/office/powerpoint/2010/main" val="2738049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b="1" dirty="0"/>
              <a:t>Slander</a:t>
            </a:r>
          </a:p>
        </p:txBody>
      </p:sp>
      <p:sp>
        <p:nvSpPr>
          <p:cNvPr id="2" name="Content Placeholder 1"/>
          <p:cNvSpPr>
            <a:spLocks noGrp="1"/>
          </p:cNvSpPr>
          <p:nvPr>
            <p:ph idx="1"/>
          </p:nvPr>
        </p:nvSpPr>
        <p:spPr>
          <a:xfrm>
            <a:off x="457200" y="1600200"/>
            <a:ext cx="8229600" cy="4853136"/>
          </a:xfrm>
        </p:spPr>
        <p:txBody>
          <a:bodyPr>
            <a:normAutofit fontScale="92500"/>
          </a:bodyPr>
          <a:lstStyle/>
          <a:p>
            <a:pPr algn="just"/>
            <a:r>
              <a:rPr lang="en-US" dirty="0"/>
              <a:t> </a:t>
            </a:r>
            <a:r>
              <a:rPr lang="en-US" sz="2600" dirty="0"/>
              <a:t>This constitutes a  defamatory statement made by such means as spoken words or gestures. i.e. not in permanent form. </a:t>
            </a:r>
          </a:p>
          <a:p>
            <a:pPr algn="just"/>
            <a:r>
              <a:rPr lang="en-US" sz="2600" dirty="0"/>
              <a:t>Generally, slander is only actionable on proof that its publication has caused special damage (actual financial or material loss),not merely loss of reputation. </a:t>
            </a:r>
          </a:p>
          <a:p>
            <a:pPr algn="just"/>
            <a:r>
              <a:rPr lang="en-US" sz="2600" dirty="0"/>
              <a:t>Proof of special damage is not necessary when the slander implies the commission of a criminal offence punishable by imprisonment, infection with a contagious disease, unchastity in a woman, or is calculated to disparage a person in his office, business, trade, or </a:t>
            </a:r>
            <a:r>
              <a:rPr lang="en-US" sz="2600" dirty="0" smtClean="0"/>
              <a:t>profession – </a:t>
            </a:r>
            <a:r>
              <a:rPr lang="en-US" sz="2600" b="1" dirty="0" smtClean="0"/>
              <a:t>see s. 3 &amp; 4 of the Defamation Act Chapter 68 of the Laws of Zambia.</a:t>
            </a:r>
            <a:endParaRPr lang="en-US" sz="2600" b="1" dirty="0"/>
          </a:p>
        </p:txBody>
      </p:sp>
    </p:spTree>
    <p:extLst>
      <p:ext uri="{BB962C8B-B14F-4D97-AF65-F5344CB8AC3E}">
        <p14:creationId xmlns:p14="http://schemas.microsoft.com/office/powerpoint/2010/main" val="14731418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dirty="0"/>
              <a:t>Libel and Slander Distinguished</a:t>
            </a:r>
          </a:p>
        </p:txBody>
      </p:sp>
      <p:sp>
        <p:nvSpPr>
          <p:cNvPr id="2" name="Content Placeholder 1"/>
          <p:cNvSpPr>
            <a:spLocks noGrp="1"/>
          </p:cNvSpPr>
          <p:nvPr>
            <p:ph idx="1"/>
          </p:nvPr>
        </p:nvSpPr>
        <p:spPr/>
        <p:txBody>
          <a:bodyPr>
            <a:normAutofit/>
          </a:bodyPr>
          <a:lstStyle/>
          <a:p>
            <a:r>
              <a:rPr lang="en-US" sz="2400" dirty="0"/>
              <a:t>Libel is in permanent and visible form while slander is spoken.</a:t>
            </a:r>
          </a:p>
          <a:p>
            <a:r>
              <a:rPr lang="en-US" sz="2400" dirty="0"/>
              <a:t>Libel is actionable per se (without need to prove damage) while slander is not.</a:t>
            </a:r>
          </a:p>
          <a:p>
            <a:r>
              <a:rPr lang="en-US" sz="2400" dirty="0"/>
              <a:t>Libel is both a tort and crime (S. 191 OF Penal Code Act, Cap 87 of the Laws of Zambia) while slander is only a civil wrong.</a:t>
            </a:r>
          </a:p>
        </p:txBody>
      </p:sp>
    </p:spTree>
    <p:extLst>
      <p:ext uri="{BB962C8B-B14F-4D97-AF65-F5344CB8AC3E}">
        <p14:creationId xmlns:p14="http://schemas.microsoft.com/office/powerpoint/2010/main" val="10053756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922114"/>
          </a:xfrm>
        </p:spPr>
        <p:txBody>
          <a:bodyPr>
            <a:normAutofit/>
          </a:bodyPr>
          <a:lstStyle/>
          <a:p>
            <a:pPr algn="ctr"/>
            <a:r>
              <a:rPr lang="en-US" b="1" dirty="0"/>
              <a:t>Elements of Defamation</a:t>
            </a:r>
          </a:p>
        </p:txBody>
      </p:sp>
      <p:sp>
        <p:nvSpPr>
          <p:cNvPr id="2" name="Content Placeholder 1"/>
          <p:cNvSpPr>
            <a:spLocks noGrp="1"/>
          </p:cNvSpPr>
          <p:nvPr>
            <p:ph idx="1"/>
          </p:nvPr>
        </p:nvSpPr>
        <p:spPr>
          <a:xfrm>
            <a:off x="457200" y="1412776"/>
            <a:ext cx="8229600" cy="4968552"/>
          </a:xfrm>
        </p:spPr>
        <p:txBody>
          <a:bodyPr>
            <a:normAutofit/>
          </a:bodyPr>
          <a:lstStyle/>
          <a:p>
            <a:pPr marL="566928" indent="-457200"/>
            <a:r>
              <a:rPr lang="en-US" sz="2400" dirty="0"/>
              <a:t>The law on defamation must attempt to balance the competing rights of freedom of expression as protected under article 20 of the constitution, and the protection of one’s reputation.</a:t>
            </a:r>
          </a:p>
          <a:p>
            <a:pPr marL="566928" indent="-457200"/>
            <a:r>
              <a:rPr lang="en-US" sz="2400" dirty="0"/>
              <a:t>Therefore, order to succeed with a claim for defamation, the claimant must show the following:</a:t>
            </a:r>
          </a:p>
          <a:p>
            <a:pPr marL="1024128" lvl="1" indent="-514350">
              <a:buFont typeface="+mj-lt"/>
              <a:buAutoNum type="arabicPeriod"/>
            </a:pPr>
            <a:r>
              <a:rPr lang="en-US" sz="2400" dirty="0"/>
              <a:t>The Statement must be Defamatory;</a:t>
            </a:r>
          </a:p>
          <a:p>
            <a:pPr marL="1024128" lvl="1" indent="-514350">
              <a:buFont typeface="+mj-lt"/>
              <a:buAutoNum type="arabicPeriod"/>
            </a:pPr>
            <a:r>
              <a:rPr lang="en-US" sz="2400" dirty="0"/>
              <a:t>The Statement must be about the Plaintiff; and</a:t>
            </a:r>
          </a:p>
          <a:p>
            <a:pPr marL="1024128" lvl="1" indent="-514350">
              <a:buFont typeface="+mj-lt"/>
              <a:buAutoNum type="arabicPeriod"/>
            </a:pPr>
            <a:r>
              <a:rPr lang="en-US" sz="2400" dirty="0"/>
              <a:t>The Statement must be published.</a:t>
            </a:r>
          </a:p>
          <a:p>
            <a:pPr marL="109728" indent="0">
              <a:buNone/>
            </a:pPr>
            <a:endParaRPr lang="en-US" dirty="0"/>
          </a:p>
        </p:txBody>
      </p:sp>
    </p:spTree>
    <p:extLst>
      <p:ext uri="{BB962C8B-B14F-4D97-AF65-F5344CB8AC3E}">
        <p14:creationId xmlns:p14="http://schemas.microsoft.com/office/powerpoint/2010/main" val="20085309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b="1" dirty="0"/>
              <a:t>The Statement must be Defamatory</a:t>
            </a:r>
          </a:p>
        </p:txBody>
      </p:sp>
      <p:sp>
        <p:nvSpPr>
          <p:cNvPr id="2" name="Content Placeholder 1"/>
          <p:cNvSpPr>
            <a:spLocks noGrp="1"/>
          </p:cNvSpPr>
          <p:nvPr>
            <p:ph idx="1"/>
          </p:nvPr>
        </p:nvSpPr>
        <p:spPr>
          <a:xfrm>
            <a:off x="457200" y="1600200"/>
            <a:ext cx="8229600" cy="4781128"/>
          </a:xfrm>
        </p:spPr>
        <p:txBody>
          <a:bodyPr>
            <a:normAutofit/>
          </a:bodyPr>
          <a:lstStyle/>
          <a:p>
            <a:pPr algn="just"/>
            <a:r>
              <a:rPr lang="en-US" sz="2400" dirty="0"/>
              <a:t>A defamatory statement is a publication, without justification or lawful excuse, which is calculated to injure the reputation of another, by exposing them to hatred, contempt or ridicule –</a:t>
            </a:r>
            <a:r>
              <a:rPr lang="en-US" sz="2400" b="1" i="1" dirty="0"/>
              <a:t>Parmiter v Coupland [1840] 6 M&amp;W 105 per Parker, B.</a:t>
            </a:r>
          </a:p>
          <a:p>
            <a:pPr algn="just"/>
            <a:r>
              <a:rPr lang="en-US" sz="2400" dirty="0"/>
              <a:t>It is a statement that tends to lower the Plaintiff in the estimation of right-thinking members of society -</a:t>
            </a:r>
            <a:r>
              <a:rPr lang="en-US" sz="2400" i="1" dirty="0"/>
              <a:t> </a:t>
            </a:r>
            <a:r>
              <a:rPr lang="en-US" sz="2400" b="1" i="1" dirty="0"/>
              <a:t>Sim v Stretch [1936] 2 All ER 1237 per Lord </a:t>
            </a:r>
            <a:r>
              <a:rPr lang="en-US" sz="2400" b="1" i="1" dirty="0" err="1"/>
              <a:t>Atkin</a:t>
            </a:r>
            <a:r>
              <a:rPr lang="en-US" sz="2400" b="1" i="1" dirty="0"/>
              <a:t>.</a:t>
            </a:r>
          </a:p>
          <a:p>
            <a:pPr algn="just"/>
            <a:r>
              <a:rPr lang="en-US" sz="2400" i="1" dirty="0"/>
              <a:t>In </a:t>
            </a:r>
            <a:r>
              <a:rPr lang="en-US" sz="2400" b="1" i="1" dirty="0" err="1"/>
              <a:t>Youssoupoff</a:t>
            </a:r>
            <a:r>
              <a:rPr lang="en-US" sz="2400" b="1" i="1" dirty="0"/>
              <a:t> v MGM Pictures Ltd (1934) 50 T.L.R 581 </a:t>
            </a:r>
            <a:r>
              <a:rPr lang="en-US" sz="2400" i="1" dirty="0"/>
              <a:t>– </a:t>
            </a:r>
            <a:r>
              <a:rPr lang="en-US" sz="2400" dirty="0"/>
              <a:t>the above definition o defamation was extended to include circumstances where the claimant is shunned or avoided as a result of the statements.</a:t>
            </a:r>
          </a:p>
        </p:txBody>
      </p:sp>
    </p:spTree>
    <p:extLst>
      <p:ext uri="{BB962C8B-B14F-4D97-AF65-F5344CB8AC3E}">
        <p14:creationId xmlns:p14="http://schemas.microsoft.com/office/powerpoint/2010/main" val="9633469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1476</TotalTime>
  <Words>3866</Words>
  <Application>Microsoft Office PowerPoint</Application>
  <PresentationFormat>On-screen Show (4:3)</PresentationFormat>
  <Paragraphs>229</Paragraphs>
  <Slides>40</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40</vt:i4>
      </vt:variant>
    </vt:vector>
  </HeadingPairs>
  <TitlesOfParts>
    <vt:vector size="45" baseType="lpstr">
      <vt:lpstr>Arial</vt:lpstr>
      <vt:lpstr>Calibri</vt:lpstr>
      <vt:lpstr>Courier New</vt:lpstr>
      <vt:lpstr>Office Theme</vt:lpstr>
      <vt:lpstr>1_Office Theme</vt:lpstr>
      <vt:lpstr>University Of Lusaka</vt:lpstr>
      <vt:lpstr>Learning Objectives</vt:lpstr>
      <vt:lpstr>Introduction</vt:lpstr>
      <vt:lpstr>DEFAMATION</vt:lpstr>
      <vt:lpstr>Libel</vt:lpstr>
      <vt:lpstr>Slander</vt:lpstr>
      <vt:lpstr>Libel and Slander Distinguished</vt:lpstr>
      <vt:lpstr>Elements of Defamation</vt:lpstr>
      <vt:lpstr>The Statement must be Defamatory</vt:lpstr>
      <vt:lpstr>The Statement must be Defamatory Cont’d</vt:lpstr>
      <vt:lpstr>The Statement must be Defamatory Cont’d</vt:lpstr>
      <vt:lpstr>The Statement must be Defamatory Cont’d</vt:lpstr>
      <vt:lpstr>Innuendo</vt:lpstr>
      <vt:lpstr>Innuendo Cont’d</vt:lpstr>
      <vt:lpstr>Innuendo Cont’d</vt:lpstr>
      <vt:lpstr>Innuendo Cont’d</vt:lpstr>
      <vt:lpstr>Cont’d…</vt:lpstr>
      <vt:lpstr>The Statement must be about the Plaintiff</vt:lpstr>
      <vt:lpstr>Cont’d…</vt:lpstr>
      <vt:lpstr>Cont’d…</vt:lpstr>
      <vt:lpstr>The Statement must be published</vt:lpstr>
      <vt:lpstr>Cont’d</vt:lpstr>
      <vt:lpstr>Cont’d</vt:lpstr>
      <vt:lpstr>Cont’d</vt:lpstr>
      <vt:lpstr>Defences</vt:lpstr>
      <vt:lpstr>Defences Cont’d</vt:lpstr>
      <vt:lpstr>Defences Cont’d</vt:lpstr>
      <vt:lpstr>Defences Cont’d</vt:lpstr>
      <vt:lpstr>Defences Cont’d</vt:lpstr>
      <vt:lpstr>Defences Cont’d</vt:lpstr>
      <vt:lpstr>QUALIFIED v ABSOLUTE PRIVILIGE </vt:lpstr>
      <vt:lpstr>Cont’d</vt:lpstr>
      <vt:lpstr>Cont’d</vt:lpstr>
      <vt:lpstr>Cont’d</vt:lpstr>
      <vt:lpstr>Cont’d</vt:lpstr>
      <vt:lpstr>Cont’d</vt:lpstr>
      <vt:lpstr>Cont’d</vt:lpstr>
      <vt:lpstr>Cont’d</vt:lpstr>
      <vt:lpstr>Cont’d</vt:lpstr>
      <vt:lpstr>PowerPoint Presentation</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dc:title>
  <dc:creator>ismail - [2010]</dc:creator>
  <cp:lastModifiedBy>Lumbiwe</cp:lastModifiedBy>
  <cp:revision>69</cp:revision>
  <dcterms:created xsi:type="dcterms:W3CDTF">2020-04-08T09:18:02Z</dcterms:created>
  <dcterms:modified xsi:type="dcterms:W3CDTF">2022-01-24T13:40:45Z</dcterms:modified>
</cp:coreProperties>
</file>