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D3F5707-3064-4817-BE4D-72A215763A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28031D08-804C-43F6-AB61-8EFFFDC4B5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CB22DF3C-017A-46A0-8850-671E9C7AFC0A}"/>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5" name="Footer Placeholder 4">
            <a:extLst>
              <a:ext uri="{FF2B5EF4-FFF2-40B4-BE49-F238E27FC236}">
                <a16:creationId xmlns="" xmlns:a16="http://schemas.microsoft.com/office/drawing/2014/main" id="{3F885710-9A49-4DE9-A2C4-F6C61729AE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3E8C661-B75C-4CC7-88EB-9D6EFF8D00D6}"/>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24222376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84AEC5E-DBA1-4ABC-9F5D-EDED6846D7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0724BAB3-0A93-4FD6-98D4-9229BB0BC9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8BA21D4-EFC8-4F9E-A698-F9F46106A71D}"/>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5" name="Footer Placeholder 4">
            <a:extLst>
              <a:ext uri="{FF2B5EF4-FFF2-40B4-BE49-F238E27FC236}">
                <a16:creationId xmlns="" xmlns:a16="http://schemas.microsoft.com/office/drawing/2014/main" id="{473A8BD7-3044-474F-AD22-C0F558F101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051A93D-ADAC-4B48-B276-26DB8D48AC05}"/>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1072855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714C4F45-2B63-4B2C-91BC-19B82000FC1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66F5791F-D9C2-4FC6-93F3-F416D029867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3B453C1-6D9D-4770-8947-10A544D907A4}"/>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5" name="Footer Placeholder 4">
            <a:extLst>
              <a:ext uri="{FF2B5EF4-FFF2-40B4-BE49-F238E27FC236}">
                <a16:creationId xmlns="" xmlns:a16="http://schemas.microsoft.com/office/drawing/2014/main" id="{5D9B3099-76C3-446C-9162-78549BA223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B54AF35-97BA-488B-86A3-078F5A4377E6}"/>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3193187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35324F-CCA2-45F9-A214-6FBD4F6D88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F2A017CF-37B7-4330-8E26-7DA9F0B8B35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5952F37A-8634-42DE-A067-C520C2591F61}"/>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5" name="Footer Placeholder 4">
            <a:extLst>
              <a:ext uri="{FF2B5EF4-FFF2-40B4-BE49-F238E27FC236}">
                <a16:creationId xmlns="" xmlns:a16="http://schemas.microsoft.com/office/drawing/2014/main" id="{66E07F1F-C69A-4508-B9E1-8B05A536B63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2B18353-AFA3-42B4-8D5B-37B5F503EADA}"/>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1595530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A2D80BB-D726-4A81-9553-CB437953D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777B1E64-E7CD-4165-9D1A-F5BCC5F3E21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BE3D45D9-2C53-4DA3-9E1B-5F650AD61ADF}"/>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5" name="Footer Placeholder 4">
            <a:extLst>
              <a:ext uri="{FF2B5EF4-FFF2-40B4-BE49-F238E27FC236}">
                <a16:creationId xmlns="" xmlns:a16="http://schemas.microsoft.com/office/drawing/2014/main" id="{52933179-384E-45E5-9D72-4160E25372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EC6C07DC-84B4-4D15-8528-9D3D065E5EED}"/>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54410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27E209D-AA2A-4960-ACF5-C2EB2AF70E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E31C7FC-BA9A-48A7-BB4C-254AC5B5596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D1756FDE-9D02-4110-B6FB-219DB11FC4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4FAEC116-B5BB-4C8D-82E9-F61231BC7D32}"/>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6" name="Footer Placeholder 5">
            <a:extLst>
              <a:ext uri="{FF2B5EF4-FFF2-40B4-BE49-F238E27FC236}">
                <a16:creationId xmlns="" xmlns:a16="http://schemas.microsoft.com/office/drawing/2014/main" id="{87B5D6FF-0317-43EF-8AFE-D4C367987F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7439BB4C-F0C2-4303-AD3A-838640346C1F}"/>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2450940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C9FBA6-EBA5-4911-9F4E-A9C6C85FCB9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5ED64490-2C59-4F25-B60E-7B884D8708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69F62407-82DC-4DDE-A087-581ABD6B5E5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8C0848C8-7927-47F6-BFE8-FC5929C605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898D8511-FAF9-442F-A4F1-02185A3D13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9E7D92B3-E415-4061-A799-51861A33789A}"/>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8" name="Footer Placeholder 7">
            <a:extLst>
              <a:ext uri="{FF2B5EF4-FFF2-40B4-BE49-F238E27FC236}">
                <a16:creationId xmlns="" xmlns:a16="http://schemas.microsoft.com/office/drawing/2014/main" id="{6E23B260-9496-404A-99B0-700A05FE59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858C94F9-8194-45B8-9E70-F856BD9D4722}"/>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2283678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D7CBBF9-BF3B-4DC3-8441-2D1949D7F1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DD564A77-5838-4A01-AC79-C389E3FA5B18}"/>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4" name="Footer Placeholder 3">
            <a:extLst>
              <a:ext uri="{FF2B5EF4-FFF2-40B4-BE49-F238E27FC236}">
                <a16:creationId xmlns="" xmlns:a16="http://schemas.microsoft.com/office/drawing/2014/main" id="{E928A52F-BF61-4536-9231-A76B0486AB2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2A692844-B5FB-4786-86F3-3F9DB6EC56A2}"/>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1411031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F8E7E95-3D79-4C0E-A4C9-54C833EF3AE0}"/>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3" name="Footer Placeholder 2">
            <a:extLst>
              <a:ext uri="{FF2B5EF4-FFF2-40B4-BE49-F238E27FC236}">
                <a16:creationId xmlns="" xmlns:a16="http://schemas.microsoft.com/office/drawing/2014/main" id="{C4017FFF-949B-4A55-9CB7-4FDCF1F718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8723FCFD-E725-4156-A04A-DC11BB0C9D5D}"/>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1033168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D786635-3740-4F2F-B3BF-17F7C8EF3F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7E7243B-477D-4E17-9D7C-969B1D667D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93F40795-2FFB-4BC9-B5F6-EA51BA94C9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95914E49-648D-4149-A4CB-AFBC78E3B05B}"/>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6" name="Footer Placeholder 5">
            <a:extLst>
              <a:ext uri="{FF2B5EF4-FFF2-40B4-BE49-F238E27FC236}">
                <a16:creationId xmlns="" xmlns:a16="http://schemas.microsoft.com/office/drawing/2014/main" id="{D371F5A1-EE86-4E87-9EA9-64C7AF5927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3F8F940-7C9E-4A93-9870-742BEEC3D5CA}"/>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26950438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D2341E4-AAF5-4AE0-B7D4-96C4FFA23C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19CF0759-0252-4CC8-9CF8-6166B37E97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172B7690-AFB8-47D1-9E1C-87E0B6E7B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9660E5C-1377-4089-9DF8-CB711548293B}"/>
              </a:ext>
            </a:extLst>
          </p:cNvPr>
          <p:cNvSpPr>
            <a:spLocks noGrp="1"/>
          </p:cNvSpPr>
          <p:nvPr>
            <p:ph type="dt" sz="half" idx="10"/>
          </p:nvPr>
        </p:nvSpPr>
        <p:spPr/>
        <p:txBody>
          <a:bodyPr/>
          <a:lstStyle/>
          <a:p>
            <a:fld id="{AA8AC4F8-4588-425E-B4AE-FDF9C7FFB7F8}" type="datetimeFigureOut">
              <a:rPr lang="en-US" smtClean="0"/>
              <a:t>1/24/2022</a:t>
            </a:fld>
            <a:endParaRPr lang="en-US"/>
          </a:p>
        </p:txBody>
      </p:sp>
      <p:sp>
        <p:nvSpPr>
          <p:cNvPr id="6" name="Footer Placeholder 5">
            <a:extLst>
              <a:ext uri="{FF2B5EF4-FFF2-40B4-BE49-F238E27FC236}">
                <a16:creationId xmlns="" xmlns:a16="http://schemas.microsoft.com/office/drawing/2014/main" id="{35DF7DA8-D031-49E0-BD8C-028BA462A2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BCF56D3E-635C-4813-9CEC-3E415D29CB41}"/>
              </a:ext>
            </a:extLst>
          </p:cNvPr>
          <p:cNvSpPr>
            <a:spLocks noGrp="1"/>
          </p:cNvSpPr>
          <p:nvPr>
            <p:ph type="sldNum" sz="quarter" idx="12"/>
          </p:nvPr>
        </p:nvSpPr>
        <p:spPr/>
        <p:txBody>
          <a:bodyPr/>
          <a:lstStyle/>
          <a:p>
            <a:fld id="{60C25E6A-A0F4-4C2B-9342-E6F18E108E6E}" type="slidenum">
              <a:rPr lang="en-US" smtClean="0"/>
              <a:t>‹#›</a:t>
            </a:fld>
            <a:endParaRPr lang="en-US"/>
          </a:p>
        </p:txBody>
      </p:sp>
    </p:spTree>
    <p:extLst>
      <p:ext uri="{BB962C8B-B14F-4D97-AF65-F5344CB8AC3E}">
        <p14:creationId xmlns:p14="http://schemas.microsoft.com/office/powerpoint/2010/main" val="770588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CED3C875-CF73-4602-A763-C23A7401EB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75232BF2-8E5B-4FFD-9C18-8B2AE99C50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8879374-6477-4FEC-AAE5-4703D426AF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8AC4F8-4588-425E-B4AE-FDF9C7FFB7F8}" type="datetimeFigureOut">
              <a:rPr lang="en-US" smtClean="0"/>
              <a:t>1/24/2022</a:t>
            </a:fld>
            <a:endParaRPr lang="en-US"/>
          </a:p>
        </p:txBody>
      </p:sp>
      <p:sp>
        <p:nvSpPr>
          <p:cNvPr id="5" name="Footer Placeholder 4">
            <a:extLst>
              <a:ext uri="{FF2B5EF4-FFF2-40B4-BE49-F238E27FC236}">
                <a16:creationId xmlns="" xmlns:a16="http://schemas.microsoft.com/office/drawing/2014/main" id="{D0F885F3-7A4F-4029-AEAE-A826A8FB41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0E2823D5-E438-418C-A600-055AE1610C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C25E6A-A0F4-4C2B-9342-E6F18E108E6E}" type="slidenum">
              <a:rPr lang="en-US" smtClean="0"/>
              <a:t>‹#›</a:t>
            </a:fld>
            <a:endParaRPr lang="en-US"/>
          </a:p>
        </p:txBody>
      </p:sp>
    </p:spTree>
    <p:extLst>
      <p:ext uri="{BB962C8B-B14F-4D97-AF65-F5344CB8AC3E}">
        <p14:creationId xmlns:p14="http://schemas.microsoft.com/office/powerpoint/2010/main" val="326695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97377C-6A29-4AE4-BDCD-CB73F6EAEBBF}"/>
              </a:ext>
            </a:extLst>
          </p:cNvPr>
          <p:cNvSpPr>
            <a:spLocks noGrp="1"/>
          </p:cNvSpPr>
          <p:nvPr>
            <p:ph type="ctrTitle"/>
          </p:nvPr>
        </p:nvSpPr>
        <p:spPr/>
        <p:txBody>
          <a:bodyPr/>
          <a:lstStyle/>
          <a:p>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University of Lusaka</a:t>
            </a:r>
            <a:b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br>
            <a:r>
              <a:rPr kumimoji="0" lang="en-US" sz="4400" b="1" i="0" u="none" strike="noStrike" kern="1200" cap="none" spc="0" normalizeH="0" baseline="0" noProof="0" dirty="0">
                <a:ln>
                  <a:solidFill>
                    <a:prstClr val="black">
                      <a:lumMod val="75000"/>
                      <a:lumOff val="25000"/>
                      <a:alpha val="10000"/>
                    </a:prstClr>
                  </a:solidFill>
                </a:ln>
                <a:solidFill>
                  <a:prstClr val="black"/>
                </a:solidFill>
                <a:effectLst>
                  <a:outerShdw blurRad="9525" dist="25400" dir="14640000" algn="tl" rotWithShape="0">
                    <a:prstClr val="black">
                      <a:alpha val="30000"/>
                    </a:prstClr>
                  </a:outerShdw>
                </a:effectLst>
                <a:uLnTx/>
                <a:uFillTx/>
                <a:latin typeface="Calibri" panose="020F0502020204030204"/>
                <a:ea typeface="+mj-ea"/>
                <a:cs typeface="+mj-cs"/>
              </a:rPr>
              <a:t>School of Law</a:t>
            </a:r>
            <a:endParaRPr lang="en-US" dirty="0"/>
          </a:p>
        </p:txBody>
      </p:sp>
      <p:sp>
        <p:nvSpPr>
          <p:cNvPr id="3" name="Subtitle 2">
            <a:extLst>
              <a:ext uri="{FF2B5EF4-FFF2-40B4-BE49-F238E27FC236}">
                <a16:creationId xmlns="" xmlns:a16="http://schemas.microsoft.com/office/drawing/2014/main" id="{6D711DD1-8791-4E36-BF9A-726CB93B39B8}"/>
              </a:ext>
            </a:extLst>
          </p:cNvPr>
          <p:cNvSpPr>
            <a:spLocks noGrp="1"/>
          </p:cNvSpPr>
          <p:nvPr>
            <p:ph type="subTitle" idx="1"/>
          </p:nvPr>
        </p:nvSpPr>
        <p:spPr/>
        <p:txBody>
          <a:bodyPr/>
          <a:lstStyle/>
          <a:p>
            <a:endParaRPr lang="en-US" dirty="0"/>
          </a:p>
          <a:p>
            <a:r>
              <a:rPr lang="en-US" sz="3200" b="1" dirty="0"/>
              <a:t>Unit 16 – Death in relation to a Tort</a:t>
            </a:r>
          </a:p>
        </p:txBody>
      </p:sp>
    </p:spTree>
    <p:extLst>
      <p:ext uri="{BB962C8B-B14F-4D97-AF65-F5344CB8AC3E}">
        <p14:creationId xmlns:p14="http://schemas.microsoft.com/office/powerpoint/2010/main" val="655909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3714750" y="1438275"/>
            <a:ext cx="4762500" cy="3981450"/>
          </a:xfrm>
          <a:prstGeom prst="rect">
            <a:avLst/>
          </a:prstGeom>
        </p:spPr>
      </p:pic>
    </p:spTree>
    <p:extLst>
      <p:ext uri="{BB962C8B-B14F-4D97-AF65-F5344CB8AC3E}">
        <p14:creationId xmlns:p14="http://schemas.microsoft.com/office/powerpoint/2010/main" val="1504083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857FBD8-5862-4140-94CB-FAC0EB110136}"/>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 xmlns:a16="http://schemas.microsoft.com/office/drawing/2014/main" id="{44C1BD2B-CA04-4B56-A254-85E1A0C4BA82}"/>
              </a:ext>
            </a:extLst>
          </p:cNvPr>
          <p:cNvSpPr>
            <a:spLocks noGrp="1"/>
          </p:cNvSpPr>
          <p:nvPr>
            <p:ph idx="1"/>
          </p:nvPr>
        </p:nvSpPr>
        <p:spPr>
          <a:xfrm>
            <a:off x="838200" y="1529255"/>
            <a:ext cx="10515600" cy="4963620"/>
          </a:xfrm>
        </p:spPr>
        <p:txBody>
          <a:bodyPr>
            <a:normAutofit/>
          </a:bodyPr>
          <a:lstStyle/>
          <a:p>
            <a:r>
              <a:rPr lang="en-US" sz="2400" dirty="0"/>
              <a:t>When a person dies as a result of D’s tort, two potential actions are available:</a:t>
            </a:r>
          </a:p>
          <a:p>
            <a:pPr marL="457200" indent="-457200">
              <a:buFont typeface="+mj-lt"/>
              <a:buAutoNum type="arabicPeriod"/>
            </a:pPr>
            <a:r>
              <a:rPr lang="en-US" sz="2400" dirty="0"/>
              <a:t>An action by the person’s estate, under the </a:t>
            </a:r>
            <a:r>
              <a:rPr lang="en-US" sz="2400" b="1" dirty="0"/>
              <a:t>Law Reform (Miscellaneous Provisions)Act Cap 74. </a:t>
            </a:r>
          </a:p>
          <a:p>
            <a:pPr lvl="1"/>
            <a:r>
              <a:rPr lang="en-US" dirty="0"/>
              <a:t>This is a ‘survival action’ whereby the deceased’s estate may bring an action on behalf of the deceased for the deceased’s own losses </a:t>
            </a:r>
          </a:p>
          <a:p>
            <a:pPr marL="457200" indent="-457200">
              <a:buAutoNum type="arabicPeriod" startAt="2"/>
            </a:pPr>
            <a:r>
              <a:rPr lang="en-US" sz="2400" dirty="0"/>
              <a:t>An action by the person’s dependents, under the </a:t>
            </a:r>
            <a:r>
              <a:rPr lang="en-US" sz="2400" b="1" dirty="0"/>
              <a:t>Fatal Accidents Act 1846 to 1908.</a:t>
            </a:r>
          </a:p>
          <a:p>
            <a:pPr lvl="1"/>
            <a:r>
              <a:rPr lang="en-US" dirty="0"/>
              <a:t>This is a 'wrongful death’ action, whereby the deceased’s dependents may sue  on their own behalf for their loss of dependency.</a:t>
            </a:r>
          </a:p>
          <a:p>
            <a:r>
              <a:rPr lang="en-US" sz="2400" dirty="0"/>
              <a:t>The objective of the above Acts is to provide maintenance for those relatives who have been deprived of maintenance by the death.</a:t>
            </a:r>
          </a:p>
        </p:txBody>
      </p:sp>
    </p:spTree>
    <p:extLst>
      <p:ext uri="{BB962C8B-B14F-4D97-AF65-F5344CB8AC3E}">
        <p14:creationId xmlns:p14="http://schemas.microsoft.com/office/powerpoint/2010/main" val="286642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ACD7B94-C9C7-4705-8133-52C8068457DD}"/>
              </a:ext>
            </a:extLst>
          </p:cNvPr>
          <p:cNvSpPr>
            <a:spLocks noGrp="1"/>
          </p:cNvSpPr>
          <p:nvPr>
            <p:ph type="title"/>
          </p:nvPr>
        </p:nvSpPr>
        <p:spPr/>
        <p:txBody>
          <a:bodyPr/>
          <a:lstStyle/>
          <a:p>
            <a:r>
              <a:rPr lang="en-US" b="1" dirty="0"/>
              <a:t>An Action by or Against the Estate of the Deceased</a:t>
            </a:r>
          </a:p>
        </p:txBody>
      </p:sp>
      <p:sp>
        <p:nvSpPr>
          <p:cNvPr id="3" name="Content Placeholder 2">
            <a:extLst>
              <a:ext uri="{FF2B5EF4-FFF2-40B4-BE49-F238E27FC236}">
                <a16:creationId xmlns="" xmlns:a16="http://schemas.microsoft.com/office/drawing/2014/main" id="{A2EAAA21-7BFE-42BA-90F1-68ECBFC5976B}"/>
              </a:ext>
            </a:extLst>
          </p:cNvPr>
          <p:cNvSpPr>
            <a:spLocks noGrp="1"/>
          </p:cNvSpPr>
          <p:nvPr>
            <p:ph idx="1"/>
          </p:nvPr>
        </p:nvSpPr>
        <p:spPr>
          <a:xfrm>
            <a:off x="838200" y="1825625"/>
            <a:ext cx="10515600" cy="4667250"/>
          </a:xfrm>
        </p:spPr>
        <p:txBody>
          <a:bodyPr>
            <a:noAutofit/>
          </a:bodyPr>
          <a:lstStyle/>
          <a:p>
            <a:r>
              <a:rPr lang="en-US" sz="2400" dirty="0"/>
              <a:t>The Cap 74 Act reversed the harsh position at common law, which stated that the death of either party extinguished any existing cause of action in tort – </a:t>
            </a:r>
            <a:r>
              <a:rPr lang="en-US" sz="2400" i="1" dirty="0" err="1"/>
              <a:t>actio</a:t>
            </a:r>
            <a:r>
              <a:rPr lang="en-US" sz="2400" i="1" dirty="0"/>
              <a:t> </a:t>
            </a:r>
            <a:r>
              <a:rPr lang="en-US" sz="2400" i="1" dirty="0" err="1"/>
              <a:t>personalis</a:t>
            </a:r>
            <a:r>
              <a:rPr lang="en-US" sz="2400" i="1" dirty="0"/>
              <a:t> </a:t>
            </a:r>
            <a:r>
              <a:rPr lang="en-US" sz="2400" i="1" dirty="0" err="1"/>
              <a:t>moritur</a:t>
            </a:r>
            <a:r>
              <a:rPr lang="en-US" sz="2400" i="1" dirty="0"/>
              <a:t> </a:t>
            </a:r>
            <a:r>
              <a:rPr lang="en-US" sz="2400" i="1" dirty="0" err="1"/>
              <a:t>cumpersona</a:t>
            </a:r>
            <a:endParaRPr lang="en-US" sz="2400" i="1" dirty="0"/>
          </a:p>
          <a:p>
            <a:r>
              <a:rPr lang="en-US" sz="2400" dirty="0"/>
              <a:t>The Act was passed, largely as a result of increasing motor  traffic  and  resulting accidents, to provide generally for the survival of causes of action in tort. </a:t>
            </a:r>
          </a:p>
          <a:p>
            <a:r>
              <a:rPr lang="en-US" sz="2400" dirty="0"/>
              <a:t>Section 2(1) of the Act states that when the deceased dies, all causes of action vested in him(or subsisting against him) survive for the benefit (or burden) of his estate;</a:t>
            </a:r>
          </a:p>
          <a:p>
            <a:r>
              <a:rPr lang="en-US" sz="2400" b="1" dirty="0"/>
              <a:t>But, there are exceptions: </a:t>
            </a:r>
          </a:p>
          <a:p>
            <a:pPr lvl="1"/>
            <a:r>
              <a:rPr lang="en-US" dirty="0"/>
              <a:t>causes of action for defamation or seduction or for inducing one spouse to leave or remain apart from the other or to claims for damages on the ground of adultery.</a:t>
            </a:r>
          </a:p>
        </p:txBody>
      </p:sp>
    </p:spTree>
    <p:extLst>
      <p:ext uri="{BB962C8B-B14F-4D97-AF65-F5344CB8AC3E}">
        <p14:creationId xmlns:p14="http://schemas.microsoft.com/office/powerpoint/2010/main" val="35783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65B4EC-8103-4C25-A60B-9A6C21504AB5}"/>
              </a:ext>
            </a:extLst>
          </p:cNvPr>
          <p:cNvSpPr>
            <a:spLocks noGrp="1"/>
          </p:cNvSpPr>
          <p:nvPr>
            <p:ph type="title"/>
          </p:nvPr>
        </p:nvSpPr>
        <p:spPr>
          <a:xfrm>
            <a:off x="838200" y="365125"/>
            <a:ext cx="10515600" cy="1069537"/>
          </a:xfrm>
        </p:spPr>
        <p:txBody>
          <a:bodyPr/>
          <a:lstStyle/>
          <a:p>
            <a:r>
              <a:rPr lang="en-US" b="1" dirty="0"/>
              <a:t>Cont’d</a:t>
            </a:r>
          </a:p>
        </p:txBody>
      </p:sp>
      <p:sp>
        <p:nvSpPr>
          <p:cNvPr id="3" name="Content Placeholder 2">
            <a:extLst>
              <a:ext uri="{FF2B5EF4-FFF2-40B4-BE49-F238E27FC236}">
                <a16:creationId xmlns="" xmlns:a16="http://schemas.microsoft.com/office/drawing/2014/main" id="{87A1CBE6-F13A-4FD6-8D6B-A87C6C9F746C}"/>
              </a:ext>
            </a:extLst>
          </p:cNvPr>
          <p:cNvSpPr>
            <a:spLocks noGrp="1"/>
          </p:cNvSpPr>
          <p:nvPr>
            <p:ph idx="1"/>
          </p:nvPr>
        </p:nvSpPr>
        <p:spPr>
          <a:xfrm>
            <a:off x="838200" y="1434662"/>
            <a:ext cx="10515600" cy="4855779"/>
          </a:xfrm>
        </p:spPr>
        <p:txBody>
          <a:bodyPr>
            <a:normAutofit/>
          </a:bodyPr>
          <a:lstStyle/>
          <a:p>
            <a:r>
              <a:rPr lang="en-US" sz="2400" dirty="0"/>
              <a:t>It is important to remember that this does not give the estate a cause of action for death itself. It simply means that the estate may pursue actions existing at the time of the victims death.</a:t>
            </a:r>
          </a:p>
          <a:p>
            <a:r>
              <a:rPr lang="en-US" sz="2400" dirty="0"/>
              <a:t>According to s</a:t>
            </a:r>
            <a:r>
              <a:rPr lang="en-US" sz="2400" b="1" dirty="0"/>
              <a:t>. 2 (2) of Cap 74, </a:t>
            </a:r>
            <a:r>
              <a:rPr lang="en-US" sz="2400" dirty="0"/>
              <a:t>where there is a valid claim for the benefit of the estate of the deceased, the damages granted shall:</a:t>
            </a:r>
          </a:p>
          <a:p>
            <a:pPr marL="971550" lvl="1" indent="-514350">
              <a:buFont typeface="+mj-lt"/>
              <a:buAutoNum type="arabicPeriod"/>
            </a:pPr>
            <a:r>
              <a:rPr lang="en-US" dirty="0"/>
              <a:t>not include any exemplary damages;</a:t>
            </a:r>
          </a:p>
          <a:p>
            <a:pPr marL="971550" lvl="1" indent="-514350">
              <a:buFont typeface="+mj-lt"/>
              <a:buAutoNum type="arabicPeriod"/>
            </a:pPr>
            <a:r>
              <a:rPr lang="en-US" dirty="0"/>
              <a:t>be calculated without reference to any loss or gain to his estate consequent on his death (if the death was due to the tort), except that a sum in respect of funeral expenses may be included.</a:t>
            </a:r>
          </a:p>
          <a:p>
            <a:pPr lvl="2"/>
            <a:r>
              <a:rPr lang="en-US" sz="2400" dirty="0"/>
              <a:t>In this case, damages shall not be calculated by making reference to the fact that the deceased had maybe prospects of getting a good paying job (loss) or that the estate has just received a huge funeral grant from the work place of the deceased (gain).</a:t>
            </a:r>
          </a:p>
          <a:p>
            <a:pPr marL="971550" lvl="1" indent="-514350">
              <a:buFont typeface="+mj-lt"/>
              <a:buAutoNum type="arabicPeriod"/>
            </a:pPr>
            <a:endParaRPr lang="en-US" dirty="0"/>
          </a:p>
          <a:p>
            <a:pPr marL="971550" lvl="1" indent="-514350">
              <a:buFont typeface="+mj-lt"/>
              <a:buAutoNum type="arabicPeriod"/>
            </a:pPr>
            <a:endParaRPr lang="en-US" dirty="0"/>
          </a:p>
        </p:txBody>
      </p:sp>
    </p:spTree>
    <p:extLst>
      <p:ext uri="{BB962C8B-B14F-4D97-AF65-F5344CB8AC3E}">
        <p14:creationId xmlns:p14="http://schemas.microsoft.com/office/powerpoint/2010/main" val="3464830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0810F25-E3E6-482F-8A05-6917469E7068}"/>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7CD9BF7F-7F64-4763-A962-D91CD221FEC1}"/>
              </a:ext>
            </a:extLst>
          </p:cNvPr>
          <p:cNvSpPr>
            <a:spLocks noGrp="1"/>
          </p:cNvSpPr>
          <p:nvPr>
            <p:ph idx="1"/>
          </p:nvPr>
        </p:nvSpPr>
        <p:spPr>
          <a:xfrm>
            <a:off x="838200" y="1529255"/>
            <a:ext cx="10515600" cy="4963620"/>
          </a:xfrm>
        </p:spPr>
        <p:txBody>
          <a:bodyPr>
            <a:normAutofit/>
          </a:bodyPr>
          <a:lstStyle/>
          <a:p>
            <a:pPr marL="0" indent="0">
              <a:buNone/>
            </a:pPr>
            <a:r>
              <a:rPr lang="en-US" sz="2400" b="1" dirty="0"/>
              <a:t>S.2 (3) </a:t>
            </a:r>
            <a:r>
              <a:rPr lang="en-US" sz="2400" dirty="0"/>
              <a:t>of the Act in question goes on to state that no proceedings shall be maintainable in respect of a cause of action which has survived against the estate of the deceased unless the proceedings were pending against the deceased at the time of his death or the proceedings are taken not later than six months after his personal representative took out representation.</a:t>
            </a:r>
          </a:p>
          <a:p>
            <a:pPr marL="0" indent="0">
              <a:buNone/>
            </a:pPr>
            <a:r>
              <a:rPr lang="en-US" sz="2400" b="1" dirty="0"/>
              <a:t>s. 2 (4) </a:t>
            </a:r>
            <a:r>
              <a:rPr lang="en-US" sz="2400" dirty="0"/>
              <a:t> is bringing out the fact that where the deceased’s estate is sued by a claimant, the timing of events is important. </a:t>
            </a:r>
          </a:p>
          <a:p>
            <a:pPr lvl="1"/>
            <a:r>
              <a:rPr lang="en-US" sz="2200" dirty="0"/>
              <a:t>Under s2 (4), where the deceased dies before or at the same time as the damage was suffered by C then an action is deemed to have subsisted against the deceased before his or her death. </a:t>
            </a:r>
          </a:p>
          <a:p>
            <a:pPr lvl="1"/>
            <a:r>
              <a:rPr lang="en-US" sz="2200" dirty="0"/>
              <a:t>Thus, if  on  facts  similar   to   those  of  Donoghue  v  Stevenson,  D,  the   negligent   manufacturer   of noxious ginger beer dies before the ultimate consumer, C, suffers damage from drinking it, C’s cause of action against D’s estate is preserved as it is regarded as arising before D’s death</a:t>
            </a:r>
          </a:p>
        </p:txBody>
      </p:sp>
    </p:spTree>
    <p:extLst>
      <p:ext uri="{BB962C8B-B14F-4D97-AF65-F5344CB8AC3E}">
        <p14:creationId xmlns:p14="http://schemas.microsoft.com/office/powerpoint/2010/main" val="2234986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643D6F7-C3B6-4072-B777-4ABCE965CD17}"/>
              </a:ext>
            </a:extLst>
          </p:cNvPr>
          <p:cNvSpPr>
            <a:spLocks noGrp="1"/>
          </p:cNvSpPr>
          <p:nvPr>
            <p:ph type="title"/>
          </p:nvPr>
        </p:nvSpPr>
        <p:spPr>
          <a:xfrm>
            <a:off x="838200" y="365125"/>
            <a:ext cx="10515600" cy="1069537"/>
          </a:xfrm>
        </p:spPr>
        <p:txBody>
          <a:bodyPr/>
          <a:lstStyle/>
          <a:p>
            <a:r>
              <a:rPr kumimoji="0" lang="en-US" sz="4400" b="1" i="0" u="none" strike="noStrike" kern="1200" cap="none" spc="0" normalizeH="0" baseline="0" noProof="0" dirty="0">
                <a:ln>
                  <a:noFill/>
                </a:ln>
                <a:solidFill>
                  <a:prstClr val="black"/>
                </a:solidFill>
                <a:effectLst/>
                <a:uLnTx/>
                <a:uFillTx/>
                <a:latin typeface="Calibri Light" panose="020F0302020204030204"/>
                <a:ea typeface="+mj-ea"/>
                <a:cs typeface="+mj-cs"/>
              </a:rPr>
              <a:t>Cont’d</a:t>
            </a:r>
            <a:endParaRPr lang="en-US" dirty="0"/>
          </a:p>
        </p:txBody>
      </p:sp>
      <p:sp>
        <p:nvSpPr>
          <p:cNvPr id="3" name="Content Placeholder 2">
            <a:extLst>
              <a:ext uri="{FF2B5EF4-FFF2-40B4-BE49-F238E27FC236}">
                <a16:creationId xmlns="" xmlns:a16="http://schemas.microsoft.com/office/drawing/2014/main" id="{A0015637-19FD-4976-A1CA-AD7080EA16D2}"/>
              </a:ext>
            </a:extLst>
          </p:cNvPr>
          <p:cNvSpPr>
            <a:spLocks noGrp="1"/>
          </p:cNvSpPr>
          <p:nvPr>
            <p:ph idx="1"/>
          </p:nvPr>
        </p:nvSpPr>
        <p:spPr>
          <a:xfrm>
            <a:off x="838200" y="1690688"/>
            <a:ext cx="10515600" cy="4802187"/>
          </a:xfrm>
        </p:spPr>
        <p:txBody>
          <a:bodyPr>
            <a:normAutofit/>
          </a:bodyPr>
          <a:lstStyle/>
          <a:p>
            <a:r>
              <a:rPr lang="en-US" sz="2400" dirty="0"/>
              <a:t>There is no right of action unless the deceased himself could have sued had he been merely injured by the defendant’s act and not killed.</a:t>
            </a:r>
          </a:p>
          <a:p>
            <a:r>
              <a:rPr lang="en-US" sz="2400" dirty="0"/>
              <a:t>If the deceased was guilty of contributory negligence the damages are reduced according to the degree to which he was at fault. </a:t>
            </a:r>
          </a:p>
          <a:p>
            <a:r>
              <a:rPr lang="en-US" sz="2400" b="1" dirty="0"/>
              <a:t>Damages Recoverable: </a:t>
            </a:r>
            <a:r>
              <a:rPr lang="en-US" sz="2400" dirty="0"/>
              <a:t>Claim for reasonable expectation for pecuniary benefit; future earnings and funeral expenses;</a:t>
            </a:r>
          </a:p>
          <a:p>
            <a:r>
              <a:rPr lang="en-US" sz="2400" dirty="0"/>
              <a:t>Note that The rights outlined above conferred by Cap 74 are in addition to and not in derogation of any rights conferred on the dependants of deceased persons by the Fatal Accidents Acts, 1846 to 1908, of the United Kingdom.	</a:t>
            </a:r>
          </a:p>
          <a:p>
            <a:endParaRPr lang="en-US" dirty="0"/>
          </a:p>
        </p:txBody>
      </p:sp>
    </p:spTree>
    <p:extLst>
      <p:ext uri="{BB962C8B-B14F-4D97-AF65-F5344CB8AC3E}">
        <p14:creationId xmlns:p14="http://schemas.microsoft.com/office/powerpoint/2010/main" val="2889887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9FF9D36-2564-4F0E-AB5F-E5F697618993}"/>
              </a:ext>
            </a:extLst>
          </p:cNvPr>
          <p:cNvSpPr>
            <a:spLocks noGrp="1"/>
          </p:cNvSpPr>
          <p:nvPr>
            <p:ph type="title"/>
          </p:nvPr>
        </p:nvSpPr>
        <p:spPr>
          <a:xfrm>
            <a:off x="838200" y="365125"/>
            <a:ext cx="10515600" cy="1022241"/>
          </a:xfrm>
        </p:spPr>
        <p:txBody>
          <a:bodyPr/>
          <a:lstStyle/>
          <a:p>
            <a:r>
              <a:rPr lang="en-US" b="1" dirty="0"/>
              <a:t>The Dependents’ Action</a:t>
            </a:r>
          </a:p>
        </p:txBody>
      </p:sp>
      <p:sp>
        <p:nvSpPr>
          <p:cNvPr id="3" name="Content Placeholder 2">
            <a:extLst>
              <a:ext uri="{FF2B5EF4-FFF2-40B4-BE49-F238E27FC236}">
                <a16:creationId xmlns="" xmlns:a16="http://schemas.microsoft.com/office/drawing/2014/main" id="{8F96523A-3DDD-4812-8294-7855174DA2BA}"/>
              </a:ext>
            </a:extLst>
          </p:cNvPr>
          <p:cNvSpPr>
            <a:spLocks noGrp="1"/>
          </p:cNvSpPr>
          <p:nvPr>
            <p:ph idx="1"/>
          </p:nvPr>
        </p:nvSpPr>
        <p:spPr>
          <a:xfrm>
            <a:off x="838200" y="1686910"/>
            <a:ext cx="10515600" cy="4918842"/>
          </a:xfrm>
        </p:spPr>
        <p:txBody>
          <a:bodyPr>
            <a:normAutofit/>
          </a:bodyPr>
          <a:lstStyle/>
          <a:p>
            <a:r>
              <a:rPr lang="en-US" sz="2400" dirty="0"/>
              <a:t>At common law the death of another human being could not be complained of as an injury - See  Baker  v   Bolton  (1808)  170  ER   1033.   </a:t>
            </a:r>
          </a:p>
          <a:p>
            <a:r>
              <a:rPr lang="en-US" sz="2400" dirty="0"/>
              <a:t>This   harsh   position   was   altered  by   the   </a:t>
            </a:r>
            <a:r>
              <a:rPr lang="en-US" sz="2400" b="1" dirty="0"/>
              <a:t>Fatal Accidents Act 1846 </a:t>
            </a:r>
            <a:r>
              <a:rPr lang="en-US" sz="2400" dirty="0"/>
              <a:t>which was passed as a response to the increasing number of fatalities on railways leaving family members unsupported when the breadwinner died. </a:t>
            </a:r>
          </a:p>
          <a:p>
            <a:r>
              <a:rPr lang="en-US" sz="2400" b="1" dirty="0"/>
              <a:t> s. 2 of Fatal Accidents Act 1846</a:t>
            </a:r>
            <a:r>
              <a:rPr lang="en-US" sz="2400" dirty="0"/>
              <a:t>, allows the dependants of the deceased person to recover by way of damages the value of their dependency, which is limited to the loss of the pecuniary benefit arising from the relationship of the dependants to the deceased, which they would have enjoyed had the deceased continued to live.</a:t>
            </a:r>
          </a:p>
        </p:txBody>
      </p:sp>
    </p:spTree>
    <p:extLst>
      <p:ext uri="{BB962C8B-B14F-4D97-AF65-F5344CB8AC3E}">
        <p14:creationId xmlns:p14="http://schemas.microsoft.com/office/powerpoint/2010/main" val="28383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715BA3-C59C-4EA2-AEAC-071E10165717}"/>
              </a:ext>
            </a:extLst>
          </p:cNvPr>
          <p:cNvSpPr>
            <a:spLocks noGrp="1"/>
          </p:cNvSpPr>
          <p:nvPr>
            <p:ph type="title"/>
          </p:nvPr>
        </p:nvSpPr>
        <p:spPr>
          <a:xfrm>
            <a:off x="838200" y="365126"/>
            <a:ext cx="10515600" cy="1164130"/>
          </a:xfrm>
        </p:spPr>
        <p:txBody>
          <a:bodyPr/>
          <a:lstStyle/>
          <a:p>
            <a:r>
              <a:rPr lang="en-US" b="1" dirty="0"/>
              <a:t>Cont’d</a:t>
            </a:r>
          </a:p>
        </p:txBody>
      </p:sp>
      <p:sp>
        <p:nvSpPr>
          <p:cNvPr id="3" name="Content Placeholder 2">
            <a:extLst>
              <a:ext uri="{FF2B5EF4-FFF2-40B4-BE49-F238E27FC236}">
                <a16:creationId xmlns="" xmlns:a16="http://schemas.microsoft.com/office/drawing/2014/main" id="{FC7F8F8B-9DDB-421C-8794-A860DF076CC8}"/>
              </a:ext>
            </a:extLst>
          </p:cNvPr>
          <p:cNvSpPr>
            <a:spLocks noGrp="1"/>
          </p:cNvSpPr>
          <p:nvPr>
            <p:ph idx="1"/>
          </p:nvPr>
        </p:nvSpPr>
        <p:spPr>
          <a:xfrm>
            <a:off x="838200" y="1734207"/>
            <a:ext cx="10515600" cy="4619296"/>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prstClr val="black"/>
                </a:solidFill>
                <a:effectLst/>
                <a:uLnTx/>
                <a:uFillTx/>
                <a:latin typeface="Calibri" panose="020F0502020204030204"/>
                <a:ea typeface="+mn-ea"/>
                <a:cs typeface="+mn-cs"/>
              </a:rPr>
              <a:t>To succeed with the claim, the court must be satisfied that</a:t>
            </a:r>
            <a:r>
              <a:rPr lang="en-US" sz="2200" dirty="0">
                <a:solidFill>
                  <a:prstClr val="black"/>
                </a:solidFill>
                <a:latin typeface="Calibri" panose="020F0502020204030204"/>
              </a:rPr>
              <a:t> t</a:t>
            </a:r>
            <a:r>
              <a:rPr kumimoji="0" lang="en-US" sz="2200" b="0" i="0" u="none" strike="noStrike" kern="1200" cap="none" spc="0" normalizeH="0" baseline="0" noProof="0" dirty="0">
                <a:ln>
                  <a:noFill/>
                </a:ln>
                <a:solidFill>
                  <a:prstClr val="black"/>
                </a:solidFill>
                <a:effectLst/>
                <a:uLnTx/>
                <a:uFillTx/>
                <a:latin typeface="Calibri" panose="020F0502020204030204"/>
                <a:ea typeface="+mn-ea"/>
                <a:cs typeface="+mn-cs"/>
              </a:rPr>
              <a:t>he claimant was dependant on the deceased.</a:t>
            </a:r>
            <a:endParaRPr lang="en-US" sz="2400" dirty="0"/>
          </a:p>
          <a:p>
            <a:r>
              <a:rPr lang="en-US" sz="2400" dirty="0"/>
              <a:t>Only one action is to be brought in the name of a personal representative for actions surviving for the benefit of the deceased’s estate. </a:t>
            </a:r>
          </a:p>
          <a:p>
            <a:r>
              <a:rPr lang="en-US" sz="2400" dirty="0"/>
              <a:t>The action must be brought within three years after the date of death, or the date of the knowledge of the person for whose benefit the action is brought –</a:t>
            </a:r>
            <a:r>
              <a:rPr lang="en-US" sz="2400" b="1" dirty="0"/>
              <a:t>s. 4 of The Law Reform (Limitation Of Actions, Etc.) Act </a:t>
            </a:r>
          </a:p>
          <a:p>
            <a:r>
              <a:rPr lang="en-US" sz="2400" dirty="0"/>
              <a:t>The action is brought by the personal representative on behalf of the relatives; but if there is no personal representative or if he does not commence an action within six months, any relative entitled to the protection of the Acts may sue in his own name on behalf of himself and the others.</a:t>
            </a:r>
          </a:p>
          <a:p>
            <a:endParaRPr lang="en-US" dirty="0"/>
          </a:p>
        </p:txBody>
      </p:sp>
    </p:spTree>
    <p:extLst>
      <p:ext uri="{BB962C8B-B14F-4D97-AF65-F5344CB8AC3E}">
        <p14:creationId xmlns:p14="http://schemas.microsoft.com/office/powerpoint/2010/main" val="1162302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C74C30E-5257-4B5C-8A66-75C79824B286}"/>
              </a:ext>
            </a:extLst>
          </p:cNvPr>
          <p:cNvSpPr>
            <a:spLocks noGrp="1"/>
          </p:cNvSpPr>
          <p:nvPr>
            <p:ph type="title"/>
          </p:nvPr>
        </p:nvSpPr>
        <p:spPr/>
        <p:txBody>
          <a:bodyPr/>
          <a:lstStyle/>
          <a:p>
            <a:r>
              <a:rPr lang="en-US" b="1" dirty="0"/>
              <a:t>Cont’d</a:t>
            </a:r>
          </a:p>
        </p:txBody>
      </p:sp>
      <p:sp>
        <p:nvSpPr>
          <p:cNvPr id="3" name="Content Placeholder 2">
            <a:extLst>
              <a:ext uri="{FF2B5EF4-FFF2-40B4-BE49-F238E27FC236}">
                <a16:creationId xmlns="" xmlns:a16="http://schemas.microsoft.com/office/drawing/2014/main" id="{33AA2F74-05C3-4132-A350-E4EBBF21DD5A}"/>
              </a:ext>
            </a:extLst>
          </p:cNvPr>
          <p:cNvSpPr>
            <a:spLocks noGrp="1"/>
          </p:cNvSpPr>
          <p:nvPr>
            <p:ph idx="1"/>
          </p:nvPr>
        </p:nvSpPr>
        <p:spPr/>
        <p:txBody>
          <a:bodyPr/>
          <a:lstStyle/>
          <a:p>
            <a:r>
              <a:rPr lang="en-US" sz="2400" b="1" dirty="0"/>
              <a:t>Further Reading:</a:t>
            </a:r>
          </a:p>
          <a:p>
            <a:pPr lvl="1"/>
            <a:r>
              <a:rPr lang="en-US" b="1" dirty="0"/>
              <a:t>Zambia State Insurance Corporation &amp; ZCCM v Andrew </a:t>
            </a:r>
            <a:r>
              <a:rPr lang="en-US" b="1" dirty="0" err="1"/>
              <a:t>Muchili</a:t>
            </a:r>
            <a:r>
              <a:rPr lang="en-US" b="1" dirty="0"/>
              <a:t> (1988-89) Z.R. 149</a:t>
            </a:r>
          </a:p>
          <a:p>
            <a:pPr lvl="1"/>
            <a:r>
              <a:rPr lang="en-US" b="1" dirty="0"/>
              <a:t>Bernard </a:t>
            </a:r>
            <a:r>
              <a:rPr lang="en-US" b="1" dirty="0" err="1"/>
              <a:t>Chilunda</a:t>
            </a:r>
            <a:r>
              <a:rPr lang="en-US" b="1" dirty="0"/>
              <a:t> v Zakaria </a:t>
            </a:r>
            <a:r>
              <a:rPr lang="en-US" b="1" dirty="0" err="1"/>
              <a:t>Chinanzi</a:t>
            </a:r>
            <a:r>
              <a:rPr lang="en-US" b="1" dirty="0"/>
              <a:t> (1979) Z.R. 195 (H.C.)</a:t>
            </a:r>
          </a:p>
          <a:p>
            <a:pPr lvl="1"/>
            <a:r>
              <a:rPr lang="en-US" b="1" dirty="0"/>
              <a:t>Henwood v </a:t>
            </a:r>
            <a:r>
              <a:rPr lang="en-US" b="1" dirty="0" err="1"/>
              <a:t>Naoumoff</a:t>
            </a:r>
            <a:r>
              <a:rPr lang="en-US" b="1" dirty="0"/>
              <a:t> (1966) Z.R. 78 (C.A.)</a:t>
            </a:r>
          </a:p>
        </p:txBody>
      </p:sp>
    </p:spTree>
    <p:extLst>
      <p:ext uri="{BB962C8B-B14F-4D97-AF65-F5344CB8AC3E}">
        <p14:creationId xmlns:p14="http://schemas.microsoft.com/office/powerpoint/2010/main" val="3659416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690</TotalTime>
  <Words>1071</Words>
  <Application>Microsoft Office PowerPoint</Application>
  <PresentationFormat>Widescreen</PresentationFormat>
  <Paragraphs>46</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University of Lusaka School of Law</vt:lpstr>
      <vt:lpstr>Introduction</vt:lpstr>
      <vt:lpstr>An Action by or Against the Estate of the Deceased</vt:lpstr>
      <vt:lpstr>Cont’d</vt:lpstr>
      <vt:lpstr>Cont’d</vt:lpstr>
      <vt:lpstr>Cont’d</vt:lpstr>
      <vt:lpstr>The Dependents’ Action</vt:lpstr>
      <vt:lpstr>Cont’d</vt:lpstr>
      <vt:lpstr>Cont’d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Lumbwe</dc:creator>
  <cp:lastModifiedBy>Lumbiwe</cp:lastModifiedBy>
  <cp:revision>18</cp:revision>
  <dcterms:created xsi:type="dcterms:W3CDTF">2020-04-27T07:11:59Z</dcterms:created>
  <dcterms:modified xsi:type="dcterms:W3CDTF">2022-01-24T13:44:03Z</dcterms:modified>
</cp:coreProperties>
</file>