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57" r:id="rId4"/>
    <p:sldId id="258" r:id="rId5"/>
    <p:sldId id="259" r:id="rId6"/>
    <p:sldId id="260" r:id="rId7"/>
    <p:sldId id="261" r:id="rId8"/>
    <p:sldId id="277" r:id="rId9"/>
    <p:sldId id="262" r:id="rId10"/>
    <p:sldId id="263" r:id="rId11"/>
    <p:sldId id="264" r:id="rId12"/>
    <p:sldId id="265" r:id="rId13"/>
    <p:sldId id="276" r:id="rId14"/>
    <p:sldId id="268" r:id="rId15"/>
    <p:sldId id="269" r:id="rId16"/>
    <p:sldId id="270" r:id="rId17"/>
    <p:sldId id="266" r:id="rId18"/>
    <p:sldId id="267"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4" d="100"/>
          <a:sy n="74" d="100"/>
        </p:scale>
        <p:origin x="4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9C34938-3CC1-4F22-AA76-1303F05B42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6B4338B4-6DB0-47D6-8532-2FF151F527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D9D964B6-036A-41A2-9E4C-45F69A3138D9}"/>
              </a:ext>
            </a:extLst>
          </p:cNvPr>
          <p:cNvSpPr>
            <a:spLocks noGrp="1"/>
          </p:cNvSpPr>
          <p:nvPr>
            <p:ph type="dt" sz="half" idx="10"/>
          </p:nvPr>
        </p:nvSpPr>
        <p:spPr/>
        <p:txBody>
          <a:bodyPr/>
          <a:lstStyle/>
          <a:p>
            <a:fld id="{C24BDA42-A109-4B17-B231-9FBB5A63CEBD}" type="datetimeFigureOut">
              <a:rPr lang="en-US" smtClean="0"/>
              <a:t>1/24/2022</a:t>
            </a:fld>
            <a:endParaRPr lang="en-US"/>
          </a:p>
        </p:txBody>
      </p:sp>
      <p:sp>
        <p:nvSpPr>
          <p:cNvPr id="5" name="Footer Placeholder 4">
            <a:extLst>
              <a:ext uri="{FF2B5EF4-FFF2-40B4-BE49-F238E27FC236}">
                <a16:creationId xmlns="" xmlns:a16="http://schemas.microsoft.com/office/drawing/2014/main" id="{21918445-180F-45F4-9A3C-2742D3325E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316BB539-28EF-4B0A-9230-78BD01F47AB1}"/>
              </a:ext>
            </a:extLst>
          </p:cNvPr>
          <p:cNvSpPr>
            <a:spLocks noGrp="1"/>
          </p:cNvSpPr>
          <p:nvPr>
            <p:ph type="sldNum" sz="quarter" idx="12"/>
          </p:nvPr>
        </p:nvSpPr>
        <p:spPr/>
        <p:txBody>
          <a:bodyPr/>
          <a:lstStyle/>
          <a:p>
            <a:fld id="{42442340-5455-4C5D-AAD9-B8B5A4395877}" type="slidenum">
              <a:rPr lang="en-US" smtClean="0"/>
              <a:t>‹#›</a:t>
            </a:fld>
            <a:endParaRPr lang="en-US"/>
          </a:p>
        </p:txBody>
      </p:sp>
    </p:spTree>
    <p:extLst>
      <p:ext uri="{BB962C8B-B14F-4D97-AF65-F5344CB8AC3E}">
        <p14:creationId xmlns:p14="http://schemas.microsoft.com/office/powerpoint/2010/main" val="620886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E1D7592-6E78-4ABC-98E7-12B12662796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B1E51EF5-7230-4752-9267-2FB7D45ADBE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C38C2F29-CC10-453B-83EE-A5677ED7B40C}"/>
              </a:ext>
            </a:extLst>
          </p:cNvPr>
          <p:cNvSpPr>
            <a:spLocks noGrp="1"/>
          </p:cNvSpPr>
          <p:nvPr>
            <p:ph type="dt" sz="half" idx="10"/>
          </p:nvPr>
        </p:nvSpPr>
        <p:spPr/>
        <p:txBody>
          <a:bodyPr/>
          <a:lstStyle/>
          <a:p>
            <a:fld id="{C24BDA42-A109-4B17-B231-9FBB5A63CEBD}" type="datetimeFigureOut">
              <a:rPr lang="en-US" smtClean="0"/>
              <a:t>1/24/2022</a:t>
            </a:fld>
            <a:endParaRPr lang="en-US"/>
          </a:p>
        </p:txBody>
      </p:sp>
      <p:sp>
        <p:nvSpPr>
          <p:cNvPr id="5" name="Footer Placeholder 4">
            <a:extLst>
              <a:ext uri="{FF2B5EF4-FFF2-40B4-BE49-F238E27FC236}">
                <a16:creationId xmlns="" xmlns:a16="http://schemas.microsoft.com/office/drawing/2014/main" id="{3840AED0-E167-4B3E-A27E-9826335856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995B8212-FF4F-43B2-9D99-3D8E4B44AEC3}"/>
              </a:ext>
            </a:extLst>
          </p:cNvPr>
          <p:cNvSpPr>
            <a:spLocks noGrp="1"/>
          </p:cNvSpPr>
          <p:nvPr>
            <p:ph type="sldNum" sz="quarter" idx="12"/>
          </p:nvPr>
        </p:nvSpPr>
        <p:spPr/>
        <p:txBody>
          <a:bodyPr/>
          <a:lstStyle/>
          <a:p>
            <a:fld id="{42442340-5455-4C5D-AAD9-B8B5A4395877}" type="slidenum">
              <a:rPr lang="en-US" smtClean="0"/>
              <a:t>‹#›</a:t>
            </a:fld>
            <a:endParaRPr lang="en-US"/>
          </a:p>
        </p:txBody>
      </p:sp>
    </p:spTree>
    <p:extLst>
      <p:ext uri="{BB962C8B-B14F-4D97-AF65-F5344CB8AC3E}">
        <p14:creationId xmlns:p14="http://schemas.microsoft.com/office/powerpoint/2010/main" val="3016310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6E4682B1-E023-4322-A83B-F294909E962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51D40E04-E8AF-4964-B13E-7B388B5E75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773B7D70-E842-498A-817E-E7CD8F978136}"/>
              </a:ext>
            </a:extLst>
          </p:cNvPr>
          <p:cNvSpPr>
            <a:spLocks noGrp="1"/>
          </p:cNvSpPr>
          <p:nvPr>
            <p:ph type="dt" sz="half" idx="10"/>
          </p:nvPr>
        </p:nvSpPr>
        <p:spPr/>
        <p:txBody>
          <a:bodyPr/>
          <a:lstStyle/>
          <a:p>
            <a:fld id="{C24BDA42-A109-4B17-B231-9FBB5A63CEBD}" type="datetimeFigureOut">
              <a:rPr lang="en-US" smtClean="0"/>
              <a:t>1/24/2022</a:t>
            </a:fld>
            <a:endParaRPr lang="en-US"/>
          </a:p>
        </p:txBody>
      </p:sp>
      <p:sp>
        <p:nvSpPr>
          <p:cNvPr id="5" name="Footer Placeholder 4">
            <a:extLst>
              <a:ext uri="{FF2B5EF4-FFF2-40B4-BE49-F238E27FC236}">
                <a16:creationId xmlns="" xmlns:a16="http://schemas.microsoft.com/office/drawing/2014/main" id="{BF4A15A2-FADD-4A4F-9A67-DFD0E3EF91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3B10C0B6-E22B-4EDC-AEC5-99A53755D28D}"/>
              </a:ext>
            </a:extLst>
          </p:cNvPr>
          <p:cNvSpPr>
            <a:spLocks noGrp="1"/>
          </p:cNvSpPr>
          <p:nvPr>
            <p:ph type="sldNum" sz="quarter" idx="12"/>
          </p:nvPr>
        </p:nvSpPr>
        <p:spPr/>
        <p:txBody>
          <a:bodyPr/>
          <a:lstStyle/>
          <a:p>
            <a:fld id="{42442340-5455-4C5D-AAD9-B8B5A4395877}" type="slidenum">
              <a:rPr lang="en-US" smtClean="0"/>
              <a:t>‹#›</a:t>
            </a:fld>
            <a:endParaRPr lang="en-US"/>
          </a:p>
        </p:txBody>
      </p:sp>
    </p:spTree>
    <p:extLst>
      <p:ext uri="{BB962C8B-B14F-4D97-AF65-F5344CB8AC3E}">
        <p14:creationId xmlns:p14="http://schemas.microsoft.com/office/powerpoint/2010/main" val="2555835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34D69A5-878A-4B82-8F85-FB4D1643F2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4DB28BBB-751A-4B3D-B919-EB7F279C40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86341A38-499B-4203-981A-A6AE55AC4429}"/>
              </a:ext>
            </a:extLst>
          </p:cNvPr>
          <p:cNvSpPr>
            <a:spLocks noGrp="1"/>
          </p:cNvSpPr>
          <p:nvPr>
            <p:ph type="dt" sz="half" idx="10"/>
          </p:nvPr>
        </p:nvSpPr>
        <p:spPr/>
        <p:txBody>
          <a:bodyPr/>
          <a:lstStyle/>
          <a:p>
            <a:fld id="{C24BDA42-A109-4B17-B231-9FBB5A63CEBD}" type="datetimeFigureOut">
              <a:rPr lang="en-US" smtClean="0"/>
              <a:t>1/24/2022</a:t>
            </a:fld>
            <a:endParaRPr lang="en-US"/>
          </a:p>
        </p:txBody>
      </p:sp>
      <p:sp>
        <p:nvSpPr>
          <p:cNvPr id="5" name="Footer Placeholder 4">
            <a:extLst>
              <a:ext uri="{FF2B5EF4-FFF2-40B4-BE49-F238E27FC236}">
                <a16:creationId xmlns="" xmlns:a16="http://schemas.microsoft.com/office/drawing/2014/main" id="{D0AC1264-0D43-4F50-A55B-898FFD7197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0696D533-CC8D-4CBE-B20B-19FDAF4955C1}"/>
              </a:ext>
            </a:extLst>
          </p:cNvPr>
          <p:cNvSpPr>
            <a:spLocks noGrp="1"/>
          </p:cNvSpPr>
          <p:nvPr>
            <p:ph type="sldNum" sz="quarter" idx="12"/>
          </p:nvPr>
        </p:nvSpPr>
        <p:spPr/>
        <p:txBody>
          <a:bodyPr/>
          <a:lstStyle/>
          <a:p>
            <a:fld id="{42442340-5455-4C5D-AAD9-B8B5A4395877}" type="slidenum">
              <a:rPr lang="en-US" smtClean="0"/>
              <a:t>‹#›</a:t>
            </a:fld>
            <a:endParaRPr lang="en-US"/>
          </a:p>
        </p:txBody>
      </p:sp>
    </p:spTree>
    <p:extLst>
      <p:ext uri="{BB962C8B-B14F-4D97-AF65-F5344CB8AC3E}">
        <p14:creationId xmlns:p14="http://schemas.microsoft.com/office/powerpoint/2010/main" val="1910087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A816018-C474-47BB-A1C2-9C1A0AD45D1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525B3E72-409C-4301-A411-ECCD326F51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3E880BB9-AE3A-4B84-94D3-C2BB1E15A448}"/>
              </a:ext>
            </a:extLst>
          </p:cNvPr>
          <p:cNvSpPr>
            <a:spLocks noGrp="1"/>
          </p:cNvSpPr>
          <p:nvPr>
            <p:ph type="dt" sz="half" idx="10"/>
          </p:nvPr>
        </p:nvSpPr>
        <p:spPr/>
        <p:txBody>
          <a:bodyPr/>
          <a:lstStyle/>
          <a:p>
            <a:fld id="{C24BDA42-A109-4B17-B231-9FBB5A63CEBD}" type="datetimeFigureOut">
              <a:rPr lang="en-US" smtClean="0"/>
              <a:t>1/24/2022</a:t>
            </a:fld>
            <a:endParaRPr lang="en-US"/>
          </a:p>
        </p:txBody>
      </p:sp>
      <p:sp>
        <p:nvSpPr>
          <p:cNvPr id="5" name="Footer Placeholder 4">
            <a:extLst>
              <a:ext uri="{FF2B5EF4-FFF2-40B4-BE49-F238E27FC236}">
                <a16:creationId xmlns="" xmlns:a16="http://schemas.microsoft.com/office/drawing/2014/main" id="{A3D8EA5F-9C1C-443F-BBB8-F3BBDC7E28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67650EA1-0B08-42B6-A2B5-DE8231F94DB4}"/>
              </a:ext>
            </a:extLst>
          </p:cNvPr>
          <p:cNvSpPr>
            <a:spLocks noGrp="1"/>
          </p:cNvSpPr>
          <p:nvPr>
            <p:ph type="sldNum" sz="quarter" idx="12"/>
          </p:nvPr>
        </p:nvSpPr>
        <p:spPr/>
        <p:txBody>
          <a:bodyPr/>
          <a:lstStyle/>
          <a:p>
            <a:fld id="{42442340-5455-4C5D-AAD9-B8B5A4395877}" type="slidenum">
              <a:rPr lang="en-US" smtClean="0"/>
              <a:t>‹#›</a:t>
            </a:fld>
            <a:endParaRPr lang="en-US"/>
          </a:p>
        </p:txBody>
      </p:sp>
    </p:spTree>
    <p:extLst>
      <p:ext uri="{BB962C8B-B14F-4D97-AF65-F5344CB8AC3E}">
        <p14:creationId xmlns:p14="http://schemas.microsoft.com/office/powerpoint/2010/main" val="4226529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5345EA-2D86-487D-B662-3400B45A24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529D209C-50E2-4BE6-9170-9D604B3ADDB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0F8EA162-A842-4E7C-A208-82E2CAE4836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CB22E41F-DF88-4E0F-832E-4680B70B3C31}"/>
              </a:ext>
            </a:extLst>
          </p:cNvPr>
          <p:cNvSpPr>
            <a:spLocks noGrp="1"/>
          </p:cNvSpPr>
          <p:nvPr>
            <p:ph type="dt" sz="half" idx="10"/>
          </p:nvPr>
        </p:nvSpPr>
        <p:spPr/>
        <p:txBody>
          <a:bodyPr/>
          <a:lstStyle/>
          <a:p>
            <a:fld id="{C24BDA42-A109-4B17-B231-9FBB5A63CEBD}" type="datetimeFigureOut">
              <a:rPr lang="en-US" smtClean="0"/>
              <a:t>1/24/2022</a:t>
            </a:fld>
            <a:endParaRPr lang="en-US"/>
          </a:p>
        </p:txBody>
      </p:sp>
      <p:sp>
        <p:nvSpPr>
          <p:cNvPr id="6" name="Footer Placeholder 5">
            <a:extLst>
              <a:ext uri="{FF2B5EF4-FFF2-40B4-BE49-F238E27FC236}">
                <a16:creationId xmlns="" xmlns:a16="http://schemas.microsoft.com/office/drawing/2014/main" id="{D40BE848-11D6-4F64-AD72-274BAE3DA3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F48870FD-B644-4806-9341-EE1D15781C28}"/>
              </a:ext>
            </a:extLst>
          </p:cNvPr>
          <p:cNvSpPr>
            <a:spLocks noGrp="1"/>
          </p:cNvSpPr>
          <p:nvPr>
            <p:ph type="sldNum" sz="quarter" idx="12"/>
          </p:nvPr>
        </p:nvSpPr>
        <p:spPr/>
        <p:txBody>
          <a:bodyPr/>
          <a:lstStyle/>
          <a:p>
            <a:fld id="{42442340-5455-4C5D-AAD9-B8B5A4395877}" type="slidenum">
              <a:rPr lang="en-US" smtClean="0"/>
              <a:t>‹#›</a:t>
            </a:fld>
            <a:endParaRPr lang="en-US"/>
          </a:p>
        </p:txBody>
      </p:sp>
    </p:spTree>
    <p:extLst>
      <p:ext uri="{BB962C8B-B14F-4D97-AF65-F5344CB8AC3E}">
        <p14:creationId xmlns:p14="http://schemas.microsoft.com/office/powerpoint/2010/main" val="151931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2848F25-B46C-46AD-B799-46F1A49983E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0842D42B-DC1C-440D-8EE6-DD7F1C175D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8A609239-CAFE-4A19-A10B-E24DCCDE53B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36AB64FA-A9F4-42A5-8035-AF47E9D6C3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A84AB9E9-38CD-40E2-B5C0-2319C3F47DC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E80992A9-AA99-4B5C-8646-F41947F45B5B}"/>
              </a:ext>
            </a:extLst>
          </p:cNvPr>
          <p:cNvSpPr>
            <a:spLocks noGrp="1"/>
          </p:cNvSpPr>
          <p:nvPr>
            <p:ph type="dt" sz="half" idx="10"/>
          </p:nvPr>
        </p:nvSpPr>
        <p:spPr/>
        <p:txBody>
          <a:bodyPr/>
          <a:lstStyle/>
          <a:p>
            <a:fld id="{C24BDA42-A109-4B17-B231-9FBB5A63CEBD}" type="datetimeFigureOut">
              <a:rPr lang="en-US" smtClean="0"/>
              <a:t>1/24/2022</a:t>
            </a:fld>
            <a:endParaRPr lang="en-US"/>
          </a:p>
        </p:txBody>
      </p:sp>
      <p:sp>
        <p:nvSpPr>
          <p:cNvPr id="8" name="Footer Placeholder 7">
            <a:extLst>
              <a:ext uri="{FF2B5EF4-FFF2-40B4-BE49-F238E27FC236}">
                <a16:creationId xmlns="" xmlns:a16="http://schemas.microsoft.com/office/drawing/2014/main" id="{40521CF7-B47E-42C9-BF11-7C11EC396D2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6DC1276C-7BBE-4419-A24A-825CB0D993E8}"/>
              </a:ext>
            </a:extLst>
          </p:cNvPr>
          <p:cNvSpPr>
            <a:spLocks noGrp="1"/>
          </p:cNvSpPr>
          <p:nvPr>
            <p:ph type="sldNum" sz="quarter" idx="12"/>
          </p:nvPr>
        </p:nvSpPr>
        <p:spPr/>
        <p:txBody>
          <a:bodyPr/>
          <a:lstStyle/>
          <a:p>
            <a:fld id="{42442340-5455-4C5D-AAD9-B8B5A4395877}" type="slidenum">
              <a:rPr lang="en-US" smtClean="0"/>
              <a:t>‹#›</a:t>
            </a:fld>
            <a:endParaRPr lang="en-US"/>
          </a:p>
        </p:txBody>
      </p:sp>
    </p:spTree>
    <p:extLst>
      <p:ext uri="{BB962C8B-B14F-4D97-AF65-F5344CB8AC3E}">
        <p14:creationId xmlns:p14="http://schemas.microsoft.com/office/powerpoint/2010/main" val="1897317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288FAB0-383B-4950-B292-8B628BE73C8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123E33EB-D921-4421-AF19-C6A801C94041}"/>
              </a:ext>
            </a:extLst>
          </p:cNvPr>
          <p:cNvSpPr>
            <a:spLocks noGrp="1"/>
          </p:cNvSpPr>
          <p:nvPr>
            <p:ph type="dt" sz="half" idx="10"/>
          </p:nvPr>
        </p:nvSpPr>
        <p:spPr/>
        <p:txBody>
          <a:bodyPr/>
          <a:lstStyle/>
          <a:p>
            <a:fld id="{C24BDA42-A109-4B17-B231-9FBB5A63CEBD}" type="datetimeFigureOut">
              <a:rPr lang="en-US" smtClean="0"/>
              <a:t>1/24/2022</a:t>
            </a:fld>
            <a:endParaRPr lang="en-US"/>
          </a:p>
        </p:txBody>
      </p:sp>
      <p:sp>
        <p:nvSpPr>
          <p:cNvPr id="4" name="Footer Placeholder 3">
            <a:extLst>
              <a:ext uri="{FF2B5EF4-FFF2-40B4-BE49-F238E27FC236}">
                <a16:creationId xmlns="" xmlns:a16="http://schemas.microsoft.com/office/drawing/2014/main" id="{C3D1B989-79FB-46C0-8F2F-AABDEA65630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8153BCFA-8397-4287-926F-E369FA00CE62}"/>
              </a:ext>
            </a:extLst>
          </p:cNvPr>
          <p:cNvSpPr>
            <a:spLocks noGrp="1"/>
          </p:cNvSpPr>
          <p:nvPr>
            <p:ph type="sldNum" sz="quarter" idx="12"/>
          </p:nvPr>
        </p:nvSpPr>
        <p:spPr/>
        <p:txBody>
          <a:bodyPr/>
          <a:lstStyle/>
          <a:p>
            <a:fld id="{42442340-5455-4C5D-AAD9-B8B5A4395877}" type="slidenum">
              <a:rPr lang="en-US" smtClean="0"/>
              <a:t>‹#›</a:t>
            </a:fld>
            <a:endParaRPr lang="en-US"/>
          </a:p>
        </p:txBody>
      </p:sp>
    </p:spTree>
    <p:extLst>
      <p:ext uri="{BB962C8B-B14F-4D97-AF65-F5344CB8AC3E}">
        <p14:creationId xmlns:p14="http://schemas.microsoft.com/office/powerpoint/2010/main" val="416123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DAC99C7C-DF00-43BD-9E1F-68E4E4BC13E1}"/>
              </a:ext>
            </a:extLst>
          </p:cNvPr>
          <p:cNvSpPr>
            <a:spLocks noGrp="1"/>
          </p:cNvSpPr>
          <p:nvPr>
            <p:ph type="dt" sz="half" idx="10"/>
          </p:nvPr>
        </p:nvSpPr>
        <p:spPr/>
        <p:txBody>
          <a:bodyPr/>
          <a:lstStyle/>
          <a:p>
            <a:fld id="{C24BDA42-A109-4B17-B231-9FBB5A63CEBD}" type="datetimeFigureOut">
              <a:rPr lang="en-US" smtClean="0"/>
              <a:t>1/24/2022</a:t>
            </a:fld>
            <a:endParaRPr lang="en-US"/>
          </a:p>
        </p:txBody>
      </p:sp>
      <p:sp>
        <p:nvSpPr>
          <p:cNvPr id="3" name="Footer Placeholder 2">
            <a:extLst>
              <a:ext uri="{FF2B5EF4-FFF2-40B4-BE49-F238E27FC236}">
                <a16:creationId xmlns="" xmlns:a16="http://schemas.microsoft.com/office/drawing/2014/main" id="{A274A1BB-DBDC-4BEA-8042-0E2F601F81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488D1060-49A7-4DF8-A5C2-32CCAF1AA0ED}"/>
              </a:ext>
            </a:extLst>
          </p:cNvPr>
          <p:cNvSpPr>
            <a:spLocks noGrp="1"/>
          </p:cNvSpPr>
          <p:nvPr>
            <p:ph type="sldNum" sz="quarter" idx="12"/>
          </p:nvPr>
        </p:nvSpPr>
        <p:spPr/>
        <p:txBody>
          <a:bodyPr/>
          <a:lstStyle/>
          <a:p>
            <a:fld id="{42442340-5455-4C5D-AAD9-B8B5A4395877}" type="slidenum">
              <a:rPr lang="en-US" smtClean="0"/>
              <a:t>‹#›</a:t>
            </a:fld>
            <a:endParaRPr lang="en-US"/>
          </a:p>
        </p:txBody>
      </p:sp>
    </p:spTree>
    <p:extLst>
      <p:ext uri="{BB962C8B-B14F-4D97-AF65-F5344CB8AC3E}">
        <p14:creationId xmlns:p14="http://schemas.microsoft.com/office/powerpoint/2010/main" val="2568038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9913C41-929A-4820-89D4-D3CA0502C2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51E5181E-5076-47DA-959D-6055C089E9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FAD819EB-6FE2-47B4-B068-4D1A1976E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BD834571-0765-4418-9CDB-E9FD8E750A84}"/>
              </a:ext>
            </a:extLst>
          </p:cNvPr>
          <p:cNvSpPr>
            <a:spLocks noGrp="1"/>
          </p:cNvSpPr>
          <p:nvPr>
            <p:ph type="dt" sz="half" idx="10"/>
          </p:nvPr>
        </p:nvSpPr>
        <p:spPr/>
        <p:txBody>
          <a:bodyPr/>
          <a:lstStyle/>
          <a:p>
            <a:fld id="{C24BDA42-A109-4B17-B231-9FBB5A63CEBD}" type="datetimeFigureOut">
              <a:rPr lang="en-US" smtClean="0"/>
              <a:t>1/24/2022</a:t>
            </a:fld>
            <a:endParaRPr lang="en-US"/>
          </a:p>
        </p:txBody>
      </p:sp>
      <p:sp>
        <p:nvSpPr>
          <p:cNvPr id="6" name="Footer Placeholder 5">
            <a:extLst>
              <a:ext uri="{FF2B5EF4-FFF2-40B4-BE49-F238E27FC236}">
                <a16:creationId xmlns="" xmlns:a16="http://schemas.microsoft.com/office/drawing/2014/main" id="{17B4DB16-7FCB-4B29-9894-364B7C11AC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CA138EEC-1F61-4800-83A8-382EA2E00402}"/>
              </a:ext>
            </a:extLst>
          </p:cNvPr>
          <p:cNvSpPr>
            <a:spLocks noGrp="1"/>
          </p:cNvSpPr>
          <p:nvPr>
            <p:ph type="sldNum" sz="quarter" idx="12"/>
          </p:nvPr>
        </p:nvSpPr>
        <p:spPr/>
        <p:txBody>
          <a:bodyPr/>
          <a:lstStyle/>
          <a:p>
            <a:fld id="{42442340-5455-4C5D-AAD9-B8B5A4395877}" type="slidenum">
              <a:rPr lang="en-US" smtClean="0"/>
              <a:t>‹#›</a:t>
            </a:fld>
            <a:endParaRPr lang="en-US"/>
          </a:p>
        </p:txBody>
      </p:sp>
    </p:spTree>
    <p:extLst>
      <p:ext uri="{BB962C8B-B14F-4D97-AF65-F5344CB8AC3E}">
        <p14:creationId xmlns:p14="http://schemas.microsoft.com/office/powerpoint/2010/main" val="1999645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F0B3A17-D616-48B5-BD69-9CE4B2BE0C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2428CBDE-FFC2-411A-B2C7-E8FAA0F7DE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60E6932A-5347-4827-8D90-9034B42A4E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F62F21E4-8CDF-4063-9C57-262F4AF247D7}"/>
              </a:ext>
            </a:extLst>
          </p:cNvPr>
          <p:cNvSpPr>
            <a:spLocks noGrp="1"/>
          </p:cNvSpPr>
          <p:nvPr>
            <p:ph type="dt" sz="half" idx="10"/>
          </p:nvPr>
        </p:nvSpPr>
        <p:spPr/>
        <p:txBody>
          <a:bodyPr/>
          <a:lstStyle/>
          <a:p>
            <a:fld id="{C24BDA42-A109-4B17-B231-9FBB5A63CEBD}" type="datetimeFigureOut">
              <a:rPr lang="en-US" smtClean="0"/>
              <a:t>1/24/2022</a:t>
            </a:fld>
            <a:endParaRPr lang="en-US"/>
          </a:p>
        </p:txBody>
      </p:sp>
      <p:sp>
        <p:nvSpPr>
          <p:cNvPr id="6" name="Footer Placeholder 5">
            <a:extLst>
              <a:ext uri="{FF2B5EF4-FFF2-40B4-BE49-F238E27FC236}">
                <a16:creationId xmlns="" xmlns:a16="http://schemas.microsoft.com/office/drawing/2014/main" id="{E9FF0AE0-2156-4EDB-ADED-C2E5A94425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33AF7399-B030-44C8-9FAF-713B453EA323}"/>
              </a:ext>
            </a:extLst>
          </p:cNvPr>
          <p:cNvSpPr>
            <a:spLocks noGrp="1"/>
          </p:cNvSpPr>
          <p:nvPr>
            <p:ph type="sldNum" sz="quarter" idx="12"/>
          </p:nvPr>
        </p:nvSpPr>
        <p:spPr/>
        <p:txBody>
          <a:bodyPr/>
          <a:lstStyle/>
          <a:p>
            <a:fld id="{42442340-5455-4C5D-AAD9-B8B5A4395877}" type="slidenum">
              <a:rPr lang="en-US" smtClean="0"/>
              <a:t>‹#›</a:t>
            </a:fld>
            <a:endParaRPr lang="en-US"/>
          </a:p>
        </p:txBody>
      </p:sp>
    </p:spTree>
    <p:extLst>
      <p:ext uri="{BB962C8B-B14F-4D97-AF65-F5344CB8AC3E}">
        <p14:creationId xmlns:p14="http://schemas.microsoft.com/office/powerpoint/2010/main" val="1508934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5581165B-FD87-4F3B-AB23-FCF1776ED4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0A7398B0-51E7-4E28-AD4F-381E40A211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7898BEA3-10D4-4D87-ACD7-F8235112D6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4BDA42-A109-4B17-B231-9FBB5A63CEBD}" type="datetimeFigureOut">
              <a:rPr lang="en-US" smtClean="0"/>
              <a:t>1/24/2022</a:t>
            </a:fld>
            <a:endParaRPr lang="en-US"/>
          </a:p>
        </p:txBody>
      </p:sp>
      <p:sp>
        <p:nvSpPr>
          <p:cNvPr id="5" name="Footer Placeholder 4">
            <a:extLst>
              <a:ext uri="{FF2B5EF4-FFF2-40B4-BE49-F238E27FC236}">
                <a16:creationId xmlns="" xmlns:a16="http://schemas.microsoft.com/office/drawing/2014/main" id="{6D71F482-042F-48D0-80AB-45276515D6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DE5D6594-3BD6-4CE1-AFA3-1E9F39C914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442340-5455-4C5D-AAD9-B8B5A4395877}" type="slidenum">
              <a:rPr lang="en-US" smtClean="0"/>
              <a:t>‹#›</a:t>
            </a:fld>
            <a:endParaRPr lang="en-US"/>
          </a:p>
        </p:txBody>
      </p:sp>
    </p:spTree>
    <p:extLst>
      <p:ext uri="{BB962C8B-B14F-4D97-AF65-F5344CB8AC3E}">
        <p14:creationId xmlns:p14="http://schemas.microsoft.com/office/powerpoint/2010/main" val="7644019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BDE94F1-B2CC-475F-B264-FBFB379390A8}"/>
              </a:ext>
            </a:extLst>
          </p:cNvPr>
          <p:cNvSpPr>
            <a:spLocks noGrp="1"/>
          </p:cNvSpPr>
          <p:nvPr>
            <p:ph type="ctrTitle"/>
          </p:nvPr>
        </p:nvSpPr>
        <p:spPr/>
        <p:txBody>
          <a:bodyPr/>
          <a:lstStyle/>
          <a:p>
            <a:r>
              <a:rPr kumimoji="0" lang="en-US" sz="4400" b="1" i="0" u="none" strike="noStrike" kern="1200" cap="none" spc="0" normalizeH="0" baseline="0" noProof="0" dirty="0">
                <a:ln>
                  <a:solidFill>
                    <a:prstClr val="black">
                      <a:lumMod val="75000"/>
                      <a:lumOff val="25000"/>
                      <a:alpha val="10000"/>
                    </a:prstClr>
                  </a:solidFill>
                </a:ln>
                <a:solidFill>
                  <a:prstClr val="black"/>
                </a:solidFill>
                <a:effectLst>
                  <a:outerShdw blurRad="9525" dist="25400" dir="14640000" algn="tl" rotWithShape="0">
                    <a:prstClr val="black">
                      <a:alpha val="30000"/>
                    </a:prstClr>
                  </a:outerShdw>
                </a:effectLst>
                <a:uLnTx/>
                <a:uFillTx/>
                <a:latin typeface="Calibri" panose="020F0502020204030204"/>
                <a:ea typeface="+mj-ea"/>
                <a:cs typeface="+mj-cs"/>
              </a:rPr>
              <a:t>University of Lusaka</a:t>
            </a:r>
            <a:br>
              <a:rPr kumimoji="0" lang="en-US" sz="4400" b="1" i="0" u="none" strike="noStrike" kern="1200" cap="none" spc="0" normalizeH="0" baseline="0" noProof="0" dirty="0">
                <a:ln>
                  <a:solidFill>
                    <a:prstClr val="black">
                      <a:lumMod val="75000"/>
                      <a:lumOff val="25000"/>
                      <a:alpha val="10000"/>
                    </a:prstClr>
                  </a:solidFill>
                </a:ln>
                <a:solidFill>
                  <a:prstClr val="black"/>
                </a:solidFill>
                <a:effectLst>
                  <a:outerShdw blurRad="9525" dist="25400" dir="14640000" algn="tl" rotWithShape="0">
                    <a:prstClr val="black">
                      <a:alpha val="30000"/>
                    </a:prstClr>
                  </a:outerShdw>
                </a:effectLst>
                <a:uLnTx/>
                <a:uFillTx/>
                <a:latin typeface="Calibri" panose="020F0502020204030204"/>
                <a:ea typeface="+mj-ea"/>
                <a:cs typeface="+mj-cs"/>
              </a:rPr>
            </a:br>
            <a:r>
              <a:rPr kumimoji="0" lang="en-US" sz="4400" b="1" i="0" u="none" strike="noStrike" kern="1200" cap="none" spc="0" normalizeH="0" baseline="0" noProof="0" dirty="0">
                <a:ln>
                  <a:solidFill>
                    <a:prstClr val="black">
                      <a:lumMod val="75000"/>
                      <a:lumOff val="25000"/>
                      <a:alpha val="10000"/>
                    </a:prstClr>
                  </a:solidFill>
                </a:ln>
                <a:solidFill>
                  <a:prstClr val="black"/>
                </a:solidFill>
                <a:effectLst>
                  <a:outerShdw blurRad="9525" dist="25400" dir="14640000" algn="tl" rotWithShape="0">
                    <a:prstClr val="black">
                      <a:alpha val="30000"/>
                    </a:prstClr>
                  </a:outerShdw>
                </a:effectLst>
                <a:uLnTx/>
                <a:uFillTx/>
                <a:latin typeface="Calibri" panose="020F0502020204030204"/>
                <a:ea typeface="+mj-ea"/>
                <a:cs typeface="+mj-cs"/>
              </a:rPr>
              <a:t>School of Law</a:t>
            </a:r>
            <a:endParaRPr lang="en-US" dirty="0"/>
          </a:p>
        </p:txBody>
      </p:sp>
      <p:sp>
        <p:nvSpPr>
          <p:cNvPr id="3" name="Subtitle 2">
            <a:extLst>
              <a:ext uri="{FF2B5EF4-FFF2-40B4-BE49-F238E27FC236}">
                <a16:creationId xmlns="" xmlns:a16="http://schemas.microsoft.com/office/drawing/2014/main" id="{6F97F8D0-69D3-462E-9AAB-ED9E6DA58C30}"/>
              </a:ext>
            </a:extLst>
          </p:cNvPr>
          <p:cNvSpPr>
            <a:spLocks noGrp="1"/>
          </p:cNvSpPr>
          <p:nvPr>
            <p:ph type="subTitle" idx="1"/>
          </p:nvPr>
        </p:nvSpPr>
        <p:spPr/>
        <p:txBody>
          <a:bodyPr/>
          <a:lstStyle/>
          <a:p>
            <a:endParaRPr lang="en-US" dirty="0"/>
          </a:p>
          <a:p>
            <a:r>
              <a:rPr lang="en-US" sz="3200" b="1"/>
              <a:t>Unit 7</a:t>
            </a:r>
            <a:r>
              <a:rPr lang="en-US" sz="3200" b="1" smtClean="0"/>
              <a:t> </a:t>
            </a:r>
            <a:r>
              <a:rPr lang="en-US" sz="3200" b="1" dirty="0"/>
              <a:t>– Torts Relating to Goods</a:t>
            </a:r>
          </a:p>
        </p:txBody>
      </p:sp>
    </p:spTree>
    <p:extLst>
      <p:ext uri="{BB962C8B-B14F-4D97-AF65-F5344CB8AC3E}">
        <p14:creationId xmlns:p14="http://schemas.microsoft.com/office/powerpoint/2010/main" val="3016876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500A693-C234-49A4-B813-8C0BFA2B1D83}"/>
              </a:ext>
            </a:extLst>
          </p:cNvPr>
          <p:cNvSpPr>
            <a:spLocks noGrp="1"/>
          </p:cNvSpPr>
          <p:nvPr>
            <p:ph type="title"/>
          </p:nvPr>
        </p:nvSpPr>
        <p:spPr>
          <a:xfrm>
            <a:off x="838200" y="365125"/>
            <a:ext cx="10515600" cy="1132599"/>
          </a:xfrm>
        </p:spPr>
        <p:txBody>
          <a:bodyPr/>
          <a:lstStyle/>
          <a:p>
            <a:r>
              <a:rPr lang="en-US" b="1" dirty="0"/>
              <a:t>Cont’d</a:t>
            </a:r>
          </a:p>
        </p:txBody>
      </p:sp>
      <p:sp>
        <p:nvSpPr>
          <p:cNvPr id="3" name="Content Placeholder 2">
            <a:extLst>
              <a:ext uri="{FF2B5EF4-FFF2-40B4-BE49-F238E27FC236}">
                <a16:creationId xmlns="" xmlns:a16="http://schemas.microsoft.com/office/drawing/2014/main" id="{3615190D-B40F-48EC-8FE1-FD899E7698CC}"/>
              </a:ext>
            </a:extLst>
          </p:cNvPr>
          <p:cNvSpPr>
            <a:spLocks noGrp="1"/>
          </p:cNvSpPr>
          <p:nvPr>
            <p:ph idx="1"/>
          </p:nvPr>
        </p:nvSpPr>
        <p:spPr>
          <a:xfrm>
            <a:off x="838200" y="1497724"/>
            <a:ext cx="10515600" cy="5123793"/>
          </a:xfrm>
        </p:spPr>
        <p:txBody>
          <a:bodyPr>
            <a:normAutofit lnSpcReduction="10000"/>
          </a:bodyPr>
          <a:lstStyle/>
          <a:p>
            <a:pPr lvl="1"/>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Any person who (however innocently) obtains possession of goods of another, who in turn has been fraudulently deprived of them, and subsequently disposes of them, whether for his benefit or otherwise, is liable in conversion - </a:t>
            </a:r>
            <a:r>
              <a:rPr kumimoji="0" lang="en-US" b="1" i="0" u="none" strike="noStrike" kern="1200" cap="none" spc="0" normalizeH="0" baseline="0" noProof="0" dirty="0">
                <a:ln>
                  <a:noFill/>
                </a:ln>
                <a:solidFill>
                  <a:prstClr val="black"/>
                </a:solidFill>
                <a:effectLst/>
                <a:uLnTx/>
                <a:uFillTx/>
                <a:latin typeface="Calibri" panose="020F0502020204030204"/>
                <a:ea typeface="+mn-ea"/>
                <a:cs typeface="+mn-cs"/>
              </a:rPr>
              <a:t>Hollins v Fowler [1875] LR 7 HL 757</a:t>
            </a:r>
          </a:p>
          <a:p>
            <a:pPr marL="457200" lvl="1" indent="0">
              <a:buNone/>
            </a:pPr>
            <a:r>
              <a:rPr lang="en-US" b="1" dirty="0">
                <a:solidFill>
                  <a:prstClr val="black"/>
                </a:solidFill>
                <a:latin typeface="Calibri" panose="020F0502020204030204"/>
              </a:rPr>
              <a:t>b)</a:t>
            </a:r>
            <a:r>
              <a:rPr lang="en-US" dirty="0">
                <a:solidFill>
                  <a:prstClr val="black"/>
                </a:solidFill>
                <a:latin typeface="Calibri" panose="020F0502020204030204"/>
              </a:rPr>
              <a:t> </a:t>
            </a:r>
            <a:r>
              <a:rPr kumimoji="0" lang="en-US" b="1" i="0" u="none" strike="noStrike" kern="1200" cap="none" spc="0" normalizeH="0" baseline="0" noProof="0" dirty="0">
                <a:ln>
                  <a:noFill/>
                </a:ln>
                <a:solidFill>
                  <a:prstClr val="black"/>
                </a:solidFill>
                <a:effectLst/>
                <a:uLnTx/>
                <a:uFillTx/>
                <a:latin typeface="Calibri" panose="020F0502020204030204"/>
                <a:ea typeface="+mn-ea"/>
                <a:cs typeface="+mn-cs"/>
              </a:rPr>
              <a:t>Interference or inconsistent dealing</a:t>
            </a:r>
          </a:p>
          <a:p>
            <a:pPr lvl="2"/>
            <a:r>
              <a:rPr kumimoji="0" lang="en-US" sz="2400" i="0" u="none" strike="noStrike" kern="1200" cap="none" spc="0" normalizeH="0" baseline="0" noProof="0" dirty="0">
                <a:ln>
                  <a:noFill/>
                </a:ln>
                <a:solidFill>
                  <a:prstClr val="black"/>
                </a:solidFill>
                <a:effectLst/>
                <a:uLnTx/>
                <a:uFillTx/>
                <a:latin typeface="Calibri" panose="020F0502020204030204"/>
                <a:ea typeface="+mn-ea"/>
                <a:cs typeface="+mn-cs"/>
              </a:rPr>
              <a:t>Interference or dealing that is inconsistent with the owner’s right may arise in a number of ways such as: (</a:t>
            </a:r>
            <a:r>
              <a:rPr kumimoji="0" lang="en-US" sz="2400" i="0" u="none" strike="noStrike" kern="1200" cap="none" spc="0" normalizeH="0" baseline="0" noProof="0" dirty="0" err="1">
                <a:ln>
                  <a:noFill/>
                </a:ln>
                <a:solidFill>
                  <a:prstClr val="black"/>
                </a:solidFill>
                <a:effectLst/>
                <a:uLnTx/>
                <a:uFillTx/>
                <a:latin typeface="Calibri" panose="020F0502020204030204"/>
                <a:ea typeface="+mn-ea"/>
                <a:cs typeface="+mn-cs"/>
              </a:rPr>
              <a:t>i</a:t>
            </a:r>
            <a:r>
              <a:rPr kumimoji="0" lang="en-US" sz="2400" i="0" u="none" strike="noStrike" kern="1200" cap="none" spc="0" normalizeH="0" baseline="0" noProof="0" dirty="0">
                <a:ln>
                  <a:noFill/>
                </a:ln>
                <a:solidFill>
                  <a:prstClr val="black"/>
                </a:solidFill>
                <a:effectLst/>
                <a:uLnTx/>
                <a:uFillTx/>
                <a:latin typeface="Calibri" panose="020F0502020204030204"/>
                <a:ea typeface="+mn-ea"/>
                <a:cs typeface="+mn-cs"/>
              </a:rPr>
              <a:t>) taking possession; and (ii) abusing possession.</a:t>
            </a:r>
          </a:p>
          <a:p>
            <a:pPr lvl="2"/>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Taking Possession</a:t>
            </a:r>
          </a:p>
          <a:p>
            <a:pPr lvl="2"/>
            <a:r>
              <a:rPr kumimoji="0" lang="en-US" sz="2400" i="0" u="none" strike="noStrike" kern="1200" cap="none" spc="0" normalizeH="0" baseline="0" noProof="0" dirty="0">
                <a:ln>
                  <a:noFill/>
                </a:ln>
                <a:solidFill>
                  <a:prstClr val="black"/>
                </a:solidFill>
                <a:effectLst/>
                <a:uLnTx/>
                <a:uFillTx/>
                <a:latin typeface="Calibri" panose="020F0502020204030204"/>
                <a:ea typeface="+mn-ea"/>
                <a:cs typeface="+mn-cs"/>
              </a:rPr>
              <a:t>If a person takes possession of another’s property without lawful justification, this gives rise to two torts: trespass to goods and conversion;</a:t>
            </a:r>
          </a:p>
          <a:p>
            <a:pPr lvl="3"/>
            <a:r>
              <a:rPr kumimoji="0" lang="en-US" sz="2200" i="0" u="none" strike="noStrike" kern="1200" cap="none" spc="0" normalizeH="0" baseline="0" noProof="0" dirty="0">
                <a:ln>
                  <a:noFill/>
                </a:ln>
                <a:solidFill>
                  <a:prstClr val="black"/>
                </a:solidFill>
                <a:effectLst/>
                <a:uLnTx/>
                <a:uFillTx/>
                <a:latin typeface="Calibri" panose="020F0502020204030204"/>
                <a:ea typeface="+mn-ea"/>
                <a:cs typeface="+mn-cs"/>
              </a:rPr>
              <a:t>Removing the goods from one place to another does not amount to conversion; e.g. taking somebody’s book without permission in order to read it is trespass but taking it, making notes and underlining the paragraphs or tearing out some pages  is conversion.</a:t>
            </a:r>
          </a:p>
        </p:txBody>
      </p:sp>
    </p:spTree>
    <p:extLst>
      <p:ext uri="{BB962C8B-B14F-4D97-AF65-F5344CB8AC3E}">
        <p14:creationId xmlns:p14="http://schemas.microsoft.com/office/powerpoint/2010/main" val="2160220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10919B3-6F1C-4C7A-9DB4-CFBE43423D9E}"/>
              </a:ext>
            </a:extLst>
          </p:cNvPr>
          <p:cNvSpPr>
            <a:spLocks noGrp="1"/>
          </p:cNvSpPr>
          <p:nvPr>
            <p:ph type="title"/>
          </p:nvPr>
        </p:nvSpPr>
        <p:spPr>
          <a:xfrm>
            <a:off x="838200" y="365126"/>
            <a:ext cx="10515600" cy="1053772"/>
          </a:xfrm>
        </p:spPr>
        <p:txBody>
          <a:bodyPr/>
          <a:lstStyle/>
          <a:p>
            <a:r>
              <a:rPr lang="en-US" b="1" dirty="0"/>
              <a:t>Cont’d</a:t>
            </a:r>
          </a:p>
        </p:txBody>
      </p:sp>
      <p:sp>
        <p:nvSpPr>
          <p:cNvPr id="3" name="Content Placeholder 2">
            <a:extLst>
              <a:ext uri="{FF2B5EF4-FFF2-40B4-BE49-F238E27FC236}">
                <a16:creationId xmlns="" xmlns:a16="http://schemas.microsoft.com/office/drawing/2014/main" id="{3CF534F0-3F99-4FBE-93B3-5E690F3A99ED}"/>
              </a:ext>
            </a:extLst>
          </p:cNvPr>
          <p:cNvSpPr>
            <a:spLocks noGrp="1"/>
          </p:cNvSpPr>
          <p:nvPr>
            <p:ph idx="1"/>
          </p:nvPr>
        </p:nvSpPr>
        <p:spPr>
          <a:xfrm>
            <a:off x="838200" y="1418898"/>
            <a:ext cx="10515600" cy="4758065"/>
          </a:xfrm>
        </p:spPr>
        <p:txBody>
          <a:bodyPr/>
          <a:lstStyle/>
          <a:p>
            <a:pPr lvl="1"/>
            <a:r>
              <a:rPr lang="en-US" b="1" dirty="0"/>
              <a:t>Abusing possession</a:t>
            </a:r>
          </a:p>
          <a:p>
            <a:pPr lvl="2"/>
            <a:r>
              <a:rPr lang="en-US" sz="2200" dirty="0"/>
              <a:t>D initially  has lawful   possession  of   the goods  but   he  subsequently  does an  act that constitutes a conversion - </a:t>
            </a:r>
            <a:r>
              <a:rPr lang="en-US" sz="2200" b="1" dirty="0"/>
              <a:t>Moorgate Mercantile Co v Finch [1962] 1 QB 701</a:t>
            </a:r>
          </a:p>
          <a:p>
            <a:pPr marL="457200" lvl="1" indent="0">
              <a:buNone/>
            </a:pPr>
            <a:r>
              <a:rPr lang="en-US" sz="2600" b="1" dirty="0"/>
              <a:t>c) </a:t>
            </a:r>
            <a:r>
              <a:rPr lang="en-US" b="1" dirty="0"/>
              <a:t>The   interference   or   inconsistent   dealing   must   amount   to   a   denial  or  a deprivation of the owner’s right to have possession. </a:t>
            </a:r>
          </a:p>
          <a:p>
            <a:pPr lvl="2"/>
            <a:r>
              <a:rPr lang="en-US" sz="2200" dirty="0"/>
              <a:t>The denial must be absolute in order for conversion to occur: </a:t>
            </a:r>
            <a:r>
              <a:rPr lang="en-US" sz="2200" b="1" dirty="0"/>
              <a:t>England v Cowley [1873]LR 8 </a:t>
            </a:r>
            <a:r>
              <a:rPr lang="en-US" sz="2200" b="1" dirty="0" err="1"/>
              <a:t>Exch</a:t>
            </a:r>
            <a:r>
              <a:rPr lang="en-US" sz="2200" b="1" dirty="0"/>
              <a:t> 126;</a:t>
            </a:r>
          </a:p>
          <a:p>
            <a:pPr lvl="2"/>
            <a:r>
              <a:rPr lang="en-US" sz="2200" dirty="0"/>
              <a:t>An  owner  is  said to  be  denied or deprived  of possession when  he is  excluded from possession, when possession is withheld from him: </a:t>
            </a:r>
            <a:r>
              <a:rPr lang="en-US" sz="2200" b="1" dirty="0"/>
              <a:t>Kuwait Airways Corp v Iraqi Airways Co (No 3) [2002] 3 All ER 209 HL.</a:t>
            </a:r>
          </a:p>
        </p:txBody>
      </p:sp>
    </p:spTree>
    <p:extLst>
      <p:ext uri="{BB962C8B-B14F-4D97-AF65-F5344CB8AC3E}">
        <p14:creationId xmlns:p14="http://schemas.microsoft.com/office/powerpoint/2010/main" val="2119997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075E0D0-B4BB-407D-8859-19AF7F516D09}"/>
              </a:ext>
            </a:extLst>
          </p:cNvPr>
          <p:cNvSpPr>
            <a:spLocks noGrp="1"/>
          </p:cNvSpPr>
          <p:nvPr>
            <p:ph type="title"/>
          </p:nvPr>
        </p:nvSpPr>
        <p:spPr>
          <a:xfrm>
            <a:off x="856593" y="65580"/>
            <a:ext cx="10515600" cy="1179896"/>
          </a:xfrm>
        </p:spPr>
        <p:txBody>
          <a:bodyPr/>
          <a:lstStyle/>
          <a:p>
            <a:r>
              <a:rPr lang="en-US" b="1" dirty="0"/>
              <a:t>Cont’d</a:t>
            </a:r>
          </a:p>
        </p:txBody>
      </p:sp>
      <p:sp>
        <p:nvSpPr>
          <p:cNvPr id="3" name="Content Placeholder 2">
            <a:extLst>
              <a:ext uri="{FF2B5EF4-FFF2-40B4-BE49-F238E27FC236}">
                <a16:creationId xmlns="" xmlns:a16="http://schemas.microsoft.com/office/drawing/2014/main" id="{C85AB51C-64F6-4673-A71B-91170727C5C2}"/>
              </a:ext>
            </a:extLst>
          </p:cNvPr>
          <p:cNvSpPr>
            <a:spLocks noGrp="1"/>
          </p:cNvSpPr>
          <p:nvPr>
            <p:ph idx="1"/>
          </p:nvPr>
        </p:nvSpPr>
        <p:spPr>
          <a:xfrm>
            <a:off x="838200" y="1103586"/>
            <a:ext cx="10515600" cy="5454869"/>
          </a:xfrm>
        </p:spPr>
        <p:txBody>
          <a:bodyPr>
            <a:normAutofit/>
          </a:bodyPr>
          <a:lstStyle/>
          <a:p>
            <a:r>
              <a:rPr lang="en-US" sz="2600" b="1" dirty="0"/>
              <a:t>Persons who may claim - </a:t>
            </a:r>
            <a:r>
              <a:rPr lang="en-US" sz="2600" dirty="0"/>
              <a:t>Persons who have either possession in fact or the right to  immediate possession  may claim in conversion. </a:t>
            </a:r>
          </a:p>
          <a:p>
            <a:r>
              <a:rPr lang="en-US" sz="2600" dirty="0"/>
              <a:t>The claimant must prove that he had possession of the goods or the right to immediate possession of them at the time of the wrongful act.</a:t>
            </a:r>
          </a:p>
          <a:p>
            <a:r>
              <a:rPr lang="en-US" sz="2600" dirty="0"/>
              <a:t>There are certain categories of person who have been legally  recognised to have either possession or the immediate right to possession, which entitles them to sue in conversion: – </a:t>
            </a:r>
          </a:p>
          <a:p>
            <a:r>
              <a:rPr lang="en-US" sz="2600" dirty="0"/>
              <a:t>Bailment; </a:t>
            </a:r>
          </a:p>
          <a:p>
            <a:r>
              <a:rPr lang="en-US" sz="2600" dirty="0"/>
              <a:t>A holder of a Lien </a:t>
            </a:r>
            <a:r>
              <a:rPr lang="en-US" sz="2200" dirty="0"/>
              <a:t>(a right to keep possession of property belonging to another person until a debt owed by that person is discharged); </a:t>
            </a:r>
          </a:p>
          <a:p>
            <a:r>
              <a:rPr lang="en-US" sz="2600" dirty="0"/>
              <a:t>A Pledge holder; and</a:t>
            </a:r>
          </a:p>
          <a:p>
            <a:r>
              <a:rPr lang="en-US" sz="2600" dirty="0"/>
              <a:t>finder’s right.</a:t>
            </a:r>
          </a:p>
          <a:p>
            <a:endParaRPr lang="en-US" dirty="0"/>
          </a:p>
        </p:txBody>
      </p:sp>
    </p:spTree>
    <p:extLst>
      <p:ext uri="{BB962C8B-B14F-4D97-AF65-F5344CB8AC3E}">
        <p14:creationId xmlns:p14="http://schemas.microsoft.com/office/powerpoint/2010/main" val="3095563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124ADFE-9AF3-454C-990A-175E3BDBA5FF}"/>
              </a:ext>
            </a:extLst>
          </p:cNvPr>
          <p:cNvSpPr>
            <a:spLocks noGrp="1"/>
          </p:cNvSpPr>
          <p:nvPr>
            <p:ph type="title"/>
          </p:nvPr>
        </p:nvSpPr>
        <p:spPr>
          <a:xfrm>
            <a:off x="838200" y="365125"/>
            <a:ext cx="10515600" cy="943413"/>
          </a:xfrm>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Cont’d</a:t>
            </a:r>
            <a:endParaRPr lang="en-US" dirty="0"/>
          </a:p>
        </p:txBody>
      </p:sp>
      <p:sp>
        <p:nvSpPr>
          <p:cNvPr id="3" name="Content Placeholder 2">
            <a:extLst>
              <a:ext uri="{FF2B5EF4-FFF2-40B4-BE49-F238E27FC236}">
                <a16:creationId xmlns="" xmlns:a16="http://schemas.microsoft.com/office/drawing/2014/main" id="{EDC1434F-9251-4A78-9B02-D549387E127B}"/>
              </a:ext>
            </a:extLst>
          </p:cNvPr>
          <p:cNvSpPr>
            <a:spLocks noGrp="1"/>
          </p:cNvSpPr>
          <p:nvPr>
            <p:ph idx="1"/>
          </p:nvPr>
        </p:nvSpPr>
        <p:spPr>
          <a:xfrm>
            <a:off x="838200" y="1182414"/>
            <a:ext cx="10515600" cy="4994549"/>
          </a:xfrm>
        </p:spPr>
        <p:txBody>
          <a:bodyPr>
            <a:normAutofit/>
          </a:bodyPr>
          <a:lstStyle/>
          <a:p>
            <a:r>
              <a:rPr lang="en-US" sz="2400" dirty="0"/>
              <a:t>Finder’s right</a:t>
            </a:r>
          </a:p>
          <a:p>
            <a:pPr lvl="1"/>
            <a:r>
              <a:rPr lang="en-US" dirty="0"/>
              <a:t>General rule: a person who finds an object has a good title that allows him to bring a claim against everyone except:- </a:t>
            </a:r>
          </a:p>
          <a:p>
            <a:pPr marL="914400" lvl="1" indent="-457200">
              <a:buFont typeface="+mj-lt"/>
              <a:buAutoNum type="arabicPeriod"/>
            </a:pPr>
            <a:r>
              <a:rPr lang="en-US" dirty="0"/>
              <a:t>as against the true owner;- </a:t>
            </a:r>
          </a:p>
          <a:p>
            <a:pPr marL="914400" lvl="1" indent="-457200">
              <a:buFont typeface="+mj-lt"/>
              <a:buAutoNum type="arabicPeriod"/>
            </a:pPr>
            <a:r>
              <a:rPr lang="en-US" dirty="0"/>
              <a:t>the   occupier of the   land   where  the object  is   found,   when  the finder  is   a trespasser;- </a:t>
            </a:r>
          </a:p>
          <a:p>
            <a:pPr marL="914400" lvl="1" indent="-457200">
              <a:buFont typeface="+mj-lt"/>
              <a:buAutoNum type="arabicPeriod"/>
            </a:pPr>
            <a:r>
              <a:rPr lang="en-US" dirty="0"/>
              <a:t>when the object is underneath the land or attached to the land; as against the occupier - </a:t>
            </a:r>
            <a:r>
              <a:rPr lang="en-US" b="1" dirty="0"/>
              <a:t>South Staffordshire Water Co v Sharman  [1896] 2 QB 44</a:t>
            </a:r>
            <a:r>
              <a:rPr lang="en-US" dirty="0"/>
              <a:t>;-</a:t>
            </a:r>
          </a:p>
          <a:p>
            <a:pPr marL="914400" lvl="1" indent="-457200">
              <a:buFont typeface="+mj-lt"/>
              <a:buAutoNum type="arabicPeriod"/>
            </a:pPr>
            <a:r>
              <a:rPr lang="en-US" dirty="0"/>
              <a:t>where the occupier of the premises where the object is found has the intention to control the area and everything that is in the area.</a:t>
            </a:r>
          </a:p>
        </p:txBody>
      </p:sp>
    </p:spTree>
    <p:extLst>
      <p:ext uri="{BB962C8B-B14F-4D97-AF65-F5344CB8AC3E}">
        <p14:creationId xmlns:p14="http://schemas.microsoft.com/office/powerpoint/2010/main" val="33210719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A2712BE-1A2B-4AEF-95CF-6196374DF666}"/>
              </a:ext>
            </a:extLst>
          </p:cNvPr>
          <p:cNvSpPr>
            <a:spLocks noGrp="1"/>
          </p:cNvSpPr>
          <p:nvPr>
            <p:ph type="title"/>
          </p:nvPr>
        </p:nvSpPr>
        <p:spPr>
          <a:xfrm>
            <a:off x="838200" y="365126"/>
            <a:ext cx="10515600" cy="896116"/>
          </a:xfrm>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Cont’d</a:t>
            </a:r>
            <a:endParaRPr lang="en-US" dirty="0"/>
          </a:p>
        </p:txBody>
      </p:sp>
      <p:sp>
        <p:nvSpPr>
          <p:cNvPr id="3" name="Content Placeholder 2">
            <a:extLst>
              <a:ext uri="{FF2B5EF4-FFF2-40B4-BE49-F238E27FC236}">
                <a16:creationId xmlns="" xmlns:a16="http://schemas.microsoft.com/office/drawing/2014/main" id="{FFB0A8E6-3067-434F-80AC-E995FA4F8898}"/>
              </a:ext>
            </a:extLst>
          </p:cNvPr>
          <p:cNvSpPr>
            <a:spLocks noGrp="1"/>
          </p:cNvSpPr>
          <p:nvPr>
            <p:ph idx="1"/>
          </p:nvPr>
        </p:nvSpPr>
        <p:spPr>
          <a:xfrm>
            <a:off x="838200" y="1261242"/>
            <a:ext cx="10515600" cy="5231633"/>
          </a:xfrm>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Examples of Conversion:</a:t>
            </a:r>
          </a:p>
          <a:p>
            <a:pPr marL="914400" marR="0" lvl="1" indent="-457200" algn="l" defTabSz="914400" rtl="0" eaLnBrk="1" fontAlgn="auto" latinLnBrk="0" hangingPunct="1">
              <a:lnSpc>
                <a:spcPct val="90000"/>
              </a:lnSpc>
              <a:spcBef>
                <a:spcPts val="50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Destroying the </a:t>
            </a:r>
            <a:r>
              <a:rPr kumimoji="0" lang="en-US" b="0" i="0" u="none" strike="noStrike" kern="1200" cap="none" spc="0" normalizeH="0" baseline="0" noProof="0" dirty="0" smtClean="0">
                <a:ln>
                  <a:noFill/>
                </a:ln>
                <a:solidFill>
                  <a:srgbClr val="000000"/>
                </a:solidFill>
                <a:effectLst/>
                <a:uLnTx/>
                <a:uFillTx/>
                <a:latin typeface="Calibri" panose="020F0502020204030204" pitchFamily="34" charset="0"/>
                <a:cs typeface="Calibri" panose="020F0502020204030204" pitchFamily="34" charset="0"/>
              </a:rPr>
              <a:t>goods;</a:t>
            </a:r>
            <a:endParaRPr kumimoji="0" lang="en-US"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endParaRPr>
          </a:p>
          <a:p>
            <a:pPr marL="914400" marR="0" lvl="1" indent="-457200" algn="l" defTabSz="914400" rtl="0" eaLnBrk="1" fontAlgn="auto" latinLnBrk="0" hangingPunct="1">
              <a:lnSpc>
                <a:spcPct val="90000"/>
              </a:lnSpc>
              <a:spcBef>
                <a:spcPts val="50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Changing the nature of the </a:t>
            </a:r>
            <a:r>
              <a:rPr kumimoji="0" lang="en-US" b="0" i="0" u="none" strike="noStrike" kern="1200" cap="none" spc="0" normalizeH="0" baseline="0" noProof="0" dirty="0" smtClean="0">
                <a:ln>
                  <a:noFill/>
                </a:ln>
                <a:solidFill>
                  <a:srgbClr val="000000"/>
                </a:solidFill>
                <a:effectLst/>
                <a:uLnTx/>
                <a:uFillTx/>
                <a:latin typeface="Calibri" panose="020F0502020204030204" pitchFamily="34" charset="0"/>
                <a:cs typeface="Calibri" panose="020F0502020204030204" pitchFamily="34" charset="0"/>
              </a:rPr>
              <a:t>goods;</a:t>
            </a:r>
            <a:endParaRPr kumimoji="0" lang="en-US"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endParaRPr>
          </a:p>
          <a:p>
            <a:pPr marL="914400" marR="0" lvl="1" indent="-457200" algn="l" defTabSz="914400" rtl="0" eaLnBrk="1" fontAlgn="auto" latinLnBrk="0" hangingPunct="1">
              <a:lnSpc>
                <a:spcPct val="90000"/>
              </a:lnSpc>
              <a:spcBef>
                <a:spcPts val="50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Taking possession of another’s goods so they cannot exercise their right of </a:t>
            </a:r>
            <a:r>
              <a:rPr kumimoji="0" lang="en-US" b="0" i="0" u="none" strike="noStrike" kern="1200" cap="none" spc="0" normalizeH="0" baseline="0" noProof="0" dirty="0" smtClean="0">
                <a:ln>
                  <a:noFill/>
                </a:ln>
                <a:solidFill>
                  <a:srgbClr val="000000"/>
                </a:solidFill>
                <a:effectLst/>
                <a:uLnTx/>
                <a:uFillTx/>
                <a:latin typeface="Calibri" panose="020F0502020204030204" pitchFamily="34" charset="0"/>
                <a:cs typeface="Calibri" panose="020F0502020204030204" pitchFamily="34" charset="0"/>
              </a:rPr>
              <a:t>possession;</a:t>
            </a:r>
            <a:endParaRPr kumimoji="0" lang="en-US"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endParaRPr>
          </a:p>
          <a:p>
            <a:pPr marL="914400" marR="0" lvl="1" indent="-457200" algn="l" defTabSz="914400" rtl="0" eaLnBrk="1" fontAlgn="auto" latinLnBrk="0" hangingPunct="1">
              <a:lnSpc>
                <a:spcPct val="90000"/>
              </a:lnSpc>
              <a:spcBef>
                <a:spcPts val="50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Making use of another person’s </a:t>
            </a:r>
            <a:r>
              <a:rPr kumimoji="0" lang="en-US" b="0" i="0" u="none" strike="noStrike" kern="1200" cap="none" spc="0" normalizeH="0" baseline="0" noProof="0" dirty="0" smtClean="0">
                <a:ln>
                  <a:noFill/>
                </a:ln>
                <a:solidFill>
                  <a:srgbClr val="000000"/>
                </a:solidFill>
                <a:effectLst/>
                <a:uLnTx/>
                <a:uFillTx/>
                <a:latin typeface="Calibri" panose="020F0502020204030204" pitchFamily="34" charset="0"/>
                <a:cs typeface="Calibri" panose="020F0502020204030204" pitchFamily="34" charset="0"/>
              </a:rPr>
              <a:t>good;</a:t>
            </a:r>
            <a:endParaRPr kumimoji="0" lang="en-US"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endParaRPr>
          </a:p>
          <a:p>
            <a:pPr marL="914400" marR="0" lvl="1" indent="-457200" algn="l" defTabSz="914400" rtl="0" eaLnBrk="1" fontAlgn="auto" latinLnBrk="0" hangingPunct="1">
              <a:lnSpc>
                <a:spcPct val="90000"/>
              </a:lnSpc>
              <a:spcBef>
                <a:spcPts val="50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Refusing to deliver goods after a demand (overlaps with </a:t>
            </a:r>
            <a:r>
              <a:rPr kumimoji="0" lang="en-US" b="0" i="0" u="none" strike="noStrike" kern="120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rPr>
              <a:t>detinue</a:t>
            </a:r>
            <a:r>
              <a:rPr kumimoji="0" lang="en-US" b="0" i="0" u="none" strike="noStrike" kern="1200" cap="none" spc="0" normalizeH="0" baseline="0" noProof="0" dirty="0" smtClean="0">
                <a:ln>
                  <a:noFill/>
                </a:ln>
                <a:solidFill>
                  <a:srgbClr val="000000"/>
                </a:solidFill>
                <a:effectLst/>
                <a:uLnTx/>
                <a:uFillTx/>
                <a:latin typeface="Calibri" panose="020F0502020204030204" pitchFamily="34" charset="0"/>
                <a:cs typeface="Calibri" panose="020F0502020204030204" pitchFamily="34" charset="0"/>
              </a:rPr>
              <a:t>);</a:t>
            </a:r>
            <a:endParaRPr kumimoji="0" lang="en-US"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endParaRPr>
          </a:p>
          <a:p>
            <a:pPr marL="914400" marR="0" lvl="1" indent="-457200" algn="l" defTabSz="914400" rtl="0" eaLnBrk="1" fontAlgn="auto" latinLnBrk="0" hangingPunct="1">
              <a:lnSpc>
                <a:spcPct val="90000"/>
              </a:lnSpc>
              <a:spcBef>
                <a:spcPts val="500"/>
              </a:spcBef>
              <a:spcAft>
                <a:spcPts val="0"/>
              </a:spcAft>
              <a:buClrTx/>
              <a:buSzTx/>
              <a:buFont typeface="+mj-lt"/>
              <a:buAutoNum type="arabicPeriod"/>
              <a:tabLst/>
              <a:defRPr/>
            </a:pPr>
            <a:r>
              <a:rPr kumimoji="0" lang="en-US"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Disposition by </a:t>
            </a:r>
            <a:r>
              <a:rPr kumimoji="0" lang="en-US" b="0" i="0" u="none" strike="noStrike" kern="1200" cap="none" spc="0" normalizeH="0" baseline="0" noProof="0" dirty="0" smtClean="0">
                <a:ln>
                  <a:noFill/>
                </a:ln>
                <a:solidFill>
                  <a:srgbClr val="000000"/>
                </a:solidFill>
                <a:effectLst/>
                <a:uLnTx/>
                <a:uFillTx/>
                <a:latin typeface="Calibri" panose="020F0502020204030204" pitchFamily="34" charset="0"/>
                <a:cs typeface="Calibri" panose="020F0502020204030204" pitchFamily="34" charset="0"/>
              </a:rPr>
              <a:t>sale;</a:t>
            </a:r>
            <a:endParaRPr kumimoji="0" lang="en-US"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endParaRPr>
          </a:p>
          <a:p>
            <a:pPr marL="914400" marR="0" lvl="1" indent="-457200" algn="l" defTabSz="914400" rtl="0" eaLnBrk="1" fontAlgn="auto" latinLnBrk="0" hangingPunct="1">
              <a:lnSpc>
                <a:spcPct val="90000"/>
              </a:lnSpc>
              <a:spcBef>
                <a:spcPts val="500"/>
              </a:spcBef>
              <a:spcAft>
                <a:spcPts val="0"/>
              </a:spcAft>
              <a:buClrTx/>
              <a:buSzTx/>
              <a:buFont typeface="+mj-lt"/>
              <a:buAutoNum type="arabicPeriod"/>
              <a:tabLst/>
              <a:defRPr/>
            </a:pPr>
            <a:r>
              <a:rPr kumimoji="0" lang="en-US" b="0" i="0" u="none" strike="noStrike" kern="120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rPr>
              <a:t>Misdelivering</a:t>
            </a:r>
            <a:r>
              <a:rPr kumimoji="0" lang="en-US"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 </a:t>
            </a:r>
            <a:r>
              <a:rPr kumimoji="0" lang="en-US" b="0" i="0" u="none" strike="noStrike" kern="1200" cap="none" spc="0" normalizeH="0" baseline="0" noProof="0" dirty="0" smtClean="0">
                <a:ln>
                  <a:noFill/>
                </a:ln>
                <a:solidFill>
                  <a:srgbClr val="000000"/>
                </a:solidFill>
                <a:effectLst/>
                <a:uLnTx/>
                <a:uFillTx/>
                <a:latin typeface="Calibri" panose="020F0502020204030204" pitchFamily="34" charset="0"/>
                <a:cs typeface="Calibri" panose="020F0502020204030204" pitchFamily="34" charset="0"/>
              </a:rPr>
              <a:t>goods.</a:t>
            </a:r>
            <a:endParaRPr kumimoji="0" lang="en-US"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Burton Construction Limited v </a:t>
            </a:r>
            <a:r>
              <a:rPr kumimoji="0" lang="en-US" sz="2400" b="1" i="0" u="none" strike="noStrike" kern="120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rPr>
              <a:t>Zaminco</a:t>
            </a:r>
            <a:r>
              <a:rPr kumimoji="0" lang="en-US" sz="24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 Limited (1983) Z.R. 20 (S.C.)</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Foulds v Willoughby [1840] 8 M. &amp; W. 540;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Oakley v </a:t>
            </a:r>
            <a:r>
              <a:rPr kumimoji="0" lang="en-US" sz="2400" b="1" i="0" u="none" strike="noStrike" kern="120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rPr>
              <a:t>Lyster</a:t>
            </a:r>
            <a:r>
              <a:rPr kumimoji="0" lang="en-US" sz="2400" b="1"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 (1931) 1 KB 148</a:t>
            </a:r>
          </a:p>
          <a:p>
            <a:endParaRPr lang="en-US" dirty="0"/>
          </a:p>
        </p:txBody>
      </p:sp>
    </p:spTree>
    <p:extLst>
      <p:ext uri="{BB962C8B-B14F-4D97-AF65-F5344CB8AC3E}">
        <p14:creationId xmlns:p14="http://schemas.microsoft.com/office/powerpoint/2010/main" val="21668824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BB0699E-E4B5-40D3-87CD-E8238E395F11}"/>
              </a:ext>
            </a:extLst>
          </p:cNvPr>
          <p:cNvSpPr>
            <a:spLocks noGrp="1"/>
          </p:cNvSpPr>
          <p:nvPr>
            <p:ph type="title"/>
          </p:nvPr>
        </p:nvSpPr>
        <p:spPr>
          <a:xfrm>
            <a:off x="838200" y="365125"/>
            <a:ext cx="10515600" cy="1148365"/>
          </a:xfrm>
        </p:spPr>
        <p:txBody>
          <a:bodyPr/>
          <a:lstStyle/>
          <a:p>
            <a:r>
              <a:rPr lang="en-US" b="1" dirty="0"/>
              <a:t>Cont’d</a:t>
            </a:r>
          </a:p>
        </p:txBody>
      </p:sp>
      <p:sp>
        <p:nvSpPr>
          <p:cNvPr id="3" name="Content Placeholder 2">
            <a:extLst>
              <a:ext uri="{FF2B5EF4-FFF2-40B4-BE49-F238E27FC236}">
                <a16:creationId xmlns="" xmlns:a16="http://schemas.microsoft.com/office/drawing/2014/main" id="{07A801A5-1EE8-4FE1-A3F1-48168B2CFF69}"/>
              </a:ext>
            </a:extLst>
          </p:cNvPr>
          <p:cNvSpPr>
            <a:spLocks noGrp="1"/>
          </p:cNvSpPr>
          <p:nvPr>
            <p:ph idx="1"/>
          </p:nvPr>
        </p:nvSpPr>
        <p:spPr>
          <a:xfrm>
            <a:off x="838200" y="1261241"/>
            <a:ext cx="10515600" cy="5231634"/>
          </a:xfrm>
        </p:spPr>
        <p:txBody>
          <a:bodyPr>
            <a:normAutofit/>
          </a:bodyPr>
          <a:lstStyle/>
          <a:p>
            <a:r>
              <a:rPr lang="en-US" sz="2600" b="1" dirty="0"/>
              <a:t>Defences:</a:t>
            </a:r>
          </a:p>
          <a:p>
            <a:pPr lvl="1"/>
            <a:r>
              <a:rPr lang="en-US" dirty="0"/>
              <a:t>Jus tertii: the defendant can plead that third party has superior title to that of the plaintiff.</a:t>
            </a:r>
          </a:p>
          <a:p>
            <a:pPr lvl="1"/>
            <a:r>
              <a:rPr lang="en-US" dirty="0"/>
              <a:t>Authority of Law: This refers to when a person operates under authority of law (such as a law enforcement officer) or by court order;</a:t>
            </a:r>
          </a:p>
          <a:p>
            <a:pPr lvl="1"/>
            <a:r>
              <a:rPr lang="en-US" dirty="0"/>
              <a:t>Consent;</a:t>
            </a:r>
          </a:p>
          <a:p>
            <a:pPr lvl="1"/>
            <a:r>
              <a:rPr lang="en-US" dirty="0"/>
              <a:t>Privilege: In some circumstances, a person may be considered privileged to commit an act that would be considered conversion. An example is if the action was necessary to protect the person’s own property or to avoid physical harm.</a:t>
            </a:r>
          </a:p>
          <a:p>
            <a:pPr lvl="1"/>
            <a:r>
              <a:rPr lang="en-US" dirty="0"/>
              <a:t>If D has a lien or License over the property;</a:t>
            </a:r>
          </a:p>
        </p:txBody>
      </p:sp>
    </p:spTree>
    <p:extLst>
      <p:ext uri="{BB962C8B-B14F-4D97-AF65-F5344CB8AC3E}">
        <p14:creationId xmlns:p14="http://schemas.microsoft.com/office/powerpoint/2010/main" val="22806410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E3B2EE1-83A4-4744-B24A-C492E1580CE1}"/>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 xmlns:a16="http://schemas.microsoft.com/office/drawing/2014/main" id="{3525B588-5A16-4F53-BEAD-E98A3AA9CE7C}"/>
              </a:ext>
            </a:extLst>
          </p:cNvPr>
          <p:cNvSpPr>
            <a:spLocks noGrp="1"/>
          </p:cNvSpPr>
          <p:nvPr>
            <p:ph idx="1"/>
          </p:nvPr>
        </p:nvSpPr>
        <p:spPr>
          <a:xfrm>
            <a:off x="838200" y="1387366"/>
            <a:ext cx="10515600" cy="5105509"/>
          </a:xfrm>
        </p:spPr>
        <p:txBody>
          <a:bodyPr>
            <a:normAutofit/>
          </a:bodyPr>
          <a:lstStyle/>
          <a:p>
            <a:r>
              <a:rPr lang="en-US" sz="2400" b="1" dirty="0"/>
              <a:t>Remedies: -</a:t>
            </a:r>
          </a:p>
          <a:p>
            <a:pPr lvl="1"/>
            <a:r>
              <a:rPr lang="en-US" dirty="0"/>
              <a:t>Where the defendant is not in possession of the goods at the time of trial, the only remedy is by way of damages. </a:t>
            </a:r>
          </a:p>
          <a:p>
            <a:pPr lvl="1"/>
            <a:r>
              <a:rPr lang="en-US" dirty="0"/>
              <a:t>However, where the defendant is in possession of the goods at the time of trial there is further remedy by way of an order for redelivery.</a:t>
            </a:r>
          </a:p>
        </p:txBody>
      </p:sp>
    </p:spTree>
    <p:extLst>
      <p:ext uri="{BB962C8B-B14F-4D97-AF65-F5344CB8AC3E}">
        <p14:creationId xmlns:p14="http://schemas.microsoft.com/office/powerpoint/2010/main" val="34241506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D8ABB0D-3F58-4CE8-8F89-171F04EDC45B}"/>
              </a:ext>
            </a:extLst>
          </p:cNvPr>
          <p:cNvSpPr>
            <a:spLocks noGrp="1"/>
          </p:cNvSpPr>
          <p:nvPr>
            <p:ph type="title"/>
          </p:nvPr>
        </p:nvSpPr>
        <p:spPr>
          <a:xfrm>
            <a:off x="838200" y="220717"/>
            <a:ext cx="10515600" cy="1006475"/>
          </a:xfrm>
        </p:spPr>
        <p:txBody>
          <a:bodyPr/>
          <a:lstStyle/>
          <a:p>
            <a:r>
              <a:rPr lang="en-US" b="1" dirty="0"/>
              <a:t>Distinction between Trespass and Conversion</a:t>
            </a:r>
          </a:p>
        </p:txBody>
      </p:sp>
      <p:sp>
        <p:nvSpPr>
          <p:cNvPr id="3" name="Content Placeholder 2">
            <a:extLst>
              <a:ext uri="{FF2B5EF4-FFF2-40B4-BE49-F238E27FC236}">
                <a16:creationId xmlns="" xmlns:a16="http://schemas.microsoft.com/office/drawing/2014/main" id="{56BE08B3-2992-465E-9B0A-DEC3DBD96BAD}"/>
              </a:ext>
            </a:extLst>
          </p:cNvPr>
          <p:cNvSpPr>
            <a:spLocks noGrp="1"/>
          </p:cNvSpPr>
          <p:nvPr>
            <p:ph idx="1"/>
          </p:nvPr>
        </p:nvSpPr>
        <p:spPr>
          <a:xfrm>
            <a:off x="838200" y="1227192"/>
            <a:ext cx="10515600" cy="5410091"/>
          </a:xfrm>
        </p:spPr>
        <p:txBody>
          <a:bodyPr>
            <a:normAutofit fontScale="92500"/>
          </a:bodyPr>
          <a:lstStyle/>
          <a:p>
            <a:pPr marL="514350" indent="-514350">
              <a:buFont typeface="+mj-lt"/>
              <a:buAutoNum type="arabicPeriod"/>
            </a:pPr>
            <a:r>
              <a:rPr lang="en-US" sz="2600" dirty="0"/>
              <a:t>Trespass is a wrong to the actual possessor and therefore a person in possession cannot commit it whereas conversion is a wrong to a person entitled to the immediate possession of the chattel. </a:t>
            </a:r>
          </a:p>
          <a:p>
            <a:pPr lvl="1"/>
            <a:r>
              <a:rPr lang="en-US" dirty="0"/>
              <a:t>However, in some cases, a person who is entitled to the immediate possession of the chattel is allowed to sue in trespass also, so that the conversion may include trespass, but it is not necessary;</a:t>
            </a:r>
          </a:p>
          <a:p>
            <a:pPr lvl="1"/>
            <a:r>
              <a:rPr lang="en-US" dirty="0"/>
              <a:t>This suggests that the trespass is considered as a subset of conversion in many cases, if not all.</a:t>
            </a:r>
          </a:p>
          <a:p>
            <a:pPr marL="514350" indent="-514350">
              <a:buAutoNum type="arabicPeriod" startAt="2"/>
            </a:pPr>
            <a:r>
              <a:rPr lang="en-US" sz="2600" dirty="0"/>
              <a:t>Trespass is defined as the damage or interference with the chattel or property of the other without intending to exercise an adverse or unlawful possession. </a:t>
            </a:r>
          </a:p>
          <a:p>
            <a:pPr lvl="1"/>
            <a:r>
              <a:rPr lang="en-US" dirty="0"/>
              <a:t>Contrastingly, a conversion is defined as a breach made adversely in the continuity of the owner’s dominion over the goods. In this case the goods may not be hurt or destroyed.</a:t>
            </a:r>
          </a:p>
          <a:p>
            <a:pPr marL="514350" indent="-514350">
              <a:buAutoNum type="arabicPeriod" startAt="3"/>
            </a:pPr>
            <a:r>
              <a:rPr lang="en-US" sz="2600" dirty="0"/>
              <a:t>In trespass, the force and direct injury is inflicted whereas in conversion the person having the right to have it is deprived of either the goods or its use.</a:t>
            </a:r>
          </a:p>
          <a:p>
            <a:pPr marL="514350" indent="-514350">
              <a:buAutoNum type="arabicPeriod" startAt="3"/>
            </a:pPr>
            <a:endParaRPr lang="en-US" dirty="0"/>
          </a:p>
        </p:txBody>
      </p:sp>
    </p:spTree>
    <p:extLst>
      <p:ext uri="{BB962C8B-B14F-4D97-AF65-F5344CB8AC3E}">
        <p14:creationId xmlns:p14="http://schemas.microsoft.com/office/powerpoint/2010/main" val="20589189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C90BF1F-2DFC-4FB6-9B92-7F52549A2558}"/>
              </a:ext>
            </a:extLst>
          </p:cNvPr>
          <p:cNvSpPr>
            <a:spLocks noGrp="1"/>
          </p:cNvSpPr>
          <p:nvPr>
            <p:ph type="title"/>
          </p:nvPr>
        </p:nvSpPr>
        <p:spPr>
          <a:xfrm>
            <a:off x="838200" y="365125"/>
            <a:ext cx="10515600" cy="927647"/>
          </a:xfrm>
        </p:spPr>
        <p:txBody>
          <a:bodyPr/>
          <a:lstStyle/>
          <a:p>
            <a:r>
              <a:rPr lang="en-US" b="1" dirty="0"/>
              <a:t>Detinue</a:t>
            </a:r>
          </a:p>
        </p:txBody>
      </p:sp>
      <p:sp>
        <p:nvSpPr>
          <p:cNvPr id="3" name="Content Placeholder 2">
            <a:extLst>
              <a:ext uri="{FF2B5EF4-FFF2-40B4-BE49-F238E27FC236}">
                <a16:creationId xmlns="" xmlns:a16="http://schemas.microsoft.com/office/drawing/2014/main" id="{23DF66C9-0309-428D-AF9E-01E70A112030}"/>
              </a:ext>
            </a:extLst>
          </p:cNvPr>
          <p:cNvSpPr>
            <a:spLocks noGrp="1"/>
          </p:cNvSpPr>
          <p:nvPr>
            <p:ph idx="1"/>
          </p:nvPr>
        </p:nvSpPr>
        <p:spPr>
          <a:xfrm>
            <a:off x="838200" y="1292772"/>
            <a:ext cx="10515600" cy="5200103"/>
          </a:xfrm>
        </p:spPr>
        <p:txBody>
          <a:bodyPr/>
          <a:lstStyle/>
          <a:p>
            <a:r>
              <a:rPr lang="en-US" b="1" dirty="0"/>
              <a:t>Detinue</a:t>
            </a:r>
          </a:p>
          <a:p>
            <a:pPr lvl="1"/>
            <a:r>
              <a:rPr lang="en-US" dirty="0"/>
              <a:t>The wrongful detention of goods which the claimant has an immediate right to possess.  </a:t>
            </a:r>
          </a:p>
          <a:p>
            <a:pPr lvl="1"/>
            <a:r>
              <a:rPr lang="en-US" dirty="0"/>
              <a:t>Detinue arises in situations where D initially has possession over the goods but subsequently  refuses to return  them to the rightful owner without any reasonable excuse or justifiable reasons. </a:t>
            </a:r>
          </a:p>
          <a:p>
            <a:pPr lvl="1"/>
            <a:r>
              <a:rPr lang="en-US" dirty="0"/>
              <a:t>Reasonableness is a question of fact.</a:t>
            </a:r>
          </a:p>
          <a:p>
            <a:pPr lvl="1"/>
            <a:r>
              <a:rPr lang="en-US" b="1" dirty="0"/>
              <a:t>Elements of detinue</a:t>
            </a:r>
          </a:p>
          <a:p>
            <a:pPr marL="914400" lvl="1" indent="-457200">
              <a:buFont typeface="+mj-lt"/>
              <a:buAutoNum type="alphaLcParenR"/>
            </a:pPr>
            <a:r>
              <a:rPr lang="en-US" dirty="0"/>
              <a:t>Demand and refusal – the claimant must prove that D kept the property after s/he had requested for its return;</a:t>
            </a:r>
          </a:p>
          <a:p>
            <a:pPr marL="914400" lvl="1" indent="-457200">
              <a:buFont typeface="+mj-lt"/>
              <a:buAutoNum type="alphaLcParenR"/>
            </a:pPr>
            <a:r>
              <a:rPr lang="en-US" dirty="0"/>
              <a:t>Immediate right to possess – the claimant must have an immediate right to possess the goods.</a:t>
            </a:r>
          </a:p>
        </p:txBody>
      </p:sp>
    </p:spTree>
    <p:extLst>
      <p:ext uri="{BB962C8B-B14F-4D97-AF65-F5344CB8AC3E}">
        <p14:creationId xmlns:p14="http://schemas.microsoft.com/office/powerpoint/2010/main" val="6212179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3712257" y="1438483"/>
            <a:ext cx="4767485" cy="3981033"/>
          </a:xfrm>
          <a:prstGeom prst="rect">
            <a:avLst/>
          </a:prstGeom>
        </p:spPr>
      </p:pic>
    </p:spTree>
    <p:extLst>
      <p:ext uri="{BB962C8B-B14F-4D97-AF65-F5344CB8AC3E}">
        <p14:creationId xmlns:p14="http://schemas.microsoft.com/office/powerpoint/2010/main" val="3675095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1A27DAE-90DD-4909-8C65-EFB903BB5176}"/>
              </a:ext>
            </a:extLst>
          </p:cNvPr>
          <p:cNvSpPr>
            <a:spLocks noGrp="1"/>
          </p:cNvSpPr>
          <p:nvPr>
            <p:ph type="title"/>
          </p:nvPr>
        </p:nvSpPr>
        <p:spPr>
          <a:xfrm>
            <a:off x="838200" y="365125"/>
            <a:ext cx="10515600" cy="990709"/>
          </a:xfrm>
        </p:spPr>
        <p:txBody>
          <a:bodyPr/>
          <a:lstStyle/>
          <a:p>
            <a:r>
              <a:rPr lang="en-US" b="1" dirty="0"/>
              <a:t>Introduction</a:t>
            </a:r>
          </a:p>
        </p:txBody>
      </p:sp>
      <p:sp>
        <p:nvSpPr>
          <p:cNvPr id="3" name="Content Placeholder 2">
            <a:extLst>
              <a:ext uri="{FF2B5EF4-FFF2-40B4-BE49-F238E27FC236}">
                <a16:creationId xmlns="" xmlns:a16="http://schemas.microsoft.com/office/drawing/2014/main" id="{853BACDF-3478-40C9-85AD-5A6C11007E5C}"/>
              </a:ext>
            </a:extLst>
          </p:cNvPr>
          <p:cNvSpPr>
            <a:spLocks noGrp="1"/>
          </p:cNvSpPr>
          <p:nvPr>
            <p:ph idx="1"/>
          </p:nvPr>
        </p:nvSpPr>
        <p:spPr>
          <a:xfrm>
            <a:off x="838200" y="1355834"/>
            <a:ext cx="10515600" cy="4821129"/>
          </a:xfrm>
        </p:spPr>
        <p:txBody>
          <a:bodyPr>
            <a:normAutofit/>
          </a:bodyPr>
          <a:lstStyle/>
          <a:p>
            <a:r>
              <a:rPr lang="en-US" sz="2600" dirty="0"/>
              <a:t>Under this Unit, our focus shall be on trespass to goods, and on the defendant’s liability for defective goods.</a:t>
            </a:r>
          </a:p>
          <a:p>
            <a:r>
              <a:rPr lang="en-US" sz="2600" dirty="0"/>
              <a:t>Trespass to goods deals with intentional and direct interference with the possession of goods. This includes removing or damaging goods; any interference with the claimants property;</a:t>
            </a:r>
          </a:p>
          <a:p>
            <a:r>
              <a:rPr lang="en-US" sz="2600" dirty="0"/>
              <a:t>There are three types of interference with goods:- </a:t>
            </a:r>
          </a:p>
          <a:p>
            <a:pPr marL="914400" lvl="1" indent="-457200">
              <a:buFont typeface="+mj-lt"/>
              <a:buAutoNum type="arabicPeriod"/>
            </a:pPr>
            <a:r>
              <a:rPr lang="en-US" dirty="0"/>
              <a:t>trespass to goods</a:t>
            </a:r>
          </a:p>
          <a:p>
            <a:pPr marL="914400" lvl="1" indent="-457200">
              <a:buFont typeface="+mj-lt"/>
              <a:buAutoNum type="arabicPeriod"/>
            </a:pPr>
            <a:r>
              <a:rPr lang="en-US" dirty="0"/>
              <a:t>Conversion</a:t>
            </a:r>
          </a:p>
          <a:p>
            <a:pPr marL="914400" lvl="1" indent="-457200">
              <a:buFont typeface="+mj-lt"/>
              <a:buAutoNum type="arabicPeriod"/>
            </a:pPr>
            <a:r>
              <a:rPr lang="en-US" dirty="0"/>
              <a:t>detinue</a:t>
            </a:r>
          </a:p>
          <a:p>
            <a:r>
              <a:rPr lang="en-US" sz="2600" dirty="0"/>
              <a:t>A manufacturer of products, which he sells, owes a duty of care to other persons in respect of his products. </a:t>
            </a:r>
          </a:p>
        </p:txBody>
      </p:sp>
    </p:spTree>
    <p:extLst>
      <p:ext uri="{BB962C8B-B14F-4D97-AF65-F5344CB8AC3E}">
        <p14:creationId xmlns:p14="http://schemas.microsoft.com/office/powerpoint/2010/main" val="3942083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A214FE9-5CCA-4BB8-BE87-A6DE323DDC9E}"/>
              </a:ext>
            </a:extLst>
          </p:cNvPr>
          <p:cNvSpPr>
            <a:spLocks noGrp="1"/>
          </p:cNvSpPr>
          <p:nvPr>
            <p:ph type="title"/>
          </p:nvPr>
        </p:nvSpPr>
        <p:spPr/>
        <p:txBody>
          <a:bodyPr/>
          <a:lstStyle/>
          <a:p>
            <a:r>
              <a:rPr lang="en-US" b="1" dirty="0"/>
              <a:t>Trespass to Goods</a:t>
            </a:r>
          </a:p>
        </p:txBody>
      </p:sp>
      <p:sp>
        <p:nvSpPr>
          <p:cNvPr id="3" name="Content Placeholder 2">
            <a:extLst>
              <a:ext uri="{FF2B5EF4-FFF2-40B4-BE49-F238E27FC236}">
                <a16:creationId xmlns="" xmlns:a16="http://schemas.microsoft.com/office/drawing/2014/main" id="{C9182429-4974-46A5-A12B-84591EA4095A}"/>
              </a:ext>
            </a:extLst>
          </p:cNvPr>
          <p:cNvSpPr>
            <a:spLocks noGrp="1"/>
          </p:cNvSpPr>
          <p:nvPr>
            <p:ph idx="1"/>
          </p:nvPr>
        </p:nvSpPr>
        <p:spPr>
          <a:xfrm>
            <a:off x="838200" y="1690688"/>
            <a:ext cx="10515600" cy="4802187"/>
          </a:xfrm>
        </p:spPr>
        <p:txBody>
          <a:bodyPr>
            <a:normAutofit/>
          </a:bodyPr>
          <a:lstStyle/>
          <a:p>
            <a:r>
              <a:rPr lang="en-US" sz="2600" dirty="0"/>
              <a:t>Trespass to goods is defined as wrongful physical interference with goods that are in the possession of another.</a:t>
            </a:r>
          </a:p>
          <a:p>
            <a:r>
              <a:rPr lang="en-US" sz="2600" dirty="0"/>
              <a:t>This tort provides protection for the person entitled to immediate possession of the chattels in question, and in that and other ways it resembles trespass to land.</a:t>
            </a:r>
          </a:p>
          <a:p>
            <a:r>
              <a:rPr lang="en-US" sz="2600" dirty="0"/>
              <a:t>in </a:t>
            </a:r>
            <a:r>
              <a:rPr lang="nb-NO" sz="2600" b="1" dirty="0"/>
              <a:t>Slater v Swann (1730) 93 ER 906,</a:t>
            </a:r>
            <a:r>
              <a:rPr lang="en-US" sz="2600" b="1" dirty="0"/>
              <a:t> </a:t>
            </a:r>
            <a:r>
              <a:rPr lang="en-US" sz="2600" dirty="0"/>
              <a:t>it was decided goods cover almost any physical object including animals; </a:t>
            </a:r>
          </a:p>
          <a:p>
            <a:r>
              <a:rPr lang="en-US" sz="2600" dirty="0"/>
              <a:t>"Physical interference" is usually the taking or destroying of goods. But can be as minor as touching or moving them in the right circumstances – See: </a:t>
            </a:r>
            <a:r>
              <a:rPr lang="en-US" sz="2600" b="1" dirty="0"/>
              <a:t>Kirk v Gregory (1876) 1 Ex D 55 - </a:t>
            </a:r>
            <a:r>
              <a:rPr lang="en-US" sz="2600" dirty="0"/>
              <a:t>the defendant moved </a:t>
            </a:r>
            <a:r>
              <a:rPr lang="en-US" sz="2600" dirty="0" err="1"/>
              <a:t>jewellery</a:t>
            </a:r>
            <a:r>
              <a:rPr lang="en-US" sz="2600" dirty="0"/>
              <a:t> from one room to another, where it was stolen. The deceased owner's executor successfully sued her for trespass to goods. </a:t>
            </a:r>
          </a:p>
        </p:txBody>
      </p:sp>
    </p:spTree>
    <p:extLst>
      <p:ext uri="{BB962C8B-B14F-4D97-AF65-F5344CB8AC3E}">
        <p14:creationId xmlns:p14="http://schemas.microsoft.com/office/powerpoint/2010/main" val="492176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8BFBC69-44D8-498F-AA85-6A12BB1B7956}"/>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 xmlns:a16="http://schemas.microsoft.com/office/drawing/2014/main" id="{3DE9D860-07DE-4DD2-AC3D-3B0D5D9D7F14}"/>
              </a:ext>
            </a:extLst>
          </p:cNvPr>
          <p:cNvSpPr>
            <a:spLocks noGrp="1"/>
          </p:cNvSpPr>
          <p:nvPr>
            <p:ph idx="1"/>
          </p:nvPr>
        </p:nvSpPr>
        <p:spPr>
          <a:xfrm>
            <a:off x="838200" y="1513490"/>
            <a:ext cx="10515600" cy="4663473"/>
          </a:xfrm>
        </p:spPr>
        <p:txBody>
          <a:bodyPr>
            <a:normAutofit/>
          </a:bodyPr>
          <a:lstStyle/>
          <a:p>
            <a:r>
              <a:rPr lang="en-US" sz="2600" dirty="0"/>
              <a:t>The Protected interest in this tort is the claimant’s interest to continue to have possession of his property, to the physical condition of his property   and to maintain and protect the claimant’s right to the non-interference of his property in all aspects</a:t>
            </a:r>
            <a:r>
              <a:rPr lang="en-US" sz="2600" b="1" dirty="0"/>
              <a:t>.</a:t>
            </a:r>
          </a:p>
          <a:p>
            <a:r>
              <a:rPr lang="en-US" sz="2600" b="1" dirty="0"/>
              <a:t>Essentials of Trespass to Goods</a:t>
            </a:r>
          </a:p>
          <a:p>
            <a:r>
              <a:rPr lang="en-US" sz="2600" dirty="0"/>
              <a:t>The Claimant must show two elements:</a:t>
            </a:r>
          </a:p>
          <a:p>
            <a:pPr marL="971550" lvl="1" indent="-514350">
              <a:buFont typeface="+mj-lt"/>
              <a:buAutoNum type="arabicPeriod"/>
            </a:pPr>
            <a:r>
              <a:rPr lang="en-US" sz="2600" dirty="0"/>
              <a:t>The mental state of D;</a:t>
            </a:r>
          </a:p>
          <a:p>
            <a:pPr marL="971550" lvl="1" indent="-514350">
              <a:buFont typeface="+mj-lt"/>
              <a:buAutoNum type="arabicPeriod"/>
            </a:pPr>
            <a:r>
              <a:rPr lang="en-US" sz="2600" dirty="0"/>
              <a:t>The interference with the goods by D</a:t>
            </a:r>
          </a:p>
        </p:txBody>
      </p:sp>
    </p:spTree>
    <p:extLst>
      <p:ext uri="{BB962C8B-B14F-4D97-AF65-F5344CB8AC3E}">
        <p14:creationId xmlns:p14="http://schemas.microsoft.com/office/powerpoint/2010/main" val="335233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A956041-848D-41EA-A23F-A25387F7543C}"/>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 xmlns:a16="http://schemas.microsoft.com/office/drawing/2014/main" id="{5109A54D-00E2-4329-8024-4DFD53061E81}"/>
              </a:ext>
            </a:extLst>
          </p:cNvPr>
          <p:cNvSpPr>
            <a:spLocks noGrp="1"/>
          </p:cNvSpPr>
          <p:nvPr>
            <p:ph idx="1"/>
          </p:nvPr>
        </p:nvSpPr>
        <p:spPr>
          <a:xfrm>
            <a:off x="838200" y="1825625"/>
            <a:ext cx="10515600" cy="4667250"/>
          </a:xfrm>
        </p:spPr>
        <p:txBody>
          <a:bodyPr>
            <a:normAutofit/>
          </a:bodyPr>
          <a:lstStyle/>
          <a:p>
            <a:pPr marL="514350" indent="-514350">
              <a:buAutoNum type="arabicPeriod"/>
            </a:pPr>
            <a:r>
              <a:rPr lang="en-US" sz="2600" b="1" dirty="0"/>
              <a:t>Mental state of the defendant</a:t>
            </a:r>
          </a:p>
          <a:p>
            <a:r>
              <a:rPr lang="en-US" sz="2600" dirty="0"/>
              <a:t>The claimant needs to establish that D has had the intention to deal with the goods. </a:t>
            </a:r>
          </a:p>
          <a:p>
            <a:r>
              <a:rPr lang="en-US" sz="2600" dirty="0"/>
              <a:t>It is irrelevant that the D realized that s/he was committing a trespass.</a:t>
            </a:r>
          </a:p>
          <a:p>
            <a:r>
              <a:rPr lang="en-US" sz="2600" dirty="0"/>
              <a:t>In </a:t>
            </a:r>
            <a:r>
              <a:rPr lang="en-US" sz="2600" b="1" dirty="0"/>
              <a:t>National Coal Board v Evans [1951] 2 KB 861</a:t>
            </a:r>
            <a:r>
              <a:rPr lang="en-US" sz="2600" dirty="0"/>
              <a:t>- there was no trespass since the act was accidental and not intentional;</a:t>
            </a:r>
          </a:p>
          <a:p>
            <a:r>
              <a:rPr lang="en-US" sz="2600" dirty="0"/>
              <a:t>In </a:t>
            </a:r>
            <a:r>
              <a:rPr lang="en-US" sz="2600" b="1" dirty="0"/>
              <a:t>Wilson v </a:t>
            </a:r>
            <a:r>
              <a:rPr lang="en-US" sz="2600" b="1" dirty="0" err="1"/>
              <a:t>Lombank</a:t>
            </a:r>
            <a:r>
              <a:rPr lang="en-US" sz="2600" b="1" dirty="0"/>
              <a:t> [1963] 1 WLR 1294</a:t>
            </a:r>
            <a:r>
              <a:rPr lang="en-US" sz="2600" dirty="0"/>
              <a:t>- trespass had been established as D had intention to take the car.</a:t>
            </a:r>
          </a:p>
        </p:txBody>
      </p:sp>
    </p:spTree>
    <p:extLst>
      <p:ext uri="{BB962C8B-B14F-4D97-AF65-F5344CB8AC3E}">
        <p14:creationId xmlns:p14="http://schemas.microsoft.com/office/powerpoint/2010/main" val="2215003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B3EF256-2CF1-4F0A-B8B4-7EBABAC94C94}"/>
              </a:ext>
            </a:extLst>
          </p:cNvPr>
          <p:cNvSpPr>
            <a:spLocks noGrp="1"/>
          </p:cNvSpPr>
          <p:nvPr>
            <p:ph type="title"/>
          </p:nvPr>
        </p:nvSpPr>
        <p:spPr>
          <a:xfrm>
            <a:off x="888124" y="0"/>
            <a:ext cx="10515600" cy="1325563"/>
          </a:xfrm>
        </p:spPr>
        <p:txBody>
          <a:bodyPr/>
          <a:lstStyle/>
          <a:p>
            <a:r>
              <a:rPr lang="en-US" b="1" dirty="0"/>
              <a:t>Cont’d</a:t>
            </a:r>
          </a:p>
        </p:txBody>
      </p:sp>
      <p:sp>
        <p:nvSpPr>
          <p:cNvPr id="3" name="Content Placeholder 2">
            <a:extLst>
              <a:ext uri="{FF2B5EF4-FFF2-40B4-BE49-F238E27FC236}">
                <a16:creationId xmlns="" xmlns:a16="http://schemas.microsoft.com/office/drawing/2014/main" id="{9C0E4F0E-E61B-408B-91E6-B1F2300D0217}"/>
              </a:ext>
            </a:extLst>
          </p:cNvPr>
          <p:cNvSpPr>
            <a:spLocks noGrp="1"/>
          </p:cNvSpPr>
          <p:nvPr>
            <p:ph idx="1"/>
          </p:nvPr>
        </p:nvSpPr>
        <p:spPr>
          <a:xfrm>
            <a:off x="838200" y="1166648"/>
            <a:ext cx="10515600" cy="5549462"/>
          </a:xfrm>
        </p:spPr>
        <p:txBody>
          <a:bodyPr>
            <a:noAutofit/>
          </a:bodyPr>
          <a:lstStyle/>
          <a:p>
            <a:pPr marL="514350" indent="-514350">
              <a:buAutoNum type="arabicPeriod" startAt="2"/>
            </a:pPr>
            <a:r>
              <a:rPr lang="en-US" sz="2400" b="1" dirty="0"/>
              <a:t>Interference</a:t>
            </a:r>
          </a:p>
          <a:p>
            <a:pPr lvl="1"/>
            <a:r>
              <a:rPr lang="en-US" dirty="0"/>
              <a:t>Interference must be:- </a:t>
            </a:r>
          </a:p>
          <a:p>
            <a:pPr marL="1428750" lvl="2" indent="-514350">
              <a:buFont typeface="+mj-lt"/>
              <a:buAutoNum type="alphaLcParenR"/>
            </a:pPr>
            <a:r>
              <a:rPr lang="en-US" sz="2400" dirty="0"/>
              <a:t>through the direct act of D which causes immediate contact with P’s property or goods;</a:t>
            </a:r>
          </a:p>
          <a:p>
            <a:pPr marL="1428750" lvl="2" indent="-514350">
              <a:buFont typeface="+mj-lt"/>
              <a:buAutoNum type="alphaLcParenR"/>
            </a:pPr>
            <a:r>
              <a:rPr lang="en-US" sz="2400" dirty="0"/>
              <a:t>physical in nature;</a:t>
            </a:r>
          </a:p>
          <a:p>
            <a:pPr marL="1428750" lvl="2" indent="-514350">
              <a:buFont typeface="+mj-lt"/>
              <a:buAutoNum type="alphaLcParenR"/>
            </a:pPr>
            <a:r>
              <a:rPr lang="en-US" sz="2400" dirty="0"/>
              <a:t>voluntary, as involuntariness may negative intention.</a:t>
            </a:r>
          </a:p>
          <a:p>
            <a:r>
              <a:rPr lang="en-US" sz="2400" dirty="0"/>
              <a:t>See </a:t>
            </a:r>
            <a:r>
              <a:rPr lang="en-US" sz="2400" b="1" dirty="0"/>
              <a:t>Kirk v Gregory [1876] 1 Ex D 55</a:t>
            </a:r>
          </a:p>
          <a:p>
            <a:pPr marL="514350" indent="-514350">
              <a:buAutoNum type="arabicPeriod" startAt="3"/>
            </a:pPr>
            <a:r>
              <a:rPr lang="en-US" sz="2400" b="1" dirty="0"/>
              <a:t>Damage</a:t>
            </a:r>
          </a:p>
          <a:p>
            <a:pPr lvl="1"/>
            <a:r>
              <a:rPr lang="en-US" dirty="0"/>
              <a:t>The Claimant  need not prove damage as it is not necessary in establishing a tort which is actionable per se: </a:t>
            </a:r>
            <a:r>
              <a:rPr lang="en-US" b="1" dirty="0"/>
              <a:t>Leitch &amp; Co v </a:t>
            </a:r>
            <a:r>
              <a:rPr lang="en-US" b="1" dirty="0" err="1"/>
              <a:t>Leydon</a:t>
            </a:r>
            <a:r>
              <a:rPr lang="en-US" b="1" dirty="0"/>
              <a:t> [1931] AC 90;</a:t>
            </a:r>
          </a:p>
          <a:p>
            <a:pPr lvl="2"/>
            <a:r>
              <a:rPr lang="en-US" sz="2200" dirty="0"/>
              <a:t>damage can be used to support the proof of interference;</a:t>
            </a:r>
          </a:p>
          <a:p>
            <a:pPr lvl="2"/>
            <a:r>
              <a:rPr lang="en-US" sz="2200" dirty="0"/>
              <a:t>damage is relevant to the assessment of damages </a:t>
            </a:r>
          </a:p>
          <a:p>
            <a:pPr lvl="2"/>
            <a:r>
              <a:rPr lang="en-US" sz="2200" dirty="0"/>
              <a:t>Other examples of trespass to goods include:- removing a </a:t>
            </a:r>
            <a:r>
              <a:rPr lang="en-US" sz="2200" dirty="0" err="1"/>
              <a:t>tyre</a:t>
            </a:r>
            <a:r>
              <a:rPr lang="en-US" sz="2200" dirty="0"/>
              <a:t> from a car, removing trees etc.</a:t>
            </a:r>
          </a:p>
        </p:txBody>
      </p:sp>
    </p:spTree>
    <p:extLst>
      <p:ext uri="{BB962C8B-B14F-4D97-AF65-F5344CB8AC3E}">
        <p14:creationId xmlns:p14="http://schemas.microsoft.com/office/powerpoint/2010/main" val="2500469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A084372-0F19-4306-8232-0075E3215A4B}"/>
              </a:ext>
            </a:extLst>
          </p:cNvPr>
          <p:cNvSpPr>
            <a:spLocks noGrp="1"/>
          </p:cNvSpPr>
          <p:nvPr>
            <p:ph type="title"/>
          </p:nvPr>
        </p:nvSpPr>
        <p:spPr>
          <a:xfrm>
            <a:off x="838200" y="365126"/>
            <a:ext cx="10515600" cy="1101068"/>
          </a:xfrm>
        </p:spPr>
        <p:txBody>
          <a:bodyPr/>
          <a:lstStyle/>
          <a:p>
            <a:r>
              <a:rPr lang="en-US" b="1" dirty="0"/>
              <a:t>Cont’d</a:t>
            </a:r>
          </a:p>
        </p:txBody>
      </p:sp>
      <p:sp>
        <p:nvSpPr>
          <p:cNvPr id="3" name="Content Placeholder 2">
            <a:extLst>
              <a:ext uri="{FF2B5EF4-FFF2-40B4-BE49-F238E27FC236}">
                <a16:creationId xmlns="" xmlns:a16="http://schemas.microsoft.com/office/drawing/2014/main" id="{8C59B19F-26B2-4153-83F8-E6A98990F6C9}"/>
              </a:ext>
            </a:extLst>
          </p:cNvPr>
          <p:cNvSpPr>
            <a:spLocks noGrp="1"/>
          </p:cNvSpPr>
          <p:nvPr>
            <p:ph idx="1"/>
          </p:nvPr>
        </p:nvSpPr>
        <p:spPr>
          <a:xfrm>
            <a:off x="838200" y="1340070"/>
            <a:ext cx="10515600" cy="5152804"/>
          </a:xfrm>
        </p:spPr>
        <p:txBody>
          <a:bodyPr>
            <a:normAutofit/>
          </a:bodyPr>
          <a:lstStyle/>
          <a:p>
            <a:r>
              <a:rPr lang="en-US" sz="2400" b="1" dirty="0"/>
              <a:t>Persons who may claim</a:t>
            </a:r>
          </a:p>
          <a:p>
            <a:pPr lvl="1"/>
            <a:r>
              <a:rPr lang="en-US" dirty="0"/>
              <a:t>Persons who have possession, not the owner of the goods, i.e. the person who has physical control over the goods, who is deemed to have possession in fact – see </a:t>
            </a:r>
            <a:r>
              <a:rPr lang="en-US" b="1" dirty="0"/>
              <a:t>Wilson v </a:t>
            </a:r>
            <a:r>
              <a:rPr lang="en-US" b="1" dirty="0" err="1"/>
              <a:t>Lombank</a:t>
            </a:r>
            <a:r>
              <a:rPr lang="en-US" b="1" dirty="0"/>
              <a:t> (above).</a:t>
            </a:r>
          </a:p>
          <a:p>
            <a:pPr lvl="1"/>
            <a:r>
              <a:rPr lang="en-US" b="1" dirty="0"/>
              <a:t>Exceptions</a:t>
            </a:r>
          </a:p>
          <a:p>
            <a:pPr lvl="1"/>
            <a:r>
              <a:rPr lang="en-US" dirty="0"/>
              <a:t>There are person who do not have possession in fact, but who may bring a claim in trespass:</a:t>
            </a:r>
          </a:p>
          <a:p>
            <a:pPr marL="1371600" lvl="2" indent="-457200">
              <a:buFont typeface="+mj-lt"/>
              <a:buAutoNum type="alphaLcParenR"/>
            </a:pPr>
            <a:r>
              <a:rPr lang="en-US" sz="2400" dirty="0"/>
              <a:t>trustee, acting on behalf of a beneficiary;</a:t>
            </a:r>
          </a:p>
          <a:p>
            <a:pPr marL="1371600" lvl="2" indent="-457200">
              <a:buFont typeface="+mj-lt"/>
              <a:buAutoNum type="alphaLcParenR"/>
            </a:pPr>
            <a:r>
              <a:rPr lang="en-US" sz="2400" dirty="0"/>
              <a:t>an executor or administrator; </a:t>
            </a:r>
          </a:p>
          <a:p>
            <a:pPr marL="1371600" lvl="2" indent="-457200">
              <a:buFont typeface="+mj-lt"/>
              <a:buAutoNum type="alphaLcParenR"/>
            </a:pPr>
            <a:r>
              <a:rPr lang="en-US" sz="2400" dirty="0"/>
              <a:t>a  person with a franchise; or </a:t>
            </a:r>
          </a:p>
          <a:p>
            <a:pPr marL="1371600" lvl="2" indent="-457200">
              <a:buFont typeface="+mj-lt"/>
              <a:buAutoNum type="alphaLcParenR"/>
            </a:pPr>
            <a:r>
              <a:rPr lang="en-US" sz="2400" dirty="0"/>
              <a:t>A Bailee (a person to whom goods are delivered for a purpose, such as custody or repair, without transfer of ownership)</a:t>
            </a:r>
          </a:p>
        </p:txBody>
      </p:sp>
    </p:spTree>
    <p:extLst>
      <p:ext uri="{BB962C8B-B14F-4D97-AF65-F5344CB8AC3E}">
        <p14:creationId xmlns:p14="http://schemas.microsoft.com/office/powerpoint/2010/main" val="3051409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E661D65-CF30-4D36-A02E-4516D1E48EA9}"/>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 xmlns:a16="http://schemas.microsoft.com/office/drawing/2014/main" id="{98254245-C97A-405E-B86A-6F780D3355F7}"/>
              </a:ext>
            </a:extLst>
          </p:cNvPr>
          <p:cNvSpPr>
            <a:spLocks noGrp="1"/>
          </p:cNvSpPr>
          <p:nvPr>
            <p:ph idx="1"/>
          </p:nvPr>
        </p:nvSpPr>
        <p:spPr>
          <a:xfrm>
            <a:off x="838200" y="1825625"/>
            <a:ext cx="10515600" cy="4667250"/>
          </a:xfrm>
        </p:spPr>
        <p:txBody>
          <a:bodyPr>
            <a:normAutofit/>
          </a:bodyPr>
          <a:lstStyle/>
          <a:p>
            <a:r>
              <a:rPr lang="en-US" sz="2600" b="1" dirty="0"/>
              <a:t>Defences:</a:t>
            </a:r>
          </a:p>
          <a:p>
            <a:pPr lvl="1"/>
            <a:r>
              <a:rPr lang="en-US" sz="2600" dirty="0"/>
              <a:t>Consent of the Claimant;</a:t>
            </a:r>
          </a:p>
          <a:p>
            <a:pPr lvl="1"/>
            <a:r>
              <a:rPr lang="en-US" sz="2600" dirty="0"/>
              <a:t>The trespass in question was necessary for the preservation and protection of the goods and reasonable steps were taken;</a:t>
            </a:r>
          </a:p>
          <a:p>
            <a:pPr lvl="1"/>
            <a:r>
              <a:rPr lang="en-US" sz="2600" dirty="0"/>
              <a:t>Lawful distress for rent (</a:t>
            </a:r>
            <a:r>
              <a:rPr lang="en-US" sz="2600" i="1" dirty="0"/>
              <a:t>means by which a landlord can recover rent arrears</a:t>
            </a:r>
            <a:r>
              <a:rPr lang="en-US" sz="2600" dirty="0"/>
              <a:t>) is a recognised right and it will be a defense of the trespass if done in lawful exercise of it; and</a:t>
            </a:r>
          </a:p>
          <a:p>
            <a:pPr lvl="1"/>
            <a:r>
              <a:rPr lang="en-US" sz="2600" dirty="0"/>
              <a:t> Inevitable accident is also considered as a good defence.</a:t>
            </a:r>
          </a:p>
          <a:p>
            <a:r>
              <a:rPr lang="en-US" sz="2600" b="1" dirty="0"/>
              <a:t>Remedies:- </a:t>
            </a:r>
            <a:r>
              <a:rPr lang="en-US" sz="2600" dirty="0"/>
              <a:t>damages, injunction, recovery of the goods wrongfully detained by D</a:t>
            </a:r>
          </a:p>
        </p:txBody>
      </p:sp>
    </p:spTree>
    <p:extLst>
      <p:ext uri="{BB962C8B-B14F-4D97-AF65-F5344CB8AC3E}">
        <p14:creationId xmlns:p14="http://schemas.microsoft.com/office/powerpoint/2010/main" val="3783752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3E4A02D-3074-4381-B9FD-D19A6CE06CE9}"/>
              </a:ext>
            </a:extLst>
          </p:cNvPr>
          <p:cNvSpPr>
            <a:spLocks noGrp="1"/>
          </p:cNvSpPr>
          <p:nvPr>
            <p:ph type="title"/>
          </p:nvPr>
        </p:nvSpPr>
        <p:spPr>
          <a:xfrm>
            <a:off x="840828" y="81345"/>
            <a:ext cx="10515600" cy="1116834"/>
          </a:xfrm>
        </p:spPr>
        <p:txBody>
          <a:bodyPr/>
          <a:lstStyle/>
          <a:p>
            <a:r>
              <a:rPr lang="en-US" b="1" dirty="0"/>
              <a:t>Conversion</a:t>
            </a:r>
          </a:p>
        </p:txBody>
      </p:sp>
      <p:sp>
        <p:nvSpPr>
          <p:cNvPr id="3" name="Content Placeholder 2">
            <a:extLst>
              <a:ext uri="{FF2B5EF4-FFF2-40B4-BE49-F238E27FC236}">
                <a16:creationId xmlns="" xmlns:a16="http://schemas.microsoft.com/office/drawing/2014/main" id="{998433C0-3620-4BDD-B4A7-528FED09FB78}"/>
              </a:ext>
            </a:extLst>
          </p:cNvPr>
          <p:cNvSpPr>
            <a:spLocks noGrp="1"/>
          </p:cNvSpPr>
          <p:nvPr>
            <p:ph idx="1"/>
          </p:nvPr>
        </p:nvSpPr>
        <p:spPr>
          <a:xfrm>
            <a:off x="838200" y="1198179"/>
            <a:ext cx="10515600" cy="5578476"/>
          </a:xfrm>
        </p:spPr>
        <p:txBody>
          <a:bodyPr>
            <a:noAutofit/>
          </a:bodyPr>
          <a:lstStyle/>
          <a:p>
            <a:r>
              <a:rPr lang="en-US" sz="2400" b="1" dirty="0"/>
              <a:t>Conversion</a:t>
            </a:r>
          </a:p>
          <a:p>
            <a:pPr lvl="1"/>
            <a:r>
              <a:rPr lang="en-US" dirty="0"/>
              <a:t>Dealing with another’s property in a way as to deny his right over it. There must be ‘so extensive an encroachment on the rights of the rights of the owner as to exclude him from use and possession of the goods;</a:t>
            </a:r>
          </a:p>
          <a:p>
            <a:pPr lvl="1"/>
            <a:r>
              <a:rPr lang="en-US" dirty="0"/>
              <a:t>There must be an intention on the part of D in so doing to deny the owner’s right or to assert a right which is inconsistent with the owner’s right.</a:t>
            </a:r>
          </a:p>
          <a:p>
            <a:pPr lvl="1"/>
            <a:r>
              <a:rPr lang="en-US" dirty="0"/>
              <a:t>The aim here is to enable the claimant to have dominion and control over his goods.</a:t>
            </a:r>
          </a:p>
          <a:p>
            <a:pPr lvl="1"/>
            <a:r>
              <a:rPr lang="en-US" b="1" dirty="0"/>
              <a:t>Elements of conversion</a:t>
            </a:r>
          </a:p>
          <a:p>
            <a:pPr marL="914400" lvl="1" indent="-457200">
              <a:buFont typeface="+mj-lt"/>
              <a:buAutoNum type="alphaLcParenR"/>
            </a:pPr>
            <a:r>
              <a:rPr lang="en-US" b="1" dirty="0"/>
              <a:t>Mental state of the defendant</a:t>
            </a:r>
          </a:p>
          <a:p>
            <a:pPr lvl="2"/>
            <a:r>
              <a:rPr lang="en-US" sz="2200" dirty="0"/>
              <a:t>D’s act must be voluntary and therefore done intentionally.</a:t>
            </a:r>
          </a:p>
          <a:p>
            <a:pPr lvl="2"/>
            <a:r>
              <a:rPr lang="en-US" sz="2200" dirty="0"/>
              <a:t>Mere </a:t>
            </a:r>
            <a:r>
              <a:rPr lang="en-US" sz="2200" dirty="0" err="1"/>
              <a:t>unauthorised</a:t>
            </a:r>
            <a:r>
              <a:rPr lang="en-US" sz="2200" dirty="0"/>
              <a:t> retention of goods need not necessarily amount to a conversion. Detention must be adverse to the owner, excluding him from the goods - </a:t>
            </a:r>
            <a:r>
              <a:rPr lang="en-US" sz="2200" b="1" dirty="0"/>
              <a:t>Kuwait Airways Corp v Iraqi Airways Co (No 3) [2002] 3 All ER 209 HL</a:t>
            </a:r>
          </a:p>
          <a:p>
            <a:pPr lvl="2"/>
            <a:r>
              <a:rPr lang="en-US" sz="2200" dirty="0"/>
              <a:t>See -  </a:t>
            </a:r>
            <a:r>
              <a:rPr lang="en-US" sz="2200" b="1" dirty="0"/>
              <a:t>Ashby v </a:t>
            </a:r>
            <a:r>
              <a:rPr lang="en-US" sz="2200" b="1" dirty="0" err="1"/>
              <a:t>Tolhurst</a:t>
            </a:r>
            <a:r>
              <a:rPr lang="en-US" sz="2200" b="1" dirty="0"/>
              <a:t> [1937] 2 All ER 837 – </a:t>
            </a:r>
          </a:p>
        </p:txBody>
      </p:sp>
    </p:spTree>
    <p:extLst>
      <p:ext uri="{BB962C8B-B14F-4D97-AF65-F5344CB8AC3E}">
        <p14:creationId xmlns:p14="http://schemas.microsoft.com/office/powerpoint/2010/main" val="11341089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621</TotalTime>
  <Words>1940</Words>
  <Application>Microsoft Office PowerPoint</Application>
  <PresentationFormat>Widescreen</PresentationFormat>
  <Paragraphs>132</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University of Lusaka School of Law</vt:lpstr>
      <vt:lpstr>Introduction</vt:lpstr>
      <vt:lpstr>Trespass to Goods</vt:lpstr>
      <vt:lpstr>Cont’d</vt:lpstr>
      <vt:lpstr>Cont’d</vt:lpstr>
      <vt:lpstr>Cont’d</vt:lpstr>
      <vt:lpstr>Cont’d</vt:lpstr>
      <vt:lpstr>Cont’d</vt:lpstr>
      <vt:lpstr>Conversion</vt:lpstr>
      <vt:lpstr>Cont’d</vt:lpstr>
      <vt:lpstr>Cont’d</vt:lpstr>
      <vt:lpstr>Cont’d</vt:lpstr>
      <vt:lpstr>Cont’d</vt:lpstr>
      <vt:lpstr>Cont’d</vt:lpstr>
      <vt:lpstr>Cont’d</vt:lpstr>
      <vt:lpstr>Cont’d</vt:lpstr>
      <vt:lpstr>Distinction between Trespass and Conversion</vt:lpstr>
      <vt:lpstr>Detinue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Lumbwe</dc:creator>
  <cp:lastModifiedBy>Lumbiwe</cp:lastModifiedBy>
  <cp:revision>50</cp:revision>
  <dcterms:created xsi:type="dcterms:W3CDTF">2020-04-27T07:10:54Z</dcterms:created>
  <dcterms:modified xsi:type="dcterms:W3CDTF">2022-01-24T13:48:15Z</dcterms:modified>
</cp:coreProperties>
</file>