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7" r:id="rId2"/>
    <p:sldId id="280" r:id="rId3"/>
    <p:sldId id="369" r:id="rId4"/>
    <p:sldId id="372" r:id="rId5"/>
    <p:sldId id="258" r:id="rId6"/>
    <p:sldId id="260" r:id="rId7"/>
    <p:sldId id="259" r:id="rId8"/>
    <p:sldId id="373" r:id="rId9"/>
    <p:sldId id="370" r:id="rId10"/>
    <p:sldId id="261" r:id="rId11"/>
    <p:sldId id="263" r:id="rId12"/>
    <p:sldId id="262" r:id="rId13"/>
    <p:sldId id="371" r:id="rId14"/>
    <p:sldId id="264" r:id="rId15"/>
    <p:sldId id="265" r:id="rId16"/>
    <p:sldId id="266" r:id="rId17"/>
    <p:sldId id="267" r:id="rId18"/>
    <p:sldId id="268" r:id="rId19"/>
    <p:sldId id="269" r:id="rId20"/>
    <p:sldId id="270" r:id="rId21"/>
    <p:sldId id="271" r:id="rId22"/>
    <p:sldId id="272" r:id="rId23"/>
    <p:sldId id="374"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74" d="100"/>
          <a:sy n="74" d="100"/>
        </p:scale>
        <p:origin x="4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43C7B03-9DD7-457A-B832-F40571A04C4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 xmlns:a16="http://schemas.microsoft.com/office/drawing/2014/main" id="{55C892C2-F583-4885-8332-933EA1F8ED3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 xmlns:a16="http://schemas.microsoft.com/office/drawing/2014/main" id="{358AD1B2-9F05-4CD1-A84E-522CE681AD09}"/>
              </a:ext>
            </a:extLst>
          </p:cNvPr>
          <p:cNvSpPr>
            <a:spLocks noGrp="1"/>
          </p:cNvSpPr>
          <p:nvPr>
            <p:ph type="dt" sz="half" idx="10"/>
          </p:nvPr>
        </p:nvSpPr>
        <p:spPr/>
        <p:txBody>
          <a:bodyPr/>
          <a:lstStyle/>
          <a:p>
            <a:fld id="{9649F84F-373A-411E-9558-6206C443CEEB}" type="datetimeFigureOut">
              <a:rPr lang="en-US" smtClean="0"/>
              <a:pPr/>
              <a:t>1/24/2022</a:t>
            </a:fld>
            <a:endParaRPr lang="en-US" dirty="0"/>
          </a:p>
        </p:txBody>
      </p:sp>
      <p:sp>
        <p:nvSpPr>
          <p:cNvPr id="5" name="Footer Placeholder 4">
            <a:extLst>
              <a:ext uri="{FF2B5EF4-FFF2-40B4-BE49-F238E27FC236}">
                <a16:creationId xmlns="" xmlns:a16="http://schemas.microsoft.com/office/drawing/2014/main" id="{20C3AD4D-E5AF-4F1D-BBC8-A4E549B5722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 xmlns:a16="http://schemas.microsoft.com/office/drawing/2014/main" id="{79506CB1-9B12-483C-AC62-A8EC2D073245}"/>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21208461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1E783FC-B2C8-429E-83FA-454EF91EE6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318F3177-BF0A-4B43-B19D-C87C9F61196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2D07221A-AA59-4D66-AED8-EE125B11B80D}"/>
              </a:ext>
            </a:extLst>
          </p:cNvPr>
          <p:cNvSpPr>
            <a:spLocks noGrp="1"/>
          </p:cNvSpPr>
          <p:nvPr>
            <p:ph type="dt" sz="half" idx="10"/>
          </p:nvPr>
        </p:nvSpPr>
        <p:spPr/>
        <p:txBody>
          <a:bodyPr/>
          <a:lstStyle/>
          <a:p>
            <a:fld id="{9649F84F-373A-411E-9558-6206C443CEEB}" type="datetimeFigureOut">
              <a:rPr lang="en-US" smtClean="0"/>
              <a:pPr/>
              <a:t>1/24/2022</a:t>
            </a:fld>
            <a:endParaRPr lang="en-US" dirty="0"/>
          </a:p>
        </p:txBody>
      </p:sp>
      <p:sp>
        <p:nvSpPr>
          <p:cNvPr id="5" name="Footer Placeholder 4">
            <a:extLst>
              <a:ext uri="{FF2B5EF4-FFF2-40B4-BE49-F238E27FC236}">
                <a16:creationId xmlns="" xmlns:a16="http://schemas.microsoft.com/office/drawing/2014/main" id="{AB6B4CDC-D08B-4B7B-8E10-56C64A9B9FF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 xmlns:a16="http://schemas.microsoft.com/office/drawing/2014/main" id="{E5834783-BBBF-4CDD-AF01-16FE8CAAF070}"/>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15060580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34227803-559F-48F0-A94A-7558256B0A9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88A703D1-5EDE-42B3-95A3-C74C225D166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DF5FE9C5-C1B9-4B00-918B-3FCE1C1DCC4E}"/>
              </a:ext>
            </a:extLst>
          </p:cNvPr>
          <p:cNvSpPr>
            <a:spLocks noGrp="1"/>
          </p:cNvSpPr>
          <p:nvPr>
            <p:ph type="dt" sz="half" idx="10"/>
          </p:nvPr>
        </p:nvSpPr>
        <p:spPr/>
        <p:txBody>
          <a:bodyPr/>
          <a:lstStyle/>
          <a:p>
            <a:fld id="{9649F84F-373A-411E-9558-6206C443CEEB}" type="datetimeFigureOut">
              <a:rPr lang="en-US" smtClean="0"/>
              <a:pPr/>
              <a:t>1/24/2022</a:t>
            </a:fld>
            <a:endParaRPr lang="en-US" dirty="0"/>
          </a:p>
        </p:txBody>
      </p:sp>
      <p:sp>
        <p:nvSpPr>
          <p:cNvPr id="5" name="Footer Placeholder 4">
            <a:extLst>
              <a:ext uri="{FF2B5EF4-FFF2-40B4-BE49-F238E27FC236}">
                <a16:creationId xmlns="" xmlns:a16="http://schemas.microsoft.com/office/drawing/2014/main" id="{AE9FED3A-3DC0-423E-87DE-A67272E0F2E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 xmlns:a16="http://schemas.microsoft.com/office/drawing/2014/main" id="{A14BB22C-5372-47C8-AEB8-F566DC5C58F0}"/>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18978730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95277C4-6A52-4554-A61C-1758C85ED2B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1CBFF74C-7BD3-44E4-A443-5CCD9CA835C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741FB120-5C64-4CAB-BF66-9ACA119E814F}"/>
              </a:ext>
            </a:extLst>
          </p:cNvPr>
          <p:cNvSpPr>
            <a:spLocks noGrp="1"/>
          </p:cNvSpPr>
          <p:nvPr>
            <p:ph type="dt" sz="half" idx="10"/>
          </p:nvPr>
        </p:nvSpPr>
        <p:spPr/>
        <p:txBody>
          <a:bodyPr/>
          <a:lstStyle/>
          <a:p>
            <a:fld id="{9649F84F-373A-411E-9558-6206C443CEEB}" type="datetimeFigureOut">
              <a:rPr lang="en-US" smtClean="0"/>
              <a:pPr/>
              <a:t>1/24/2022</a:t>
            </a:fld>
            <a:endParaRPr lang="en-US" dirty="0"/>
          </a:p>
        </p:txBody>
      </p:sp>
      <p:sp>
        <p:nvSpPr>
          <p:cNvPr id="5" name="Footer Placeholder 4">
            <a:extLst>
              <a:ext uri="{FF2B5EF4-FFF2-40B4-BE49-F238E27FC236}">
                <a16:creationId xmlns="" xmlns:a16="http://schemas.microsoft.com/office/drawing/2014/main" id="{CB7BFDC5-D7B0-4BFB-A69E-FC3D793511B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 xmlns:a16="http://schemas.microsoft.com/office/drawing/2014/main" id="{0603E9CD-9BE5-437D-B84E-69BF7E25677F}"/>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3991244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6FC9C2B-A5A1-411F-BAC8-9816739E09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F00F459A-4A7D-424F-961F-945306C6B78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180D3FB0-EBDE-4FFA-9AF4-5C8846A0A0CB}"/>
              </a:ext>
            </a:extLst>
          </p:cNvPr>
          <p:cNvSpPr>
            <a:spLocks noGrp="1"/>
          </p:cNvSpPr>
          <p:nvPr>
            <p:ph type="dt" sz="half" idx="10"/>
          </p:nvPr>
        </p:nvSpPr>
        <p:spPr/>
        <p:txBody>
          <a:bodyPr/>
          <a:lstStyle/>
          <a:p>
            <a:fld id="{9649F84F-373A-411E-9558-6206C443CEEB}" type="datetimeFigureOut">
              <a:rPr lang="en-US" smtClean="0"/>
              <a:pPr/>
              <a:t>1/24/2022</a:t>
            </a:fld>
            <a:endParaRPr lang="en-US" dirty="0"/>
          </a:p>
        </p:txBody>
      </p:sp>
      <p:sp>
        <p:nvSpPr>
          <p:cNvPr id="5" name="Footer Placeholder 4">
            <a:extLst>
              <a:ext uri="{FF2B5EF4-FFF2-40B4-BE49-F238E27FC236}">
                <a16:creationId xmlns="" xmlns:a16="http://schemas.microsoft.com/office/drawing/2014/main" id="{FA54557C-F5D7-45B8-91F4-DC32EE93624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 xmlns:a16="http://schemas.microsoft.com/office/drawing/2014/main" id="{2C34C048-2E52-4AE2-ACF4-BFF1FECD9E83}"/>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828848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B9921B6-1832-4E32-809F-805D52BD2E8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1666D08A-CC0F-4B79-8DB8-907666743B8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6EB8735F-9A28-4173-A977-0C8111E5FC3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EC2FF3AD-64F6-4D83-AF11-2523767A5D49}"/>
              </a:ext>
            </a:extLst>
          </p:cNvPr>
          <p:cNvSpPr>
            <a:spLocks noGrp="1"/>
          </p:cNvSpPr>
          <p:nvPr>
            <p:ph type="dt" sz="half" idx="10"/>
          </p:nvPr>
        </p:nvSpPr>
        <p:spPr/>
        <p:txBody>
          <a:bodyPr/>
          <a:lstStyle/>
          <a:p>
            <a:fld id="{9649F84F-373A-411E-9558-6206C443CEEB}" type="datetimeFigureOut">
              <a:rPr lang="en-US" smtClean="0"/>
              <a:pPr/>
              <a:t>1/24/2022</a:t>
            </a:fld>
            <a:endParaRPr lang="en-US" dirty="0"/>
          </a:p>
        </p:txBody>
      </p:sp>
      <p:sp>
        <p:nvSpPr>
          <p:cNvPr id="6" name="Footer Placeholder 5">
            <a:extLst>
              <a:ext uri="{FF2B5EF4-FFF2-40B4-BE49-F238E27FC236}">
                <a16:creationId xmlns="" xmlns:a16="http://schemas.microsoft.com/office/drawing/2014/main" id="{A0F77043-7E6A-4574-9725-BA9D51B3613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 xmlns:a16="http://schemas.microsoft.com/office/drawing/2014/main" id="{E9A3A5B8-E2C9-4419-A042-EC0181F05051}"/>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2980219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3AAAE42-E38D-47C8-93E1-C8DB1EA558E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44285F92-924C-4195-B910-004377C3D7F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0391FA4E-A0F6-4EC3-9CD1-138E4C12DF4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04EA5B39-BEE4-4AB5-9550-59C9202873D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FD96EA4B-9FD2-4F15-89EA-0A0F1459FA1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2BD7A22B-24AE-4D85-8888-C4496DA7FAE8}"/>
              </a:ext>
            </a:extLst>
          </p:cNvPr>
          <p:cNvSpPr>
            <a:spLocks noGrp="1"/>
          </p:cNvSpPr>
          <p:nvPr>
            <p:ph type="dt" sz="half" idx="10"/>
          </p:nvPr>
        </p:nvSpPr>
        <p:spPr/>
        <p:txBody>
          <a:bodyPr/>
          <a:lstStyle/>
          <a:p>
            <a:fld id="{9649F84F-373A-411E-9558-6206C443CEEB}" type="datetimeFigureOut">
              <a:rPr lang="en-US" smtClean="0"/>
              <a:pPr/>
              <a:t>1/24/2022</a:t>
            </a:fld>
            <a:endParaRPr lang="en-US" dirty="0"/>
          </a:p>
        </p:txBody>
      </p:sp>
      <p:sp>
        <p:nvSpPr>
          <p:cNvPr id="8" name="Footer Placeholder 7">
            <a:extLst>
              <a:ext uri="{FF2B5EF4-FFF2-40B4-BE49-F238E27FC236}">
                <a16:creationId xmlns="" xmlns:a16="http://schemas.microsoft.com/office/drawing/2014/main" id="{0A1FBBF6-4C08-48B5-B0DE-9DA666E0D46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 xmlns:a16="http://schemas.microsoft.com/office/drawing/2014/main" id="{9FB1D91A-A6C6-43B3-B11C-7BEE6F51C89B}"/>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20562897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D9CF3C8-C9D0-471D-A253-EA8122906DA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5293ADC9-B525-4FCD-8504-FB5BAA2D7821}"/>
              </a:ext>
            </a:extLst>
          </p:cNvPr>
          <p:cNvSpPr>
            <a:spLocks noGrp="1"/>
          </p:cNvSpPr>
          <p:nvPr>
            <p:ph type="dt" sz="half" idx="10"/>
          </p:nvPr>
        </p:nvSpPr>
        <p:spPr/>
        <p:txBody>
          <a:bodyPr/>
          <a:lstStyle/>
          <a:p>
            <a:fld id="{9649F84F-373A-411E-9558-6206C443CEEB}" type="datetimeFigureOut">
              <a:rPr lang="en-US" smtClean="0"/>
              <a:pPr/>
              <a:t>1/24/2022</a:t>
            </a:fld>
            <a:endParaRPr lang="en-US" dirty="0"/>
          </a:p>
        </p:txBody>
      </p:sp>
      <p:sp>
        <p:nvSpPr>
          <p:cNvPr id="4" name="Footer Placeholder 3">
            <a:extLst>
              <a:ext uri="{FF2B5EF4-FFF2-40B4-BE49-F238E27FC236}">
                <a16:creationId xmlns="" xmlns:a16="http://schemas.microsoft.com/office/drawing/2014/main" id="{070E05A4-5D53-42B6-9006-E43F425EAD42}"/>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 xmlns:a16="http://schemas.microsoft.com/office/drawing/2014/main" id="{57D9F93E-5CC1-4A33-8EA4-BC1908D61D95}"/>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733659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CEF9463F-1530-41C4-A32E-FC0F3F3C9ED5}"/>
              </a:ext>
            </a:extLst>
          </p:cNvPr>
          <p:cNvSpPr>
            <a:spLocks noGrp="1"/>
          </p:cNvSpPr>
          <p:nvPr>
            <p:ph type="dt" sz="half" idx="10"/>
          </p:nvPr>
        </p:nvSpPr>
        <p:spPr/>
        <p:txBody>
          <a:bodyPr/>
          <a:lstStyle/>
          <a:p>
            <a:fld id="{9649F84F-373A-411E-9558-6206C443CEEB}" type="datetimeFigureOut">
              <a:rPr lang="en-US" smtClean="0"/>
              <a:pPr/>
              <a:t>1/24/2022</a:t>
            </a:fld>
            <a:endParaRPr lang="en-US" dirty="0"/>
          </a:p>
        </p:txBody>
      </p:sp>
      <p:sp>
        <p:nvSpPr>
          <p:cNvPr id="3" name="Footer Placeholder 2">
            <a:extLst>
              <a:ext uri="{FF2B5EF4-FFF2-40B4-BE49-F238E27FC236}">
                <a16:creationId xmlns="" xmlns:a16="http://schemas.microsoft.com/office/drawing/2014/main" id="{65F82394-F924-4D40-A6E1-5F23A5102AC5}"/>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 xmlns:a16="http://schemas.microsoft.com/office/drawing/2014/main" id="{F22A93F6-68F0-4858-92B8-A9BF44B94795}"/>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2531910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82E6AA7-1A7E-484D-9E9D-D4D86B1F58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1E71E304-E8B5-4265-844B-E2AF6447712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2433F6AB-5F65-46C3-89CF-3F3AA0885F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393F9F4F-F34B-4531-A180-116C5A744C9A}"/>
              </a:ext>
            </a:extLst>
          </p:cNvPr>
          <p:cNvSpPr>
            <a:spLocks noGrp="1"/>
          </p:cNvSpPr>
          <p:nvPr>
            <p:ph type="dt" sz="half" idx="10"/>
          </p:nvPr>
        </p:nvSpPr>
        <p:spPr/>
        <p:txBody>
          <a:bodyPr/>
          <a:lstStyle/>
          <a:p>
            <a:fld id="{9649F84F-373A-411E-9558-6206C443CEEB}" type="datetimeFigureOut">
              <a:rPr lang="en-US" smtClean="0"/>
              <a:pPr/>
              <a:t>1/24/2022</a:t>
            </a:fld>
            <a:endParaRPr lang="en-US" dirty="0"/>
          </a:p>
        </p:txBody>
      </p:sp>
      <p:sp>
        <p:nvSpPr>
          <p:cNvPr id="6" name="Footer Placeholder 5">
            <a:extLst>
              <a:ext uri="{FF2B5EF4-FFF2-40B4-BE49-F238E27FC236}">
                <a16:creationId xmlns="" xmlns:a16="http://schemas.microsoft.com/office/drawing/2014/main" id="{652A087C-055C-467C-A84D-44F1502AD4B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 xmlns:a16="http://schemas.microsoft.com/office/drawing/2014/main" id="{AA6DB8E9-5B04-4226-A3FA-099F0B41BAFE}"/>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32373337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E765340-5FEA-48DA-B04D-0EEACA2C346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A0EA5E50-9AF8-4A68-BA2F-EB6E58F5C5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 xmlns:a16="http://schemas.microsoft.com/office/drawing/2014/main" id="{C7286291-6F28-4AB5-814E-E08791D752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8B5E70F6-7B3B-4346-9E1C-77FFBD772458}"/>
              </a:ext>
            </a:extLst>
          </p:cNvPr>
          <p:cNvSpPr>
            <a:spLocks noGrp="1"/>
          </p:cNvSpPr>
          <p:nvPr>
            <p:ph type="dt" sz="half" idx="10"/>
          </p:nvPr>
        </p:nvSpPr>
        <p:spPr/>
        <p:txBody>
          <a:bodyPr/>
          <a:lstStyle/>
          <a:p>
            <a:fld id="{9649F84F-373A-411E-9558-6206C443CEEB}" type="datetimeFigureOut">
              <a:rPr lang="en-US" smtClean="0"/>
              <a:pPr/>
              <a:t>1/24/2022</a:t>
            </a:fld>
            <a:endParaRPr lang="en-US" dirty="0"/>
          </a:p>
        </p:txBody>
      </p:sp>
      <p:sp>
        <p:nvSpPr>
          <p:cNvPr id="6" name="Footer Placeholder 5">
            <a:extLst>
              <a:ext uri="{FF2B5EF4-FFF2-40B4-BE49-F238E27FC236}">
                <a16:creationId xmlns="" xmlns:a16="http://schemas.microsoft.com/office/drawing/2014/main" id="{550B40C8-A8D8-4571-A1F3-6F1510AF2D8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 xmlns:a16="http://schemas.microsoft.com/office/drawing/2014/main" id="{9A4EC866-D2A3-4776-9308-9227E150268F}"/>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31664486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D5F721EA-75E5-4B0A-A916-69D69442027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140B6277-6ACE-44CE-9DAA-9A412CA774F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542C81E2-67C6-4653-8911-26FBE1594C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49F84F-373A-411E-9558-6206C443CEEB}" type="datetimeFigureOut">
              <a:rPr lang="en-US" smtClean="0"/>
              <a:pPr/>
              <a:t>1/24/2022</a:t>
            </a:fld>
            <a:endParaRPr lang="en-US" dirty="0"/>
          </a:p>
        </p:txBody>
      </p:sp>
      <p:sp>
        <p:nvSpPr>
          <p:cNvPr id="5" name="Footer Placeholder 4">
            <a:extLst>
              <a:ext uri="{FF2B5EF4-FFF2-40B4-BE49-F238E27FC236}">
                <a16:creationId xmlns="" xmlns:a16="http://schemas.microsoft.com/office/drawing/2014/main" id="{75E1DA7C-FB7C-41C9-8A4C-9F622565260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 xmlns:a16="http://schemas.microsoft.com/office/drawing/2014/main" id="{BC7E0A7E-459E-4591-AA81-73A4460C54F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500941958"/>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850" y="1434662"/>
            <a:ext cx="10515600" cy="2380593"/>
          </a:xfrm>
        </p:spPr>
        <p:txBody>
          <a:bodyPr>
            <a:normAutofit fontScale="90000"/>
          </a:bodyPr>
          <a:lstStyle/>
          <a:p>
            <a:pPr algn="ct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sz="4900" b="1" dirty="0">
                <a:latin typeface="+mn-lt"/>
              </a:rPr>
              <a:t>University of Lusaka</a:t>
            </a:r>
            <a:br>
              <a:rPr lang="en-US" sz="4900" b="1" dirty="0">
                <a:latin typeface="+mn-lt"/>
              </a:rPr>
            </a:br>
            <a:r>
              <a:rPr lang="en-US" sz="4900" b="1" dirty="0">
                <a:latin typeface="+mn-lt"/>
              </a:rPr>
              <a:t>School of Law</a:t>
            </a:r>
            <a:r>
              <a:rPr lang="en-US" sz="4900" b="1" dirty="0"/>
              <a:t/>
            </a:r>
            <a:br>
              <a:rPr lang="en-US" sz="4900" b="1" dirty="0"/>
            </a:br>
            <a:endParaRPr lang="en-US" b="1" dirty="0"/>
          </a:p>
        </p:txBody>
      </p:sp>
      <p:sp>
        <p:nvSpPr>
          <p:cNvPr id="3" name="Text Placeholder 2">
            <a:extLst>
              <a:ext uri="{FF2B5EF4-FFF2-40B4-BE49-F238E27FC236}">
                <a16:creationId xmlns="" xmlns:a16="http://schemas.microsoft.com/office/drawing/2014/main" id="{BE4ADDAA-7C9A-45C1-8CE9-80805EDE88AB}"/>
              </a:ext>
            </a:extLst>
          </p:cNvPr>
          <p:cNvSpPr>
            <a:spLocks noGrp="1"/>
          </p:cNvSpPr>
          <p:nvPr>
            <p:ph type="body" idx="1"/>
          </p:nvPr>
        </p:nvSpPr>
        <p:spPr>
          <a:xfrm>
            <a:off x="1147161" y="3815255"/>
            <a:ext cx="10515600" cy="1228013"/>
          </a:xfrm>
        </p:spPr>
        <p:txBody>
          <a:bodyPr>
            <a:normAutofit/>
          </a:bodyPr>
          <a:lstStyle/>
          <a:p>
            <a:pPr algn="ctr"/>
            <a:r>
              <a:rPr lang="en-US" sz="4400" b="1" dirty="0">
                <a:solidFill>
                  <a:schemeClr val="tx1"/>
                </a:solidFill>
              </a:rPr>
              <a:t>Unit 1 – Introduction to the Law of Torts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283779"/>
            <a:ext cx="10353763" cy="961697"/>
          </a:xfrm>
        </p:spPr>
        <p:txBody>
          <a:bodyPr>
            <a:normAutofit fontScale="90000"/>
          </a:bodyPr>
          <a:lstStyle/>
          <a:p>
            <a:r>
              <a:rPr lang="en-US" b="1" dirty="0"/>
              <a:t>Tortious distinguished from other forms of Liability</a:t>
            </a:r>
          </a:p>
        </p:txBody>
      </p:sp>
      <p:sp>
        <p:nvSpPr>
          <p:cNvPr id="3" name="Content Placeholder 2"/>
          <p:cNvSpPr>
            <a:spLocks noGrp="1"/>
          </p:cNvSpPr>
          <p:nvPr>
            <p:ph idx="1"/>
          </p:nvPr>
        </p:nvSpPr>
        <p:spPr>
          <a:xfrm>
            <a:off x="913795" y="1245477"/>
            <a:ext cx="10353763" cy="5328744"/>
          </a:xfrm>
        </p:spPr>
        <p:txBody>
          <a:bodyPr>
            <a:normAutofit/>
          </a:bodyPr>
          <a:lstStyle/>
          <a:p>
            <a:pPr marL="109728" indent="0" algn="ctr">
              <a:buNone/>
            </a:pPr>
            <a:r>
              <a:rPr lang="en-US" sz="2800" i="1" dirty="0"/>
              <a:t>Law of Torts versus Criminal Law</a:t>
            </a:r>
          </a:p>
          <a:p>
            <a:r>
              <a:rPr lang="en-US" sz="2600" dirty="0"/>
              <a:t>A tort is a CIVIL WRONG while a crime is a PUBLIC WRONG.</a:t>
            </a:r>
          </a:p>
          <a:p>
            <a:pPr marL="494100" indent="-457200"/>
            <a:endParaRPr lang="en-US" sz="2600" dirty="0"/>
          </a:p>
          <a:p>
            <a:r>
              <a:rPr lang="en-US" sz="2600" dirty="0"/>
              <a:t>Torts are committed against INDIVIDUALS while a crime is committed against the STATE.</a:t>
            </a:r>
          </a:p>
          <a:p>
            <a:pPr marL="494100" indent="-457200"/>
            <a:endParaRPr lang="en-US" sz="2600" dirty="0"/>
          </a:p>
          <a:p>
            <a:r>
              <a:rPr lang="en-US" sz="2600" dirty="0"/>
              <a:t>Purpose of tort is to COMPENSATE while that of criminal law is to PUNISH.</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Distinction Cont’d…..</a:t>
            </a:r>
          </a:p>
        </p:txBody>
      </p:sp>
      <p:sp>
        <p:nvSpPr>
          <p:cNvPr id="3" name="Content Placeholder 2"/>
          <p:cNvSpPr>
            <a:spLocks noGrp="1"/>
          </p:cNvSpPr>
          <p:nvPr>
            <p:ph idx="1"/>
          </p:nvPr>
        </p:nvSpPr>
        <p:spPr>
          <a:xfrm>
            <a:off x="913795" y="1732451"/>
            <a:ext cx="10353763" cy="4841770"/>
          </a:xfrm>
        </p:spPr>
        <p:txBody>
          <a:bodyPr>
            <a:normAutofit/>
          </a:bodyPr>
          <a:lstStyle/>
          <a:p>
            <a:pPr marL="109728" indent="0" algn="ctr">
              <a:buNone/>
            </a:pPr>
            <a:r>
              <a:rPr lang="en-US" sz="2600" i="1" dirty="0"/>
              <a:t>Law of Torts versus Law of Contract/Contract Law</a:t>
            </a:r>
          </a:p>
          <a:p>
            <a:r>
              <a:rPr lang="en-US" sz="2600" dirty="0"/>
              <a:t>DUTIES in tort are primarily FIXED BY LAW while in contract they are FIXED BY PARTIES themselves through an agreement.</a:t>
            </a:r>
          </a:p>
          <a:p>
            <a:endParaRPr lang="en-US" sz="2600" dirty="0"/>
          </a:p>
          <a:p>
            <a:r>
              <a:rPr lang="en-US" sz="2600" dirty="0"/>
              <a:t>DUTY in tort is towards PERSONS GENERALLY while in contract it is towards a SPECIFIC PERSON/PERSONS.</a:t>
            </a:r>
          </a:p>
          <a:p>
            <a:endParaRPr lang="en-US" sz="2600" dirty="0"/>
          </a:p>
          <a:p>
            <a:r>
              <a:rPr lang="en-US" sz="2600" dirty="0"/>
              <a:t>The underlying principle of contract is ENFORCING PROMISES while that of tort is the PREVENTION OF HARM and COMPENSATION FOR HARM SUFFERED</a:t>
            </a:r>
            <a:r>
              <a:rPr lang="en-US" sz="2600" b="1" dirty="0"/>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274638"/>
            <a:ext cx="10353763" cy="792160"/>
          </a:xfrm>
        </p:spPr>
        <p:txBody>
          <a:bodyPr>
            <a:normAutofit/>
          </a:bodyPr>
          <a:lstStyle/>
          <a:p>
            <a:pPr algn="ctr"/>
            <a:r>
              <a:rPr lang="en-US" sz="2800" b="1" dirty="0">
                <a:latin typeface="+mn-lt"/>
              </a:rPr>
              <a:t>GENERAL CONDITIONS OF TORTIOUS LIABILITY</a:t>
            </a:r>
          </a:p>
        </p:txBody>
      </p:sp>
      <p:sp>
        <p:nvSpPr>
          <p:cNvPr id="3" name="Content Placeholder 2"/>
          <p:cNvSpPr>
            <a:spLocks noGrp="1"/>
          </p:cNvSpPr>
          <p:nvPr>
            <p:ph idx="1"/>
          </p:nvPr>
        </p:nvSpPr>
        <p:spPr>
          <a:xfrm>
            <a:off x="913795" y="1066799"/>
            <a:ext cx="10353763" cy="4724404"/>
          </a:xfrm>
        </p:spPr>
        <p:txBody>
          <a:bodyPr>
            <a:normAutofit/>
          </a:bodyPr>
          <a:lstStyle/>
          <a:p>
            <a:pPr marL="624078" indent="-514350">
              <a:buFont typeface="+mj-lt"/>
              <a:buAutoNum type="arabicPeriod"/>
            </a:pPr>
            <a:r>
              <a:rPr lang="en-US" sz="2600" dirty="0"/>
              <a:t>Fault Based Liability</a:t>
            </a:r>
          </a:p>
          <a:p>
            <a:pPr marL="624078" indent="-514350">
              <a:buFont typeface="+mj-lt"/>
              <a:buAutoNum type="arabicPeriod"/>
            </a:pPr>
            <a:r>
              <a:rPr lang="en-US" sz="2600" dirty="0"/>
              <a:t>Non-fault Based Liability</a:t>
            </a:r>
          </a:p>
          <a:p>
            <a:r>
              <a:rPr lang="en-US" sz="2600" dirty="0"/>
              <a:t>The question is largely concerned with the MENTAL ELEMENT of tort.</a:t>
            </a:r>
          </a:p>
          <a:p>
            <a:r>
              <a:rPr lang="en-US" sz="2600" dirty="0"/>
              <a:t>Where a particular state of mind of the Defendant is required to be proved by the Claimant on top of proving the wrongful act or omission we have FAULT BASED LIABILITY.</a:t>
            </a:r>
          </a:p>
          <a:p>
            <a:r>
              <a:rPr lang="en-US" sz="2600" dirty="0"/>
              <a:t>Over time, the law has shifted from being a state of mind to being a judicially set standard of conduct (NEGLIGENCE).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ADD2CB3-C64B-4C6F-B220-007FA426CE4E}"/>
              </a:ext>
            </a:extLst>
          </p:cNvPr>
          <p:cNvSpPr>
            <a:spLocks noGrp="1"/>
          </p:cNvSpPr>
          <p:nvPr>
            <p:ph type="title"/>
          </p:nvPr>
        </p:nvSpPr>
        <p:spPr>
          <a:xfrm>
            <a:off x="913794" y="231227"/>
            <a:ext cx="10353763" cy="970450"/>
          </a:xfrm>
        </p:spPr>
        <p:txBody>
          <a:bodyPr/>
          <a:lstStyle/>
          <a:p>
            <a:r>
              <a:rPr lang="en-US" b="1" dirty="0"/>
              <a:t>Fault Based Liability</a:t>
            </a:r>
          </a:p>
        </p:txBody>
      </p:sp>
      <p:sp>
        <p:nvSpPr>
          <p:cNvPr id="3" name="Content Placeholder 2">
            <a:extLst>
              <a:ext uri="{FF2B5EF4-FFF2-40B4-BE49-F238E27FC236}">
                <a16:creationId xmlns="" xmlns:a16="http://schemas.microsoft.com/office/drawing/2014/main" id="{3F4F284E-0B4A-46FD-828D-497AA9389937}"/>
              </a:ext>
            </a:extLst>
          </p:cNvPr>
          <p:cNvSpPr>
            <a:spLocks noGrp="1"/>
          </p:cNvSpPr>
          <p:nvPr>
            <p:ph idx="1"/>
          </p:nvPr>
        </p:nvSpPr>
        <p:spPr>
          <a:xfrm>
            <a:off x="913795" y="1201677"/>
            <a:ext cx="10353763" cy="5425096"/>
          </a:xfrm>
        </p:spPr>
        <p:txBody>
          <a:bodyPr>
            <a:normAutofit/>
          </a:bodyPr>
          <a:lstStyle/>
          <a:p>
            <a:r>
              <a:rPr lang="en-US" sz="2600" dirty="0"/>
              <a:t>Tortious liability requires the defendant to be at fault in some way. However, this does not necessarily have to be intentional.       </a:t>
            </a:r>
          </a:p>
          <a:p>
            <a:r>
              <a:rPr lang="en-US" sz="2600" dirty="0"/>
              <a:t>The definition of fault is wide but generally it means an act (or omission) committed by the defendant which causes the defendant damages.</a:t>
            </a:r>
          </a:p>
          <a:p>
            <a:r>
              <a:rPr lang="en-US" sz="2600" dirty="0"/>
              <a:t>Fault requires that the conduct of the tortfeasor is subjectively wrongful. Fault should only be defined as legal blameworthiness and not as an attributable wrongful act.</a:t>
            </a:r>
          </a:p>
          <a:p>
            <a:r>
              <a:rPr lang="en-US" sz="2600" dirty="0"/>
              <a:t>sometimes Fault is disguised in terms such as ‘blame’ or ‘wrong. </a:t>
            </a:r>
          </a:p>
        </p:txBody>
      </p:sp>
    </p:spTree>
    <p:extLst>
      <p:ext uri="{BB962C8B-B14F-4D97-AF65-F5344CB8AC3E}">
        <p14:creationId xmlns:p14="http://schemas.microsoft.com/office/powerpoint/2010/main" val="18879823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13795" y="362608"/>
            <a:ext cx="10353763" cy="898634"/>
          </a:xfrm>
        </p:spPr>
        <p:txBody>
          <a:bodyPr>
            <a:normAutofit/>
          </a:bodyPr>
          <a:lstStyle/>
          <a:p>
            <a:r>
              <a:rPr lang="en-US" b="1" dirty="0"/>
              <a:t>NON-FAULT BASED</a:t>
            </a:r>
          </a:p>
        </p:txBody>
      </p:sp>
      <p:sp>
        <p:nvSpPr>
          <p:cNvPr id="2" name="Content Placeholder 1"/>
          <p:cNvSpPr>
            <a:spLocks noGrp="1"/>
          </p:cNvSpPr>
          <p:nvPr>
            <p:ph idx="1"/>
          </p:nvPr>
        </p:nvSpPr>
        <p:spPr>
          <a:xfrm>
            <a:off x="913795" y="1261243"/>
            <a:ext cx="10353763" cy="5344510"/>
          </a:xfrm>
        </p:spPr>
        <p:txBody>
          <a:bodyPr>
            <a:normAutofit/>
          </a:bodyPr>
          <a:lstStyle/>
          <a:p>
            <a:pPr>
              <a:buFont typeface="Wingdings" panose="05000000000000000000" pitchFamily="2" charset="2"/>
              <a:buChar char="q"/>
            </a:pPr>
            <a:r>
              <a:rPr lang="en-US" sz="2600" dirty="0"/>
              <a:t>Where no such state of mind is required then we have no fault based liability-STRICT LIABILITY.</a:t>
            </a:r>
          </a:p>
          <a:p>
            <a:pPr>
              <a:buFont typeface="Wingdings" panose="05000000000000000000" pitchFamily="2" charset="2"/>
              <a:buChar char="q"/>
            </a:pPr>
            <a:r>
              <a:rPr lang="en-US" sz="2600" dirty="0"/>
              <a:t>Liability that exists even though the defendant was not negligent.</a:t>
            </a:r>
          </a:p>
          <a:p>
            <a:pPr lvl="1">
              <a:buFont typeface="Courier New" panose="02070309020205020404" pitchFamily="49" charset="0"/>
              <a:buChar char="o"/>
            </a:pPr>
            <a:r>
              <a:rPr lang="en-US" sz="2600" dirty="0"/>
              <a:t>An example of strict liability is injury caused by wild animals in the care of the tortfeasor; because the tortfeasor owns tigers, the tortfeasor is responsible for any injury, without the need for the injured party to prove negligence</a:t>
            </a:r>
          </a:p>
          <a:p>
            <a:pPr lvl="1">
              <a:buFont typeface="Courier New" panose="02070309020205020404" pitchFamily="49" charset="0"/>
              <a:buChar char="o"/>
            </a:pPr>
            <a:r>
              <a:rPr lang="en-US" sz="2600" dirty="0"/>
              <a:t>In other words, even if you did not actually do something that caused injury, something you own did.</a:t>
            </a:r>
          </a:p>
          <a:p>
            <a:pPr>
              <a:buFont typeface="Wingdings" panose="05000000000000000000" pitchFamily="2" charset="2"/>
              <a:buChar char="q"/>
            </a:pPr>
            <a:endParaRPr lang="en-US" sz="2600" dirty="0"/>
          </a:p>
          <a:p>
            <a:pPr marL="109728" indent="0">
              <a:buNone/>
            </a:pPr>
            <a:endParaRPr lang="en-US" dirty="0"/>
          </a:p>
        </p:txBody>
      </p:sp>
    </p:spTree>
    <p:extLst>
      <p:ext uri="{BB962C8B-B14F-4D97-AF65-F5344CB8AC3E}">
        <p14:creationId xmlns:p14="http://schemas.microsoft.com/office/powerpoint/2010/main" val="23439957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13795" y="425670"/>
            <a:ext cx="10353763" cy="772510"/>
          </a:xfrm>
        </p:spPr>
        <p:txBody>
          <a:bodyPr>
            <a:normAutofit/>
          </a:bodyPr>
          <a:lstStyle/>
          <a:p>
            <a:pPr algn="ctr"/>
            <a:r>
              <a:rPr lang="en-US" b="1" dirty="0"/>
              <a:t>INTENTION-MALICE-MOTIVE IN TORT</a:t>
            </a:r>
          </a:p>
        </p:txBody>
      </p:sp>
      <p:sp>
        <p:nvSpPr>
          <p:cNvPr id="2" name="Content Placeholder 1"/>
          <p:cNvSpPr>
            <a:spLocks noGrp="1"/>
          </p:cNvSpPr>
          <p:nvPr>
            <p:ph idx="1"/>
          </p:nvPr>
        </p:nvSpPr>
        <p:spPr>
          <a:xfrm>
            <a:off x="913795" y="1340069"/>
            <a:ext cx="10353763" cy="5092262"/>
          </a:xfrm>
        </p:spPr>
        <p:txBody>
          <a:bodyPr>
            <a:normAutofit/>
          </a:bodyPr>
          <a:lstStyle/>
          <a:p>
            <a:pPr>
              <a:buFont typeface="Wingdings" panose="05000000000000000000" pitchFamily="2" charset="2"/>
              <a:buChar char="q"/>
            </a:pPr>
            <a:r>
              <a:rPr lang="en-US" sz="2600" dirty="0"/>
              <a:t>What does </a:t>
            </a:r>
            <a:r>
              <a:rPr lang="en-US" sz="2600" i="1" dirty="0"/>
              <a:t>“intention</a:t>
            </a:r>
            <a:r>
              <a:rPr lang="en-US" sz="2600" dirty="0"/>
              <a:t>” mean?</a:t>
            </a:r>
          </a:p>
          <a:p>
            <a:pPr lvl="1">
              <a:buFont typeface="Courier New" panose="02070309020205020404" pitchFamily="49" charset="0"/>
              <a:buChar char="o"/>
            </a:pPr>
            <a:r>
              <a:rPr lang="en-US" sz="2600" dirty="0"/>
              <a:t> The wish or plan to do something OR The belief that something will happen as the result of an action.</a:t>
            </a:r>
          </a:p>
          <a:p>
            <a:pPr lvl="1">
              <a:buFont typeface="Courier New" panose="02070309020205020404" pitchFamily="49" charset="0"/>
              <a:buChar char="o"/>
            </a:pPr>
            <a:r>
              <a:rPr lang="en-US" sz="2600" dirty="0"/>
              <a:t>Intention in tort is </a:t>
            </a:r>
            <a:r>
              <a:rPr lang="en-US" sz="2600" u="sng" dirty="0"/>
              <a:t>generally</a:t>
            </a:r>
            <a:r>
              <a:rPr lang="en-US" sz="2600" dirty="0"/>
              <a:t> irrelevant – see the case of </a:t>
            </a:r>
            <a:r>
              <a:rPr lang="en-US" sz="2600" b="1" dirty="0"/>
              <a:t>Wilkinson v Downton (1897) 2 QB 57.</a:t>
            </a:r>
          </a:p>
          <a:p>
            <a:pPr>
              <a:buFont typeface="Wingdings" panose="05000000000000000000" pitchFamily="2" charset="2"/>
              <a:buChar char="q"/>
            </a:pPr>
            <a:r>
              <a:rPr lang="en-US" sz="2600" dirty="0"/>
              <a:t>Intention is relevant in some torts such as battery or trespass to land.</a:t>
            </a:r>
          </a:p>
          <a:p>
            <a:pPr marL="566928" indent="-457200">
              <a:buFont typeface="Wingdings" panose="05000000000000000000" pitchFamily="2" charset="2"/>
              <a:buChar char="q"/>
            </a:pPr>
            <a:endParaRPr lang="en-US" sz="2800" b="1" dirty="0"/>
          </a:p>
          <a:p>
            <a:pPr marL="566928" indent="-457200">
              <a:buFont typeface="Wingdings" panose="05000000000000000000" pitchFamily="2" charset="2"/>
              <a:buChar char="q"/>
            </a:pPr>
            <a:endParaRPr lang="en-US" sz="2800" b="1" dirty="0"/>
          </a:p>
          <a:p>
            <a:pPr marL="109728" indent="0">
              <a:buNone/>
            </a:pPr>
            <a:endParaRPr lang="en-US" dirty="0"/>
          </a:p>
          <a:p>
            <a:pPr marL="109728" indent="0">
              <a:buNone/>
            </a:pPr>
            <a:endParaRPr lang="en-US" dirty="0"/>
          </a:p>
        </p:txBody>
      </p:sp>
    </p:spTree>
    <p:extLst>
      <p:ext uri="{BB962C8B-B14F-4D97-AF65-F5344CB8AC3E}">
        <p14:creationId xmlns:p14="http://schemas.microsoft.com/office/powerpoint/2010/main" val="24919116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19118" y="199697"/>
            <a:ext cx="10353763" cy="970450"/>
          </a:xfrm>
        </p:spPr>
        <p:txBody>
          <a:bodyPr>
            <a:normAutofit/>
          </a:bodyPr>
          <a:lstStyle/>
          <a:p>
            <a:r>
              <a:rPr lang="en-US" sz="4400" b="1" dirty="0"/>
              <a:t>Malice</a:t>
            </a:r>
          </a:p>
        </p:txBody>
      </p:sp>
      <p:sp>
        <p:nvSpPr>
          <p:cNvPr id="2" name="Content Placeholder 1"/>
          <p:cNvSpPr>
            <a:spLocks noGrp="1"/>
          </p:cNvSpPr>
          <p:nvPr>
            <p:ph idx="1"/>
          </p:nvPr>
        </p:nvSpPr>
        <p:spPr>
          <a:xfrm>
            <a:off x="919118" y="1056290"/>
            <a:ext cx="10353762" cy="5602013"/>
          </a:xfrm>
        </p:spPr>
        <p:txBody>
          <a:bodyPr>
            <a:normAutofit/>
          </a:bodyPr>
          <a:lstStyle/>
          <a:p>
            <a:pPr marL="0" indent="0">
              <a:buNone/>
            </a:pPr>
            <a:r>
              <a:rPr lang="en-US" sz="2600" dirty="0"/>
              <a:t>What does </a:t>
            </a:r>
            <a:r>
              <a:rPr lang="en-US" sz="2600" i="1" dirty="0"/>
              <a:t>“malice”</a:t>
            </a:r>
            <a:r>
              <a:rPr lang="en-US" sz="2600" dirty="0"/>
              <a:t> mean?</a:t>
            </a:r>
          </a:p>
          <a:p>
            <a:r>
              <a:rPr lang="en-US" sz="2600" dirty="0"/>
              <a:t>The act of intentionally committing an act from wrong motives.</a:t>
            </a:r>
          </a:p>
          <a:p>
            <a:r>
              <a:rPr lang="en-US" sz="2600" dirty="0"/>
              <a:t>In tort, the this concept has two meanings:</a:t>
            </a:r>
          </a:p>
          <a:p>
            <a:pPr marL="624078" indent="-514350">
              <a:buFont typeface="Wingdings" panose="05000000000000000000" pitchFamily="2" charset="2"/>
              <a:buChar char="ü"/>
            </a:pPr>
            <a:r>
              <a:rPr lang="en-US" sz="2600" dirty="0"/>
              <a:t>The intention of doing some wrongful act without proper excuse; and</a:t>
            </a:r>
          </a:p>
          <a:p>
            <a:pPr marL="624078" indent="-514350">
              <a:buFont typeface="Wingdings" panose="05000000000000000000" pitchFamily="2" charset="2"/>
              <a:buChar char="ü"/>
            </a:pPr>
            <a:r>
              <a:rPr lang="en-US" sz="2600" dirty="0"/>
              <a:t>To act with some collateral or improper motive.</a:t>
            </a:r>
          </a:p>
          <a:p>
            <a:pPr marL="624078" indent="-514350">
              <a:buFont typeface="Wingdings" panose="05000000000000000000" pitchFamily="2" charset="2"/>
              <a:buChar char="ü"/>
            </a:pPr>
            <a:r>
              <a:rPr lang="en-US" sz="2600" dirty="0"/>
              <a:t>Like intention, malice is </a:t>
            </a:r>
            <a:r>
              <a:rPr lang="en-US" sz="2600" u="sng" dirty="0"/>
              <a:t>generally </a:t>
            </a:r>
            <a:r>
              <a:rPr lang="en-US" sz="2600" dirty="0"/>
              <a:t>irrelevant in the law of torts </a:t>
            </a:r>
            <a:r>
              <a:rPr lang="en-US" sz="2600" u="sng" dirty="0"/>
              <a:t>except</a:t>
            </a:r>
            <a:r>
              <a:rPr lang="en-US" sz="2600" dirty="0"/>
              <a:t> for torts such as malicious prosecution and nuisance.</a:t>
            </a:r>
          </a:p>
        </p:txBody>
      </p:sp>
    </p:spTree>
    <p:extLst>
      <p:ext uri="{BB962C8B-B14F-4D97-AF65-F5344CB8AC3E}">
        <p14:creationId xmlns:p14="http://schemas.microsoft.com/office/powerpoint/2010/main" val="4122247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13795" y="0"/>
            <a:ext cx="10353763" cy="970450"/>
          </a:xfrm>
        </p:spPr>
        <p:txBody>
          <a:bodyPr/>
          <a:lstStyle/>
          <a:p>
            <a:r>
              <a:rPr lang="en-US" b="1" dirty="0"/>
              <a:t>Motive</a:t>
            </a:r>
          </a:p>
        </p:txBody>
      </p:sp>
      <p:sp>
        <p:nvSpPr>
          <p:cNvPr id="2" name="Content Placeholder 1"/>
          <p:cNvSpPr>
            <a:spLocks noGrp="1"/>
          </p:cNvSpPr>
          <p:nvPr>
            <p:ph idx="1"/>
          </p:nvPr>
        </p:nvSpPr>
        <p:spPr>
          <a:xfrm>
            <a:off x="913795" y="1387367"/>
            <a:ext cx="10353763" cy="5060730"/>
          </a:xfrm>
        </p:spPr>
        <p:txBody>
          <a:bodyPr>
            <a:normAutofit/>
          </a:bodyPr>
          <a:lstStyle/>
          <a:p>
            <a:pPr marL="0" indent="0">
              <a:buNone/>
            </a:pPr>
            <a:r>
              <a:rPr lang="en-US" sz="2600" dirty="0"/>
              <a:t>What does </a:t>
            </a:r>
            <a:r>
              <a:rPr lang="en-US" sz="2600" i="1" dirty="0"/>
              <a:t>“motive</a:t>
            </a:r>
            <a:r>
              <a:rPr lang="en-US" sz="2600" dirty="0"/>
              <a:t>” mean?</a:t>
            </a:r>
          </a:p>
          <a:p>
            <a:r>
              <a:rPr lang="en-US" sz="2600" dirty="0"/>
              <a:t> The purpose behind a course of action. </a:t>
            </a:r>
          </a:p>
          <a:p>
            <a:r>
              <a:rPr lang="en-US" sz="2600" dirty="0"/>
              <a:t>If one has a right to do something then his/her motive is irrelevant.</a:t>
            </a:r>
          </a:p>
          <a:p>
            <a:r>
              <a:rPr lang="en-US" sz="2600" dirty="0"/>
              <a:t>The law asks merely WHAT the Defendant has done, not WHY he did it.</a:t>
            </a:r>
          </a:p>
          <a:p>
            <a:r>
              <a:rPr lang="en-US" sz="2600" dirty="0"/>
              <a:t>A GOOD MOTIVE is no justification for an act otherwise illegal and a bad motive does not make an otherwise LEGAL/LAWFUL action illegal/unlawful – See the case of </a:t>
            </a:r>
            <a:r>
              <a:rPr lang="en-US" sz="2600" b="1" dirty="0"/>
              <a:t>Bradford Corp. v Pickles [1895] AC 587</a:t>
            </a:r>
          </a:p>
        </p:txBody>
      </p:sp>
    </p:spTree>
    <p:extLst>
      <p:ext uri="{BB962C8B-B14F-4D97-AF65-F5344CB8AC3E}">
        <p14:creationId xmlns:p14="http://schemas.microsoft.com/office/powerpoint/2010/main" val="36205688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13795" y="231227"/>
            <a:ext cx="10353763" cy="835571"/>
          </a:xfrm>
        </p:spPr>
        <p:txBody>
          <a:bodyPr/>
          <a:lstStyle/>
          <a:p>
            <a:pPr algn="ctr"/>
            <a:r>
              <a:rPr lang="en-US" b="1" dirty="0"/>
              <a:t>FORMS OF HARM/DAMAGE</a:t>
            </a:r>
          </a:p>
        </p:txBody>
      </p:sp>
      <p:sp>
        <p:nvSpPr>
          <p:cNvPr id="2" name="Content Placeholder 1"/>
          <p:cNvSpPr>
            <a:spLocks noGrp="1"/>
          </p:cNvSpPr>
          <p:nvPr>
            <p:ph idx="1"/>
          </p:nvPr>
        </p:nvSpPr>
        <p:spPr>
          <a:xfrm>
            <a:off x="913795" y="1066799"/>
            <a:ext cx="10353763" cy="5559974"/>
          </a:xfrm>
        </p:spPr>
        <p:txBody>
          <a:bodyPr>
            <a:normAutofit/>
          </a:bodyPr>
          <a:lstStyle/>
          <a:p>
            <a:pPr>
              <a:buFont typeface="Wingdings" panose="05000000000000000000" pitchFamily="2" charset="2"/>
              <a:buChar char="q"/>
            </a:pPr>
            <a:r>
              <a:rPr lang="en-US" sz="2600" i="1" dirty="0"/>
              <a:t>Damnum Sine Injuria </a:t>
            </a:r>
            <a:r>
              <a:rPr lang="en-US" sz="2600" dirty="0"/>
              <a:t>(Damage without Injury)- is when a damage suffered without breach of a legal right and such claim of damage is not valid in court of law. </a:t>
            </a:r>
          </a:p>
          <a:p>
            <a:pPr>
              <a:buFont typeface="Wingdings" panose="05000000000000000000" pitchFamily="2" charset="2"/>
              <a:buChar char="q"/>
            </a:pPr>
            <a:r>
              <a:rPr lang="en-US" sz="2600" dirty="0"/>
              <a:t>Even if the act of the person is intentional or deliberate, but if there is no violation of the legal right, there will be no remedy awarded -  (</a:t>
            </a:r>
            <a:r>
              <a:rPr lang="en-US" sz="2600" b="1" dirty="0"/>
              <a:t>Bradford Corp. v Pickles </a:t>
            </a:r>
            <a:r>
              <a:rPr lang="en-US" sz="2600" b="1" i="1" dirty="0"/>
              <a:t>supra</a:t>
            </a:r>
            <a:r>
              <a:rPr lang="en-US" sz="2600" b="1" dirty="0"/>
              <a:t>)</a:t>
            </a:r>
          </a:p>
        </p:txBody>
      </p:sp>
    </p:spTree>
    <p:extLst>
      <p:ext uri="{BB962C8B-B14F-4D97-AF65-F5344CB8AC3E}">
        <p14:creationId xmlns:p14="http://schemas.microsoft.com/office/powerpoint/2010/main" val="1023689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24442" y="168166"/>
            <a:ext cx="10353763" cy="970450"/>
          </a:xfrm>
        </p:spPr>
        <p:txBody>
          <a:bodyPr/>
          <a:lstStyle/>
          <a:p>
            <a:r>
              <a:rPr lang="en-US" b="1" dirty="0"/>
              <a:t>Cont’d…</a:t>
            </a:r>
          </a:p>
        </p:txBody>
      </p:sp>
      <p:sp>
        <p:nvSpPr>
          <p:cNvPr id="2" name="Content Placeholder 1"/>
          <p:cNvSpPr>
            <a:spLocks noGrp="1"/>
          </p:cNvSpPr>
          <p:nvPr>
            <p:ph idx="1"/>
          </p:nvPr>
        </p:nvSpPr>
        <p:spPr>
          <a:xfrm>
            <a:off x="913795" y="1371600"/>
            <a:ext cx="10364410" cy="5155324"/>
          </a:xfrm>
        </p:spPr>
        <p:txBody>
          <a:bodyPr/>
          <a:lstStyle/>
          <a:p>
            <a:r>
              <a:rPr lang="en-US" sz="2600" i="1" dirty="0"/>
              <a:t>Injuria Sine Damno </a:t>
            </a:r>
            <a:r>
              <a:rPr lang="en-US" sz="2600" dirty="0"/>
              <a:t>(Injury Without Damage) - is where a person`s legal right is violated but the person may not have suffered a damage or loss. </a:t>
            </a:r>
          </a:p>
          <a:p>
            <a:endParaRPr lang="en-US" sz="2600" dirty="0"/>
          </a:p>
          <a:p>
            <a:r>
              <a:rPr lang="en-US" sz="2600" dirty="0"/>
              <a:t>In this case, a person doesn’t have to prove the damage. </a:t>
            </a:r>
          </a:p>
          <a:p>
            <a:endParaRPr lang="en-US" sz="2600" dirty="0"/>
          </a:p>
          <a:p>
            <a:r>
              <a:rPr lang="en-US" sz="2600" dirty="0"/>
              <a:t>It is sufficient to show the violation of a legal right in which case the law will presume damage. For e.g., assault, libel, trespass on land, etc.</a:t>
            </a:r>
          </a:p>
          <a:p>
            <a:pPr marL="566928" indent="-457200"/>
            <a:endParaRPr lang="en-US" dirty="0"/>
          </a:p>
          <a:p>
            <a:endParaRPr lang="en-US" dirty="0"/>
          </a:p>
        </p:txBody>
      </p:sp>
    </p:spTree>
    <p:extLst>
      <p:ext uri="{BB962C8B-B14F-4D97-AF65-F5344CB8AC3E}">
        <p14:creationId xmlns:p14="http://schemas.microsoft.com/office/powerpoint/2010/main" val="21783803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101068"/>
          </a:xfrm>
        </p:spPr>
        <p:txBody>
          <a:bodyPr>
            <a:normAutofit fontScale="90000"/>
          </a:bodyPr>
          <a:lstStyle/>
          <a:p>
            <a:pPr algn="ctr"/>
            <a:r>
              <a:rPr lang="en-US" b="1" dirty="0">
                <a:latin typeface="+mn-lt"/>
              </a:rPr>
              <a:t>Prescribed and Recommended Readings</a:t>
            </a:r>
            <a:r>
              <a:rPr lang="en-US" dirty="0">
                <a:latin typeface="+mn-lt"/>
              </a:rPr>
              <a:t/>
            </a:r>
            <a:br>
              <a:rPr lang="en-US" dirty="0">
                <a:latin typeface="+mn-lt"/>
              </a:rPr>
            </a:br>
            <a:endParaRPr lang="en-US" sz="3600" b="1" dirty="0"/>
          </a:p>
        </p:txBody>
      </p:sp>
      <p:sp>
        <p:nvSpPr>
          <p:cNvPr id="3" name="Content Placeholder 2">
            <a:extLst>
              <a:ext uri="{FF2B5EF4-FFF2-40B4-BE49-F238E27FC236}">
                <a16:creationId xmlns="" xmlns:a16="http://schemas.microsoft.com/office/drawing/2014/main" id="{BE2E7C0F-D3F5-428F-A423-D218E2051BC9}"/>
              </a:ext>
            </a:extLst>
          </p:cNvPr>
          <p:cNvSpPr>
            <a:spLocks noGrp="1"/>
          </p:cNvSpPr>
          <p:nvPr>
            <p:ph idx="1"/>
          </p:nvPr>
        </p:nvSpPr>
        <p:spPr>
          <a:xfrm>
            <a:off x="838200" y="1466194"/>
            <a:ext cx="10515600" cy="4710769"/>
          </a:xfrm>
        </p:spPr>
        <p:txBody>
          <a:bodyPr>
            <a:normAutofit/>
          </a:bodyPr>
          <a:lstStyle/>
          <a:p>
            <a:pPr marL="514350" indent="-514350">
              <a:buFont typeface="+mj-lt"/>
              <a:buAutoNum type="arabicPeriod"/>
            </a:pPr>
            <a:r>
              <a:rPr lang="en-US" sz="2600" dirty="0"/>
              <a:t>WVH Rogers, Winfield and Jolowicz on Tort (Sweet and Maxwell)</a:t>
            </a:r>
          </a:p>
          <a:p>
            <a:pPr marL="514350" indent="-514350">
              <a:buFont typeface="+mj-lt"/>
              <a:buAutoNum type="arabicPeriod"/>
            </a:pPr>
            <a:r>
              <a:rPr lang="en-US" sz="2600" dirty="0" err="1"/>
              <a:t>Mvunga</a:t>
            </a:r>
            <a:r>
              <a:rPr lang="en-US" sz="2600" dirty="0"/>
              <a:t> and </a:t>
            </a:r>
            <a:r>
              <a:rPr lang="en-US" sz="2600" dirty="0" err="1"/>
              <a:t>Ng’ambi</a:t>
            </a:r>
            <a:r>
              <a:rPr lang="en-US" sz="2600" dirty="0"/>
              <a:t> on Torts (UNZA Press)</a:t>
            </a:r>
          </a:p>
          <a:p>
            <a:pPr marL="514350" indent="-514350">
              <a:buFont typeface="+mj-lt"/>
              <a:buAutoNum type="arabicPeriod"/>
            </a:pPr>
            <a:r>
              <a:rPr lang="en-US" sz="2600" dirty="0"/>
              <a:t>The Hon. Mr. Justice Kenneth </a:t>
            </a:r>
            <a:r>
              <a:rPr lang="en-US" sz="2600" dirty="0" err="1"/>
              <a:t>Mulife</a:t>
            </a:r>
            <a:r>
              <a:rPr lang="en-US" sz="2600" dirty="0"/>
              <a:t>, Law of Torts Module (UNILUS)</a:t>
            </a:r>
          </a:p>
          <a:p>
            <a:pPr marL="514350" indent="-514350">
              <a:buFont typeface="+mj-lt"/>
              <a:buAutoNum type="arabicPeriod"/>
            </a:pPr>
            <a:r>
              <a:rPr lang="en-US" sz="2600" dirty="0" err="1"/>
              <a:t>Chirwa</a:t>
            </a:r>
            <a:r>
              <a:rPr lang="en-US" sz="2600" dirty="0"/>
              <a:t> on Torts; a Student Companion</a:t>
            </a:r>
          </a:p>
        </p:txBody>
      </p:sp>
    </p:spTree>
    <p:extLst>
      <p:ext uri="{BB962C8B-B14F-4D97-AF65-F5344CB8AC3E}">
        <p14:creationId xmlns:p14="http://schemas.microsoft.com/office/powerpoint/2010/main" val="12944256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13190" y="96348"/>
            <a:ext cx="10353763" cy="754990"/>
          </a:xfrm>
        </p:spPr>
        <p:txBody>
          <a:bodyPr/>
          <a:lstStyle/>
          <a:p>
            <a:r>
              <a:rPr lang="en-US" b="1" dirty="0"/>
              <a:t>Cont’d…</a:t>
            </a:r>
          </a:p>
        </p:txBody>
      </p:sp>
      <p:sp>
        <p:nvSpPr>
          <p:cNvPr id="2" name="Content Placeholder 1"/>
          <p:cNvSpPr>
            <a:spLocks noGrp="1"/>
          </p:cNvSpPr>
          <p:nvPr>
            <p:ph idx="1"/>
          </p:nvPr>
        </p:nvSpPr>
        <p:spPr>
          <a:xfrm>
            <a:off x="913795" y="1072055"/>
            <a:ext cx="10353763" cy="5439104"/>
          </a:xfrm>
        </p:spPr>
        <p:txBody>
          <a:bodyPr>
            <a:normAutofit/>
          </a:bodyPr>
          <a:lstStyle/>
          <a:p>
            <a:r>
              <a:rPr lang="en-US" sz="2600" dirty="0"/>
              <a:t>Torts are of TWO KINDS:</a:t>
            </a:r>
          </a:p>
          <a:p>
            <a:pPr marL="624078" indent="-514350">
              <a:buFont typeface="+mj-lt"/>
              <a:buAutoNum type="arabicPeriod"/>
            </a:pPr>
            <a:r>
              <a:rPr lang="en-US" sz="2600" dirty="0"/>
              <a:t>Actionable Per Se – no need to demonstrate actual loss or damage. For example, the tort of libel, trespass </a:t>
            </a:r>
            <a:r>
              <a:rPr lang="en-US" sz="2600" dirty="0" err="1"/>
              <a:t>etc</a:t>
            </a:r>
            <a:endParaRPr lang="en-US" sz="2600" dirty="0"/>
          </a:p>
          <a:p>
            <a:pPr marL="624078" indent="-514350">
              <a:buFont typeface="+mj-lt"/>
              <a:buAutoNum type="arabicPeriod"/>
            </a:pPr>
            <a:endParaRPr lang="en-US" sz="2600" dirty="0"/>
          </a:p>
          <a:p>
            <a:pPr marL="624078" indent="-514350">
              <a:buFont typeface="+mj-lt"/>
              <a:buAutoNum type="arabicPeriod"/>
            </a:pPr>
            <a:r>
              <a:rPr lang="en-US" sz="2600" dirty="0"/>
              <a:t>Those which are actionable only on proof of actual damage resulting from them. For example, the tort of negligence requires one to demonstrate damage.</a:t>
            </a:r>
          </a:p>
        </p:txBody>
      </p:sp>
    </p:spTree>
    <p:extLst>
      <p:ext uri="{BB962C8B-B14F-4D97-AF65-F5344CB8AC3E}">
        <p14:creationId xmlns:p14="http://schemas.microsoft.com/office/powerpoint/2010/main" val="24268235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13795" y="96348"/>
            <a:ext cx="10353763" cy="754990"/>
          </a:xfrm>
        </p:spPr>
        <p:txBody>
          <a:bodyPr/>
          <a:lstStyle/>
          <a:p>
            <a:pPr algn="ctr"/>
            <a:r>
              <a:rPr lang="en-US" b="1" dirty="0"/>
              <a:t>Joint and Several Tortfeasors </a:t>
            </a:r>
          </a:p>
        </p:txBody>
      </p:sp>
      <p:sp>
        <p:nvSpPr>
          <p:cNvPr id="2" name="Content Placeholder 1"/>
          <p:cNvSpPr>
            <a:spLocks noGrp="1"/>
          </p:cNvSpPr>
          <p:nvPr>
            <p:ph idx="1"/>
          </p:nvPr>
        </p:nvSpPr>
        <p:spPr>
          <a:xfrm>
            <a:off x="913795" y="851339"/>
            <a:ext cx="10353763" cy="5659820"/>
          </a:xfrm>
        </p:spPr>
        <p:txBody>
          <a:bodyPr>
            <a:normAutofit/>
          </a:bodyPr>
          <a:lstStyle/>
          <a:p>
            <a:r>
              <a:rPr lang="en-US" sz="2600" i="1" dirty="0"/>
              <a:t>Several Tortfeasors </a:t>
            </a:r>
            <a:r>
              <a:rPr lang="en-US" sz="2600" dirty="0"/>
              <a:t>– Where two or more people by their independent breaches of duty to the plaintiff cause him to suffer distinct injuries/damage, each one of them is liable for his/her damage - </a:t>
            </a:r>
            <a:r>
              <a:rPr lang="en-US" sz="2600" b="1" dirty="0"/>
              <a:t>Fitzgerald v Lane (1989) A.C. 328</a:t>
            </a:r>
            <a:endParaRPr lang="en-US" sz="2600" b="1" i="1" dirty="0"/>
          </a:p>
          <a:p>
            <a:pPr marL="494100" indent="-457200"/>
            <a:endParaRPr lang="en-US" sz="2600" i="1" dirty="0"/>
          </a:p>
          <a:p>
            <a:r>
              <a:rPr lang="en-US" sz="2600" i="1" dirty="0"/>
              <a:t>Joint  Tortfeasors – </a:t>
            </a:r>
            <a:r>
              <a:rPr lang="en-US" sz="2600" dirty="0"/>
              <a:t>However, if two or more breaches of duty by different persons cause the Plaintiff to suffer a single injury, the Plaintiff can sue ALL or ANYONE of them for his/her full loss – </a:t>
            </a:r>
            <a:r>
              <a:rPr lang="en-US" sz="2600" b="1" i="1" dirty="0"/>
              <a:t>Rooke v Bool (1928) 2QB 578; </a:t>
            </a:r>
            <a:r>
              <a:rPr lang="en-US" sz="2600" b="1" dirty="0"/>
              <a:t>Attorney-General V </a:t>
            </a:r>
            <a:r>
              <a:rPr lang="en-US" sz="2600" b="1" dirty="0" err="1"/>
              <a:t>Kapwepwe</a:t>
            </a:r>
            <a:r>
              <a:rPr lang="en-US" sz="2600" b="1" dirty="0"/>
              <a:t> (1974) Z.R. 207 (S.C.)</a:t>
            </a:r>
          </a:p>
        </p:txBody>
      </p:sp>
    </p:spTree>
    <p:extLst>
      <p:ext uri="{BB962C8B-B14F-4D97-AF65-F5344CB8AC3E}">
        <p14:creationId xmlns:p14="http://schemas.microsoft.com/office/powerpoint/2010/main" val="41198400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039919" y="96348"/>
            <a:ext cx="10353763" cy="970450"/>
          </a:xfrm>
        </p:spPr>
        <p:txBody>
          <a:bodyPr/>
          <a:lstStyle/>
          <a:p>
            <a:r>
              <a:rPr lang="en-US" b="1" dirty="0"/>
              <a:t>Cont’d..</a:t>
            </a:r>
          </a:p>
        </p:txBody>
      </p:sp>
      <p:sp>
        <p:nvSpPr>
          <p:cNvPr id="2" name="Content Placeholder 1"/>
          <p:cNvSpPr>
            <a:spLocks noGrp="1"/>
          </p:cNvSpPr>
          <p:nvPr>
            <p:ph idx="1"/>
          </p:nvPr>
        </p:nvSpPr>
        <p:spPr>
          <a:xfrm>
            <a:off x="913795" y="1066799"/>
            <a:ext cx="10353763" cy="4724404"/>
          </a:xfrm>
        </p:spPr>
        <p:txBody>
          <a:bodyPr>
            <a:normAutofit/>
          </a:bodyPr>
          <a:lstStyle/>
          <a:p>
            <a:r>
              <a:rPr lang="en-US" sz="2600" dirty="0"/>
              <a:t>Persons are joint tortfeasors when they are responsible for one tort and they must have concerted their efforts in the commission of that particular tort.</a:t>
            </a:r>
          </a:p>
          <a:p>
            <a:r>
              <a:rPr lang="en-US" sz="2600" dirty="0"/>
              <a:t>Here, the following principles apply:</a:t>
            </a:r>
          </a:p>
          <a:p>
            <a:pPr marL="624078" indent="-514350">
              <a:buFont typeface="Courier New" panose="02070309020205020404" pitchFamily="49" charset="0"/>
              <a:buChar char="o"/>
            </a:pPr>
            <a:r>
              <a:rPr lang="en-US" sz="2600" dirty="0"/>
              <a:t>One tortfeasor has a right of contribution from any tortfeasor WHO IS OR WHO COULD, if sued, been liable in respect of the same damage.</a:t>
            </a:r>
          </a:p>
          <a:p>
            <a:pPr marL="624078" indent="-514350">
              <a:buFont typeface="Courier New" panose="02070309020205020404" pitchFamily="49" charset="0"/>
              <a:buChar char="o"/>
            </a:pPr>
            <a:r>
              <a:rPr lang="en-US" sz="2600" dirty="0"/>
              <a:t>The courts award whatever contribution is just and equitable, having regard to the EXTENT of the joint tortfeasor’s responsibility for the damage (Court uses its discretion).</a:t>
            </a:r>
          </a:p>
          <a:p>
            <a:pPr marL="624078" indent="-514350">
              <a:buFont typeface="Courier New" panose="02070309020205020404" pitchFamily="49" charset="0"/>
              <a:buChar char="o"/>
            </a:pPr>
            <a:r>
              <a:rPr lang="en-US" sz="2600" b="1" dirty="0"/>
              <a:t>See - Law Reform (Miscellaneous Provisions) Act, Cap. 74, s. 9 (1) (2).</a:t>
            </a:r>
          </a:p>
          <a:p>
            <a:pPr marL="624078" indent="-514350">
              <a:buFont typeface="Courier New" panose="02070309020205020404" pitchFamily="49" charset="0"/>
              <a:buChar char="o"/>
            </a:pPr>
            <a:endParaRPr lang="en-US" sz="2600" dirty="0"/>
          </a:p>
        </p:txBody>
      </p:sp>
    </p:spTree>
    <p:extLst>
      <p:ext uri="{BB962C8B-B14F-4D97-AF65-F5344CB8AC3E}">
        <p14:creationId xmlns:p14="http://schemas.microsoft.com/office/powerpoint/2010/main" val="19835864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519706" y="682579"/>
            <a:ext cx="9311425" cy="4662153"/>
          </a:xfrm>
          <a:prstGeom prst="rect">
            <a:avLst/>
          </a:prstGeom>
        </p:spPr>
      </p:pic>
    </p:spTree>
    <p:extLst>
      <p:ext uri="{BB962C8B-B14F-4D97-AF65-F5344CB8AC3E}">
        <p14:creationId xmlns:p14="http://schemas.microsoft.com/office/powerpoint/2010/main" val="1103808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 xmlns:a16="http://schemas.microsoft.com/office/drawing/2014/main" id="{6DB8B887-E1C5-44B9-86F4-7A633682CF40}"/>
              </a:ext>
            </a:extLst>
          </p:cNvPr>
          <p:cNvSpPr>
            <a:spLocks noGrp="1"/>
          </p:cNvSpPr>
          <p:nvPr>
            <p:ph type="title"/>
          </p:nvPr>
        </p:nvSpPr>
        <p:spPr>
          <a:xfrm>
            <a:off x="2209346" y="304800"/>
            <a:ext cx="7765322" cy="838200"/>
          </a:xfrm>
        </p:spPr>
        <p:txBody>
          <a:bodyPr>
            <a:normAutofit/>
          </a:bodyPr>
          <a:lstStyle/>
          <a:p>
            <a:r>
              <a:rPr lang="en-US" b="1" dirty="0"/>
              <a:t>Recommended Statutes</a:t>
            </a:r>
            <a:endParaRPr lang="en-US" dirty="0"/>
          </a:p>
        </p:txBody>
      </p:sp>
      <p:sp>
        <p:nvSpPr>
          <p:cNvPr id="4" name="Content Placeholder 3">
            <a:extLst>
              <a:ext uri="{FF2B5EF4-FFF2-40B4-BE49-F238E27FC236}">
                <a16:creationId xmlns="" xmlns:a16="http://schemas.microsoft.com/office/drawing/2014/main" id="{9DDA500C-1517-4FBC-974E-83134EEE13A4}"/>
              </a:ext>
            </a:extLst>
          </p:cNvPr>
          <p:cNvSpPr>
            <a:spLocks noGrp="1"/>
          </p:cNvSpPr>
          <p:nvPr>
            <p:ph idx="1"/>
          </p:nvPr>
        </p:nvSpPr>
        <p:spPr>
          <a:xfrm>
            <a:off x="835572" y="1143000"/>
            <a:ext cx="10405242" cy="5562600"/>
          </a:xfrm>
        </p:spPr>
        <p:txBody>
          <a:bodyPr>
            <a:normAutofit/>
          </a:bodyPr>
          <a:lstStyle/>
          <a:p>
            <a:pPr marL="36900" indent="0">
              <a:lnSpc>
                <a:spcPct val="100000"/>
              </a:lnSpc>
              <a:buNone/>
            </a:pPr>
            <a:r>
              <a:rPr lang="en-US" sz="2600" dirty="0"/>
              <a:t>1. Constitution of Zambia, Cap 1 of the Laws of Zambia (as amended) </a:t>
            </a:r>
            <a:br>
              <a:rPr lang="en-US" sz="2600" dirty="0"/>
            </a:br>
            <a:r>
              <a:rPr lang="en-US" sz="2600" dirty="0"/>
              <a:t>2. Law Reform (Miscellaneous Provisions) Act, Cap 74 of the Laws of Zambia</a:t>
            </a:r>
            <a:br>
              <a:rPr lang="en-US" sz="2600" dirty="0"/>
            </a:br>
            <a:r>
              <a:rPr lang="en-US" sz="2600" dirty="0"/>
              <a:t>3. Law Reform (Limitation of Actions) Act, Cap72 of the Laws of Zambia</a:t>
            </a:r>
            <a:br>
              <a:rPr lang="en-US" sz="2600" dirty="0"/>
            </a:br>
            <a:r>
              <a:rPr lang="en-US" sz="2600" dirty="0"/>
              <a:t>4. Defamation Act, Cap 68 of the Laws of Zambia </a:t>
            </a:r>
            <a:br>
              <a:rPr lang="en-US" sz="2600" dirty="0"/>
            </a:br>
            <a:r>
              <a:rPr lang="en-US" sz="2600" dirty="0"/>
              <a:t>5. Occupier’s Liability Act, Cap 70 of the Laws of Zambia </a:t>
            </a:r>
            <a:br>
              <a:rPr lang="en-US" sz="2600" dirty="0"/>
            </a:br>
            <a:r>
              <a:rPr lang="en-US" sz="2600" dirty="0"/>
              <a:t>8. Penal Code Act, Cap 87 of the Laws of Zambia </a:t>
            </a:r>
            <a:br>
              <a:rPr lang="en-US" sz="2600" dirty="0"/>
            </a:br>
            <a:r>
              <a:rPr lang="en-US" sz="2600" dirty="0"/>
              <a:t>9. Public Pounds and Trespass Act, Cap 253 of the Laws of Zambia </a:t>
            </a:r>
            <a:br>
              <a:rPr lang="en-US" sz="2600" dirty="0"/>
            </a:br>
            <a:r>
              <a:rPr lang="en-US" sz="2600" dirty="0"/>
              <a:t>10.Fatal Accidents Acts 1846 to 1908 (UK) </a:t>
            </a:r>
          </a:p>
        </p:txBody>
      </p:sp>
    </p:spTree>
    <p:extLst>
      <p:ext uri="{BB962C8B-B14F-4D97-AF65-F5344CB8AC3E}">
        <p14:creationId xmlns:p14="http://schemas.microsoft.com/office/powerpoint/2010/main" val="31886471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35A6741-0753-4C9F-8B41-168ADE7BB4B2}"/>
              </a:ext>
            </a:extLst>
          </p:cNvPr>
          <p:cNvSpPr>
            <a:spLocks noGrp="1"/>
          </p:cNvSpPr>
          <p:nvPr>
            <p:ph type="title"/>
          </p:nvPr>
        </p:nvSpPr>
        <p:spPr>
          <a:xfrm>
            <a:off x="838200" y="365125"/>
            <a:ext cx="10515600" cy="927647"/>
          </a:xfrm>
        </p:spPr>
        <p:txBody>
          <a:bodyPr/>
          <a:lstStyle/>
          <a:p>
            <a:pPr algn="ctr"/>
            <a:r>
              <a:rPr lang="en-US" b="1" dirty="0"/>
              <a:t>Introduction</a:t>
            </a:r>
          </a:p>
        </p:txBody>
      </p:sp>
      <p:sp>
        <p:nvSpPr>
          <p:cNvPr id="3" name="Content Placeholder 2">
            <a:extLst>
              <a:ext uri="{FF2B5EF4-FFF2-40B4-BE49-F238E27FC236}">
                <a16:creationId xmlns="" xmlns:a16="http://schemas.microsoft.com/office/drawing/2014/main" id="{1DB63229-B55B-4B8F-9F2E-1582C4C911F6}"/>
              </a:ext>
            </a:extLst>
          </p:cNvPr>
          <p:cNvSpPr>
            <a:spLocks noGrp="1"/>
          </p:cNvSpPr>
          <p:nvPr>
            <p:ph idx="1"/>
          </p:nvPr>
        </p:nvSpPr>
        <p:spPr>
          <a:xfrm>
            <a:off x="838200" y="1292772"/>
            <a:ext cx="10515600" cy="5312980"/>
          </a:xfrm>
        </p:spPr>
        <p:txBody>
          <a:bodyPr>
            <a:normAutofit/>
          </a:bodyPr>
          <a:lstStyle/>
          <a:p>
            <a:r>
              <a:rPr lang="en-US" sz="2600" dirty="0"/>
              <a:t>This Unit provides a starting point:- under this unit, we shall examine what is meant by a tort; the aims and objectives of the current system of tort law, and the factors that seem to influence tortious liability.</a:t>
            </a:r>
          </a:p>
          <a:p>
            <a:r>
              <a:rPr lang="en-US" sz="2600" dirty="0"/>
              <a:t>We shall also consider how tort law fits in with other forms of civil liability, namely contract law.</a:t>
            </a:r>
          </a:p>
          <a:p>
            <a:r>
              <a:rPr lang="en-US" sz="2600" dirty="0"/>
              <a:t>By gaining a basic understanding of the scope and nature of tort, you should be able to understand the law in subsequent units.</a:t>
            </a:r>
          </a:p>
        </p:txBody>
      </p:sp>
    </p:spTree>
    <p:extLst>
      <p:ext uri="{BB962C8B-B14F-4D97-AF65-F5344CB8AC3E}">
        <p14:creationId xmlns:p14="http://schemas.microsoft.com/office/powerpoint/2010/main" val="2594617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157655"/>
            <a:ext cx="10353763" cy="756745"/>
          </a:xfrm>
        </p:spPr>
        <p:txBody>
          <a:bodyPr>
            <a:normAutofit/>
          </a:bodyPr>
          <a:lstStyle/>
          <a:p>
            <a:pPr algn="ctr"/>
            <a:r>
              <a:rPr lang="en-US" b="1" dirty="0"/>
              <a:t>What is a Tort?</a:t>
            </a:r>
          </a:p>
        </p:txBody>
      </p:sp>
      <p:sp>
        <p:nvSpPr>
          <p:cNvPr id="3" name="Content Placeholder 2"/>
          <p:cNvSpPr>
            <a:spLocks noGrp="1"/>
          </p:cNvSpPr>
          <p:nvPr>
            <p:ph idx="1"/>
          </p:nvPr>
        </p:nvSpPr>
        <p:spPr>
          <a:xfrm>
            <a:off x="913795" y="1056290"/>
            <a:ext cx="10353763" cy="5423337"/>
          </a:xfrm>
        </p:spPr>
        <p:txBody>
          <a:bodyPr>
            <a:normAutofit/>
          </a:bodyPr>
          <a:lstStyle/>
          <a:p>
            <a:r>
              <a:rPr lang="en-US" sz="2600" dirty="0"/>
              <a:t>Tort takes many forms. It includes, for example, negligence, nuisance, libel, slander, trespass, assault and battery. It is therefore more accurate to speak of the law of torts rather than law of tort.</a:t>
            </a:r>
          </a:p>
          <a:p>
            <a:r>
              <a:rPr lang="en-US" sz="2600" dirty="0"/>
              <a:t>Each tort has it’s own particular characteristics.</a:t>
            </a:r>
          </a:p>
          <a:p>
            <a:r>
              <a:rPr lang="en-US" sz="2600" dirty="0"/>
              <a:t>A tort is a civil wrong; it is concerned with behavior that is legally classified as wrong or tortious so as to entitle the claimant to a remedy.</a:t>
            </a:r>
          </a:p>
          <a:p>
            <a:r>
              <a:rPr lang="en-US" sz="2600" dirty="0"/>
              <a:t>It is committed against an individual (natural or artificial) as opposed to the state.</a:t>
            </a:r>
          </a:p>
          <a:p>
            <a:r>
              <a:rPr lang="en-US" sz="2600" dirty="0"/>
              <a:t>A tort typically consists of:</a:t>
            </a:r>
          </a:p>
          <a:p>
            <a:pPr marL="1001178" lvl="1" indent="-514350">
              <a:buFont typeface="Wingdings" panose="05000000000000000000" pitchFamily="2" charset="2"/>
              <a:buChar char="ü"/>
            </a:pPr>
            <a:r>
              <a:rPr lang="en-US" sz="2600" dirty="0"/>
              <a:t>Act (positive) or Omission (negative) by the Defendant;</a:t>
            </a:r>
          </a:p>
          <a:p>
            <a:pPr marL="1001178" lvl="1" indent="-514350">
              <a:buFont typeface="Wingdings" panose="05000000000000000000" pitchFamily="2" charset="2"/>
              <a:buChar char="ü"/>
            </a:pPr>
            <a:r>
              <a:rPr lang="en-US" sz="2600" dirty="0"/>
              <a:t>Damage suffered to the Claimant as a CONSEQUENCE of the act or omission.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189186"/>
            <a:ext cx="10137833" cy="877612"/>
          </a:xfrm>
        </p:spPr>
        <p:txBody>
          <a:bodyPr>
            <a:normAutofit/>
          </a:bodyPr>
          <a:lstStyle/>
          <a:p>
            <a:pPr algn="ctr"/>
            <a:r>
              <a:rPr lang="en-US" b="1" dirty="0"/>
              <a:t>Cont’d</a:t>
            </a:r>
          </a:p>
        </p:txBody>
      </p:sp>
      <p:sp>
        <p:nvSpPr>
          <p:cNvPr id="3" name="Content Placeholder 2"/>
          <p:cNvSpPr>
            <a:spLocks noGrp="1"/>
          </p:cNvSpPr>
          <p:nvPr>
            <p:ph idx="1"/>
          </p:nvPr>
        </p:nvSpPr>
        <p:spPr>
          <a:xfrm>
            <a:off x="913795" y="1066799"/>
            <a:ext cx="10353763" cy="4724404"/>
          </a:xfrm>
        </p:spPr>
        <p:txBody>
          <a:bodyPr>
            <a:normAutofit/>
          </a:bodyPr>
          <a:lstStyle/>
          <a:p>
            <a:r>
              <a:rPr lang="en-US" sz="2600" dirty="0"/>
              <a:t>the remedy for most torts is a common law action for UNLIQUIDATED DAMAGES.</a:t>
            </a:r>
          </a:p>
          <a:p>
            <a:r>
              <a:rPr lang="en-US" sz="2600" dirty="0"/>
              <a:t>UNLIQUIDATED in the sense that the damages are unspecified or unquantified.</a:t>
            </a:r>
          </a:p>
          <a:p>
            <a:r>
              <a:rPr lang="en-US" sz="2600" dirty="0"/>
              <a:t>Thus, tortious liability arises from the BREACH OF DUTY primarily fixed by law. This duty is towards persons generally and its breach is redressible by an action for unliquidated damages.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173422"/>
            <a:ext cx="10353763" cy="693682"/>
          </a:xfrm>
        </p:spPr>
        <p:txBody>
          <a:bodyPr>
            <a:normAutofit fontScale="90000"/>
          </a:bodyPr>
          <a:lstStyle/>
          <a:p>
            <a:pPr algn="ctr"/>
            <a:r>
              <a:rPr lang="en-US" b="1" dirty="0"/>
              <a:t>Functions and Purpose of Law of Tort</a:t>
            </a:r>
          </a:p>
        </p:txBody>
      </p:sp>
      <p:sp>
        <p:nvSpPr>
          <p:cNvPr id="3" name="Content Placeholder 2"/>
          <p:cNvSpPr>
            <a:spLocks noGrp="1"/>
          </p:cNvSpPr>
          <p:nvPr>
            <p:ph idx="1"/>
          </p:nvPr>
        </p:nvSpPr>
        <p:spPr>
          <a:xfrm>
            <a:off x="913795" y="1119352"/>
            <a:ext cx="10353763" cy="5407572"/>
          </a:xfrm>
        </p:spPr>
        <p:txBody>
          <a:bodyPr>
            <a:normAutofit/>
          </a:bodyPr>
          <a:lstStyle/>
          <a:p>
            <a:r>
              <a:rPr lang="en-US" sz="2600" b="1" i="1" dirty="0"/>
              <a:t>ALTERUM NON LADERE</a:t>
            </a:r>
            <a:r>
              <a:rPr lang="en-US" sz="2600" dirty="0"/>
              <a:t>-to hurt nobody by word or deed is the underlying principle of tort.</a:t>
            </a:r>
          </a:p>
          <a:p>
            <a:r>
              <a:rPr lang="en-US" sz="2600" dirty="0"/>
              <a:t>Liability in tort comes from either a breach of a duty owed by members of society towards each other - for example, all road users owe other road users a duty of care, or the infringement of a right of another person (for example, everyone has the right to privacy and therefore, a newspaper may be liable if it publishes something of a sensitive/private nature.)</a:t>
            </a:r>
          </a:p>
          <a:p>
            <a:r>
              <a:rPr lang="en-US" sz="2600" dirty="0"/>
              <a:t>The rights and duties of individuals have been developed by the courts through case law ( for example, duty of care has been developed following the case of Donoghue v Stevenson (1932)).</a:t>
            </a:r>
          </a:p>
          <a:p>
            <a:r>
              <a:rPr lang="en-US" sz="2600" dirty="0"/>
              <a:t> However, there are also Acts of Parliament which also set out rights and duties ( for example, the Occupiers’ Liability Act Cap 70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F9AD21D-35C5-4D2D-99DD-6BAA29DECC82}"/>
              </a:ext>
            </a:extLst>
          </p:cNvPr>
          <p:cNvSpPr>
            <a:spLocks noGrp="1"/>
          </p:cNvSpPr>
          <p:nvPr>
            <p:ph type="title"/>
          </p:nvPr>
        </p:nvSpPr>
        <p:spPr/>
        <p:txBody>
          <a:bodyPr/>
          <a:lstStyle/>
          <a:p>
            <a:r>
              <a:rPr lang="en-US" b="1" dirty="0"/>
              <a:t>Interests protected by the law of torts</a:t>
            </a:r>
          </a:p>
        </p:txBody>
      </p:sp>
      <p:sp>
        <p:nvSpPr>
          <p:cNvPr id="3" name="Content Placeholder 2">
            <a:extLst>
              <a:ext uri="{FF2B5EF4-FFF2-40B4-BE49-F238E27FC236}">
                <a16:creationId xmlns="" xmlns:a16="http://schemas.microsoft.com/office/drawing/2014/main" id="{31C2ABFF-ADC7-4C72-BAC1-983301652466}"/>
              </a:ext>
            </a:extLst>
          </p:cNvPr>
          <p:cNvSpPr>
            <a:spLocks noGrp="1"/>
          </p:cNvSpPr>
          <p:nvPr>
            <p:ph idx="1"/>
          </p:nvPr>
        </p:nvSpPr>
        <p:spPr>
          <a:xfrm>
            <a:off x="838200" y="1529255"/>
            <a:ext cx="10515600" cy="4647708"/>
          </a:xfrm>
        </p:spPr>
        <p:txBody>
          <a:bodyPr/>
          <a:lstStyle/>
          <a:p>
            <a:r>
              <a:rPr lang="en-US" sz="2600" dirty="0"/>
              <a:t>The law of tort aims to protect the individual from actual or threatened harm to  certain specific interests. It therefore protects the following:</a:t>
            </a:r>
          </a:p>
          <a:p>
            <a:pPr lvl="1">
              <a:buFont typeface="Courier New" panose="02070309020205020404" pitchFamily="49" charset="0"/>
              <a:buChar char="o"/>
            </a:pPr>
            <a:r>
              <a:rPr lang="en-US" sz="2600" dirty="0"/>
              <a:t>Personal harm</a:t>
            </a:r>
          </a:p>
          <a:p>
            <a:pPr lvl="1">
              <a:buFont typeface="Courier New" panose="02070309020205020404" pitchFamily="49" charset="0"/>
              <a:buChar char="o"/>
            </a:pPr>
            <a:r>
              <a:rPr lang="en-US" sz="2600" dirty="0"/>
              <a:t>Harm to property (both personal and real property)</a:t>
            </a:r>
          </a:p>
          <a:p>
            <a:pPr lvl="1">
              <a:buFont typeface="Courier New" panose="02070309020205020404" pitchFamily="49" charset="0"/>
              <a:buChar char="o"/>
            </a:pPr>
            <a:r>
              <a:rPr lang="en-US" sz="2600" dirty="0"/>
              <a:t>Harm to reputation</a:t>
            </a:r>
          </a:p>
          <a:p>
            <a:pPr lvl="1">
              <a:buFont typeface="Courier New" panose="02070309020205020404" pitchFamily="49" charset="0"/>
              <a:buChar char="o"/>
            </a:pPr>
            <a:r>
              <a:rPr lang="en-US" sz="2600" dirty="0"/>
              <a:t>Harm to financial interests</a:t>
            </a:r>
          </a:p>
          <a:p>
            <a:pPr lvl="1">
              <a:buFont typeface="Courier New" panose="02070309020205020404" pitchFamily="49" charset="0"/>
              <a:buChar char="o"/>
            </a:pPr>
            <a:r>
              <a:rPr lang="en-US" sz="2600" dirty="0"/>
              <a:t>Harm to the due process of law </a:t>
            </a:r>
          </a:p>
          <a:p>
            <a:pPr marL="0" indent="0">
              <a:buNone/>
            </a:pPr>
            <a:endParaRPr lang="en-US" dirty="0"/>
          </a:p>
        </p:txBody>
      </p:sp>
    </p:spTree>
    <p:extLst>
      <p:ext uri="{BB962C8B-B14F-4D97-AF65-F5344CB8AC3E}">
        <p14:creationId xmlns:p14="http://schemas.microsoft.com/office/powerpoint/2010/main" val="6032536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3E04320-0EE7-4952-9178-AD4F78D8E776}"/>
              </a:ext>
            </a:extLst>
          </p:cNvPr>
          <p:cNvSpPr>
            <a:spLocks noGrp="1"/>
          </p:cNvSpPr>
          <p:nvPr>
            <p:ph type="title"/>
          </p:nvPr>
        </p:nvSpPr>
        <p:spPr>
          <a:xfrm>
            <a:off x="913795" y="96348"/>
            <a:ext cx="10353763" cy="970450"/>
          </a:xfrm>
        </p:spPr>
        <p:txBody>
          <a:bodyPr>
            <a:normAutofit/>
          </a:bodyPr>
          <a:lstStyle/>
          <a:p>
            <a:r>
              <a:rPr lang="en-US" b="1" dirty="0"/>
              <a:t>Functions and Purpose of Law of Tort Cont’d</a:t>
            </a:r>
          </a:p>
        </p:txBody>
      </p:sp>
      <p:sp>
        <p:nvSpPr>
          <p:cNvPr id="3" name="Content Placeholder 2">
            <a:extLst>
              <a:ext uri="{FF2B5EF4-FFF2-40B4-BE49-F238E27FC236}">
                <a16:creationId xmlns="" xmlns:a16="http://schemas.microsoft.com/office/drawing/2014/main" id="{03CE034B-9F58-4F35-8546-0B87111767E1}"/>
              </a:ext>
            </a:extLst>
          </p:cNvPr>
          <p:cNvSpPr>
            <a:spLocks noGrp="1"/>
          </p:cNvSpPr>
          <p:nvPr>
            <p:ph idx="1"/>
          </p:nvPr>
        </p:nvSpPr>
        <p:spPr>
          <a:xfrm>
            <a:off x="913795" y="1066798"/>
            <a:ext cx="10353763" cy="5694853"/>
          </a:xfrm>
        </p:spPr>
        <p:txBody>
          <a:bodyPr>
            <a:normAutofit/>
          </a:bodyPr>
          <a:lstStyle/>
          <a:p>
            <a:r>
              <a:rPr lang="en-US" sz="2600" dirty="0"/>
              <a:t>The main purpose of the law of tort is COMPENSATING the victims of WRONG DOING for the INJURIES THEY SUFFER AS A RESULT.</a:t>
            </a:r>
          </a:p>
          <a:p>
            <a:r>
              <a:rPr lang="en-US" sz="2600" dirty="0"/>
              <a:t>Thus, the functions are:</a:t>
            </a:r>
          </a:p>
          <a:p>
            <a:pPr lvl="1">
              <a:buFont typeface="Courier New" panose="02070309020205020404" pitchFamily="49" charset="0"/>
              <a:buChar char="o"/>
            </a:pPr>
            <a:r>
              <a:rPr lang="en-US" sz="2600" dirty="0"/>
              <a:t>Provide compensation for wrongs; but compensation ought to be within limit to avoid floodgates of litigation/crushing liability; </a:t>
            </a:r>
          </a:p>
          <a:p>
            <a:pPr lvl="1">
              <a:buFont typeface="Courier New" panose="02070309020205020404" pitchFamily="49" charset="0"/>
              <a:buChar char="o"/>
            </a:pPr>
            <a:r>
              <a:rPr lang="en-US" sz="2600" dirty="0"/>
              <a:t>To provide remedies for wrongs;</a:t>
            </a:r>
          </a:p>
          <a:p>
            <a:pPr lvl="1">
              <a:buFont typeface="Courier New" panose="02070309020205020404" pitchFamily="49" charset="0"/>
              <a:buChar char="o"/>
            </a:pPr>
            <a:r>
              <a:rPr lang="en-US" sz="2600" dirty="0"/>
              <a:t>Acts as a deterrent;</a:t>
            </a:r>
          </a:p>
          <a:p>
            <a:pPr lvl="1">
              <a:buFont typeface="Courier New" panose="02070309020205020404" pitchFamily="49" charset="0"/>
              <a:buChar char="o"/>
            </a:pPr>
            <a:r>
              <a:rPr lang="en-US" sz="2600" dirty="0"/>
              <a:t>Retributive justice – to avoid vengeance, liability is imposed on the wrong doer; and</a:t>
            </a:r>
          </a:p>
          <a:p>
            <a:pPr lvl="1">
              <a:buFont typeface="Courier New" panose="02070309020205020404" pitchFamily="49" charset="0"/>
              <a:buChar char="o"/>
            </a:pPr>
            <a:r>
              <a:rPr lang="en-US" sz="2600" dirty="0"/>
              <a:t>Loss distribution – tort law shifts loss from the victim to the tortfeasor by imposing liability. Loss distribution can also be seen in vicarious liability and through insurance.</a:t>
            </a:r>
          </a:p>
        </p:txBody>
      </p:sp>
    </p:spTree>
    <p:extLst>
      <p:ext uri="{BB962C8B-B14F-4D97-AF65-F5344CB8AC3E}">
        <p14:creationId xmlns:p14="http://schemas.microsoft.com/office/powerpoint/2010/main" val="34141191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2235</TotalTime>
  <Words>1739</Words>
  <Application>Microsoft Office PowerPoint</Application>
  <PresentationFormat>Widescreen</PresentationFormat>
  <Paragraphs>119</Paragraphs>
  <Slides>23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Calibri</vt:lpstr>
      <vt:lpstr>Calibri Light</vt:lpstr>
      <vt:lpstr>Courier New</vt:lpstr>
      <vt:lpstr>Wingdings</vt:lpstr>
      <vt:lpstr>Office Theme</vt:lpstr>
      <vt:lpstr>       University of Lusaka School of Law </vt:lpstr>
      <vt:lpstr>Prescribed and Recommended Readings </vt:lpstr>
      <vt:lpstr>Recommended Statutes</vt:lpstr>
      <vt:lpstr>Introduction</vt:lpstr>
      <vt:lpstr>What is a Tort?</vt:lpstr>
      <vt:lpstr>Cont’d</vt:lpstr>
      <vt:lpstr>Functions and Purpose of Law of Tort</vt:lpstr>
      <vt:lpstr>Interests protected by the law of torts</vt:lpstr>
      <vt:lpstr>Functions and Purpose of Law of Tort Cont’d</vt:lpstr>
      <vt:lpstr>Tortious distinguished from other forms of Liability</vt:lpstr>
      <vt:lpstr>Distinction Cont’d…..</vt:lpstr>
      <vt:lpstr>GENERAL CONDITIONS OF TORTIOUS LIABILITY</vt:lpstr>
      <vt:lpstr>Fault Based Liability</vt:lpstr>
      <vt:lpstr>NON-FAULT BASED</vt:lpstr>
      <vt:lpstr>INTENTION-MALICE-MOTIVE IN TORT</vt:lpstr>
      <vt:lpstr>Malice</vt:lpstr>
      <vt:lpstr>Motive</vt:lpstr>
      <vt:lpstr>FORMS OF HARM/DAMAGE</vt:lpstr>
      <vt:lpstr>Cont’d…</vt:lpstr>
      <vt:lpstr>Cont’d…</vt:lpstr>
      <vt:lpstr>Joint and Several Tortfeasors </vt:lpstr>
      <vt:lpstr>Cont’d..</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University of Lusaka School of Law </dc:title>
  <dc:creator>Lumbwe</dc:creator>
  <cp:lastModifiedBy>Lumbiwe</cp:lastModifiedBy>
  <cp:revision>59</cp:revision>
  <dcterms:created xsi:type="dcterms:W3CDTF">2020-02-10T09:41:05Z</dcterms:created>
  <dcterms:modified xsi:type="dcterms:W3CDTF">2022-01-24T13:50:26Z</dcterms:modified>
</cp:coreProperties>
</file>