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39"/>
  </p:handoutMasterIdLst>
  <p:sldIdLst>
    <p:sldId id="256" r:id="rId3"/>
    <p:sldId id="299" r:id="rId4"/>
    <p:sldId id="282" r:id="rId5"/>
    <p:sldId id="257" r:id="rId6"/>
    <p:sldId id="277" r:id="rId7"/>
    <p:sldId id="283" r:id="rId8"/>
    <p:sldId id="258" r:id="rId9"/>
    <p:sldId id="279" r:id="rId10"/>
    <p:sldId id="278" r:id="rId11"/>
    <p:sldId id="259" r:id="rId12"/>
    <p:sldId id="289" r:id="rId13"/>
    <p:sldId id="284" r:id="rId14"/>
    <p:sldId id="260" r:id="rId15"/>
    <p:sldId id="286" r:id="rId16"/>
    <p:sldId id="285" r:id="rId17"/>
    <p:sldId id="287" r:id="rId18"/>
    <p:sldId id="263" r:id="rId19"/>
    <p:sldId id="288" r:id="rId20"/>
    <p:sldId id="261" r:id="rId21"/>
    <p:sldId id="262" r:id="rId22"/>
    <p:sldId id="265" r:id="rId23"/>
    <p:sldId id="266" r:id="rId24"/>
    <p:sldId id="276" r:id="rId25"/>
    <p:sldId id="291" r:id="rId26"/>
    <p:sldId id="297" r:id="rId27"/>
    <p:sldId id="290" r:id="rId28"/>
    <p:sldId id="292" r:id="rId29"/>
    <p:sldId id="294" r:id="rId30"/>
    <p:sldId id="293" r:id="rId31"/>
    <p:sldId id="295" r:id="rId32"/>
    <p:sldId id="268" r:id="rId33"/>
    <p:sldId id="269" r:id="rId34"/>
    <p:sldId id="270" r:id="rId35"/>
    <p:sldId id="296" r:id="rId36"/>
    <p:sldId id="271" r:id="rId37"/>
    <p:sldId id="298" r:id="rId38"/>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4DC93347-D2D7-49AD-9D77-502B9EF33F11}" type="datetimeFigureOut">
              <a:rPr lang="en-US" smtClean="0"/>
              <a:t>1/24/2022</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A5C8492A-17AF-442F-8A46-C2E7EE8234D2}" type="slidenum">
              <a:rPr lang="en-US" smtClean="0"/>
              <a:t>‹#›</a:t>
            </a:fld>
            <a:endParaRPr lang="en-US"/>
          </a:p>
        </p:txBody>
      </p:sp>
    </p:spTree>
    <p:extLst>
      <p:ext uri="{BB962C8B-B14F-4D97-AF65-F5344CB8AC3E}">
        <p14:creationId xmlns:p14="http://schemas.microsoft.com/office/powerpoint/2010/main" val="403118209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FF9EFAA-7941-4BEA-8421-2ABF3DA5E45D}"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21904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F9EFAA-7941-4BEA-8421-2ABF3DA5E45D}"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674634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F9EFAA-7941-4BEA-8421-2ABF3DA5E45D}"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175982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7955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5724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2810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144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98398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024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735714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6711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F9EFAA-7941-4BEA-8421-2ABF3DA5E45D}"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1599077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85751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29542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385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F9EFAA-7941-4BEA-8421-2ABF3DA5E45D}"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3120226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FF9EFAA-7941-4BEA-8421-2ABF3DA5E45D}"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356393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FF9EFAA-7941-4BEA-8421-2ABF3DA5E45D}" type="datetimeFigureOut">
              <a:rPr lang="en-GB" smtClean="0"/>
              <a:t>24/01/2022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240102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FF9EFAA-7941-4BEA-8421-2ABF3DA5E45D}" type="datetimeFigureOut">
              <a:rPr lang="en-GB" smtClean="0"/>
              <a:t>24/01/2022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63836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F9EFAA-7941-4BEA-8421-2ABF3DA5E45D}" type="datetimeFigureOut">
              <a:rPr lang="en-GB" smtClean="0"/>
              <a:t>24/01/2022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2328704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F9EFAA-7941-4BEA-8421-2ABF3DA5E45D}"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103192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F9EFAA-7941-4BEA-8421-2ABF3DA5E45D}"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5C38EF-5AB4-4409-B06C-3C2225C2016D}" type="slidenum">
              <a:rPr lang="en-GB" smtClean="0"/>
              <a:t>‹#›</a:t>
            </a:fld>
            <a:endParaRPr lang="en-GB"/>
          </a:p>
        </p:txBody>
      </p:sp>
    </p:spTree>
    <p:extLst>
      <p:ext uri="{BB962C8B-B14F-4D97-AF65-F5344CB8AC3E}">
        <p14:creationId xmlns:p14="http://schemas.microsoft.com/office/powerpoint/2010/main" val="1473420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9EFAA-7941-4BEA-8421-2ABF3DA5E45D}" type="datetimeFigureOut">
              <a:rPr lang="en-GB" smtClean="0"/>
              <a:t>24/01/2022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5C38EF-5AB4-4409-B06C-3C2225C2016D}" type="slidenum">
              <a:rPr lang="en-GB" smtClean="0"/>
              <a:t>‹#›</a:t>
            </a:fld>
            <a:endParaRPr lang="en-GB"/>
          </a:p>
        </p:txBody>
      </p:sp>
    </p:spTree>
    <p:extLst>
      <p:ext uri="{BB962C8B-B14F-4D97-AF65-F5344CB8AC3E}">
        <p14:creationId xmlns:p14="http://schemas.microsoft.com/office/powerpoint/2010/main" val="330743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15D3BE5-9377-4BA9-94AA-88E1F202B861}"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7863DD9-D3E6-4C83-BEAF-7AE5438F5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21523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UNIVERSITY OF LUSAKA</a:t>
            </a:r>
          </a:p>
        </p:txBody>
      </p:sp>
      <p:sp>
        <p:nvSpPr>
          <p:cNvPr id="3" name="Subtitle 2"/>
          <p:cNvSpPr>
            <a:spLocks noGrp="1"/>
          </p:cNvSpPr>
          <p:nvPr>
            <p:ph type="subTitle" idx="1"/>
          </p:nvPr>
        </p:nvSpPr>
        <p:spPr/>
        <p:txBody>
          <a:bodyPr/>
          <a:lstStyle/>
          <a:p>
            <a:endParaRPr lang="en-GB" dirty="0"/>
          </a:p>
          <a:p>
            <a:r>
              <a:rPr lang="en-GB" b="1" dirty="0">
                <a:solidFill>
                  <a:schemeClr val="tx1"/>
                </a:solidFill>
              </a:rPr>
              <a:t>Unit 14 – Vicarious Liability</a:t>
            </a:r>
          </a:p>
        </p:txBody>
      </p:sp>
    </p:spTree>
    <p:extLst>
      <p:ext uri="{BB962C8B-B14F-4D97-AF65-F5344CB8AC3E}">
        <p14:creationId xmlns:p14="http://schemas.microsoft.com/office/powerpoint/2010/main" val="575932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a:t>A tort has to be committed</a:t>
            </a: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Font typeface="+mj-lt"/>
              <a:buAutoNum type="arabicPeriod"/>
            </a:pPr>
            <a:r>
              <a:rPr lang="en-GB" sz="2400" b="1" dirty="0"/>
              <a:t>A Tort has to be committed by another (X)</a:t>
            </a:r>
          </a:p>
          <a:p>
            <a:r>
              <a:rPr lang="en-GB" sz="2400" dirty="0"/>
              <a:t>If there is no tort committed, then no vicarious liability.</a:t>
            </a:r>
          </a:p>
          <a:p>
            <a:r>
              <a:rPr lang="en-GB" sz="2400" dirty="0"/>
              <a:t>In a vast majority of cases, the tort committed is negligence.</a:t>
            </a:r>
          </a:p>
          <a:p>
            <a:r>
              <a:rPr lang="en-GB" sz="2400" dirty="0"/>
              <a:t>Torts (on syllabus) that can be committed vicariously:</a:t>
            </a:r>
          </a:p>
          <a:p>
            <a:pPr lvl="1">
              <a:buFont typeface="Courier New" pitchFamily="49" charset="0"/>
              <a:buChar char="o"/>
            </a:pPr>
            <a:r>
              <a:rPr lang="en-GB" sz="2400" dirty="0"/>
              <a:t> Trespass torts, Battery, Assault,  False imprisonment, Negligence,  Defamation, Libel, slander.</a:t>
            </a:r>
          </a:p>
          <a:p>
            <a:r>
              <a:rPr lang="en-GB" sz="2400" dirty="0"/>
              <a:t>The claimant must therefore prove that the employee’s conduct satisfies all the elements of the tort in question</a:t>
            </a:r>
            <a:r>
              <a:rPr lang="en-GB" dirty="0"/>
              <a:t>.</a:t>
            </a:r>
          </a:p>
          <a:p>
            <a:endParaRPr lang="en-GB" dirty="0"/>
          </a:p>
        </p:txBody>
      </p:sp>
    </p:spTree>
    <p:extLst>
      <p:ext uri="{BB962C8B-B14F-4D97-AF65-F5344CB8AC3E}">
        <p14:creationId xmlns:p14="http://schemas.microsoft.com/office/powerpoint/2010/main" val="3425141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prstClr val="black"/>
                </a:solidFill>
              </a:rPr>
              <a:t>A tort has to be committed Cont’d</a:t>
            </a:r>
            <a:endParaRPr lang="en-GB" dirty="0"/>
          </a:p>
        </p:txBody>
      </p:sp>
      <p:sp>
        <p:nvSpPr>
          <p:cNvPr id="3" name="Content Placeholder 2"/>
          <p:cNvSpPr>
            <a:spLocks noGrp="1"/>
          </p:cNvSpPr>
          <p:nvPr>
            <p:ph idx="1"/>
          </p:nvPr>
        </p:nvSpPr>
        <p:spPr>
          <a:xfrm>
            <a:off x="457200" y="1412776"/>
            <a:ext cx="8229600" cy="5170586"/>
          </a:xfrm>
        </p:spPr>
        <p:txBody>
          <a:bodyPr>
            <a:normAutofit fontScale="77500" lnSpcReduction="20000"/>
          </a:bodyPr>
          <a:lstStyle/>
          <a:p>
            <a:r>
              <a:rPr lang="en-GB" sz="3100" dirty="0"/>
              <a:t>If the employee  enjoys immunity from lawsuits by merit of their personal status, their employer will not receive the same protection. </a:t>
            </a:r>
          </a:p>
          <a:p>
            <a:r>
              <a:rPr lang="en-GB" sz="3100" dirty="0"/>
              <a:t>This principle is best understood by reference to the case of </a:t>
            </a:r>
            <a:r>
              <a:rPr lang="en-GB" sz="3100" b="1" dirty="0"/>
              <a:t>Broom v Morgan [1953] 1 QB 597</a:t>
            </a:r>
            <a:r>
              <a:rPr lang="en-GB" sz="3100" dirty="0"/>
              <a:t>.: The claimant was employed alongside her husband to run a pub. </a:t>
            </a:r>
          </a:p>
          <a:p>
            <a:pPr lvl="1">
              <a:buFont typeface="Courier New" pitchFamily="49" charset="0"/>
              <a:buChar char="o"/>
            </a:pPr>
            <a:r>
              <a:rPr lang="en-GB" dirty="0"/>
              <a:t>She was injured in an act of negligence by her husband. </a:t>
            </a:r>
          </a:p>
          <a:p>
            <a:pPr lvl="1">
              <a:buFont typeface="Courier New" pitchFamily="49" charset="0"/>
              <a:buChar char="o"/>
            </a:pPr>
            <a:r>
              <a:rPr lang="en-GB" dirty="0"/>
              <a:t>At the time, husbands and wives could not sue each other in tort and so the defendant denied vicarious liability (since the husband could not be sued by his wife, primary liability did not exist, and so the employer argued secondary liability could not exist.) </a:t>
            </a:r>
          </a:p>
          <a:p>
            <a:pPr lvl="1">
              <a:buFont typeface="Courier New" pitchFamily="49" charset="0"/>
              <a:buChar char="o"/>
            </a:pPr>
            <a:r>
              <a:rPr lang="en-GB" dirty="0"/>
              <a:t>The courts rejected this argument, holding that the spousal immunity was from being sued, rather than being held responsible for a tort. Since the husband was not the one being sued, the immunity did not apply.</a:t>
            </a:r>
          </a:p>
          <a:p>
            <a:endParaRPr lang="en-GB" dirty="0"/>
          </a:p>
        </p:txBody>
      </p:sp>
    </p:spTree>
    <p:extLst>
      <p:ext uri="{BB962C8B-B14F-4D97-AF65-F5344CB8AC3E}">
        <p14:creationId xmlns:p14="http://schemas.microsoft.com/office/powerpoint/2010/main" val="1922144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850106"/>
          </a:xfrm>
        </p:spPr>
        <p:txBody>
          <a:bodyPr>
            <a:normAutofit fontScale="90000"/>
          </a:bodyPr>
          <a:lstStyle/>
          <a:p>
            <a:r>
              <a:rPr lang="en-GB" b="1" dirty="0"/>
              <a:t>The employer/employee relationship must exist</a:t>
            </a:r>
          </a:p>
        </p:txBody>
      </p:sp>
      <p:sp>
        <p:nvSpPr>
          <p:cNvPr id="3" name="Content Placeholder 2"/>
          <p:cNvSpPr>
            <a:spLocks noGrp="1"/>
          </p:cNvSpPr>
          <p:nvPr>
            <p:ph idx="1"/>
          </p:nvPr>
        </p:nvSpPr>
        <p:spPr>
          <a:xfrm>
            <a:off x="251520" y="1124744"/>
            <a:ext cx="8712968" cy="5544616"/>
          </a:xfrm>
        </p:spPr>
        <p:txBody>
          <a:bodyPr>
            <a:noAutofit/>
          </a:bodyPr>
          <a:lstStyle/>
          <a:p>
            <a:pPr marL="514350" indent="-514350">
              <a:buAutoNum type="arabicPeriod" startAt="2"/>
            </a:pPr>
            <a:r>
              <a:rPr lang="en-GB" sz="2400" b="1" dirty="0"/>
              <a:t>X is an employee of the defendant—the employment relationship</a:t>
            </a:r>
          </a:p>
          <a:p>
            <a:pPr lvl="1">
              <a:buFont typeface="Courier New" pitchFamily="49" charset="0"/>
              <a:buChar char="o"/>
            </a:pPr>
            <a:r>
              <a:rPr lang="en-GB" sz="2000" dirty="0"/>
              <a:t>The courts draw a distinction between employment (contract of service) and an independent contractor (contract  for services).</a:t>
            </a:r>
          </a:p>
          <a:p>
            <a:pPr lvl="1">
              <a:buFont typeface="Courier New" pitchFamily="49" charset="0"/>
              <a:buChar char="o"/>
            </a:pPr>
            <a:r>
              <a:rPr lang="en-GB" sz="2000" dirty="0"/>
              <a:t>Vicarious liability will not generally arise in a contract for services (not responsible for actions of independent contractors).</a:t>
            </a:r>
          </a:p>
          <a:p>
            <a:pPr lvl="1">
              <a:buFont typeface="Courier New" pitchFamily="49" charset="0"/>
              <a:buChar char="o"/>
            </a:pPr>
            <a:r>
              <a:rPr lang="en-GB" sz="2000" dirty="0"/>
              <a:t>For example, the driver you hire is your servant. You can give me advice as to how to drive the car and give him directions. While the taxi driver in this scenario will be the independent contractor. Thus, you can only tell the direction to the taxi driver but you cannot order him. One will therefore not be liable for the torts of the independent contractor (Taxi driver).</a:t>
            </a:r>
          </a:p>
          <a:p>
            <a:r>
              <a:rPr lang="en-GB" sz="2400" dirty="0"/>
              <a:t>A number of factors can be identified as important to the courts in distinguishing between contracts of employment and contracts for services.</a:t>
            </a:r>
          </a:p>
          <a:p>
            <a:r>
              <a:rPr lang="en-GB" sz="2400" dirty="0"/>
              <a:t>It is fair to state that each case is decided on a fact by fact basis</a:t>
            </a:r>
          </a:p>
          <a:p>
            <a:endParaRPr lang="en-GB" sz="2400" dirty="0"/>
          </a:p>
        </p:txBody>
      </p:sp>
    </p:spTree>
    <p:extLst>
      <p:ext uri="{BB962C8B-B14F-4D97-AF65-F5344CB8AC3E}">
        <p14:creationId xmlns:p14="http://schemas.microsoft.com/office/powerpoint/2010/main" val="242622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t>Who is an employee?</a:t>
            </a:r>
          </a:p>
        </p:txBody>
      </p:sp>
      <p:sp>
        <p:nvSpPr>
          <p:cNvPr id="3" name="Content Placeholder 2"/>
          <p:cNvSpPr>
            <a:spLocks noGrp="1"/>
          </p:cNvSpPr>
          <p:nvPr>
            <p:ph idx="1"/>
          </p:nvPr>
        </p:nvSpPr>
        <p:spPr>
          <a:xfrm>
            <a:off x="457200" y="1124744"/>
            <a:ext cx="8229600" cy="5472608"/>
          </a:xfrm>
        </p:spPr>
        <p:txBody>
          <a:bodyPr>
            <a:noAutofit/>
          </a:bodyPr>
          <a:lstStyle/>
          <a:p>
            <a:pPr marL="0" indent="0">
              <a:buNone/>
            </a:pPr>
            <a:r>
              <a:rPr lang="en-GB" sz="2400" b="1" dirty="0"/>
              <a:t>Three main tests are used to answer the question: </a:t>
            </a:r>
          </a:p>
          <a:p>
            <a:pPr marL="914400" lvl="1" indent="-514350">
              <a:buFont typeface="+mj-lt"/>
              <a:buAutoNum type="arabicPeriod"/>
            </a:pPr>
            <a:r>
              <a:rPr lang="en-GB" sz="2000" dirty="0"/>
              <a:t>control test;</a:t>
            </a:r>
          </a:p>
          <a:p>
            <a:pPr marL="914400" lvl="1" indent="-514350">
              <a:buFont typeface="+mj-lt"/>
              <a:buAutoNum type="arabicPeriod"/>
            </a:pPr>
            <a:r>
              <a:rPr lang="en-GB" sz="2000" dirty="0"/>
              <a:t>integration test;</a:t>
            </a:r>
          </a:p>
          <a:p>
            <a:pPr marL="914400" lvl="1" indent="-514350">
              <a:buFont typeface="+mj-lt"/>
              <a:buAutoNum type="arabicPeriod"/>
            </a:pPr>
            <a:r>
              <a:rPr lang="en-GB" sz="2000" dirty="0"/>
              <a:t>economic reality/multiple factors test.</a:t>
            </a:r>
          </a:p>
          <a:p>
            <a:pPr marL="514350" indent="-514350">
              <a:buFont typeface="+mj-lt"/>
              <a:buAutoNum type="arabicParenR"/>
            </a:pPr>
            <a:r>
              <a:rPr lang="en-GB" sz="2400" b="1" dirty="0"/>
              <a:t> Control test - </a:t>
            </a:r>
            <a:r>
              <a:rPr lang="en-GB" sz="2400" dirty="0"/>
              <a:t>In the past, the control test was the primary indicator used by the courts (original test).</a:t>
            </a:r>
          </a:p>
          <a:p>
            <a:pPr lvl="1">
              <a:buFont typeface="Courier New" pitchFamily="49" charset="0"/>
              <a:buChar char="o"/>
            </a:pPr>
            <a:r>
              <a:rPr lang="en-GB" sz="2000" dirty="0"/>
              <a:t>The Control Test asks who, exactly, is in control of the individual’s work – who dictates who;</a:t>
            </a:r>
          </a:p>
          <a:p>
            <a:pPr lvl="1">
              <a:buFont typeface="Courier New" pitchFamily="49" charset="0"/>
              <a:buChar char="o"/>
            </a:pPr>
            <a:r>
              <a:rPr lang="en-GB" sz="2000" dirty="0"/>
              <a:t>Employees tend to have the nature of their task dictated specifically by their employer (independent contractors tend to have more personal control). </a:t>
            </a:r>
          </a:p>
          <a:p>
            <a:pPr lvl="1">
              <a:buFont typeface="Courier New" pitchFamily="49" charset="0"/>
              <a:buChar char="o"/>
            </a:pPr>
            <a:r>
              <a:rPr lang="en-GB" sz="2000" dirty="0"/>
              <a:t>The source of the control test can be found in </a:t>
            </a:r>
            <a:r>
              <a:rPr lang="en-GB" sz="2000" b="1" dirty="0" err="1"/>
              <a:t>Yewen</a:t>
            </a:r>
            <a:r>
              <a:rPr lang="en-GB" sz="2000" b="1" dirty="0"/>
              <a:t> v </a:t>
            </a:r>
            <a:r>
              <a:rPr lang="en-GB" sz="2000" b="1" dirty="0" err="1"/>
              <a:t>Noakes</a:t>
            </a:r>
            <a:r>
              <a:rPr lang="en-GB" sz="2000" b="1" dirty="0"/>
              <a:t> [1880] 6 QBD 530 </a:t>
            </a:r>
            <a:r>
              <a:rPr lang="en-GB" sz="2000" dirty="0"/>
              <a:t>- The courts held that the occupier was not an employee, since he was not ‘a person who is subject to the command of his master as to the manner in which he shall do his work.” </a:t>
            </a:r>
          </a:p>
        </p:txBody>
      </p:sp>
    </p:spTree>
    <p:extLst>
      <p:ext uri="{BB962C8B-B14F-4D97-AF65-F5344CB8AC3E}">
        <p14:creationId xmlns:p14="http://schemas.microsoft.com/office/powerpoint/2010/main" val="412498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864096"/>
          </a:xfrm>
        </p:spPr>
        <p:txBody>
          <a:bodyPr/>
          <a:lstStyle/>
          <a:p>
            <a:r>
              <a:rPr lang="en-GB" b="1" dirty="0"/>
              <a:t>Who is an employee Cont’d?</a:t>
            </a:r>
          </a:p>
        </p:txBody>
      </p:sp>
      <p:sp>
        <p:nvSpPr>
          <p:cNvPr id="3" name="Content Placeholder 2"/>
          <p:cNvSpPr>
            <a:spLocks noGrp="1"/>
          </p:cNvSpPr>
          <p:nvPr>
            <p:ph idx="1"/>
          </p:nvPr>
        </p:nvSpPr>
        <p:spPr>
          <a:xfrm>
            <a:off x="457200" y="1124744"/>
            <a:ext cx="8229600" cy="5400600"/>
          </a:xfrm>
        </p:spPr>
        <p:txBody>
          <a:bodyPr>
            <a:normAutofit fontScale="77500" lnSpcReduction="20000"/>
          </a:bodyPr>
          <a:lstStyle/>
          <a:p>
            <a:r>
              <a:rPr lang="en-GB" sz="3100" b="1" dirty="0"/>
              <a:t>CAUTION</a:t>
            </a:r>
            <a:r>
              <a:rPr lang="en-GB" sz="3100" dirty="0"/>
              <a:t>: Today, there are many employment situations which don’t come under the </a:t>
            </a:r>
            <a:r>
              <a:rPr lang="en-GB" sz="3100" dirty="0" err="1"/>
              <a:t>Yewen</a:t>
            </a:r>
            <a:r>
              <a:rPr lang="en-GB" sz="3100" dirty="0"/>
              <a:t> definition, particularly where the employee is acting with a high level of skill. </a:t>
            </a:r>
          </a:p>
          <a:p>
            <a:r>
              <a:rPr lang="en-GB" sz="3100" dirty="0"/>
              <a:t>A hospital trust will employ many surgeons and doctors, but is hardly well placed to tell someone how to carry out brain surgery or deliver a baby. </a:t>
            </a:r>
          </a:p>
          <a:p>
            <a:r>
              <a:rPr lang="en-GB" sz="3100" dirty="0"/>
              <a:t>in   modern   case   law   this   test   lost   favour   as   the   sole   determinant   of   an   employer/employee relationship - </a:t>
            </a:r>
            <a:r>
              <a:rPr lang="en-GB" sz="3100" b="1" dirty="0"/>
              <a:t>Market Investigations v Minister of Social Security    [1969] 2 QB 173 </a:t>
            </a:r>
            <a:r>
              <a:rPr lang="en-GB" sz="3100" dirty="0"/>
              <a:t>-  </a:t>
            </a:r>
          </a:p>
          <a:p>
            <a:pPr lvl="1"/>
            <a:r>
              <a:rPr lang="en-GB" dirty="0"/>
              <a:t>Cook J : ‘…control will no doubt always be considered although it can no longer be regarded as the sole determining factor.’ The reason for that is because the courts were recognising a lot of situations where the employer doesn’t control the employees work, some employees are specialist in their fields, and employers don’t tell them how to do their job. </a:t>
            </a:r>
          </a:p>
          <a:p>
            <a:r>
              <a:rPr lang="en-GB" b="1" dirty="0"/>
              <a:t>Read - Cassidy v Ministry of Health (1951) 2 K.B 343, CA</a:t>
            </a:r>
          </a:p>
        </p:txBody>
      </p:sp>
    </p:spTree>
    <p:extLst>
      <p:ext uri="{BB962C8B-B14F-4D97-AF65-F5344CB8AC3E}">
        <p14:creationId xmlns:p14="http://schemas.microsoft.com/office/powerpoint/2010/main" val="1915445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a:xfrm>
            <a:off x="457200" y="1124744"/>
            <a:ext cx="8229600" cy="5472608"/>
          </a:xfrm>
        </p:spPr>
        <p:txBody>
          <a:bodyPr>
            <a:normAutofit fontScale="92500" lnSpcReduction="20000"/>
          </a:bodyPr>
          <a:lstStyle/>
          <a:p>
            <a:pPr marL="514350" indent="-514350">
              <a:buAutoNum type="arabicPeriod" startAt="2"/>
            </a:pPr>
            <a:r>
              <a:rPr lang="en-GB" b="1" dirty="0"/>
              <a:t>Integration/Organisation Test</a:t>
            </a:r>
          </a:p>
          <a:p>
            <a:pPr lvl="1">
              <a:buFont typeface="Courier New" pitchFamily="49" charset="0"/>
              <a:buChar char="o"/>
            </a:pPr>
            <a:r>
              <a:rPr lang="en-GB" sz="2600" dirty="0"/>
              <a:t>Distinguishes between people who sign contracts of service and those who contract to provide services. </a:t>
            </a:r>
          </a:p>
          <a:p>
            <a:pPr lvl="1">
              <a:buFont typeface="Courier New" pitchFamily="49" charset="0"/>
              <a:buChar char="o"/>
            </a:pPr>
            <a:r>
              <a:rPr lang="en-GB" sz="2600" dirty="0"/>
              <a:t>Employees tend to do work which is integral to the business’s operations, whilst independent contractors tend to do work which is ancillary to the main functions of the business. </a:t>
            </a:r>
          </a:p>
          <a:p>
            <a:pPr lvl="1">
              <a:buFont typeface="Courier New" pitchFamily="49" charset="0"/>
              <a:buChar char="o"/>
            </a:pPr>
            <a:r>
              <a:rPr lang="en-GB" sz="2600" dirty="0"/>
              <a:t>See: </a:t>
            </a:r>
            <a:r>
              <a:rPr lang="en-GB" sz="2600" b="1" dirty="0"/>
              <a:t>Stevenson, Jordan &amp; Harrison Ltd v MacDonald &amp; Evans [1952] 1 TLR 101: 16. </a:t>
            </a:r>
          </a:p>
          <a:p>
            <a:pPr lvl="1">
              <a:buFont typeface="Courier New" pitchFamily="49" charset="0"/>
              <a:buChar char="o"/>
            </a:pPr>
            <a:r>
              <a:rPr lang="en-GB" sz="2600" dirty="0"/>
              <a:t> “One feature which seems to run through the instances is that, under a contract of service, a man is employed as part of the business; whereas under a contract for services, his work, although done for the business, is not integrated into it, but is only accessory to it.” - Lord Denning, at 111. Stevenson, Jordan &amp; Harrison Ltd v MacDonald &amp; Evans</a:t>
            </a:r>
          </a:p>
        </p:txBody>
      </p:sp>
    </p:spTree>
    <p:extLst>
      <p:ext uri="{BB962C8B-B14F-4D97-AF65-F5344CB8AC3E}">
        <p14:creationId xmlns:p14="http://schemas.microsoft.com/office/powerpoint/2010/main" val="3820860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a:xfrm>
            <a:off x="457200" y="836712"/>
            <a:ext cx="8229600" cy="5832648"/>
          </a:xfrm>
        </p:spPr>
        <p:txBody>
          <a:bodyPr>
            <a:normAutofit fontScale="40000" lnSpcReduction="20000"/>
          </a:bodyPr>
          <a:lstStyle/>
          <a:p>
            <a:pPr marL="514350" indent="-514350">
              <a:spcBef>
                <a:spcPts val="0"/>
              </a:spcBef>
              <a:buAutoNum type="arabicPeriod" startAt="3"/>
            </a:pPr>
            <a:r>
              <a:rPr lang="en-GB" sz="6000" b="1" dirty="0"/>
              <a:t>’Economic reality’ test (more modern, practical approach)</a:t>
            </a:r>
          </a:p>
          <a:p>
            <a:pPr>
              <a:spcBef>
                <a:spcPts val="0"/>
              </a:spcBef>
            </a:pPr>
            <a:r>
              <a:rPr lang="en-GB" sz="6000" dirty="0"/>
              <a:t>Sometimes referred to as the ‘multiple test’ or the ‘pragmatic test’. </a:t>
            </a:r>
          </a:p>
          <a:p>
            <a:pPr>
              <a:spcBef>
                <a:spcPts val="0"/>
              </a:spcBef>
            </a:pPr>
            <a:r>
              <a:rPr lang="en-GB" sz="6000" dirty="0"/>
              <a:t>It involves examining the characteristics of the subject’s work arrangements against a checklist of signs of conventional employment. </a:t>
            </a:r>
          </a:p>
          <a:p>
            <a:pPr>
              <a:spcBef>
                <a:spcPts val="0"/>
              </a:spcBef>
            </a:pPr>
            <a:r>
              <a:rPr lang="en-GB" sz="6000" dirty="0"/>
              <a:t>The test appears in </a:t>
            </a:r>
            <a:r>
              <a:rPr lang="en-GB" sz="6000" b="1" dirty="0"/>
              <a:t>Ready Mixed Concrete Ltd v Minister of Pensions. [1968] 2 QB 497 </a:t>
            </a:r>
            <a:r>
              <a:rPr lang="en-GB" sz="6000" dirty="0"/>
              <a:t>– in </a:t>
            </a:r>
            <a:r>
              <a:rPr lang="en-GB" sz="6000" dirty="0" err="1"/>
              <a:t>casu</a:t>
            </a:r>
            <a:r>
              <a:rPr lang="en-GB" sz="6000" dirty="0"/>
              <a:t>, the claimant hired a number of drivers to deliver concrete, paying the drivers a fixed rate per mile. These drivers were named in their contracts as independent contractors. </a:t>
            </a:r>
          </a:p>
          <a:p>
            <a:pPr lvl="1">
              <a:spcBef>
                <a:spcPts val="0"/>
              </a:spcBef>
              <a:buFont typeface="Courier New" pitchFamily="49" charset="0"/>
              <a:buChar char="o"/>
            </a:pPr>
            <a:r>
              <a:rPr lang="en-GB" sz="5000" dirty="0"/>
              <a:t>The drivers used vehicles which they had purchased from the claimant in order to do this. The vehicles had to be painted in the claimant’s company colours, had to bear the company’s logo, and was obliged to present their accounts in a special manner dictated by the claimant. </a:t>
            </a:r>
          </a:p>
          <a:p>
            <a:pPr lvl="1">
              <a:spcBef>
                <a:spcPts val="0"/>
              </a:spcBef>
              <a:buFont typeface="Courier New" pitchFamily="49" charset="0"/>
              <a:buChar char="o"/>
            </a:pPr>
            <a:r>
              <a:rPr lang="en-GB" sz="5000" dirty="0"/>
              <a:t>The drivers also had to wear the company’s uniform.  The drivers were responsible for maintaining the vehicles and had flexible working arrangements – they could even, if they so wished, employ a competent driver themselves to carry out the work on their behalf. </a:t>
            </a:r>
          </a:p>
          <a:p>
            <a:pPr lvl="1">
              <a:spcBef>
                <a:spcPts val="0"/>
              </a:spcBef>
              <a:buFont typeface="Courier New" pitchFamily="49" charset="0"/>
              <a:buChar char="o"/>
            </a:pPr>
            <a:r>
              <a:rPr lang="en-GB" sz="5000" dirty="0"/>
              <a:t>The question arose as to whether the drivers were employees of the claimant or not. The court ruled that the drivers were not employees.</a:t>
            </a:r>
          </a:p>
        </p:txBody>
      </p:sp>
    </p:spTree>
    <p:extLst>
      <p:ext uri="{BB962C8B-B14F-4D97-AF65-F5344CB8AC3E}">
        <p14:creationId xmlns:p14="http://schemas.microsoft.com/office/powerpoint/2010/main" val="2808126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solidFill>
                  <a:prstClr val="black"/>
                </a:solidFill>
              </a:rPr>
              <a:t>Who is an employee Cont’d?</a:t>
            </a:r>
            <a:endParaRPr lang="en-GB" dirty="0"/>
          </a:p>
        </p:txBody>
      </p:sp>
      <p:sp>
        <p:nvSpPr>
          <p:cNvPr id="3" name="Content Placeholder 2"/>
          <p:cNvSpPr>
            <a:spLocks noGrp="1"/>
          </p:cNvSpPr>
          <p:nvPr>
            <p:ph idx="1"/>
          </p:nvPr>
        </p:nvSpPr>
        <p:spPr>
          <a:xfrm>
            <a:off x="457200" y="1124744"/>
            <a:ext cx="8229600" cy="5001419"/>
          </a:xfrm>
        </p:spPr>
        <p:txBody>
          <a:bodyPr>
            <a:noAutofit/>
          </a:bodyPr>
          <a:lstStyle/>
          <a:p>
            <a:pPr>
              <a:spcBef>
                <a:spcPts val="0"/>
              </a:spcBef>
            </a:pPr>
            <a:r>
              <a:rPr lang="en-GB" sz="2400" dirty="0"/>
              <a:t>In Ready Mixed Concrete Ltd  v Minister Of Pensions, the Court identified three criteria  which had to be met before employee status was granted: </a:t>
            </a:r>
          </a:p>
          <a:p>
            <a:pPr marL="628650" lvl="1" indent="-228600">
              <a:spcBef>
                <a:spcPts val="0"/>
              </a:spcBef>
              <a:buFont typeface="+mj-lt"/>
              <a:buAutoNum type="arabicPeriod"/>
            </a:pPr>
            <a:r>
              <a:rPr lang="en-GB" sz="2400" dirty="0"/>
              <a:t> the individual must provide work or skill for the employer in return for payment or other remuneration.</a:t>
            </a:r>
          </a:p>
          <a:p>
            <a:pPr marL="628650" lvl="1" indent="-228600">
              <a:spcBef>
                <a:spcPts val="0"/>
              </a:spcBef>
              <a:buFont typeface="+mj-lt"/>
              <a:buAutoNum type="arabicPeriod"/>
            </a:pPr>
            <a:r>
              <a:rPr lang="en-GB" sz="2400" dirty="0"/>
              <a:t>the individual must have agreed (either expressly or impliedly) that they will work under the control of the employer.</a:t>
            </a:r>
          </a:p>
          <a:p>
            <a:pPr marL="628650" lvl="1" indent="-228600">
              <a:spcBef>
                <a:spcPts val="0"/>
              </a:spcBef>
              <a:buFont typeface="+mj-lt"/>
              <a:buAutoNum type="arabicPeriod"/>
            </a:pPr>
            <a:r>
              <a:rPr lang="en-GB" sz="2400" dirty="0"/>
              <a:t>the other circumstances of the individual’s working arrangements must be consistent with those of an employee -  Look at working hours, tax, payment, equipment, independence) </a:t>
            </a:r>
          </a:p>
        </p:txBody>
      </p:sp>
    </p:spTree>
    <p:extLst>
      <p:ext uri="{BB962C8B-B14F-4D97-AF65-F5344CB8AC3E}">
        <p14:creationId xmlns:p14="http://schemas.microsoft.com/office/powerpoint/2010/main" val="1996478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012974"/>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p:txBody>
          <a:bodyPr>
            <a:normAutofit/>
          </a:bodyPr>
          <a:lstStyle/>
          <a:p>
            <a:r>
              <a:rPr lang="en-GB" sz="2400" dirty="0"/>
              <a:t>The court also mentioned risk as a method of determining employment status. </a:t>
            </a:r>
          </a:p>
          <a:p>
            <a:r>
              <a:rPr lang="en-GB" sz="2400" dirty="0"/>
              <a:t>“He who owns the assets and bears the risk is unlikely to be acting as an agent or a servant. If the man performing the service must provide the means of performance at his own expense and accept payment by results, he will own the assets, bear the risk, and be to that extent unlike a servant.”  (Read ‘servant’ as ‘employee’.) -</a:t>
            </a:r>
            <a:r>
              <a:rPr lang="en-GB" sz="2400" dirty="0" err="1"/>
              <a:t>MacKenna</a:t>
            </a:r>
            <a:r>
              <a:rPr lang="en-GB" sz="2400" dirty="0"/>
              <a:t> J at 521.</a:t>
            </a:r>
          </a:p>
          <a:p>
            <a:r>
              <a:rPr lang="en-GB" sz="2400" dirty="0"/>
              <a:t>Also read </a:t>
            </a:r>
            <a:r>
              <a:rPr lang="en-GB" sz="2400" b="1" dirty="0"/>
              <a:t>Market Investigations Ltd v Minister of Social Security [1969] 2 QB 173</a:t>
            </a:r>
          </a:p>
          <a:p>
            <a:endParaRPr lang="en-GB" dirty="0"/>
          </a:p>
        </p:txBody>
      </p:sp>
    </p:spTree>
    <p:extLst>
      <p:ext uri="{BB962C8B-B14F-4D97-AF65-F5344CB8AC3E}">
        <p14:creationId xmlns:p14="http://schemas.microsoft.com/office/powerpoint/2010/main" val="1951990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850106"/>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a:xfrm>
            <a:off x="457200" y="1196752"/>
            <a:ext cx="8229600" cy="5472608"/>
          </a:xfrm>
        </p:spPr>
        <p:txBody>
          <a:bodyPr>
            <a:noAutofit/>
          </a:bodyPr>
          <a:lstStyle/>
          <a:p>
            <a:pPr marL="0" indent="0">
              <a:spcBef>
                <a:spcPts val="0"/>
              </a:spcBef>
              <a:buNone/>
            </a:pPr>
            <a:r>
              <a:rPr lang="en-GB" sz="2400" dirty="0"/>
              <a:t> Other Considerations include the following:</a:t>
            </a:r>
          </a:p>
          <a:p>
            <a:pPr>
              <a:spcBef>
                <a:spcPts val="0"/>
              </a:spcBef>
            </a:pPr>
            <a:r>
              <a:rPr lang="en-GB" sz="2400" dirty="0"/>
              <a:t>Mutuality of Obligations - On the requirement of mutuality, see: </a:t>
            </a:r>
            <a:r>
              <a:rPr lang="en-GB" sz="2400" b="1" dirty="0"/>
              <a:t>O’Kelly v </a:t>
            </a:r>
            <a:r>
              <a:rPr lang="en-GB" sz="2400" b="1" dirty="0" err="1"/>
              <a:t>Trusthouse</a:t>
            </a:r>
            <a:r>
              <a:rPr lang="en-GB" sz="2400" b="1" dirty="0"/>
              <a:t> Forte  [1984] 1 QB 90  -</a:t>
            </a:r>
          </a:p>
          <a:p>
            <a:pPr lvl="1">
              <a:spcBef>
                <a:spcPts val="0"/>
              </a:spcBef>
              <a:buFont typeface="Courier New" pitchFamily="49" charset="0"/>
              <a:buChar char="o"/>
            </a:pPr>
            <a:r>
              <a:rPr lang="en-GB" sz="2000" dirty="0"/>
              <a:t>usually in an employment relationship, the worker had to be offered work and have an obligation to accept it. There must be an obligation to provide work and an obligation to accept it. </a:t>
            </a:r>
          </a:p>
          <a:p>
            <a:pPr marL="400050">
              <a:spcBef>
                <a:spcPts val="0"/>
              </a:spcBef>
            </a:pPr>
            <a:r>
              <a:rPr lang="en-GB" sz="2200" dirty="0"/>
              <a:t>Labelling (how parties describe their relationship) - </a:t>
            </a:r>
            <a:r>
              <a:rPr lang="en-GB" sz="2200" b="1" dirty="0"/>
              <a:t>Ferguson v John  Dawson(1976) WLR 1213</a:t>
            </a:r>
            <a:r>
              <a:rPr lang="en-GB" sz="2200" dirty="0"/>
              <a:t> - HELD: you can’t just look at the labelling, labelling is not conclusive, just a factor. </a:t>
            </a:r>
          </a:p>
          <a:p>
            <a:pPr marL="800100" lvl="1">
              <a:spcBef>
                <a:spcPts val="0"/>
              </a:spcBef>
              <a:buFont typeface="Courier New" pitchFamily="49" charset="0"/>
              <a:buChar char="o"/>
            </a:pPr>
            <a:r>
              <a:rPr lang="en-GB" sz="2000" dirty="0"/>
              <a:t>It might be in interests of employer to make it look like you are self-employed. Court said we’ll look at the label, but if that’s inconsistent with the other factors, we’ll ignore it.</a:t>
            </a:r>
          </a:p>
          <a:p>
            <a:pPr marL="800100" lvl="1">
              <a:spcBef>
                <a:spcPts val="0"/>
              </a:spcBef>
              <a:buFont typeface="Courier New" pitchFamily="49" charset="0"/>
              <a:buChar char="o"/>
            </a:pPr>
            <a:r>
              <a:rPr lang="en-GB" sz="2000" dirty="0"/>
              <a:t>The court was basically saying that it will not be governed by the wording of the contract, but will examine the substance of the contract to determine if one is an employee or not.</a:t>
            </a:r>
          </a:p>
          <a:p>
            <a:pPr marL="0" indent="0">
              <a:spcBef>
                <a:spcPts val="0"/>
              </a:spcBef>
              <a:buNone/>
            </a:pPr>
            <a:r>
              <a:rPr lang="en-GB" sz="1800" dirty="0"/>
              <a:t> o </a:t>
            </a:r>
            <a:r>
              <a:rPr lang="en-GB" sz="2400" dirty="0"/>
              <a:t>See also, </a:t>
            </a:r>
            <a:r>
              <a:rPr lang="en-GB" sz="2400" b="1" dirty="0"/>
              <a:t>Massey v Crown Life (1978) 1 WLR 676 CA</a:t>
            </a:r>
          </a:p>
        </p:txBody>
      </p:sp>
    </p:spTree>
    <p:extLst>
      <p:ext uri="{BB962C8B-B14F-4D97-AF65-F5344CB8AC3E}">
        <p14:creationId xmlns:p14="http://schemas.microsoft.com/office/powerpoint/2010/main" val="170722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Outcomes</a:t>
            </a:r>
            <a:endParaRPr lang="en-US" b="1" dirty="0"/>
          </a:p>
        </p:txBody>
      </p:sp>
      <p:sp>
        <p:nvSpPr>
          <p:cNvPr id="3" name="Content Placeholder 2"/>
          <p:cNvSpPr>
            <a:spLocks noGrp="1"/>
          </p:cNvSpPr>
          <p:nvPr>
            <p:ph idx="1"/>
          </p:nvPr>
        </p:nvSpPr>
        <p:spPr>
          <a:xfrm>
            <a:off x="628650" y="1690689"/>
            <a:ext cx="7886700" cy="4762647"/>
          </a:xfrm>
        </p:spPr>
        <p:txBody>
          <a:bodyPr/>
          <a:lstStyle/>
          <a:p>
            <a:r>
              <a:rPr lang="en-US" sz="2800" dirty="0" smtClean="0"/>
              <a:t>Understand vicarious liability;</a:t>
            </a:r>
          </a:p>
          <a:p>
            <a:endParaRPr lang="en-US" sz="2800" dirty="0" smtClean="0"/>
          </a:p>
          <a:p>
            <a:r>
              <a:rPr lang="en-US" sz="2800" dirty="0" smtClean="0"/>
              <a:t>Understand the rationale behind vicarious liability;</a:t>
            </a:r>
          </a:p>
          <a:p>
            <a:endParaRPr lang="en-US" sz="2800" dirty="0" smtClean="0"/>
          </a:p>
          <a:p>
            <a:r>
              <a:rPr lang="en-US" sz="2800" dirty="0" smtClean="0"/>
              <a:t>Know what has to be established by the claimant for an employer to be held vicariously liable;</a:t>
            </a:r>
          </a:p>
          <a:p>
            <a:endParaRPr lang="en-US" sz="2800" dirty="0"/>
          </a:p>
          <a:p>
            <a:r>
              <a:rPr lang="en-US" sz="2800" dirty="0" smtClean="0"/>
              <a:t>Understand circumstances when an employer could be held vicariously liable for the torts of an employee</a:t>
            </a:r>
          </a:p>
          <a:p>
            <a:endParaRPr lang="en-US" dirty="0"/>
          </a:p>
        </p:txBody>
      </p:sp>
    </p:spTree>
    <p:extLst>
      <p:ext uri="{BB962C8B-B14F-4D97-AF65-F5344CB8AC3E}">
        <p14:creationId xmlns:p14="http://schemas.microsoft.com/office/powerpoint/2010/main" val="4221646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a:xfrm>
            <a:off x="457200" y="1412776"/>
            <a:ext cx="8229600" cy="5256584"/>
          </a:xfrm>
        </p:spPr>
        <p:txBody>
          <a:bodyPr>
            <a:normAutofit fontScale="40000" lnSpcReduction="20000"/>
          </a:bodyPr>
          <a:lstStyle/>
          <a:p>
            <a:r>
              <a:rPr lang="en-GB" sz="6000" dirty="0"/>
              <a:t>In </a:t>
            </a:r>
            <a:r>
              <a:rPr lang="en-GB" sz="6000" b="1" dirty="0"/>
              <a:t>Warner Holidays v Secretary of State for Social Services (1983):</a:t>
            </a:r>
            <a:r>
              <a:rPr lang="en-GB" sz="6000" dirty="0"/>
              <a:t> McNeil j, attempted to set out a list</a:t>
            </a:r>
          </a:p>
          <a:p>
            <a:r>
              <a:rPr lang="en-GB" sz="6000" dirty="0"/>
              <a:t>of points a court should consider for employment relationships.</a:t>
            </a:r>
          </a:p>
          <a:p>
            <a:r>
              <a:rPr lang="en-GB" sz="6000" dirty="0"/>
              <a:t>He basically summarised everything that had previously been considered (control, integration, obligations, pay, national insurance)—list everything about their working condition, and decide overall whether they look like an employee.</a:t>
            </a:r>
          </a:p>
          <a:p>
            <a:r>
              <a:rPr lang="en-GB" sz="6000" dirty="0"/>
              <a:t>Consider:</a:t>
            </a:r>
          </a:p>
          <a:p>
            <a:pPr marL="857250" lvl="1" indent="-457200">
              <a:buFont typeface="Courier New" pitchFamily="49" charset="0"/>
              <a:buChar char="o"/>
            </a:pPr>
            <a:r>
              <a:rPr lang="en-GB" sz="6000" dirty="0"/>
              <a:t>Level of control (see above)</a:t>
            </a:r>
          </a:p>
          <a:p>
            <a:pPr marL="857250" lvl="1" indent="-457200">
              <a:buFont typeface="Courier New" pitchFamily="49" charset="0"/>
              <a:buChar char="o"/>
            </a:pPr>
            <a:r>
              <a:rPr lang="en-GB" sz="6000" dirty="0"/>
              <a:t>Provision of tools and equipment (see Ready Mixed Concrete, above).</a:t>
            </a:r>
          </a:p>
          <a:p>
            <a:pPr marL="857250" lvl="1" indent="-457200">
              <a:buFont typeface="Courier New" pitchFamily="49" charset="0"/>
              <a:buChar char="o"/>
            </a:pPr>
            <a:r>
              <a:rPr lang="en-GB" sz="6000" dirty="0"/>
              <a:t>Salary – independent contractors are often  paid per job, rather than per hour.  </a:t>
            </a:r>
          </a:p>
        </p:txBody>
      </p:sp>
    </p:spTree>
    <p:extLst>
      <p:ext uri="{BB962C8B-B14F-4D97-AF65-F5344CB8AC3E}">
        <p14:creationId xmlns:p14="http://schemas.microsoft.com/office/powerpoint/2010/main" val="2518163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GB" b="1" dirty="0">
                <a:solidFill>
                  <a:prstClr val="black"/>
                </a:solidFill>
              </a:rPr>
              <a:t>Who is an employee Cont’d?</a:t>
            </a:r>
            <a:endParaRPr lang="en-GB" b="1" dirty="0"/>
          </a:p>
        </p:txBody>
      </p:sp>
      <p:sp>
        <p:nvSpPr>
          <p:cNvPr id="3" name="Content Placeholder 2"/>
          <p:cNvSpPr>
            <a:spLocks noGrp="1"/>
          </p:cNvSpPr>
          <p:nvPr>
            <p:ph idx="1"/>
          </p:nvPr>
        </p:nvSpPr>
        <p:spPr>
          <a:xfrm>
            <a:off x="457200" y="1412776"/>
            <a:ext cx="8229600" cy="5112568"/>
          </a:xfrm>
        </p:spPr>
        <p:txBody>
          <a:bodyPr>
            <a:normAutofit fontScale="92500" lnSpcReduction="10000"/>
          </a:bodyPr>
          <a:lstStyle/>
          <a:p>
            <a:pPr lvl="1">
              <a:buFont typeface="Courier New" pitchFamily="49" charset="0"/>
              <a:buChar char="o"/>
            </a:pPr>
            <a:r>
              <a:rPr lang="en-GB" sz="2400" dirty="0"/>
              <a:t>The payment of Tax/PAYE/national insurance</a:t>
            </a:r>
          </a:p>
          <a:p>
            <a:pPr lvl="1">
              <a:buFont typeface="Courier New" pitchFamily="49" charset="0"/>
              <a:buChar char="o"/>
            </a:pPr>
            <a:r>
              <a:rPr lang="en-GB" sz="2400" dirty="0"/>
              <a:t>Sick pay</a:t>
            </a:r>
          </a:p>
          <a:p>
            <a:pPr lvl="1">
              <a:buFont typeface="Courier New" pitchFamily="49" charset="0"/>
              <a:buChar char="o"/>
            </a:pPr>
            <a:r>
              <a:rPr lang="en-GB" sz="2400" dirty="0"/>
              <a:t>Bearing the risk of profit and loss</a:t>
            </a:r>
          </a:p>
          <a:p>
            <a:pPr lvl="1">
              <a:buFont typeface="Courier New" pitchFamily="49" charset="0"/>
              <a:buChar char="o"/>
            </a:pPr>
            <a:r>
              <a:rPr lang="en-GB" sz="2400" dirty="0"/>
              <a:t>fixed place and time of performance - independent contractors often have multiple employers, and often have less formalised working arrangements</a:t>
            </a:r>
          </a:p>
          <a:p>
            <a:pPr lvl="1">
              <a:buFont typeface="Courier New" pitchFamily="49" charset="0"/>
              <a:buChar char="o"/>
            </a:pPr>
            <a:r>
              <a:rPr lang="en-GB" sz="2400" dirty="0"/>
              <a:t>Right/ability to do other work </a:t>
            </a:r>
          </a:p>
          <a:p>
            <a:pPr lvl="1">
              <a:buFont typeface="Courier New" pitchFamily="49" charset="0"/>
              <a:buChar char="o"/>
            </a:pPr>
            <a:r>
              <a:rPr lang="en-GB" sz="2400" dirty="0"/>
              <a:t>Labelling (see above, Massey v Crown Life Insurance, and Ferguson v John Dawson). </a:t>
            </a:r>
          </a:p>
          <a:p>
            <a:pPr marL="457200" lvl="1" indent="0">
              <a:buNone/>
            </a:pPr>
            <a:r>
              <a:rPr lang="en-GB" sz="2400" dirty="0"/>
              <a:t>Look at:</a:t>
            </a:r>
            <a:endParaRPr lang="en-GB" sz="2400" b="1" dirty="0"/>
          </a:p>
          <a:p>
            <a:pPr lvl="1"/>
            <a:r>
              <a:rPr lang="en-US" sz="2400" b="1" dirty="0"/>
              <a:t>The Standard Bank  Ltd v The Attorney-general  And </a:t>
            </a:r>
            <a:r>
              <a:rPr lang="en-US" sz="2400" b="1" dirty="0" err="1"/>
              <a:t>Siafumba</a:t>
            </a:r>
            <a:r>
              <a:rPr lang="en-US" sz="2400" b="1" dirty="0"/>
              <a:t> (1974) Z.R. 140 (H.C.);</a:t>
            </a:r>
          </a:p>
          <a:p>
            <a:pPr lvl="1"/>
            <a:r>
              <a:rPr lang="en-US" sz="2400" b="1" dirty="0"/>
              <a:t>Dr </a:t>
            </a:r>
            <a:r>
              <a:rPr lang="en-US" sz="2400" b="1" dirty="0" err="1"/>
              <a:t>Sultanova</a:t>
            </a:r>
            <a:r>
              <a:rPr lang="en-US" sz="2400" b="1" dirty="0"/>
              <a:t> </a:t>
            </a:r>
            <a:r>
              <a:rPr lang="en-US" sz="2400" b="1" dirty="0" err="1"/>
              <a:t>Zumrad</a:t>
            </a:r>
            <a:r>
              <a:rPr lang="en-US" sz="2400" b="1" dirty="0"/>
              <a:t> v Kalinda &amp; Another (Appeal No. 201/2015) [2018] ZMSC 310 (19 September 2018).</a:t>
            </a:r>
          </a:p>
        </p:txBody>
      </p:sp>
    </p:spTree>
    <p:extLst>
      <p:ext uri="{BB962C8B-B14F-4D97-AF65-F5344CB8AC3E}">
        <p14:creationId xmlns:p14="http://schemas.microsoft.com/office/powerpoint/2010/main" val="2470980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GB" b="1" dirty="0">
                <a:solidFill>
                  <a:prstClr val="black"/>
                </a:solidFill>
              </a:rPr>
              <a:t>Who is an employee Cont’d?</a:t>
            </a:r>
            <a:endParaRPr lang="en-GB" dirty="0"/>
          </a:p>
        </p:txBody>
      </p:sp>
      <p:sp>
        <p:nvSpPr>
          <p:cNvPr id="3" name="Content Placeholder 2"/>
          <p:cNvSpPr>
            <a:spLocks noGrp="1"/>
          </p:cNvSpPr>
          <p:nvPr>
            <p:ph idx="1"/>
          </p:nvPr>
        </p:nvSpPr>
        <p:spPr>
          <a:xfrm>
            <a:off x="457200" y="1196752"/>
            <a:ext cx="8229600" cy="5328592"/>
          </a:xfrm>
        </p:spPr>
        <p:txBody>
          <a:bodyPr>
            <a:normAutofit/>
          </a:bodyPr>
          <a:lstStyle/>
          <a:p>
            <a:pPr>
              <a:spcBef>
                <a:spcPts val="0"/>
              </a:spcBef>
            </a:pPr>
            <a:r>
              <a:rPr lang="en-GB" sz="2400" dirty="0"/>
              <a:t>One particular problem which arises is the status of employees who are hired out to work for a different company. </a:t>
            </a:r>
          </a:p>
          <a:p>
            <a:pPr>
              <a:spcBef>
                <a:spcPts val="0"/>
              </a:spcBef>
            </a:pPr>
            <a:r>
              <a:rPr lang="en-GB" sz="2400" dirty="0"/>
              <a:t>Do such employees remain the employees of their general employer or do they become the employees of the hiring company? </a:t>
            </a:r>
          </a:p>
          <a:p>
            <a:pPr>
              <a:spcBef>
                <a:spcPts val="0"/>
              </a:spcBef>
            </a:pPr>
            <a:r>
              <a:rPr lang="en-GB" sz="2400" dirty="0"/>
              <a:t>This will determine who is liable for the employee’s torts</a:t>
            </a:r>
          </a:p>
          <a:p>
            <a:pPr>
              <a:spcBef>
                <a:spcPts val="0"/>
              </a:spcBef>
            </a:pPr>
            <a:r>
              <a:rPr lang="en-GB" sz="2400" dirty="0"/>
              <a:t>See – </a:t>
            </a:r>
            <a:r>
              <a:rPr lang="en-GB" sz="2400" b="1" dirty="0"/>
              <a:t>Mersey Docks and Harbour Board v </a:t>
            </a:r>
            <a:r>
              <a:rPr lang="en-GB" sz="2400" b="1" dirty="0" err="1"/>
              <a:t>Coggins</a:t>
            </a:r>
            <a:r>
              <a:rPr lang="en-GB" sz="2400" b="1" dirty="0"/>
              <a:t>  and Griffith (Liverpool) Ltd (1947) A.C 1 – </a:t>
            </a:r>
            <a:r>
              <a:rPr lang="en-GB" sz="2400" dirty="0"/>
              <a:t>Lord Porter indicated that the courts should consider a number of factors including:</a:t>
            </a:r>
          </a:p>
          <a:p>
            <a:pPr lvl="1">
              <a:spcBef>
                <a:spcPts val="0"/>
              </a:spcBef>
              <a:buFont typeface="Courier New" pitchFamily="49" charset="0"/>
              <a:buChar char="o"/>
            </a:pPr>
            <a:r>
              <a:rPr lang="en-GB" sz="2000" dirty="0"/>
              <a:t> who pays the employee’s wages, who has the power of dismissal, how long the alternative work lasts and the complexity of the machinery used.</a:t>
            </a:r>
          </a:p>
          <a:p>
            <a:pPr lvl="1">
              <a:spcBef>
                <a:spcPts val="0"/>
              </a:spcBef>
              <a:buFont typeface="Courier New" pitchFamily="49" charset="0"/>
              <a:buChar char="o"/>
            </a:pPr>
            <a:r>
              <a:rPr lang="en-GB" sz="2000" dirty="0"/>
              <a:t>The more complex the machinery, the more unlikely that the employee will be deemed to work for the company hiring his or her services.</a:t>
            </a:r>
          </a:p>
          <a:p>
            <a:endParaRPr lang="en-GB" dirty="0"/>
          </a:p>
        </p:txBody>
      </p:sp>
    </p:spTree>
    <p:extLst>
      <p:ext uri="{BB962C8B-B14F-4D97-AF65-F5344CB8AC3E}">
        <p14:creationId xmlns:p14="http://schemas.microsoft.com/office/powerpoint/2010/main" val="3603615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GB" dirty="0"/>
              <a:t/>
            </a:r>
            <a:br>
              <a:rPr lang="en-GB" dirty="0"/>
            </a:br>
            <a:r>
              <a:rPr lang="en-GB" sz="4000" b="1" dirty="0"/>
              <a:t>The Tort was committed in the Course of Employment</a:t>
            </a:r>
            <a:r>
              <a:rPr lang="en-GB" dirty="0"/>
              <a:t/>
            </a:r>
            <a:br>
              <a:rPr lang="en-GB" dirty="0"/>
            </a:br>
            <a:endParaRPr lang="en-GB" dirty="0"/>
          </a:p>
        </p:txBody>
      </p:sp>
      <p:sp>
        <p:nvSpPr>
          <p:cNvPr id="3" name="Content Placeholder 2"/>
          <p:cNvSpPr>
            <a:spLocks noGrp="1"/>
          </p:cNvSpPr>
          <p:nvPr>
            <p:ph idx="1"/>
          </p:nvPr>
        </p:nvSpPr>
        <p:spPr>
          <a:xfrm>
            <a:off x="251520" y="1340768"/>
            <a:ext cx="8568952" cy="5328592"/>
          </a:xfrm>
        </p:spPr>
        <p:txBody>
          <a:bodyPr>
            <a:noAutofit/>
          </a:bodyPr>
          <a:lstStyle/>
          <a:p>
            <a:pPr marL="228600" indent="-228600">
              <a:spcBef>
                <a:spcPts val="0"/>
              </a:spcBef>
              <a:buAutoNum type="arabicPeriod" startAt="3"/>
            </a:pPr>
            <a:r>
              <a:rPr lang="en-GB" sz="2400" b="1" dirty="0"/>
              <a:t>Tortious acts must be in the course of employment </a:t>
            </a:r>
            <a:r>
              <a:rPr lang="en-GB" sz="2400" dirty="0"/>
              <a:t> -  An employer is not responsible for all of the acts one of their employees carries out.  It would be absurd if an employer was held liable for a car crash one of their employees caused on their day off.  </a:t>
            </a:r>
          </a:p>
          <a:p>
            <a:pPr lvl="1">
              <a:spcBef>
                <a:spcPts val="0"/>
              </a:spcBef>
              <a:buFont typeface="Courier New" pitchFamily="49" charset="0"/>
              <a:buChar char="o"/>
            </a:pPr>
            <a:r>
              <a:rPr lang="en-GB" sz="2400" dirty="0"/>
              <a:t>The tortious act must occur in the course of employment; an employee is acting in the course of employment if  his conduct is authorised  by the employer, or it is considered to be an unauthorised means of performing the job for which he is employed (acts closely connected to the job for which he is employed) – </a:t>
            </a:r>
            <a:r>
              <a:rPr lang="en-GB" sz="2400" b="1" dirty="0"/>
              <a:t>Lister v </a:t>
            </a:r>
            <a:r>
              <a:rPr lang="en-GB" sz="2400" b="1" dirty="0" err="1"/>
              <a:t>Hesley</a:t>
            </a:r>
            <a:r>
              <a:rPr lang="en-GB" sz="2400" b="1" dirty="0"/>
              <a:t> Hall Ltd (2002) 1 AC 215</a:t>
            </a:r>
          </a:p>
          <a:p>
            <a:pPr lvl="1">
              <a:spcBef>
                <a:spcPts val="0"/>
              </a:spcBef>
              <a:buFont typeface="Courier New" pitchFamily="49" charset="0"/>
              <a:buChar char="o"/>
            </a:pPr>
            <a:r>
              <a:rPr lang="en-GB" sz="2400" dirty="0"/>
              <a:t>An authorised act could for instance be in  a case where a waste disposal company which orders an employee to dump toxic waste in a public waterway will have committed a tort. </a:t>
            </a:r>
          </a:p>
        </p:txBody>
      </p:sp>
    </p:spTree>
    <p:extLst>
      <p:ext uri="{BB962C8B-B14F-4D97-AF65-F5344CB8AC3E}">
        <p14:creationId xmlns:p14="http://schemas.microsoft.com/office/powerpoint/2010/main" val="3150691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GB" sz="36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268760"/>
            <a:ext cx="8229600" cy="5256584"/>
          </a:xfrm>
        </p:spPr>
        <p:txBody>
          <a:bodyPr>
            <a:normAutofit fontScale="77500" lnSpcReduction="20000"/>
          </a:bodyPr>
          <a:lstStyle/>
          <a:p>
            <a:r>
              <a:rPr lang="en-GB" sz="3400" dirty="0"/>
              <a:t>Express authorisation is not an ever-present feature of many employment situations  -the key thing to ascertain is then whether an employee has been given implied authority to act due to the scope of their employment. </a:t>
            </a:r>
          </a:p>
          <a:p>
            <a:r>
              <a:rPr lang="en-GB" sz="3400" dirty="0"/>
              <a:t>Implied authority can be seen in </a:t>
            </a:r>
            <a:r>
              <a:rPr lang="en-GB" sz="3400" b="1" dirty="0"/>
              <a:t>Poland v Parr &amp; Sons [1927] 1 KB 236.</a:t>
            </a:r>
            <a:r>
              <a:rPr lang="en-GB" sz="3400" dirty="0"/>
              <a:t> </a:t>
            </a:r>
          </a:p>
          <a:p>
            <a:pPr lvl="1">
              <a:buFont typeface="Courier New" pitchFamily="49" charset="0"/>
              <a:buChar char="o"/>
            </a:pPr>
            <a:r>
              <a:rPr lang="en-GB" dirty="0"/>
              <a:t>The defendant’s employee believed that some children were stealing the defendant company’s property. He struck one of the children, seriously injuring him. It was held that although this was an unreasonable act, it was still done under his employer’s implied authority. The court noted that in general employees have an implied authority, in an emergency, to protect their employer’s property (although the bench also noted that there was a limit if, for example, the employee had shot at the boy, this would be beyond implied authority.) The claim, therefore, succeeded.</a:t>
            </a:r>
          </a:p>
          <a:p>
            <a:pPr marL="514350" indent="-457200"/>
            <a:endParaRPr lang="en-GB" dirty="0"/>
          </a:p>
          <a:p>
            <a:endParaRPr lang="en-GB" dirty="0"/>
          </a:p>
          <a:p>
            <a:endParaRPr lang="en-GB" dirty="0"/>
          </a:p>
        </p:txBody>
      </p:sp>
    </p:spTree>
    <p:extLst>
      <p:ext uri="{BB962C8B-B14F-4D97-AF65-F5344CB8AC3E}">
        <p14:creationId xmlns:p14="http://schemas.microsoft.com/office/powerpoint/2010/main" val="624515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0C95A5-E54E-4806-9F32-3380D6F2E10F}"/>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369BC4FF-1DA0-4CF6-91FC-6C3F47CA007B}"/>
              </a:ext>
            </a:extLst>
          </p:cNvPr>
          <p:cNvSpPr>
            <a:spLocks noGrp="1"/>
          </p:cNvSpPr>
          <p:nvPr>
            <p:ph idx="1"/>
          </p:nvPr>
        </p:nvSpPr>
        <p:spPr>
          <a:xfrm>
            <a:off x="457200" y="1268760"/>
            <a:ext cx="8229600" cy="5112568"/>
          </a:xfrm>
        </p:spPr>
        <p:txBody>
          <a:bodyPr>
            <a:normAutofit/>
          </a:bodyPr>
          <a:lstStyle/>
          <a:p>
            <a:r>
              <a:rPr lang="en-US" sz="2400" b="1" dirty="0"/>
              <a:t>Further Reading: </a:t>
            </a:r>
          </a:p>
          <a:p>
            <a:pPr marL="914400" lvl="1" indent="-457200">
              <a:buFont typeface="+mj-lt"/>
              <a:buAutoNum type="alphaLcParenR"/>
            </a:pPr>
            <a:r>
              <a:rPr lang="en-US" sz="2400" b="1" i="1" dirty="0"/>
              <a:t>Industrial Gases Limited V </a:t>
            </a:r>
            <a:r>
              <a:rPr lang="en-US" sz="2400" b="1" i="1" dirty="0" err="1"/>
              <a:t>Waraf</a:t>
            </a:r>
            <a:r>
              <a:rPr lang="en-US" sz="2400" b="1" i="1" dirty="0"/>
              <a:t> Transport Limited And </a:t>
            </a:r>
            <a:r>
              <a:rPr lang="en-US" sz="2400" b="1" i="1" dirty="0" err="1"/>
              <a:t>Mussah</a:t>
            </a:r>
            <a:r>
              <a:rPr lang="en-US" sz="2400" b="1" i="1" dirty="0"/>
              <a:t> </a:t>
            </a:r>
            <a:r>
              <a:rPr lang="en-US" sz="2400" b="1" i="1" dirty="0" err="1"/>
              <a:t>Mogeehaid</a:t>
            </a:r>
            <a:r>
              <a:rPr lang="en-US" sz="2400" b="1" i="1" dirty="0"/>
              <a:t> (1997) S.J. 6 (S.C.)</a:t>
            </a:r>
          </a:p>
          <a:p>
            <a:pPr marL="914400" lvl="1" indent="-457200">
              <a:buFont typeface="+mj-lt"/>
              <a:buAutoNum type="alphaLcParenR"/>
            </a:pPr>
            <a:r>
              <a:rPr lang="en-US" sz="2400" b="1" i="1" dirty="0" err="1"/>
              <a:t>Giogio</a:t>
            </a:r>
            <a:r>
              <a:rPr lang="en-US" sz="2400" b="1" i="1" dirty="0"/>
              <a:t> </a:t>
            </a:r>
            <a:r>
              <a:rPr lang="en-US" sz="2400" b="1" i="1" dirty="0" err="1"/>
              <a:t>Fraschini</a:t>
            </a:r>
            <a:r>
              <a:rPr lang="en-US" sz="2400" b="1" i="1" dirty="0"/>
              <a:t> And Motor Parts Industries (Copperbelt) v Attorney-general (1984) Z.R. 29 (S.C.)</a:t>
            </a:r>
          </a:p>
          <a:p>
            <a:pPr marL="914400" lvl="1" indent="-457200">
              <a:buFont typeface="+mj-lt"/>
              <a:buAutoNum type="alphaLcParenR"/>
            </a:pPr>
            <a:r>
              <a:rPr lang="en-US" sz="2400" b="1" i="1" dirty="0"/>
              <a:t>Acropolis Bakery Ltd v ZCCM Ltd (S.C.Z. Judgment No. 30 of 1985) [1985] ZMSC 23 (9 December 1985);</a:t>
            </a:r>
          </a:p>
          <a:p>
            <a:pPr marL="914400" lvl="1" indent="-457200">
              <a:buFont typeface="+mj-lt"/>
              <a:buAutoNum type="alphaLcParenR"/>
            </a:pPr>
            <a:r>
              <a:rPr lang="en-US" sz="2400" b="1" i="1" dirty="0"/>
              <a:t>GDC </a:t>
            </a:r>
            <a:r>
              <a:rPr lang="en-US" sz="2400" b="1" i="1" dirty="0" err="1"/>
              <a:t>Hauliers</a:t>
            </a:r>
            <a:r>
              <a:rPr lang="en-US" sz="2400" b="1" i="1" dirty="0"/>
              <a:t> (Z) Limited v Trans-Carriers Limited (SCZ Judgment No. 7 of 2001) [2001] ZMSC 17</a:t>
            </a:r>
          </a:p>
          <a:p>
            <a:r>
              <a:rPr lang="en-US" sz="2400" dirty="0"/>
              <a:t>The Course of employment will depend on the facts of each particular case. The cases below are an illustration of the approach adopted by the courts.</a:t>
            </a:r>
          </a:p>
          <a:p>
            <a:endParaRPr lang="en-US" sz="2400" b="1" dirty="0"/>
          </a:p>
        </p:txBody>
      </p:sp>
    </p:spTree>
    <p:extLst>
      <p:ext uri="{BB962C8B-B14F-4D97-AF65-F5344CB8AC3E}">
        <p14:creationId xmlns:p14="http://schemas.microsoft.com/office/powerpoint/2010/main" val="1619709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600200"/>
            <a:ext cx="8229600" cy="4997152"/>
          </a:xfrm>
        </p:spPr>
        <p:txBody>
          <a:bodyPr>
            <a:normAutofit fontScale="85000" lnSpcReduction="20000"/>
          </a:bodyPr>
          <a:lstStyle/>
          <a:p>
            <a:r>
              <a:rPr lang="en-GB" b="1" dirty="0"/>
              <a:t>Authorised acts in an unauthorised manner  </a:t>
            </a:r>
            <a:r>
              <a:rPr lang="en-GB" dirty="0"/>
              <a:t>- here, an employee is undertaking an authorised act, but does so in an unauthorised manner. </a:t>
            </a:r>
          </a:p>
          <a:p>
            <a:r>
              <a:rPr lang="en-GB" dirty="0"/>
              <a:t>See - </a:t>
            </a:r>
            <a:r>
              <a:rPr lang="en-GB" b="1" dirty="0"/>
              <a:t>Century Insurance v NI Road Transport Board [1942] AC 509: </a:t>
            </a:r>
          </a:p>
          <a:p>
            <a:pPr lvl="1">
              <a:buFont typeface="Courier New" pitchFamily="49" charset="0"/>
              <a:buChar char="o"/>
            </a:pPr>
            <a:r>
              <a:rPr lang="en-GB" dirty="0"/>
              <a:t>A driver was employed by the defendant company to deliver petrol. Part of this task involved transferring the petrol from his lorry to a storage tank at the destination. Whilst doing this, the employee lit a cigarette, threw the match to the ground, and caused an explosion. </a:t>
            </a:r>
          </a:p>
          <a:p>
            <a:pPr lvl="1">
              <a:buFont typeface="Courier New" pitchFamily="49" charset="0"/>
              <a:buChar char="o"/>
            </a:pPr>
            <a:r>
              <a:rPr lang="en-GB" dirty="0"/>
              <a:t>The defendant was held vicariously liable for this conduct. Although the employee’s conduct was clearly careless, he was nonetheless in the process of carrying out an authorised act – delivering petrol.</a:t>
            </a:r>
          </a:p>
        </p:txBody>
      </p:sp>
    </p:spTree>
    <p:extLst>
      <p:ext uri="{BB962C8B-B14F-4D97-AF65-F5344CB8AC3E}">
        <p14:creationId xmlns:p14="http://schemas.microsoft.com/office/powerpoint/2010/main" val="3698672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GB" sz="36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340768"/>
            <a:ext cx="8229600" cy="5112568"/>
          </a:xfrm>
        </p:spPr>
        <p:txBody>
          <a:bodyPr>
            <a:normAutofit fontScale="70000" lnSpcReduction="20000"/>
          </a:bodyPr>
          <a:lstStyle/>
          <a:p>
            <a:r>
              <a:rPr lang="en-GB" sz="3400" dirty="0"/>
              <a:t>A distinction can be made between situations in which an employee acts within their employment responsibilities (as in Century Insurance), and when they act outside of them (albeit with the intention of aiding their employer.)</a:t>
            </a:r>
          </a:p>
          <a:p>
            <a:r>
              <a:rPr lang="en-GB" sz="3400" dirty="0"/>
              <a:t>The above distinction can be found in </a:t>
            </a:r>
            <a:r>
              <a:rPr lang="en-GB" sz="3400" b="1" dirty="0"/>
              <a:t>Beard v London Omnibus Co [1900] 2 QB 530</a:t>
            </a:r>
            <a:r>
              <a:rPr lang="en-GB" sz="3400" dirty="0"/>
              <a:t>: </a:t>
            </a:r>
          </a:p>
          <a:p>
            <a:pPr lvl="1">
              <a:buFont typeface="Courier New" pitchFamily="49" charset="0"/>
              <a:buChar char="o"/>
            </a:pPr>
            <a:r>
              <a:rPr lang="en-GB" sz="3100" dirty="0"/>
              <a:t>A bus conductor (i.e. not a driver) was at the bus depot, and realised that a bus was urgently needed for its next journey. He could not find the driver, and so decided to drive the bus around to the front of the depot, so that it was ready to go. In doing so, he injured a mechanic working in the depot. A claim was made against the employer bus company. The courts rejected vicarious liability – the conductor was acting outside of the course of his employment.</a:t>
            </a:r>
          </a:p>
          <a:p>
            <a:pPr lvl="1">
              <a:buFont typeface="Courier New" pitchFamily="49" charset="0"/>
              <a:buChar char="o"/>
            </a:pPr>
            <a:r>
              <a:rPr lang="en-GB" sz="3100" dirty="0"/>
              <a:t>Distinguish the above case </a:t>
            </a:r>
            <a:r>
              <a:rPr lang="en-GB" sz="3100" b="1" dirty="0"/>
              <a:t>Limpus v London General Omnibus Co (1862) 158 ER 993</a:t>
            </a:r>
          </a:p>
          <a:p>
            <a:endParaRPr lang="en-GB" dirty="0"/>
          </a:p>
        </p:txBody>
      </p:sp>
    </p:spTree>
    <p:extLst>
      <p:ext uri="{BB962C8B-B14F-4D97-AF65-F5344CB8AC3E}">
        <p14:creationId xmlns:p14="http://schemas.microsoft.com/office/powerpoint/2010/main" val="2081267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268760"/>
            <a:ext cx="8229600" cy="5328592"/>
          </a:xfrm>
        </p:spPr>
        <p:txBody>
          <a:bodyPr>
            <a:normAutofit/>
          </a:bodyPr>
          <a:lstStyle/>
          <a:p>
            <a:r>
              <a:rPr lang="en-GB" sz="2400" b="1" dirty="0"/>
              <a:t>Smith v Stages (1989) AC 928 </a:t>
            </a:r>
            <a:r>
              <a:rPr lang="en-GB" sz="2400" dirty="0"/>
              <a:t>– generally employees driving to and from work are not acting within the course of employment unless special circumstances exist, i.e. the employee is required under the employment contract to use the employer’s transport to work or if the employees work requires travel – a sales rep.</a:t>
            </a:r>
          </a:p>
          <a:p>
            <a:r>
              <a:rPr lang="en-GB" sz="2400" dirty="0"/>
              <a:t>But, a deviation from a journey taken in the course of employment will, unless incidental, take the employee out of the course of employment  for the time being -  </a:t>
            </a:r>
            <a:r>
              <a:rPr lang="en-GB" sz="2400" b="1" dirty="0"/>
              <a:t>Storey v Ashton (1869) L.R 4 QB 476</a:t>
            </a:r>
          </a:p>
        </p:txBody>
      </p:sp>
    </p:spTree>
    <p:extLst>
      <p:ext uri="{BB962C8B-B14F-4D97-AF65-F5344CB8AC3E}">
        <p14:creationId xmlns:p14="http://schemas.microsoft.com/office/powerpoint/2010/main" val="649975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9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412776"/>
            <a:ext cx="8229600" cy="5184576"/>
          </a:xfrm>
        </p:spPr>
        <p:txBody>
          <a:bodyPr>
            <a:normAutofit lnSpcReduction="10000"/>
          </a:bodyPr>
          <a:lstStyle/>
          <a:p>
            <a:r>
              <a:rPr lang="en-GB" sz="2400" b="1" dirty="0"/>
              <a:t>Explicitly Prohibited Acts </a:t>
            </a:r>
            <a:r>
              <a:rPr lang="en-GB" sz="2400" dirty="0"/>
              <a:t>-Courts will usually deny vicarious liability when an employer has expressly prohibited an employee from taking a particular action.</a:t>
            </a:r>
          </a:p>
          <a:p>
            <a:pPr lvl="1">
              <a:buFont typeface="Arial" panose="020B0604020202020204" pitchFamily="34" charset="0"/>
              <a:buChar char="•"/>
            </a:pPr>
            <a:r>
              <a:rPr lang="en-GB" sz="2400" dirty="0"/>
              <a:t>However, it is important to note that whilst a prohibition against taking a particular action will be sufficient to break the link between the employee’s conduct and the employer, the same cannot be said when an employer has merely prohibited an employee from taking an authorised action in an unauthorised way – See </a:t>
            </a:r>
            <a:r>
              <a:rPr lang="en-GB" sz="2400" b="1" dirty="0"/>
              <a:t>Manfred </a:t>
            </a:r>
            <a:r>
              <a:rPr lang="en-GB" sz="2400" b="1" dirty="0" err="1"/>
              <a:t>Kabanda</a:t>
            </a:r>
            <a:r>
              <a:rPr lang="en-GB" sz="2400" b="1" dirty="0"/>
              <a:t> And </a:t>
            </a:r>
            <a:r>
              <a:rPr lang="en-GB" sz="2400" b="1" dirty="0" err="1"/>
              <a:t>Kajeema</a:t>
            </a:r>
            <a:r>
              <a:rPr lang="en-GB" sz="2400" b="1" dirty="0"/>
              <a:t> Construction V Joseph </a:t>
            </a:r>
            <a:r>
              <a:rPr lang="en-GB" sz="2400" b="1" dirty="0" err="1"/>
              <a:t>Kasanga</a:t>
            </a:r>
            <a:r>
              <a:rPr lang="en-GB" sz="2400" b="1" dirty="0"/>
              <a:t> (1990 - 1992) Z.R. 145 (S.C.) </a:t>
            </a:r>
          </a:p>
          <a:p>
            <a:pPr lvl="1">
              <a:buFont typeface="Arial" panose="020B0604020202020204" pitchFamily="34" charset="0"/>
              <a:buChar char="•"/>
            </a:pPr>
            <a:r>
              <a:rPr lang="en-GB" sz="2400" dirty="0"/>
              <a:t>If the prohibited conduct benefits the employer in some way the courts are willing to find the employer vicariously liable – </a:t>
            </a:r>
            <a:r>
              <a:rPr lang="en-GB" sz="2400" b="1" dirty="0"/>
              <a:t>Limpus case</a:t>
            </a:r>
          </a:p>
          <a:p>
            <a:endParaRPr lang="en-GB" dirty="0"/>
          </a:p>
          <a:p>
            <a:endParaRPr lang="en-GB" dirty="0"/>
          </a:p>
          <a:p>
            <a:endParaRPr lang="en-GB" dirty="0"/>
          </a:p>
        </p:txBody>
      </p:sp>
    </p:spTree>
    <p:extLst>
      <p:ext uri="{BB962C8B-B14F-4D97-AF65-F5344CB8AC3E}">
        <p14:creationId xmlns:p14="http://schemas.microsoft.com/office/powerpoint/2010/main" val="10554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Introduction</a:t>
            </a:r>
          </a:p>
        </p:txBody>
      </p:sp>
      <p:sp>
        <p:nvSpPr>
          <p:cNvPr id="3" name="Content Placeholder 2"/>
          <p:cNvSpPr>
            <a:spLocks noGrp="1"/>
          </p:cNvSpPr>
          <p:nvPr>
            <p:ph idx="1"/>
          </p:nvPr>
        </p:nvSpPr>
        <p:spPr/>
        <p:txBody>
          <a:bodyPr>
            <a:normAutofit/>
          </a:bodyPr>
          <a:lstStyle/>
          <a:p>
            <a:r>
              <a:rPr lang="en-GB" sz="2400" dirty="0">
                <a:solidFill>
                  <a:prstClr val="black"/>
                </a:solidFill>
              </a:rPr>
              <a:t>Usually, we see that a person is not liable for the acts done by the other person. </a:t>
            </a:r>
          </a:p>
          <a:p>
            <a:r>
              <a:rPr lang="en-GB" sz="2400" dirty="0">
                <a:solidFill>
                  <a:prstClr val="black"/>
                </a:solidFill>
              </a:rPr>
              <a:t>However, under the law of torts, a person can be held liable for another person. </a:t>
            </a:r>
          </a:p>
          <a:p>
            <a:r>
              <a:rPr lang="en-GB" sz="2400" dirty="0">
                <a:solidFill>
                  <a:prstClr val="black"/>
                </a:solidFill>
              </a:rPr>
              <a:t>Also, for this person to held accountable for the act of the other person, it is necessary that there exists any form of relationship between the person who is accused and the other person. </a:t>
            </a:r>
          </a:p>
          <a:p>
            <a:r>
              <a:rPr lang="en-GB" sz="2400" dirty="0">
                <a:solidFill>
                  <a:prstClr val="black"/>
                </a:solidFill>
              </a:rPr>
              <a:t>In short, there must be some sort of connection between these people.</a:t>
            </a:r>
            <a:endParaRPr lang="en-GB" sz="2800" dirty="0"/>
          </a:p>
        </p:txBody>
      </p:sp>
    </p:spTree>
    <p:extLst>
      <p:ext uri="{BB962C8B-B14F-4D97-AF65-F5344CB8AC3E}">
        <p14:creationId xmlns:p14="http://schemas.microsoft.com/office/powerpoint/2010/main" val="3755162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GB" sz="29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340768"/>
            <a:ext cx="8229600" cy="5256584"/>
          </a:xfrm>
        </p:spPr>
        <p:txBody>
          <a:bodyPr>
            <a:normAutofit/>
          </a:bodyPr>
          <a:lstStyle/>
          <a:p>
            <a:r>
              <a:rPr lang="en-GB" sz="2400" dirty="0"/>
              <a:t>Difficult cases are where the driver of a company vehicle gives a lift to an unauthorised passenger, is the employer vicariously liable?</a:t>
            </a:r>
          </a:p>
          <a:p>
            <a:r>
              <a:rPr lang="en-GB" sz="2400" dirty="0"/>
              <a:t>In </a:t>
            </a:r>
            <a:r>
              <a:rPr lang="en-GB" sz="2400" b="1" dirty="0"/>
              <a:t>Twine v Bean’s Express  (1946)  62 TLR 458  </a:t>
            </a:r>
            <a:r>
              <a:rPr lang="en-GB" sz="2400" dirty="0"/>
              <a:t>-  </a:t>
            </a:r>
          </a:p>
          <a:p>
            <a:pPr lvl="1">
              <a:buFont typeface="Courier New" pitchFamily="49" charset="0"/>
              <a:buChar char="o"/>
            </a:pPr>
            <a:r>
              <a:rPr lang="en-GB" sz="2400" dirty="0"/>
              <a:t>Held: as regards the injuries to the passenger, the negligence was outside the course of employment. Van driver was told not to take passengers, he took a hitch hiker, when driving negligently, he injured the hitch hiker. </a:t>
            </a:r>
          </a:p>
          <a:p>
            <a:pPr lvl="1">
              <a:buFont typeface="Courier New" pitchFamily="49" charset="0"/>
              <a:buChar char="o"/>
            </a:pPr>
            <a:r>
              <a:rPr lang="en-GB" sz="2400" dirty="0"/>
              <a:t>There is no vicarious liability here because the driver was doing something he was told not to, he took himself outside the course of employment. </a:t>
            </a:r>
          </a:p>
        </p:txBody>
      </p:sp>
    </p:spTree>
    <p:extLst>
      <p:ext uri="{BB962C8B-B14F-4D97-AF65-F5344CB8AC3E}">
        <p14:creationId xmlns:p14="http://schemas.microsoft.com/office/powerpoint/2010/main" val="9644216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GB" sz="29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412776"/>
            <a:ext cx="8229600" cy="4713387"/>
          </a:xfrm>
        </p:spPr>
        <p:txBody>
          <a:bodyPr>
            <a:normAutofit fontScale="85000" lnSpcReduction="10000"/>
          </a:bodyPr>
          <a:lstStyle/>
          <a:p>
            <a:r>
              <a:rPr lang="en-GB" dirty="0"/>
              <a:t>In </a:t>
            </a:r>
            <a:r>
              <a:rPr lang="en-GB" b="1" dirty="0"/>
              <a:t>Rose v Plenty    [1976] 1 WLR 141 </a:t>
            </a:r>
            <a:r>
              <a:rPr lang="en-GB" dirty="0"/>
              <a:t>– </a:t>
            </a:r>
          </a:p>
          <a:p>
            <a:pPr lvl="1">
              <a:buFont typeface="Courier New" pitchFamily="49" charset="0"/>
              <a:buChar char="o"/>
            </a:pPr>
            <a:r>
              <a:rPr lang="en-GB" dirty="0"/>
              <a:t>Driver of a milk cart whose employer told him not to take passengers, but he allows a young boy to come along with him on the milk rounds. the boy is injured because of the drivers negligence.</a:t>
            </a:r>
          </a:p>
          <a:p>
            <a:pPr lvl="1">
              <a:buFont typeface="Courier New" pitchFamily="49" charset="0"/>
              <a:buChar char="o"/>
            </a:pPr>
            <a:r>
              <a:rPr lang="en-GB" dirty="0"/>
              <a:t>Despite this prohibition, this was within the course of employment, it didn’t prevent vicarious liability.</a:t>
            </a:r>
          </a:p>
          <a:p>
            <a:pPr lvl="1">
              <a:buFont typeface="Courier New" pitchFamily="49" charset="0"/>
              <a:buChar char="o"/>
            </a:pPr>
            <a:r>
              <a:rPr lang="en-GB" dirty="0"/>
              <a:t> The   employee’s   negligence  was   within   the   course   of   employment.   See   particularly   Lord   Denning’s explanation of how this case is to be distinguished from other similar cases such as    Twine  – In rose v plenty, the child was providing benefit to the employers business so doesn’t take him outside the employment course.</a:t>
            </a:r>
          </a:p>
          <a:p>
            <a:pPr marL="457200" lvl="1" indent="0">
              <a:buNone/>
            </a:pPr>
            <a:endParaRPr lang="en-GB" dirty="0"/>
          </a:p>
        </p:txBody>
      </p:sp>
    </p:spTree>
    <p:extLst>
      <p:ext uri="{BB962C8B-B14F-4D97-AF65-F5344CB8AC3E}">
        <p14:creationId xmlns:p14="http://schemas.microsoft.com/office/powerpoint/2010/main" val="4674809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900" b="1" dirty="0">
                <a:solidFill>
                  <a:prstClr val="black"/>
                </a:solidFill>
              </a:rPr>
              <a:t>The Tort was committed in the Course of Employment Cont’d</a:t>
            </a:r>
            <a:endParaRPr lang="en-GB" b="1" dirty="0"/>
          </a:p>
        </p:txBody>
      </p:sp>
      <p:sp>
        <p:nvSpPr>
          <p:cNvPr id="3" name="Content Placeholder 2"/>
          <p:cNvSpPr>
            <a:spLocks noGrp="1"/>
          </p:cNvSpPr>
          <p:nvPr>
            <p:ph idx="1"/>
          </p:nvPr>
        </p:nvSpPr>
        <p:spPr>
          <a:xfrm>
            <a:off x="323528" y="1412776"/>
            <a:ext cx="8496944" cy="5184576"/>
          </a:xfrm>
        </p:spPr>
        <p:txBody>
          <a:bodyPr>
            <a:noAutofit/>
          </a:bodyPr>
          <a:lstStyle/>
          <a:p>
            <a:pPr>
              <a:spcBef>
                <a:spcPts val="0"/>
              </a:spcBef>
            </a:pPr>
            <a:r>
              <a:rPr lang="en-GB" sz="2400" b="1" dirty="0"/>
              <a:t>Intentional Torts</a:t>
            </a:r>
            <a:r>
              <a:rPr lang="en-GB" sz="2400" dirty="0"/>
              <a:t> - For   intentional   torts,   the  general   rule  was  traditionally  understood  as  being   that  intentional wrongs or criminal acts usually take the employee outside the course of his employment.   </a:t>
            </a:r>
          </a:p>
          <a:p>
            <a:pPr>
              <a:spcBef>
                <a:spcPts val="0"/>
              </a:spcBef>
            </a:pPr>
            <a:r>
              <a:rPr lang="en-GB" sz="2400" dirty="0"/>
              <a:t>The current test for whether an intentional tort falls within the course of employment comes from </a:t>
            </a:r>
            <a:r>
              <a:rPr lang="en-GB" sz="2400" b="1" dirty="0"/>
              <a:t>Lister v </a:t>
            </a:r>
            <a:r>
              <a:rPr lang="en-GB" sz="2400" b="1" dirty="0" err="1"/>
              <a:t>Hesley</a:t>
            </a:r>
            <a:r>
              <a:rPr lang="en-GB" sz="2400" b="1" dirty="0"/>
              <a:t> Hall  </a:t>
            </a:r>
            <a:r>
              <a:rPr lang="en-GB" sz="2400" dirty="0"/>
              <a:t>which asks whether there is a ‘sufficient connection’ between the employment and the tort that it would be ‘just, fair and reasonable’ to hold the employers vicariously liable. </a:t>
            </a:r>
          </a:p>
          <a:p>
            <a:pPr lvl="1">
              <a:spcBef>
                <a:spcPts val="0"/>
              </a:spcBef>
              <a:buFont typeface="Courier New" pitchFamily="49" charset="0"/>
              <a:buChar char="o"/>
            </a:pPr>
            <a:r>
              <a:rPr lang="en-GB" sz="2000" dirty="0"/>
              <a:t>The  Lister test has changed the scope of vicarious liability here so that this intentional tort is more likely to be ‘within the course of employment’. </a:t>
            </a:r>
          </a:p>
          <a:p>
            <a:pPr lvl="1">
              <a:spcBef>
                <a:spcPts val="0"/>
              </a:spcBef>
              <a:buFont typeface="Courier New" pitchFamily="49" charset="0"/>
              <a:buChar char="o"/>
            </a:pPr>
            <a:r>
              <a:rPr lang="en-GB" sz="2000" dirty="0"/>
              <a:t>See the reasoning of the court in :</a:t>
            </a:r>
            <a:r>
              <a:rPr lang="en-GB" sz="2000" b="1" dirty="0"/>
              <a:t>Heasmans  v Clarity Cleaning [1987] ICR 949</a:t>
            </a:r>
            <a:r>
              <a:rPr lang="en-GB" sz="2000" dirty="0"/>
              <a:t>- decided before Lister.  </a:t>
            </a:r>
          </a:p>
        </p:txBody>
      </p:sp>
    </p:spTree>
    <p:extLst>
      <p:ext uri="{BB962C8B-B14F-4D97-AF65-F5344CB8AC3E}">
        <p14:creationId xmlns:p14="http://schemas.microsoft.com/office/powerpoint/2010/main" val="2497185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9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412776"/>
            <a:ext cx="8229600" cy="5256584"/>
          </a:xfrm>
        </p:spPr>
        <p:txBody>
          <a:bodyPr>
            <a:noAutofit/>
          </a:bodyPr>
          <a:lstStyle/>
          <a:p>
            <a:pPr>
              <a:spcBef>
                <a:spcPts val="0"/>
              </a:spcBef>
            </a:pPr>
            <a:r>
              <a:rPr lang="en-GB" sz="2400" dirty="0"/>
              <a:t>Can acts of assault/battery by an employee fall within the course of employment?</a:t>
            </a:r>
          </a:p>
          <a:p>
            <a:pPr>
              <a:spcBef>
                <a:spcPts val="0"/>
              </a:spcBef>
            </a:pPr>
            <a:r>
              <a:rPr lang="en-GB" sz="2400" dirty="0"/>
              <a:t> For the old position see: </a:t>
            </a:r>
            <a:r>
              <a:rPr lang="en-GB" sz="2400" b="1" dirty="0"/>
              <a:t>Poland  v Parr  &amp;   Sons     [1927] 1 KB  236</a:t>
            </a:r>
            <a:r>
              <a:rPr lang="en-GB" sz="2400" dirty="0"/>
              <a:t>- an act of violence, though excessive, in the course of protecting the employer’s interests did not take the worker outside the course of employment.</a:t>
            </a:r>
          </a:p>
          <a:p>
            <a:pPr>
              <a:spcBef>
                <a:spcPts val="0"/>
              </a:spcBef>
            </a:pPr>
            <a:r>
              <a:rPr lang="en-GB" sz="2400" dirty="0"/>
              <a:t>if    it   was   protecting   the   employer’s   reputation   or property   then   they   are   still   within   the   course   of employment</a:t>
            </a:r>
          </a:p>
          <a:p>
            <a:pPr>
              <a:spcBef>
                <a:spcPts val="0"/>
              </a:spcBef>
            </a:pPr>
            <a:r>
              <a:rPr lang="en-GB" sz="2400" b="1" dirty="0"/>
              <a:t>Warren v </a:t>
            </a:r>
            <a:r>
              <a:rPr lang="en-GB" sz="2400" b="1" dirty="0" err="1"/>
              <a:t>Henleys</a:t>
            </a:r>
            <a:r>
              <a:rPr lang="en-GB" sz="2400" b="1" dirty="0"/>
              <a:t>    [1948] 2 All ER 935   </a:t>
            </a:r>
            <a:r>
              <a:rPr lang="en-GB" sz="2400" dirty="0"/>
              <a:t>- acts of personal vengeance fell outside the course of employment and did not attract vicarious liability.  There was no vicarious liability in this case.</a:t>
            </a:r>
          </a:p>
        </p:txBody>
      </p:sp>
    </p:spTree>
    <p:extLst>
      <p:ext uri="{BB962C8B-B14F-4D97-AF65-F5344CB8AC3E}">
        <p14:creationId xmlns:p14="http://schemas.microsoft.com/office/powerpoint/2010/main" val="29443341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2900" b="1" dirty="0">
                <a:solidFill>
                  <a:prstClr val="black"/>
                </a:solidFill>
              </a:rPr>
              <a:t>The Tort was committed in the Course of Employment Cont’d</a:t>
            </a:r>
            <a:endParaRPr lang="en-GB" dirty="0"/>
          </a:p>
        </p:txBody>
      </p:sp>
      <p:sp>
        <p:nvSpPr>
          <p:cNvPr id="3" name="Content Placeholder 2"/>
          <p:cNvSpPr>
            <a:spLocks noGrp="1"/>
          </p:cNvSpPr>
          <p:nvPr>
            <p:ph idx="1"/>
          </p:nvPr>
        </p:nvSpPr>
        <p:spPr>
          <a:xfrm>
            <a:off x="457200" y="1340768"/>
            <a:ext cx="8229600" cy="5328592"/>
          </a:xfrm>
        </p:spPr>
        <p:txBody>
          <a:bodyPr>
            <a:normAutofit fontScale="77500" lnSpcReduction="20000"/>
          </a:bodyPr>
          <a:lstStyle/>
          <a:p>
            <a:r>
              <a:rPr lang="en-GB" sz="3100" dirty="0"/>
              <a:t>But compare the approach in </a:t>
            </a:r>
            <a:r>
              <a:rPr lang="en-GB" sz="3100" b="1" dirty="0"/>
              <a:t>Warren v </a:t>
            </a:r>
            <a:r>
              <a:rPr lang="en-GB" sz="3100" b="1" dirty="0" err="1"/>
              <a:t>Henleys</a:t>
            </a:r>
            <a:r>
              <a:rPr lang="en-GB" sz="3100" b="1" dirty="0"/>
              <a:t> </a:t>
            </a:r>
            <a:r>
              <a:rPr lang="en-GB" sz="3100" dirty="0"/>
              <a:t>with the modern cases of - </a:t>
            </a:r>
            <a:r>
              <a:rPr lang="en-GB" sz="3100" b="1" dirty="0" err="1"/>
              <a:t>Mattis</a:t>
            </a:r>
            <a:r>
              <a:rPr lang="en-GB" sz="3100" b="1" dirty="0"/>
              <a:t> v Pollock    [2003]  1 WLR 2158 </a:t>
            </a:r>
            <a:r>
              <a:rPr lang="en-GB" sz="3100" dirty="0"/>
              <a:t>- The   courts   still   said   that   employer   was  viciously   liable,   because   he   was   protecting   the employer by keeping the man outside the club. </a:t>
            </a:r>
          </a:p>
          <a:p>
            <a:pPr lvl="1">
              <a:buFont typeface="Courier New" pitchFamily="49" charset="0"/>
              <a:buChar char="o"/>
            </a:pPr>
            <a:r>
              <a:rPr lang="en-GB" dirty="0"/>
              <a:t>‘An independent act of self-indulgence or self-gratification’  could  be within the course of employment(therefore an assault arising out of resentment or spite did not necessarily fall outside the course of employment).</a:t>
            </a:r>
          </a:p>
          <a:p>
            <a:pPr lvl="1">
              <a:buFont typeface="Courier New" pitchFamily="49" charset="0"/>
              <a:buChar char="o"/>
            </a:pPr>
            <a:r>
              <a:rPr lang="en-GB" b="1" dirty="0"/>
              <a:t>Does sexual assault fall within the course of employment? </a:t>
            </a:r>
            <a:r>
              <a:rPr lang="en-GB" dirty="0"/>
              <a:t>- </a:t>
            </a:r>
            <a:r>
              <a:rPr lang="en-GB" b="1" dirty="0"/>
              <a:t>ST v North Yorkshire County Council  [1999] IRLR 98</a:t>
            </a:r>
            <a:r>
              <a:rPr lang="en-GB" dirty="0"/>
              <a:t>   - applying Poland v Parr the answer was ‘no.’ - When   a   teacher   abused  a  pupil   during   a   school  trip  to   Spain,  CA   said   the   employer   could  not   be vicariously liable, this was in no way an authorised mode of an authorised act. </a:t>
            </a:r>
          </a:p>
          <a:p>
            <a:pPr lvl="1">
              <a:buFont typeface="Courier New" pitchFamily="49" charset="0"/>
              <a:buChar char="o"/>
            </a:pPr>
            <a:r>
              <a:rPr lang="en-GB" dirty="0"/>
              <a:t>Lister v </a:t>
            </a:r>
            <a:r>
              <a:rPr lang="en-GB" dirty="0" err="1"/>
              <a:t>Hesley</a:t>
            </a:r>
            <a:r>
              <a:rPr lang="en-GB" dirty="0"/>
              <a:t>  - overturned the ST case, it illustrates vicarious liability for intentional wrongdoing.</a:t>
            </a:r>
          </a:p>
          <a:p>
            <a:pPr marL="457200" lvl="1" indent="0">
              <a:buNone/>
            </a:pPr>
            <a:endParaRPr lang="en-GB" dirty="0"/>
          </a:p>
        </p:txBody>
      </p:sp>
    </p:spTree>
    <p:extLst>
      <p:ext uri="{BB962C8B-B14F-4D97-AF65-F5344CB8AC3E}">
        <p14:creationId xmlns:p14="http://schemas.microsoft.com/office/powerpoint/2010/main" val="1820963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lstStyle/>
          <a:p>
            <a:r>
              <a:rPr lang="en-GB" sz="2600" b="1" dirty="0">
                <a:solidFill>
                  <a:prstClr val="black"/>
                </a:solidFill>
              </a:rPr>
              <a:t>Liability for Independent Contractors</a:t>
            </a:r>
            <a:endParaRPr lang="en-GB" dirty="0"/>
          </a:p>
        </p:txBody>
      </p:sp>
      <p:sp>
        <p:nvSpPr>
          <p:cNvPr id="3" name="Content Placeholder 2"/>
          <p:cNvSpPr>
            <a:spLocks noGrp="1"/>
          </p:cNvSpPr>
          <p:nvPr>
            <p:ph idx="1"/>
          </p:nvPr>
        </p:nvSpPr>
        <p:spPr>
          <a:xfrm>
            <a:off x="457200" y="1340768"/>
            <a:ext cx="8229600" cy="5040560"/>
          </a:xfrm>
        </p:spPr>
        <p:txBody>
          <a:bodyPr>
            <a:normAutofit fontScale="92500" lnSpcReduction="10000"/>
          </a:bodyPr>
          <a:lstStyle/>
          <a:p>
            <a:r>
              <a:rPr lang="en-GB" dirty="0"/>
              <a:t> </a:t>
            </a:r>
            <a:r>
              <a:rPr lang="en-GB" sz="2600" dirty="0"/>
              <a:t>whilst an employer cannot be vicariously liable for the actions of an independent contractor, an employer can be liable if they are in breach of a no delegable duty to the claimant or the employer has authorised the contractor to commit a tort.</a:t>
            </a:r>
          </a:p>
          <a:p>
            <a:r>
              <a:rPr lang="en-GB" sz="2600" dirty="0"/>
              <a:t>Examples of employer’s non delegable duty include: duty to care for employees and liability under rule in the </a:t>
            </a:r>
            <a:r>
              <a:rPr lang="en-GB" sz="2600" dirty="0" err="1"/>
              <a:t>Rylands</a:t>
            </a:r>
            <a:r>
              <a:rPr lang="en-GB" sz="2600" dirty="0"/>
              <a:t> v Fletcher.</a:t>
            </a:r>
          </a:p>
          <a:p>
            <a:r>
              <a:rPr lang="en-GB" sz="2600" dirty="0"/>
              <a:t>However, courts are not prepared to find the employer liable, even when a non delegable duty is owed, for collateral or casual negligence of the independent contractor which is unconnected to with the job the independent contractor was engaged to perform – </a:t>
            </a:r>
            <a:r>
              <a:rPr lang="en-GB" sz="2600" b="1" dirty="0" err="1"/>
              <a:t>Padbury</a:t>
            </a:r>
            <a:r>
              <a:rPr lang="en-GB" sz="2600" b="1" dirty="0"/>
              <a:t> v Holiday and Greenwood Ltd (1912) 28 T.L.R 494</a:t>
            </a:r>
            <a:endParaRPr lang="en-GB" sz="2400" b="1" dirty="0"/>
          </a:p>
        </p:txBody>
      </p:sp>
    </p:spTree>
    <p:extLst>
      <p:ext uri="{BB962C8B-B14F-4D97-AF65-F5344CB8AC3E}">
        <p14:creationId xmlns:p14="http://schemas.microsoft.com/office/powerpoint/2010/main" val="25814755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190750" y="1438275"/>
            <a:ext cx="4762500" cy="3981450"/>
          </a:xfrm>
          <a:prstGeom prst="rect">
            <a:avLst/>
          </a:prstGeom>
        </p:spPr>
      </p:pic>
    </p:spTree>
    <p:extLst>
      <p:ext uri="{BB962C8B-B14F-4D97-AF65-F5344CB8AC3E}">
        <p14:creationId xmlns:p14="http://schemas.microsoft.com/office/powerpoint/2010/main" val="2961913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prstClr val="black"/>
                </a:solidFill>
              </a:rPr>
              <a:t>Introduction to Vicarious Liability</a:t>
            </a:r>
            <a:endParaRPr lang="en-GB" b="1" dirty="0"/>
          </a:p>
        </p:txBody>
      </p:sp>
      <p:sp>
        <p:nvSpPr>
          <p:cNvPr id="3" name="Content Placeholder 2"/>
          <p:cNvSpPr>
            <a:spLocks noGrp="1"/>
          </p:cNvSpPr>
          <p:nvPr>
            <p:ph idx="1"/>
          </p:nvPr>
        </p:nvSpPr>
        <p:spPr>
          <a:xfrm>
            <a:off x="457200" y="1340768"/>
            <a:ext cx="8229600" cy="5184576"/>
          </a:xfrm>
        </p:spPr>
        <p:txBody>
          <a:bodyPr>
            <a:noAutofit/>
          </a:bodyPr>
          <a:lstStyle/>
          <a:p>
            <a:r>
              <a:rPr lang="en-GB" sz="2400" dirty="0"/>
              <a:t>Vicarious liability  is where one party is held liable for the torts of another. It arises because of a specific relationship between the parties. ‘Vicarious’ means ‘on behalf of another’.</a:t>
            </a:r>
          </a:p>
          <a:p>
            <a:r>
              <a:rPr lang="en-GB" sz="2400" dirty="0"/>
              <a:t>Vicarious liability can arise in other situations than employer/employee relationships, e.g. principal/agent, parent/child, liability of a firm for the torts of partners. </a:t>
            </a:r>
          </a:p>
          <a:p>
            <a:r>
              <a:rPr lang="en-GB" sz="2400" dirty="0"/>
              <a:t>It is  most commonly based upon the employment relationship making the employer liable for the acts of the employee.</a:t>
            </a:r>
          </a:p>
          <a:p>
            <a:r>
              <a:rPr lang="en-GB" sz="2400" dirty="0"/>
              <a:t>Vicarious  liability is not a tort itself—but a determination of who is potentially liable—it’s a way of suing someone else other than the tortfeasor </a:t>
            </a:r>
          </a:p>
          <a:p>
            <a:endParaRPr lang="en-GB" sz="2400" dirty="0"/>
          </a:p>
        </p:txBody>
      </p:sp>
    </p:spTree>
    <p:extLst>
      <p:ext uri="{BB962C8B-B14F-4D97-AF65-F5344CB8AC3E}">
        <p14:creationId xmlns:p14="http://schemas.microsoft.com/office/powerpoint/2010/main" val="3372028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936104"/>
          </a:xfrm>
        </p:spPr>
        <p:txBody>
          <a:bodyPr/>
          <a:lstStyle/>
          <a:p>
            <a:r>
              <a:rPr lang="en-GB" b="1" dirty="0"/>
              <a:t>Cont’d</a:t>
            </a:r>
          </a:p>
        </p:txBody>
      </p:sp>
      <p:sp>
        <p:nvSpPr>
          <p:cNvPr id="3" name="Content Placeholder 2"/>
          <p:cNvSpPr>
            <a:spLocks noGrp="1"/>
          </p:cNvSpPr>
          <p:nvPr>
            <p:ph idx="1"/>
          </p:nvPr>
        </p:nvSpPr>
        <p:spPr>
          <a:xfrm>
            <a:off x="457200" y="1052736"/>
            <a:ext cx="8229600" cy="5544616"/>
          </a:xfrm>
        </p:spPr>
        <p:txBody>
          <a:bodyPr>
            <a:normAutofit/>
          </a:bodyPr>
          <a:lstStyle/>
          <a:p>
            <a:r>
              <a:rPr lang="en-GB" sz="2400" dirty="0"/>
              <a:t>Vicarious liability is strict liability; there is no need to show fault on part of defendant (employer) - employer will be strictly liable, even in absence of fault. </a:t>
            </a:r>
          </a:p>
          <a:p>
            <a:r>
              <a:rPr lang="en-GB" sz="2400" dirty="0"/>
              <a:t>vicarious liability is a form of secondary liability; </a:t>
            </a:r>
          </a:p>
          <a:p>
            <a:pPr lvl="1">
              <a:buFont typeface="Courier New" pitchFamily="49" charset="0"/>
              <a:buChar char="o"/>
            </a:pPr>
            <a:r>
              <a:rPr lang="en-GB" sz="2400" dirty="0"/>
              <a:t>Primary liability: When D is held liable for his own wrong-doing. For example, the employer themselves is at fault – direct liability = employers’ liability.</a:t>
            </a:r>
          </a:p>
          <a:p>
            <a:pPr lvl="1">
              <a:buFont typeface="Courier New" pitchFamily="49" charset="0"/>
              <a:buChar char="o"/>
            </a:pPr>
            <a:r>
              <a:rPr lang="en-GB" sz="2400" dirty="0"/>
              <a:t>Secondary liability = vicarious liability, when suing someone else other than the tortfeasor.</a:t>
            </a:r>
          </a:p>
          <a:p>
            <a:endParaRPr lang="en-GB" dirty="0"/>
          </a:p>
        </p:txBody>
      </p:sp>
    </p:spTree>
    <p:extLst>
      <p:ext uri="{BB962C8B-B14F-4D97-AF65-F5344CB8AC3E}">
        <p14:creationId xmlns:p14="http://schemas.microsoft.com/office/powerpoint/2010/main" val="3266519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prstClr val="black"/>
                </a:solidFill>
              </a:rPr>
              <a:t>Cont’d</a:t>
            </a:r>
            <a:endParaRPr lang="en-GB" dirty="0"/>
          </a:p>
        </p:txBody>
      </p:sp>
      <p:sp>
        <p:nvSpPr>
          <p:cNvPr id="3" name="Content Placeholder 2"/>
          <p:cNvSpPr>
            <a:spLocks noGrp="1"/>
          </p:cNvSpPr>
          <p:nvPr>
            <p:ph idx="1"/>
          </p:nvPr>
        </p:nvSpPr>
        <p:spPr/>
        <p:txBody>
          <a:bodyPr>
            <a:normAutofit/>
          </a:bodyPr>
          <a:lstStyle/>
          <a:p>
            <a:r>
              <a:rPr lang="en-GB" sz="2400" dirty="0"/>
              <a:t>An employer can be sued both directly and vicariously for the same event.</a:t>
            </a:r>
          </a:p>
          <a:p>
            <a:r>
              <a:rPr lang="en-GB" sz="2400" dirty="0"/>
              <a:t>Where vicarious liability applies, the Defendant and the Tortfeasor are treated as joint tortfeasors, which means that the claimant can choose to sue both or either of them; the employer is treated as if  they have committed the tort. </a:t>
            </a:r>
          </a:p>
          <a:p>
            <a:r>
              <a:rPr lang="en-GB" sz="2400" dirty="0"/>
              <a:t>In reality, the party sued is often the one in the best position financially to meet any judgement. </a:t>
            </a:r>
          </a:p>
          <a:p>
            <a:endParaRPr lang="en-GB" sz="2400" dirty="0"/>
          </a:p>
        </p:txBody>
      </p:sp>
    </p:spTree>
    <p:extLst>
      <p:ext uri="{BB962C8B-B14F-4D97-AF65-F5344CB8AC3E}">
        <p14:creationId xmlns:p14="http://schemas.microsoft.com/office/powerpoint/2010/main" val="285465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Background and Justification</a:t>
            </a:r>
          </a:p>
        </p:txBody>
      </p:sp>
      <p:sp>
        <p:nvSpPr>
          <p:cNvPr id="3" name="Content Placeholder 2"/>
          <p:cNvSpPr>
            <a:spLocks noGrp="1"/>
          </p:cNvSpPr>
          <p:nvPr>
            <p:ph idx="1"/>
          </p:nvPr>
        </p:nvSpPr>
        <p:spPr>
          <a:xfrm>
            <a:off x="457200" y="1268760"/>
            <a:ext cx="8229600" cy="5256584"/>
          </a:xfrm>
        </p:spPr>
        <p:txBody>
          <a:bodyPr>
            <a:noAutofit/>
          </a:bodyPr>
          <a:lstStyle/>
          <a:p>
            <a:r>
              <a:rPr lang="en-GB" sz="2400" dirty="0"/>
              <a:t>Vicarious liability is not a tort in it’s own right but  a rule of responsibility which renders the defendant liable for the torts committed by another; it is essentially a rule of convenience.</a:t>
            </a:r>
          </a:p>
          <a:p>
            <a:r>
              <a:rPr lang="en-GB" sz="2400" dirty="0"/>
              <a:t>It does not mean that the tortfeasor is not personally liable for his negligence, but that the claimant has a choice to sue be the tortfeasor or his employer.</a:t>
            </a:r>
          </a:p>
          <a:p>
            <a:r>
              <a:rPr lang="en-GB" sz="2400" dirty="0"/>
              <a:t> </a:t>
            </a:r>
            <a:r>
              <a:rPr lang="en-GB" sz="2400" b="1" dirty="0"/>
              <a:t>why should the employer be sued instead of the employee?</a:t>
            </a:r>
          </a:p>
          <a:p>
            <a:pPr marL="914400" lvl="1" indent="-514350">
              <a:buFont typeface="+mj-lt"/>
              <a:buAutoNum type="arabicParenR"/>
            </a:pPr>
            <a:r>
              <a:rPr lang="en-GB" sz="2400" dirty="0"/>
              <a:t>‘Deep pockets’ argument: Employer in better financial position to pay compensation-- has deep pockets (will most likely be insured, thus he will be able to pay).</a:t>
            </a:r>
          </a:p>
          <a:p>
            <a:pPr marL="914400" lvl="1" indent="-514350">
              <a:buFont typeface="+mj-lt"/>
              <a:buAutoNum type="arabicParenR"/>
            </a:pPr>
            <a:r>
              <a:rPr lang="en-GB" sz="2400" dirty="0"/>
              <a:t>Employer exercises both control and supervision over its employees.</a:t>
            </a:r>
          </a:p>
        </p:txBody>
      </p:sp>
    </p:spTree>
    <p:extLst>
      <p:ext uri="{BB962C8B-B14F-4D97-AF65-F5344CB8AC3E}">
        <p14:creationId xmlns:p14="http://schemas.microsoft.com/office/powerpoint/2010/main" val="4024576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720080"/>
          </a:xfrm>
        </p:spPr>
        <p:txBody>
          <a:bodyPr>
            <a:normAutofit fontScale="90000"/>
          </a:bodyPr>
          <a:lstStyle/>
          <a:p>
            <a:r>
              <a:rPr lang="en-GB" b="1" dirty="0"/>
              <a:t>Cont’d</a:t>
            </a:r>
          </a:p>
        </p:txBody>
      </p:sp>
      <p:sp>
        <p:nvSpPr>
          <p:cNvPr id="3" name="Content Placeholder 2"/>
          <p:cNvSpPr>
            <a:spLocks noGrp="1"/>
          </p:cNvSpPr>
          <p:nvPr>
            <p:ph idx="1"/>
          </p:nvPr>
        </p:nvSpPr>
        <p:spPr>
          <a:xfrm>
            <a:off x="251520" y="836712"/>
            <a:ext cx="8712968" cy="5760640"/>
          </a:xfrm>
        </p:spPr>
        <p:txBody>
          <a:bodyPr>
            <a:noAutofit/>
          </a:bodyPr>
          <a:lstStyle/>
          <a:p>
            <a:pPr>
              <a:buAutoNum type="arabicParenR" startAt="3"/>
            </a:pPr>
            <a:r>
              <a:rPr lang="en-GB" sz="2400" dirty="0">
                <a:solidFill>
                  <a:prstClr val="black"/>
                </a:solidFill>
              </a:rPr>
              <a:t>An employer may be careless in selecting negligent employees and should suffer the consequences thereof;</a:t>
            </a:r>
          </a:p>
          <a:p>
            <a:pPr>
              <a:buAutoNum type="arabicParenR" startAt="3"/>
            </a:pPr>
            <a:r>
              <a:rPr lang="en-GB" sz="2400" dirty="0">
                <a:solidFill>
                  <a:prstClr val="black"/>
                </a:solidFill>
              </a:rPr>
              <a:t>Benefit/burden theory: Benefits and burdens of employees. Employer should have the burden if they have the benefit. The employer gets benefit from employee’s actions, so should bear burden if goes wrong.</a:t>
            </a:r>
          </a:p>
          <a:p>
            <a:pPr>
              <a:buAutoNum type="arabicParenR" startAt="3"/>
            </a:pPr>
            <a:r>
              <a:rPr lang="en-GB" sz="2400" dirty="0">
                <a:solidFill>
                  <a:prstClr val="black"/>
                </a:solidFill>
              </a:rPr>
              <a:t>High standards—employers will make efforts to see that employees don’t commit torts, will encourage high standard of care.</a:t>
            </a:r>
          </a:p>
          <a:p>
            <a:pPr>
              <a:buAutoNum type="arabicParenR" startAt="3"/>
            </a:pPr>
            <a:r>
              <a:rPr lang="en-GB" sz="2400" dirty="0">
                <a:solidFill>
                  <a:prstClr val="black"/>
                </a:solidFill>
              </a:rPr>
              <a:t>Vicarious liability  encourages better training, supervision and control of employees. </a:t>
            </a:r>
          </a:p>
          <a:p>
            <a:pPr>
              <a:buAutoNum type="arabicParenR" startAt="3"/>
            </a:pPr>
            <a:r>
              <a:rPr lang="en-GB" sz="2400" dirty="0">
                <a:solidFill>
                  <a:prstClr val="black"/>
                </a:solidFill>
              </a:rPr>
              <a:t>Loss distribution – the loss is borne by a large section as opposed to just the tortfeasor i.e. the employer, insurance company, clients of the insurance company who pay premiums.</a:t>
            </a:r>
          </a:p>
          <a:p>
            <a:endParaRPr lang="en-GB" sz="4400" dirty="0"/>
          </a:p>
        </p:txBody>
      </p:sp>
    </p:spTree>
    <p:extLst>
      <p:ext uri="{BB962C8B-B14F-4D97-AF65-F5344CB8AC3E}">
        <p14:creationId xmlns:p14="http://schemas.microsoft.com/office/powerpoint/2010/main" val="77325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Structure for a vicarious liability claim</a:t>
            </a:r>
            <a:br>
              <a:rPr lang="en-GB" b="1" dirty="0"/>
            </a:br>
            <a:endParaRPr lang="en-GB" b="1" dirty="0"/>
          </a:p>
        </p:txBody>
      </p:sp>
      <p:sp>
        <p:nvSpPr>
          <p:cNvPr id="3" name="Content Placeholder 2"/>
          <p:cNvSpPr>
            <a:spLocks noGrp="1"/>
          </p:cNvSpPr>
          <p:nvPr>
            <p:ph idx="1"/>
          </p:nvPr>
        </p:nvSpPr>
        <p:spPr/>
        <p:txBody>
          <a:bodyPr>
            <a:normAutofit/>
          </a:bodyPr>
          <a:lstStyle/>
          <a:p>
            <a:r>
              <a:rPr lang="en-GB" sz="2400" dirty="0"/>
              <a:t>To establish vicarious liability against an employer, the claimant must show all the following:</a:t>
            </a:r>
          </a:p>
          <a:p>
            <a:pPr marL="914400" lvl="1" indent="-514350">
              <a:buFont typeface="+mj-lt"/>
              <a:buAutoNum type="arabicParenR"/>
            </a:pPr>
            <a:r>
              <a:rPr lang="en-GB" sz="2400" dirty="0"/>
              <a:t>A tort has been committed by another (X)? </a:t>
            </a:r>
          </a:p>
          <a:p>
            <a:pPr marL="914400" lvl="1" indent="-514350">
              <a:buFont typeface="+mj-lt"/>
              <a:buAutoNum type="arabicParenR"/>
            </a:pPr>
            <a:r>
              <a:rPr lang="en-GB" sz="2400" dirty="0"/>
              <a:t>X is an employee of the Defendant (D) being sued.</a:t>
            </a:r>
          </a:p>
          <a:p>
            <a:pPr marL="914400" lvl="1" indent="-514350">
              <a:buFont typeface="+mj-lt"/>
              <a:buAutoNum type="arabicParenR"/>
            </a:pPr>
            <a:r>
              <a:rPr lang="en-GB" sz="2400" dirty="0"/>
              <a:t>The tort was committed in the course of employment</a:t>
            </a:r>
          </a:p>
        </p:txBody>
      </p:sp>
    </p:spTree>
    <p:extLst>
      <p:ext uri="{BB962C8B-B14F-4D97-AF65-F5344CB8AC3E}">
        <p14:creationId xmlns:p14="http://schemas.microsoft.com/office/powerpoint/2010/main" val="3515848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1431</TotalTime>
  <Words>4473</Words>
  <Application>Microsoft Office PowerPoint</Application>
  <PresentationFormat>On-screen Show (4:3)</PresentationFormat>
  <Paragraphs>201</Paragraphs>
  <Slides>36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36</vt:i4>
      </vt:variant>
    </vt:vector>
  </HeadingPairs>
  <TitlesOfParts>
    <vt:vector size="42" baseType="lpstr">
      <vt:lpstr>Arial</vt:lpstr>
      <vt:lpstr>Calibri</vt:lpstr>
      <vt:lpstr>Calibri Light</vt:lpstr>
      <vt:lpstr>Courier New</vt:lpstr>
      <vt:lpstr>Office Theme</vt:lpstr>
      <vt:lpstr>1_Office Theme</vt:lpstr>
      <vt:lpstr>UNIVERSITY OF LUSAKA</vt:lpstr>
      <vt:lpstr>Learning Outcomes</vt:lpstr>
      <vt:lpstr>Introduction</vt:lpstr>
      <vt:lpstr>Introduction to Vicarious Liability</vt:lpstr>
      <vt:lpstr>Cont’d</vt:lpstr>
      <vt:lpstr>Cont’d</vt:lpstr>
      <vt:lpstr>Background and Justification</vt:lpstr>
      <vt:lpstr>Cont’d</vt:lpstr>
      <vt:lpstr>Structure for a vicarious liability claim </vt:lpstr>
      <vt:lpstr>A tort has to be committed</vt:lpstr>
      <vt:lpstr>A tort has to be committed Cont’d</vt:lpstr>
      <vt:lpstr>The employer/employee relationship must exist</vt:lpstr>
      <vt:lpstr>Who is an employee?</vt:lpstr>
      <vt:lpstr>Who is an employee Cont’d?</vt:lpstr>
      <vt:lpstr>Who is an employee Cont’d?</vt:lpstr>
      <vt:lpstr>Who is an employee Cont’d?</vt:lpstr>
      <vt:lpstr>Who is an employee Cont’d?</vt:lpstr>
      <vt:lpstr>Who is an employee Cont’d?</vt:lpstr>
      <vt:lpstr>Who is an employee Cont’d?</vt:lpstr>
      <vt:lpstr>Who is an employee Cont’d?</vt:lpstr>
      <vt:lpstr>Who is an employee Cont’d?</vt:lpstr>
      <vt:lpstr>Who is an employee Cont’d?</vt:lpstr>
      <vt:lpstr> The Tort was committed in the Course of Employment </vt:lpstr>
      <vt:lpstr>The Tort was committed in the Course of Employment Cont’d</vt:lpstr>
      <vt:lpstr>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The Tort was committed in the Course of Employment Cont’d</vt:lpstr>
      <vt:lpstr>Liability for Independent Contractors</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Lumbiwe</cp:lastModifiedBy>
  <cp:revision>68</cp:revision>
  <cp:lastPrinted>2021-05-11T09:36:25Z</cp:lastPrinted>
  <dcterms:created xsi:type="dcterms:W3CDTF">2020-04-19T06:32:08Z</dcterms:created>
  <dcterms:modified xsi:type="dcterms:W3CDTF">2022-01-24T13:43:08Z</dcterms:modified>
</cp:coreProperties>
</file>