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00" r:id="rId4"/>
    <p:sldId id="257" r:id="rId5"/>
    <p:sldId id="276" r:id="rId6"/>
    <p:sldId id="277" r:id="rId7"/>
    <p:sldId id="280" r:id="rId8"/>
    <p:sldId id="266" r:id="rId9"/>
    <p:sldId id="279" r:id="rId10"/>
    <p:sldId id="286" r:id="rId11"/>
    <p:sldId id="265" r:id="rId12"/>
    <p:sldId id="258" r:id="rId13"/>
    <p:sldId id="284" r:id="rId14"/>
    <p:sldId id="259" r:id="rId15"/>
    <p:sldId id="283" r:id="rId16"/>
    <p:sldId id="260" r:id="rId17"/>
    <p:sldId id="261" r:id="rId18"/>
    <p:sldId id="282" r:id="rId19"/>
    <p:sldId id="281" r:id="rId20"/>
    <p:sldId id="285" r:id="rId21"/>
    <p:sldId id="264" r:id="rId22"/>
    <p:sldId id="267" r:id="rId23"/>
    <p:sldId id="263" r:id="rId24"/>
    <p:sldId id="269" r:id="rId25"/>
    <p:sldId id="262" r:id="rId26"/>
    <p:sldId id="270" r:id="rId27"/>
    <p:sldId id="271" r:id="rId28"/>
    <p:sldId id="272" r:id="rId29"/>
    <p:sldId id="273" r:id="rId30"/>
    <p:sldId id="274" r:id="rId31"/>
    <p:sldId id="287" r:id="rId32"/>
    <p:sldId id="275" r:id="rId33"/>
    <p:sldId id="288" r:id="rId34"/>
    <p:sldId id="289" r:id="rId35"/>
    <p:sldId id="298" r:id="rId36"/>
    <p:sldId id="290" r:id="rId37"/>
    <p:sldId id="291" r:id="rId38"/>
    <p:sldId id="292" r:id="rId39"/>
    <p:sldId id="293" r:id="rId40"/>
    <p:sldId id="294" r:id="rId41"/>
    <p:sldId id="295" r:id="rId42"/>
    <p:sldId id="296" r:id="rId43"/>
    <p:sldId id="297" r:id="rId44"/>
    <p:sldId id="299"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A547F8-E9F5-4C0B-B392-EC361272FC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8324312D-32FE-4AB9-A03A-26AB74FDFC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F708501E-AA91-4B1E-B544-518DF2FD47C5}"/>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5" name="Footer Placeholder 4">
            <a:extLst>
              <a:ext uri="{FF2B5EF4-FFF2-40B4-BE49-F238E27FC236}">
                <a16:creationId xmlns="" xmlns:a16="http://schemas.microsoft.com/office/drawing/2014/main" id="{5CE8FB08-82CC-41E0-9EF9-B55A726EB1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85328D0-07AB-4588-882E-EDE2F8E2F7B1}"/>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4058795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A208A0-3098-4643-B7E4-75ED286B20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9654E44D-A20C-4201-8F4C-1BFDD3A04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6B3EADA-EA81-4A31-9BB0-F684D8CD8FD5}"/>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5" name="Footer Placeholder 4">
            <a:extLst>
              <a:ext uri="{FF2B5EF4-FFF2-40B4-BE49-F238E27FC236}">
                <a16:creationId xmlns="" xmlns:a16="http://schemas.microsoft.com/office/drawing/2014/main" id="{74D29839-31A0-42B7-8B50-E8545817A1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E071E3C-D78C-4614-BD90-B6266CCEEE04}"/>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325584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56C268F-D1D0-4AB0-BAEA-C06F67108C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DDE1A7F8-4270-4761-B212-5B8308DF24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B89A5A0-943E-4693-AA9D-17238B2C5446}"/>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5" name="Footer Placeholder 4">
            <a:extLst>
              <a:ext uri="{FF2B5EF4-FFF2-40B4-BE49-F238E27FC236}">
                <a16:creationId xmlns="" xmlns:a16="http://schemas.microsoft.com/office/drawing/2014/main" id="{7DF1C9AD-6045-44FA-A9EB-4482E7C13C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7611939-752D-4AB0-B03B-7BB3E5EA9E1A}"/>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2267796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4774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83152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3715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8493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7350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9739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52255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7144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C35FB9-FE0D-40E4-BD95-06B7B14046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BF997806-7000-4226-ADA1-48066A7738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E03A407C-DC74-4FA4-B40D-7A336BE478C0}"/>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5" name="Footer Placeholder 4">
            <a:extLst>
              <a:ext uri="{FF2B5EF4-FFF2-40B4-BE49-F238E27FC236}">
                <a16:creationId xmlns="" xmlns:a16="http://schemas.microsoft.com/office/drawing/2014/main" id="{BDBFC3AB-D6FF-4CAD-9B2C-F79F6F6655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DA35829-CE4F-44A7-95D1-7377AE952B54}"/>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573664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4517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85054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489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27F2AD-2D0B-4961-9074-736A39CA15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95A23510-5266-4EF1-B049-5939C7B534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844B6F6-D067-4CCE-94B2-24B0B051FB3C}"/>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5" name="Footer Placeholder 4">
            <a:extLst>
              <a:ext uri="{FF2B5EF4-FFF2-40B4-BE49-F238E27FC236}">
                <a16:creationId xmlns="" xmlns:a16="http://schemas.microsoft.com/office/drawing/2014/main" id="{1521769F-F073-4162-832A-E068EB5BE7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108A8BE-7721-4446-AB54-7C73EE194A08}"/>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1912346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E0FE65-8E8D-41CD-8BB2-D2CC67FE66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B4CBA046-7C95-4CCC-8660-EFBA1C4E93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7AA3B74C-00D2-4796-ADCF-D6E4C5186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CED9392A-8939-4980-859A-4ADD3FE0AFFD}"/>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6" name="Footer Placeholder 5">
            <a:extLst>
              <a:ext uri="{FF2B5EF4-FFF2-40B4-BE49-F238E27FC236}">
                <a16:creationId xmlns="" xmlns:a16="http://schemas.microsoft.com/office/drawing/2014/main" id="{57993452-9E81-4CDA-B899-5AD7E5873C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9A183301-108A-414A-8557-C5384BDBA011}"/>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919810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04763C-C8A2-4932-BCBE-5BFF39FD3C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E8837ED-D7CD-4AD8-BBDA-8FDFC76266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30DFB4C-9AF7-4758-8AA6-1112B0CE03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A0917014-32A8-4B2D-9CF3-107E14D5AA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E379D969-B91E-483F-8564-07EC42B0F4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9774573B-CCC5-49E8-8DA8-59B93DD5D51B}"/>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8" name="Footer Placeholder 7">
            <a:extLst>
              <a:ext uri="{FF2B5EF4-FFF2-40B4-BE49-F238E27FC236}">
                <a16:creationId xmlns="" xmlns:a16="http://schemas.microsoft.com/office/drawing/2014/main" id="{90CD3126-B29D-46A6-92E2-AB02676AE9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9459D301-4020-4E7F-8B49-A2DB4ED26699}"/>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949566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FB9201-1E41-48D2-A589-7616EA7B2B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66147F91-B4C1-4A55-B0BC-8FC8EB3518D5}"/>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4" name="Footer Placeholder 3">
            <a:extLst>
              <a:ext uri="{FF2B5EF4-FFF2-40B4-BE49-F238E27FC236}">
                <a16:creationId xmlns="" xmlns:a16="http://schemas.microsoft.com/office/drawing/2014/main" id="{821E996E-31AE-44D3-90CC-465BA3A0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CC8FE2E9-BD8F-4AC0-911B-4E2278600F25}"/>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144519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E8BDEDDD-B732-4AC3-8ECA-D9DC39BB83E3}"/>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3" name="Footer Placeholder 2">
            <a:extLst>
              <a:ext uri="{FF2B5EF4-FFF2-40B4-BE49-F238E27FC236}">
                <a16:creationId xmlns="" xmlns:a16="http://schemas.microsoft.com/office/drawing/2014/main" id="{FD608E6A-19D0-4C31-85F0-DD7F2A31AC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FE3AD4F-2931-4248-BAD7-82385538E328}"/>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2384453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4DAAB6-F7C5-4AF2-875B-FB227FCC46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AEAFA99B-5B07-4721-9838-255535BE6C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FCF8593A-7CCC-49AE-A706-5ECCC304D8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6F424F53-9C1E-43C5-9B6F-EB316082F3AE}"/>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6" name="Footer Placeholder 5">
            <a:extLst>
              <a:ext uri="{FF2B5EF4-FFF2-40B4-BE49-F238E27FC236}">
                <a16:creationId xmlns="" xmlns:a16="http://schemas.microsoft.com/office/drawing/2014/main" id="{0202C8A9-46B7-4E3B-A20A-758D756C6A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9CEF474-85CB-4B53-952E-696655C2E4A5}"/>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2353470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1EFDE7-0659-4428-91B1-FDC53DB1CF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0532654B-3ABA-4D7C-9AE8-4EB005DA23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42AF4CF2-71C8-47C0-9669-00DAF6D054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19864E3-470E-4B92-817A-171522B3C064}"/>
              </a:ext>
            </a:extLst>
          </p:cNvPr>
          <p:cNvSpPr>
            <a:spLocks noGrp="1"/>
          </p:cNvSpPr>
          <p:nvPr>
            <p:ph type="dt" sz="half" idx="10"/>
          </p:nvPr>
        </p:nvSpPr>
        <p:spPr/>
        <p:txBody>
          <a:bodyPr/>
          <a:lstStyle/>
          <a:p>
            <a:fld id="{48ABD821-E5BB-461F-8577-F1235D533A3C}" type="datetimeFigureOut">
              <a:rPr lang="en-US" smtClean="0"/>
              <a:t>1/24/2022</a:t>
            </a:fld>
            <a:endParaRPr lang="en-US"/>
          </a:p>
        </p:txBody>
      </p:sp>
      <p:sp>
        <p:nvSpPr>
          <p:cNvPr id="6" name="Footer Placeholder 5">
            <a:extLst>
              <a:ext uri="{FF2B5EF4-FFF2-40B4-BE49-F238E27FC236}">
                <a16:creationId xmlns="" xmlns:a16="http://schemas.microsoft.com/office/drawing/2014/main" id="{A27900F9-C28C-4D78-9392-82D31FA22F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EFCED771-2B69-4B71-8C23-149942831FF0}"/>
              </a:ext>
            </a:extLst>
          </p:cNvPr>
          <p:cNvSpPr>
            <a:spLocks noGrp="1"/>
          </p:cNvSpPr>
          <p:nvPr>
            <p:ph type="sldNum" sz="quarter" idx="12"/>
          </p:nvPr>
        </p:nvSpPr>
        <p:spPr/>
        <p:txBody>
          <a:bodyPr/>
          <a:lstStyle/>
          <a:p>
            <a:fld id="{10280ADE-6DBF-422F-B603-A41D5736BC95}" type="slidenum">
              <a:rPr lang="en-US" smtClean="0"/>
              <a:t>‹#›</a:t>
            </a:fld>
            <a:endParaRPr lang="en-US"/>
          </a:p>
        </p:txBody>
      </p:sp>
    </p:spTree>
    <p:extLst>
      <p:ext uri="{BB962C8B-B14F-4D97-AF65-F5344CB8AC3E}">
        <p14:creationId xmlns:p14="http://schemas.microsoft.com/office/powerpoint/2010/main" val="173107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29E69F87-C46A-44EC-9B68-3F4EDC8A3E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6D1AD0B9-36AB-4880-A5A9-FF0F7BE0A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ECFBC31-72C9-418A-A927-CD7E5333DE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BD821-E5BB-461F-8577-F1235D533A3C}" type="datetimeFigureOut">
              <a:rPr lang="en-US" smtClean="0"/>
              <a:t>1/24/2022</a:t>
            </a:fld>
            <a:endParaRPr lang="en-US"/>
          </a:p>
        </p:txBody>
      </p:sp>
      <p:sp>
        <p:nvSpPr>
          <p:cNvPr id="5" name="Footer Placeholder 4">
            <a:extLst>
              <a:ext uri="{FF2B5EF4-FFF2-40B4-BE49-F238E27FC236}">
                <a16:creationId xmlns="" xmlns:a16="http://schemas.microsoft.com/office/drawing/2014/main" id="{EFCA89F1-0659-4C53-B055-DA37002BD5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A33141BB-A073-4ED9-944B-30A0A68A66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80ADE-6DBF-422F-B603-A41D5736BC95}" type="slidenum">
              <a:rPr lang="en-US" smtClean="0"/>
              <a:t>‹#›</a:t>
            </a:fld>
            <a:endParaRPr lang="en-US"/>
          </a:p>
        </p:txBody>
      </p:sp>
    </p:spTree>
    <p:extLst>
      <p:ext uri="{BB962C8B-B14F-4D97-AF65-F5344CB8AC3E}">
        <p14:creationId xmlns:p14="http://schemas.microsoft.com/office/powerpoint/2010/main" val="3095099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84F6C-1B9F-4B91-AB7B-2612C2704ABA}" type="datetimeFigureOut">
              <a:rPr lang="en-US" smtClean="0">
                <a:solidFill>
                  <a:prstClr val="black">
                    <a:tint val="75000"/>
                  </a:prstClr>
                </a:solidFill>
              </a:rPr>
              <a:pPr/>
              <a:t>1/24/2022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E94DD8-8CE9-4468-AFEA-C43C4BC900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60434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869C4C-9A78-4DC7-B397-A7475FEC94D0}"/>
              </a:ext>
            </a:extLst>
          </p:cNvPr>
          <p:cNvSpPr>
            <a:spLocks noGrp="1"/>
          </p:cNvSpPr>
          <p:nvPr>
            <p:ph type="ctrTitle"/>
          </p:nvPr>
        </p:nvSpPr>
        <p:spPr/>
        <p:txBody>
          <a:bodyPr/>
          <a:lstStyle/>
          <a:p>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University of Lusaka</a:t>
            </a:r>
            <a:b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br>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School of Law</a:t>
            </a:r>
            <a:endParaRPr lang="en-US" dirty="0"/>
          </a:p>
        </p:txBody>
      </p:sp>
      <p:sp>
        <p:nvSpPr>
          <p:cNvPr id="3" name="Subtitle 2">
            <a:extLst>
              <a:ext uri="{FF2B5EF4-FFF2-40B4-BE49-F238E27FC236}">
                <a16:creationId xmlns="" xmlns:a16="http://schemas.microsoft.com/office/drawing/2014/main" id="{E4426D0A-55B2-4CC1-B0D4-04ADE3EA1DB5}"/>
              </a:ext>
            </a:extLst>
          </p:cNvPr>
          <p:cNvSpPr>
            <a:spLocks noGrp="1"/>
          </p:cNvSpPr>
          <p:nvPr>
            <p:ph type="subTitle" idx="1"/>
          </p:nvPr>
        </p:nvSpPr>
        <p:spPr/>
        <p:txBody>
          <a:bodyPr/>
          <a:lstStyle/>
          <a:p>
            <a:endParaRPr lang="en-US" dirty="0"/>
          </a:p>
          <a:p>
            <a:r>
              <a:rPr lang="en-US" sz="3200" b="1" dirty="0"/>
              <a:t>Unit 15 – General Defences and Remedies</a:t>
            </a:r>
          </a:p>
        </p:txBody>
      </p:sp>
    </p:spTree>
    <p:extLst>
      <p:ext uri="{BB962C8B-B14F-4D97-AF65-F5344CB8AC3E}">
        <p14:creationId xmlns:p14="http://schemas.microsoft.com/office/powerpoint/2010/main" val="1258481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C73E75-DB51-4334-BB69-9BD60FCF79F0}"/>
              </a:ext>
            </a:extLst>
          </p:cNvPr>
          <p:cNvSpPr>
            <a:spLocks noGrp="1"/>
          </p:cNvSpPr>
          <p:nvPr>
            <p:ph type="title"/>
          </p:nvPr>
        </p:nvSpPr>
        <p:spPr>
          <a:xfrm>
            <a:off x="838200" y="365125"/>
            <a:ext cx="10515600" cy="1085303"/>
          </a:xfrm>
        </p:spPr>
        <p:txBody>
          <a:bodyPr/>
          <a:lstStyle/>
          <a:p>
            <a:r>
              <a:rPr lang="en-US" b="1" dirty="0"/>
              <a:t>Private Defence</a:t>
            </a:r>
          </a:p>
        </p:txBody>
      </p:sp>
      <p:sp>
        <p:nvSpPr>
          <p:cNvPr id="3" name="Content Placeholder 2">
            <a:extLst>
              <a:ext uri="{FF2B5EF4-FFF2-40B4-BE49-F238E27FC236}">
                <a16:creationId xmlns="" xmlns:a16="http://schemas.microsoft.com/office/drawing/2014/main" id="{C39D971E-64F4-4FAC-8786-2901E9501359}"/>
              </a:ext>
            </a:extLst>
          </p:cNvPr>
          <p:cNvSpPr>
            <a:spLocks noGrp="1"/>
          </p:cNvSpPr>
          <p:nvPr>
            <p:ph idx="1"/>
          </p:nvPr>
        </p:nvSpPr>
        <p:spPr>
          <a:xfrm>
            <a:off x="838200" y="1639614"/>
            <a:ext cx="10515600" cy="4966138"/>
          </a:xfrm>
        </p:spPr>
        <p:txBody>
          <a:bodyPr>
            <a:normAutofit/>
          </a:bodyPr>
          <a:lstStyle/>
          <a:p>
            <a:r>
              <a:rPr lang="en-US" sz="2400" dirty="0"/>
              <a:t>When a defendant tries to protect his body or property or any other person’s property, harms another person by using reasonable force, under an imminent-danger and where there is no time to report instantly to the authority, it is Private Defence;</a:t>
            </a:r>
          </a:p>
          <a:p>
            <a:r>
              <a:rPr lang="en-US" sz="2400" b="1" dirty="0"/>
              <a:t>The harm done should be proportional according to the nature of the circumstances.</a:t>
            </a:r>
          </a:p>
          <a:p>
            <a:r>
              <a:rPr lang="en-US" sz="2400" dirty="0"/>
              <a:t>where for example, a ferocious dog starts barking violently at you but doesn’t bite. And then when it turns back and starts walking away, if you hit it or throw a stone at it you cannot claim private defence;</a:t>
            </a:r>
          </a:p>
          <a:p>
            <a:r>
              <a:rPr lang="en-US" sz="2400" dirty="0"/>
              <a:t> This is because the dog was no longer a threat to you after it turned away and started walking back and so the act committed by you is wrong and cannot be justified under the defence of private defence.</a:t>
            </a:r>
          </a:p>
        </p:txBody>
      </p:sp>
    </p:spTree>
    <p:extLst>
      <p:ext uri="{BB962C8B-B14F-4D97-AF65-F5344CB8AC3E}">
        <p14:creationId xmlns:p14="http://schemas.microsoft.com/office/powerpoint/2010/main" val="152151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0B0476-4F40-4AFA-86B1-DFAE7ACCA2CF}"/>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63C6FED7-D39D-4AA8-A6D5-31B0DD280EBA}"/>
              </a:ext>
            </a:extLst>
          </p:cNvPr>
          <p:cNvSpPr>
            <a:spLocks noGrp="1"/>
          </p:cNvSpPr>
          <p:nvPr>
            <p:ph idx="1"/>
          </p:nvPr>
        </p:nvSpPr>
        <p:spPr>
          <a:xfrm>
            <a:off x="838200" y="1418897"/>
            <a:ext cx="10515600" cy="5073978"/>
          </a:xfrm>
        </p:spPr>
        <p:txBody>
          <a:bodyPr>
            <a:normAutofit/>
          </a:bodyPr>
          <a:lstStyle/>
          <a:p>
            <a:r>
              <a:rPr lang="en-US" sz="2400" b="1" dirty="0"/>
              <a:t>Essentials</a:t>
            </a:r>
          </a:p>
          <a:p>
            <a:pPr marL="514350" indent="-514350">
              <a:buFont typeface="+mj-lt"/>
              <a:buAutoNum type="alphaLcParenR"/>
            </a:pPr>
            <a:r>
              <a:rPr lang="en-US" sz="2400" b="1" dirty="0"/>
              <a:t>Imminent Danger</a:t>
            </a:r>
          </a:p>
          <a:p>
            <a:pPr lvl="1"/>
            <a:r>
              <a:rPr lang="en-US" dirty="0"/>
              <a:t>There should be an immediate threat over the life or property of the defendant or another person’s property in which there is no time to report to the nearest authority. If the defendant is not able to contact that specific authority, then he can start the private defence.</a:t>
            </a:r>
          </a:p>
          <a:p>
            <a:pPr marL="514350" indent="-514350">
              <a:buFont typeface="+mj-lt"/>
              <a:buAutoNum type="alphaLcParenR"/>
            </a:pPr>
            <a:r>
              <a:rPr lang="en-US" sz="2400" b="1" dirty="0"/>
              <a:t>Proportional Force</a:t>
            </a:r>
          </a:p>
          <a:p>
            <a:pPr lvl="1"/>
            <a:r>
              <a:rPr lang="en-US" dirty="0"/>
              <a:t>The defendant should apply a reasonable force. It should not be in excess of what is required.</a:t>
            </a:r>
          </a:p>
          <a:p>
            <a:pPr lvl="1"/>
            <a:r>
              <a:rPr lang="en-US" dirty="0" err="1"/>
              <a:t>Eg.</a:t>
            </a:r>
            <a:r>
              <a:rPr lang="en-US" dirty="0"/>
              <a:t> If a thief breaks into the defendant’s personal property and tries to injure the defendant by beating him with a rod, then the defendant should tackle the thief using proportional force. If he is using a shotgun, then he can fire it on thief’s legs instead of his chest/forehead or it would be unreasonable.</a:t>
            </a:r>
          </a:p>
        </p:txBody>
      </p:sp>
    </p:spTree>
    <p:extLst>
      <p:ext uri="{BB962C8B-B14F-4D97-AF65-F5344CB8AC3E}">
        <p14:creationId xmlns:p14="http://schemas.microsoft.com/office/powerpoint/2010/main" val="3452574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FC4B2D3-20F3-433D-A6FB-3D9B545E7A42}"/>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44953CF8-48D9-4E6E-9257-B13A99F96283}"/>
              </a:ext>
            </a:extLst>
          </p:cNvPr>
          <p:cNvSpPr>
            <a:spLocks noGrp="1"/>
          </p:cNvSpPr>
          <p:nvPr>
            <p:ph idx="1"/>
          </p:nvPr>
        </p:nvSpPr>
        <p:spPr>
          <a:xfrm>
            <a:off x="838200" y="1497724"/>
            <a:ext cx="10515600" cy="4679239"/>
          </a:xfrm>
        </p:spPr>
        <p:txBody>
          <a:bodyPr/>
          <a:lstStyle/>
          <a:p>
            <a:pPr>
              <a:spcBef>
                <a:spcPts val="500"/>
              </a:spcBef>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In Lane v Holloway (1968) 1 Q.B. 379  - </a:t>
            </a: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the court held that the retaliation should be proportional to the attack. The court further stated that provocation is not a valid defence to trespass to the person but it reduce the amount of damages awarded to the claimant.</a:t>
            </a:r>
          </a:p>
          <a:p>
            <a:pPr>
              <a:spcBef>
                <a:spcPts val="500"/>
              </a:spcBef>
              <a:defRPr/>
            </a:pPr>
            <a:r>
              <a:rPr lang="en-US" sz="2400" b="1" dirty="0">
                <a:solidFill>
                  <a:prstClr val="black"/>
                </a:solidFill>
                <a:latin typeface="Calibri" panose="020F0502020204030204"/>
              </a:rPr>
              <a:t>Further reading:</a:t>
            </a: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Bird v. Holbrook 130 </a:t>
            </a: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eng.</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Rep. 911 (C.P. 1825).</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Morris v. Nugent7 C. &amp; P. .57:2.</a:t>
            </a:r>
          </a:p>
          <a:p>
            <a:endParaRPr lang="en-US" dirty="0"/>
          </a:p>
        </p:txBody>
      </p:sp>
    </p:spTree>
    <p:extLst>
      <p:ext uri="{BB962C8B-B14F-4D97-AF65-F5344CB8AC3E}">
        <p14:creationId xmlns:p14="http://schemas.microsoft.com/office/powerpoint/2010/main" val="2125391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4EC82F-A25E-4AFF-BE84-055495E35783}"/>
              </a:ext>
            </a:extLst>
          </p:cNvPr>
          <p:cNvSpPr>
            <a:spLocks noGrp="1"/>
          </p:cNvSpPr>
          <p:nvPr>
            <p:ph type="title"/>
          </p:nvPr>
        </p:nvSpPr>
        <p:spPr>
          <a:xfrm>
            <a:off x="838200" y="236483"/>
            <a:ext cx="10515600" cy="1072055"/>
          </a:xfrm>
        </p:spPr>
        <p:txBody>
          <a:bodyPr/>
          <a:lstStyle/>
          <a:p>
            <a:r>
              <a:rPr lang="en-US" b="1" dirty="0"/>
              <a:t>Necessity</a:t>
            </a:r>
          </a:p>
        </p:txBody>
      </p:sp>
      <p:sp>
        <p:nvSpPr>
          <p:cNvPr id="3" name="Content Placeholder 2">
            <a:extLst>
              <a:ext uri="{FF2B5EF4-FFF2-40B4-BE49-F238E27FC236}">
                <a16:creationId xmlns="" xmlns:a16="http://schemas.microsoft.com/office/drawing/2014/main" id="{8D116508-21BA-4273-A353-8C2A129CB3F7}"/>
              </a:ext>
            </a:extLst>
          </p:cNvPr>
          <p:cNvSpPr>
            <a:spLocks noGrp="1"/>
          </p:cNvSpPr>
          <p:nvPr>
            <p:ph idx="1"/>
          </p:nvPr>
        </p:nvSpPr>
        <p:spPr>
          <a:xfrm>
            <a:off x="838200" y="1308538"/>
            <a:ext cx="10515600" cy="5076496"/>
          </a:xfrm>
        </p:spPr>
        <p:txBody>
          <a:bodyPr>
            <a:normAutofit/>
          </a:bodyPr>
          <a:lstStyle/>
          <a:p>
            <a:r>
              <a:rPr lang="en-US" sz="2400" dirty="0"/>
              <a:t>A defendant typically invokes the defence of necessity only against the intentional torts of trespass to chattels, trespass to land, or conversion.</a:t>
            </a:r>
          </a:p>
          <a:p>
            <a:r>
              <a:rPr lang="en-US" sz="2400" dirty="0"/>
              <a:t>Necessity knows no law; in order to avoid or prevent a great loss or harm, a defendant can cause lesser harm that is justified. </a:t>
            </a:r>
          </a:p>
          <a:p>
            <a:r>
              <a:rPr lang="en-US" sz="2400" dirty="0"/>
              <a:t>The act of the defendant may be not legal but if it is to avoid major damage then he can plead this defence.</a:t>
            </a:r>
          </a:p>
          <a:p>
            <a:r>
              <a:rPr lang="en-US" sz="2400" b="1" dirty="0"/>
              <a:t>Essentials</a:t>
            </a:r>
          </a:p>
          <a:p>
            <a:pPr marL="971550" lvl="1" indent="-514350">
              <a:buFont typeface="+mj-lt"/>
              <a:buAutoNum type="arabicParenR"/>
            </a:pPr>
            <a:r>
              <a:rPr lang="en-US" dirty="0"/>
              <a:t>When the defendant acts to avoid a significant risk of harm;</a:t>
            </a:r>
          </a:p>
          <a:p>
            <a:pPr marL="971550" lvl="1" indent="-514350">
              <a:buFont typeface="+mj-lt"/>
              <a:buAutoNum type="arabicParenR"/>
            </a:pPr>
            <a:r>
              <a:rPr lang="en-US" dirty="0"/>
              <a:t>His causing of harm should be justified.</a:t>
            </a:r>
          </a:p>
        </p:txBody>
      </p:sp>
    </p:spTree>
    <p:extLst>
      <p:ext uri="{BB962C8B-B14F-4D97-AF65-F5344CB8AC3E}">
        <p14:creationId xmlns:p14="http://schemas.microsoft.com/office/powerpoint/2010/main" val="2297118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FB17639-8AD1-4C15-9BB5-ABA8A25B09F7}"/>
              </a:ext>
            </a:extLst>
          </p:cNvPr>
          <p:cNvSpPr>
            <a:spLocks noGrp="1"/>
          </p:cNvSpPr>
          <p:nvPr>
            <p:ph type="title"/>
          </p:nvPr>
        </p:nvSpPr>
        <p:spPr>
          <a:xfrm>
            <a:off x="838200" y="365125"/>
            <a:ext cx="10515600" cy="1069537"/>
          </a:xfrm>
        </p:spPr>
        <p:txBody>
          <a:bodyPr/>
          <a:lstStyle/>
          <a:p>
            <a:r>
              <a:rPr lang="en-US" b="1" dirty="0"/>
              <a:t>Cont’d</a:t>
            </a:r>
          </a:p>
        </p:txBody>
      </p:sp>
      <p:sp>
        <p:nvSpPr>
          <p:cNvPr id="3" name="Content Placeholder 2">
            <a:extLst>
              <a:ext uri="{FF2B5EF4-FFF2-40B4-BE49-F238E27FC236}">
                <a16:creationId xmlns="" xmlns:a16="http://schemas.microsoft.com/office/drawing/2014/main" id="{10A8536A-74DD-40F2-9C96-E2BDABBD71C7}"/>
              </a:ext>
            </a:extLst>
          </p:cNvPr>
          <p:cNvSpPr>
            <a:spLocks noGrp="1"/>
          </p:cNvSpPr>
          <p:nvPr>
            <p:ph idx="1"/>
          </p:nvPr>
        </p:nvSpPr>
        <p:spPr>
          <a:xfrm>
            <a:off x="838200" y="1434662"/>
            <a:ext cx="10515600" cy="4742301"/>
          </a:xfrm>
        </p:spPr>
        <p:txBody>
          <a:bodyPr>
            <a:normAutofit/>
          </a:bodyPr>
          <a:lstStyle/>
          <a:p>
            <a:r>
              <a:rPr lang="en-US" sz="2400" dirty="0"/>
              <a:t>If A sees a small fire starting on a field nearby and trespasses B’s farm to reach the place and extinguish it, he can claim the defence of necessity and he shall have not committed trespass. </a:t>
            </a:r>
          </a:p>
          <a:p>
            <a:r>
              <a:rPr lang="en-US" sz="2400" dirty="0"/>
              <a:t>In </a:t>
            </a:r>
            <a:r>
              <a:rPr lang="en-US" sz="2400" b="1" dirty="0"/>
              <a:t>Leigh v. Gladstone(1909) 26 TLR 139- </a:t>
            </a:r>
            <a:r>
              <a:rPr lang="en-US" sz="2400" dirty="0"/>
              <a:t> it was held that the forcible feeding of a person who was hunger-striking in a prison served as a good defence for the tort of battery. </a:t>
            </a:r>
          </a:p>
          <a:p>
            <a:r>
              <a:rPr lang="en-US" sz="2400" b="1" dirty="0"/>
              <a:t>Further Reading:</a:t>
            </a:r>
          </a:p>
          <a:p>
            <a:pPr lvl="1"/>
            <a:r>
              <a:rPr lang="en-US" b="1" dirty="0"/>
              <a:t>Airedale N.H.S. Trust v Bland [1993] A.C. 789</a:t>
            </a:r>
          </a:p>
          <a:p>
            <a:pPr lvl="1"/>
            <a:r>
              <a:rPr lang="en-US" b="1" dirty="0"/>
              <a:t>Surroco v. Geary 3 Cal. 69 (1853)</a:t>
            </a:r>
          </a:p>
        </p:txBody>
      </p:sp>
    </p:spTree>
    <p:extLst>
      <p:ext uri="{BB962C8B-B14F-4D97-AF65-F5344CB8AC3E}">
        <p14:creationId xmlns:p14="http://schemas.microsoft.com/office/powerpoint/2010/main" val="3402785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C37899-0F24-409E-89DC-835D8E036940}"/>
              </a:ext>
            </a:extLst>
          </p:cNvPr>
          <p:cNvSpPr>
            <a:spLocks noGrp="1"/>
          </p:cNvSpPr>
          <p:nvPr>
            <p:ph type="title"/>
          </p:nvPr>
        </p:nvSpPr>
        <p:spPr>
          <a:xfrm>
            <a:off x="838200" y="365126"/>
            <a:ext cx="10515600" cy="1053772"/>
          </a:xfrm>
        </p:spPr>
        <p:txBody>
          <a:bodyPr/>
          <a:lstStyle/>
          <a:p>
            <a:r>
              <a:rPr lang="en-US" b="1" dirty="0"/>
              <a:t>Inevitable Accident</a:t>
            </a:r>
          </a:p>
        </p:txBody>
      </p:sp>
      <p:sp>
        <p:nvSpPr>
          <p:cNvPr id="3" name="Content Placeholder 2">
            <a:extLst>
              <a:ext uri="{FF2B5EF4-FFF2-40B4-BE49-F238E27FC236}">
                <a16:creationId xmlns="" xmlns:a16="http://schemas.microsoft.com/office/drawing/2014/main" id="{3A92DA92-47D1-4C95-BC07-9EE9FF4E3C11}"/>
              </a:ext>
            </a:extLst>
          </p:cNvPr>
          <p:cNvSpPr>
            <a:spLocks noGrp="1"/>
          </p:cNvSpPr>
          <p:nvPr>
            <p:ph idx="1"/>
          </p:nvPr>
        </p:nvSpPr>
        <p:spPr>
          <a:xfrm>
            <a:off x="838200" y="1576552"/>
            <a:ext cx="10515600" cy="5076496"/>
          </a:xfrm>
        </p:spPr>
        <p:txBody>
          <a:bodyPr>
            <a:normAutofit lnSpcReduction="10000"/>
          </a:bodyPr>
          <a:lstStyle/>
          <a:p>
            <a:r>
              <a:rPr lang="en-US" sz="2400" dirty="0"/>
              <a:t>Inevitable Accident is a mishap. Its occurrence cannot be prevented despite taking any degree of care and attention by an ordinary and wise individual.</a:t>
            </a:r>
          </a:p>
          <a:p>
            <a:r>
              <a:rPr lang="en-US" sz="2400" b="1" dirty="0"/>
              <a:t>Fardon v. Harcourt-Rivington (1932) 146 L.T. 392 </a:t>
            </a:r>
            <a:r>
              <a:rPr lang="en-US" sz="2400" dirty="0"/>
              <a:t>– the court stated that people must guard against reasonable probabilities but they are not bound to guard against fantastic probabilities</a:t>
            </a:r>
          </a:p>
          <a:p>
            <a:r>
              <a:rPr lang="en-US" sz="2400" dirty="0"/>
              <a:t>There was a major shift in the use of inevitable accident as a defence after the rule of strict liability was evolved after </a:t>
            </a:r>
            <a:r>
              <a:rPr lang="en-US" sz="2400" b="1" dirty="0"/>
              <a:t>Rylands v Fletcher</a:t>
            </a:r>
            <a:r>
              <a:rPr lang="en-US" sz="2400" dirty="0"/>
              <a:t>; the plea of inevitable accident lost its utility in cases involving accidents in any enterprise dealing with hazardous substances or which is inherently dangerous.</a:t>
            </a:r>
          </a:p>
          <a:p>
            <a:r>
              <a:rPr lang="en-US" sz="2400" dirty="0"/>
              <a:t>Read; - </a:t>
            </a:r>
          </a:p>
          <a:p>
            <a:pPr lvl="1"/>
            <a:r>
              <a:rPr lang="en-US" b="1" dirty="0"/>
              <a:t>Stanley v Powell [1891] 1 QB 86 </a:t>
            </a:r>
          </a:p>
          <a:p>
            <a:pPr lvl="1"/>
            <a:r>
              <a:rPr lang="en-US" b="1" dirty="0"/>
              <a:t>Deutsch and another v Zambia Engineering And Construction Company Limited (1969) Z.R. 161 (H.C.)</a:t>
            </a:r>
          </a:p>
          <a:p>
            <a:pPr lvl="1"/>
            <a:r>
              <a:rPr lang="en-US" b="1" dirty="0"/>
              <a:t>Anthony Mwanza v </a:t>
            </a:r>
            <a:r>
              <a:rPr lang="en-US" b="1" dirty="0" err="1"/>
              <a:t>Kagurusu</a:t>
            </a:r>
            <a:r>
              <a:rPr lang="en-US" b="1" dirty="0"/>
              <a:t> Farming Enterprises Limited </a:t>
            </a:r>
            <a:r>
              <a:rPr lang="en-US" b="1" dirty="0" err="1"/>
              <a:t>Kenani</a:t>
            </a:r>
            <a:r>
              <a:rPr lang="en-US" b="1" dirty="0"/>
              <a:t> Musebo 2008/HP/715 </a:t>
            </a:r>
          </a:p>
          <a:p>
            <a:pPr lvl="1"/>
            <a:endParaRPr lang="en-US" sz="2000" b="1" dirty="0"/>
          </a:p>
        </p:txBody>
      </p:sp>
    </p:spTree>
    <p:extLst>
      <p:ext uri="{BB962C8B-B14F-4D97-AF65-F5344CB8AC3E}">
        <p14:creationId xmlns:p14="http://schemas.microsoft.com/office/powerpoint/2010/main" val="1962643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CFC083-B66D-4D22-9B40-F3A97081F8EE}"/>
              </a:ext>
            </a:extLst>
          </p:cNvPr>
          <p:cNvSpPr>
            <a:spLocks noGrp="1"/>
          </p:cNvSpPr>
          <p:nvPr>
            <p:ph type="title"/>
          </p:nvPr>
        </p:nvSpPr>
        <p:spPr>
          <a:xfrm>
            <a:off x="838200" y="365125"/>
            <a:ext cx="10515600" cy="927647"/>
          </a:xfrm>
        </p:spPr>
        <p:txBody>
          <a:bodyPr/>
          <a:lstStyle/>
          <a:p>
            <a:r>
              <a:rPr lang="en-US" b="1" dirty="0"/>
              <a:t>Act of God</a:t>
            </a:r>
          </a:p>
        </p:txBody>
      </p:sp>
      <p:sp>
        <p:nvSpPr>
          <p:cNvPr id="3" name="Content Placeholder 2">
            <a:extLst>
              <a:ext uri="{FF2B5EF4-FFF2-40B4-BE49-F238E27FC236}">
                <a16:creationId xmlns="" xmlns:a16="http://schemas.microsoft.com/office/drawing/2014/main" id="{E2E8DAB5-BE2C-49D4-A36E-843B637FF236}"/>
              </a:ext>
            </a:extLst>
          </p:cNvPr>
          <p:cNvSpPr>
            <a:spLocks noGrp="1"/>
          </p:cNvSpPr>
          <p:nvPr>
            <p:ph idx="1"/>
          </p:nvPr>
        </p:nvSpPr>
        <p:spPr>
          <a:xfrm>
            <a:off x="838200" y="1434662"/>
            <a:ext cx="10515600" cy="4742301"/>
          </a:xfrm>
        </p:spPr>
        <p:txBody>
          <a:bodyPr>
            <a:normAutofit/>
          </a:bodyPr>
          <a:lstStyle/>
          <a:p>
            <a:r>
              <a:rPr lang="en-US" sz="2400" dirty="0"/>
              <a:t>Black’s Law Dictionary defines an act of God as “An act occasioned exclusively by violence of nature without the interference of any human agency.”</a:t>
            </a:r>
          </a:p>
          <a:p>
            <a:r>
              <a:rPr lang="en-US" sz="2400" dirty="0"/>
              <a:t>A very unusual act or an event which is the result of the natural forces such as earthquakes, volcanic eruptions, floods, droughts, etc. is coined as Act of God or ‘Vis major’. </a:t>
            </a:r>
          </a:p>
          <a:p>
            <a:r>
              <a:rPr lang="en-US" sz="2400" dirty="0"/>
              <a:t>It is beyond human imagination and could not be prevented by human intervention.</a:t>
            </a:r>
          </a:p>
          <a:p>
            <a:r>
              <a:rPr lang="en-US" sz="2400" b="1" dirty="0"/>
              <a:t>Essentials</a:t>
            </a:r>
          </a:p>
          <a:p>
            <a:pPr marL="914400" lvl="1" indent="-457200">
              <a:buFont typeface="+mj-lt"/>
              <a:buAutoNum type="arabicParenR"/>
            </a:pPr>
            <a:r>
              <a:rPr lang="en-US" dirty="0"/>
              <a:t>The act should result from a natural force;</a:t>
            </a:r>
          </a:p>
          <a:p>
            <a:pPr marL="914400" lvl="1" indent="-457200">
              <a:buFont typeface="+mj-lt"/>
              <a:buAutoNum type="arabicParenR"/>
            </a:pPr>
            <a:r>
              <a:rPr lang="en-US" dirty="0"/>
              <a:t>No human intervention;</a:t>
            </a:r>
          </a:p>
          <a:p>
            <a:pPr marL="914400" lvl="1" indent="-457200">
              <a:buFont typeface="+mj-lt"/>
              <a:buAutoNum type="arabicParenR"/>
            </a:pPr>
            <a:r>
              <a:rPr lang="en-US" dirty="0"/>
              <a:t>Extraordinary in nature.</a:t>
            </a:r>
          </a:p>
        </p:txBody>
      </p:sp>
    </p:spTree>
    <p:extLst>
      <p:ext uri="{BB962C8B-B14F-4D97-AF65-F5344CB8AC3E}">
        <p14:creationId xmlns:p14="http://schemas.microsoft.com/office/powerpoint/2010/main" val="2908855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8F4011-AB33-4CD9-A319-DB4078507FE0}"/>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3F8BFF84-C84E-4203-83C7-9803EAB39025}"/>
              </a:ext>
            </a:extLst>
          </p:cNvPr>
          <p:cNvSpPr>
            <a:spLocks noGrp="1"/>
          </p:cNvSpPr>
          <p:nvPr>
            <p:ph idx="1"/>
          </p:nvPr>
        </p:nvSpPr>
        <p:spPr>
          <a:xfrm>
            <a:off x="838200" y="1450428"/>
            <a:ext cx="10515600" cy="5042447"/>
          </a:xfrm>
        </p:spPr>
        <p:txBody>
          <a:bodyPr>
            <a:normAutofit/>
          </a:bodyPr>
          <a:lstStyle/>
          <a:p>
            <a:r>
              <a:rPr lang="en-US" sz="2400" dirty="0"/>
              <a:t>Nothing can be said to be an act of God unless it is an occurrence due exclusively to natural causes of so extraordinary a nature that it could not reasonably have been foreseen and the result avoided.</a:t>
            </a:r>
          </a:p>
          <a:p>
            <a:r>
              <a:rPr lang="en-US" sz="2400" b="1" dirty="0"/>
              <a:t>Tennant v Earl of Glasgow </a:t>
            </a:r>
            <a:r>
              <a:rPr lang="de-DE" sz="2400" b="1" dirty="0"/>
              <a:t>(1864) 2 M (HL) 22 - </a:t>
            </a:r>
          </a:p>
          <a:p>
            <a:pPr marL="457200" lvl="1" indent="0">
              <a:buNone/>
            </a:pPr>
            <a:r>
              <a:rPr lang="en-US" dirty="0"/>
              <a:t>Circumstances which no human foresight can provide against, and of which human prudence is not bound to recognize the possibility, and which when they do occur, therefore, are calamities that do not involve the obligation of paying for the consequences that may result from them, fall under the category of Act of God.</a:t>
            </a:r>
          </a:p>
          <a:p>
            <a:r>
              <a:rPr lang="en-US" sz="2400" b="1" dirty="0"/>
              <a:t>Blyth v Birmingham Water Works Co </a:t>
            </a:r>
            <a:r>
              <a:rPr lang="en-US" sz="2400" dirty="0"/>
              <a:t>- It was held that though frost is a natural phenomenon, the occurrence of an unforeseen severe frost can be attributed to an act of God, hence relieving the defendants of any liability.</a:t>
            </a:r>
          </a:p>
        </p:txBody>
      </p:sp>
    </p:spTree>
    <p:extLst>
      <p:ext uri="{BB962C8B-B14F-4D97-AF65-F5344CB8AC3E}">
        <p14:creationId xmlns:p14="http://schemas.microsoft.com/office/powerpoint/2010/main" val="3378272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200436-A81D-4682-B93E-B2B382E1492B}"/>
              </a:ext>
            </a:extLst>
          </p:cNvPr>
          <p:cNvSpPr>
            <a:spLocks noGrp="1"/>
          </p:cNvSpPr>
          <p:nvPr>
            <p:ph type="title"/>
          </p:nvPr>
        </p:nvSpPr>
        <p:spPr>
          <a:xfrm>
            <a:off x="838200" y="365125"/>
            <a:ext cx="10515600" cy="1085303"/>
          </a:xfrm>
        </p:spPr>
        <p:txBody>
          <a:bodyPr/>
          <a:lstStyle/>
          <a:p>
            <a:r>
              <a:rPr lang="en-US" b="1" dirty="0"/>
              <a:t>Cont’d</a:t>
            </a:r>
          </a:p>
        </p:txBody>
      </p:sp>
      <p:sp>
        <p:nvSpPr>
          <p:cNvPr id="3" name="Content Placeholder 2">
            <a:extLst>
              <a:ext uri="{FF2B5EF4-FFF2-40B4-BE49-F238E27FC236}">
                <a16:creationId xmlns="" xmlns:a16="http://schemas.microsoft.com/office/drawing/2014/main" id="{211062EA-3102-4EE6-AA85-E390FC8A3F01}"/>
              </a:ext>
            </a:extLst>
          </p:cNvPr>
          <p:cNvSpPr>
            <a:spLocks noGrp="1"/>
          </p:cNvSpPr>
          <p:nvPr>
            <p:ph idx="1"/>
          </p:nvPr>
        </p:nvSpPr>
        <p:spPr>
          <a:xfrm>
            <a:off x="838200" y="1450428"/>
            <a:ext cx="10515600" cy="5042447"/>
          </a:xfrm>
        </p:spPr>
        <p:txBody>
          <a:bodyPr>
            <a:normAutofit/>
          </a:bodyPr>
          <a:lstStyle/>
          <a:p>
            <a:r>
              <a:rPr lang="en-US" sz="2400" dirty="0"/>
              <a:t>When a defendant pleads an act of God as an answer to liability, he may deny that he was at fault; </a:t>
            </a:r>
          </a:p>
          <a:p>
            <a:r>
              <a:rPr lang="en-US" sz="2400" dirty="0"/>
              <a:t>Other times D denies causation. He may concede that he was negligent but contend that, even if he had taken reasonable care, the damage about which the plaintiff complains would still have occurred and hence he should not be held guilty for those damages. </a:t>
            </a:r>
          </a:p>
          <a:p>
            <a:pPr lvl="1"/>
            <a:r>
              <a:rPr lang="en-US" dirty="0"/>
              <a:t>Suppose that D, an occupier, negligently omits to bring a dangerously unstable fence on his property into repair. During a ferocious storm the fence collapses onto his neighbor’s (P’s) house. P sues D in negligence. </a:t>
            </a:r>
          </a:p>
          <a:p>
            <a:pPr lvl="1"/>
            <a:r>
              <a:rPr lang="en-US" dirty="0"/>
              <a:t>D relies on the defence of Act of God and brings unchallenged expert evidence to show that the storm was so fierce that even a solid fence would have given way. In pleading an act of God, D is not denying fault. He is denying that his fault caused P’s damage.</a:t>
            </a:r>
          </a:p>
        </p:txBody>
      </p:sp>
    </p:spTree>
    <p:extLst>
      <p:ext uri="{BB962C8B-B14F-4D97-AF65-F5344CB8AC3E}">
        <p14:creationId xmlns:p14="http://schemas.microsoft.com/office/powerpoint/2010/main" val="3007777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08B54F-7FB1-4782-A683-1CA0FCA63BB9}"/>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AC18E38F-41A8-49E9-8CE5-9FD02B9F0184}"/>
              </a:ext>
            </a:extLst>
          </p:cNvPr>
          <p:cNvSpPr>
            <a:spLocks noGrp="1"/>
          </p:cNvSpPr>
          <p:nvPr>
            <p:ph idx="1"/>
          </p:nvPr>
        </p:nvSpPr>
        <p:spPr>
          <a:xfrm>
            <a:off x="838200" y="1690688"/>
            <a:ext cx="10515600" cy="4486275"/>
          </a:xfrm>
        </p:spPr>
        <p:txBody>
          <a:bodyPr/>
          <a:lstStyle/>
          <a:p>
            <a:r>
              <a:rPr lang="en-US" sz="2400" b="1" dirty="0"/>
              <a:t>Further Reading</a:t>
            </a:r>
          </a:p>
          <a:p>
            <a:pPr lvl="1"/>
            <a:r>
              <a:rPr lang="en-US" b="1" dirty="0"/>
              <a:t>Sichula and Another v </a:t>
            </a:r>
            <a:r>
              <a:rPr lang="en-US" b="1" dirty="0" err="1"/>
              <a:t>Chewe</a:t>
            </a:r>
            <a:r>
              <a:rPr lang="en-US" b="1" dirty="0"/>
              <a:t> (2000) Z.R. 56.</a:t>
            </a:r>
          </a:p>
          <a:p>
            <a:pPr lvl="1"/>
            <a:r>
              <a:rPr lang="en-US" b="1" dirty="0"/>
              <a:t>Zambia Electricity Supply Corporation Limited v Redlines Haulage Limited (1992) S.J.</a:t>
            </a:r>
          </a:p>
        </p:txBody>
      </p:sp>
    </p:spTree>
    <p:extLst>
      <p:ext uri="{BB962C8B-B14F-4D97-AF65-F5344CB8AC3E}">
        <p14:creationId xmlns:p14="http://schemas.microsoft.com/office/powerpoint/2010/main" val="148089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Learning Objectives</a:t>
            </a:r>
            <a:endParaRPr lang="en-US" b="1" dirty="0"/>
          </a:p>
        </p:txBody>
      </p:sp>
      <p:sp>
        <p:nvSpPr>
          <p:cNvPr id="3" name="Content Placeholder 2"/>
          <p:cNvSpPr>
            <a:spLocks noGrp="1"/>
          </p:cNvSpPr>
          <p:nvPr>
            <p:ph idx="1"/>
          </p:nvPr>
        </p:nvSpPr>
        <p:spPr/>
        <p:txBody>
          <a:bodyPr/>
          <a:lstStyle/>
          <a:p>
            <a:r>
              <a:rPr lang="en-US" b="1" dirty="0" smtClean="0"/>
              <a:t>To understand the general defences that can be raised by the defendant;</a:t>
            </a:r>
          </a:p>
          <a:p>
            <a:r>
              <a:rPr lang="en-US" b="1" dirty="0" smtClean="0"/>
              <a:t>To understand how a tort matter comes to an end;</a:t>
            </a:r>
          </a:p>
          <a:p>
            <a:r>
              <a:rPr lang="en-US" b="1" dirty="0" smtClean="0"/>
              <a:t>To understand the types of damages that can be awarded to the claimant by the courts.</a:t>
            </a:r>
            <a:endParaRPr lang="en-US" b="1" dirty="0"/>
          </a:p>
        </p:txBody>
      </p:sp>
    </p:spTree>
    <p:extLst>
      <p:ext uri="{BB962C8B-B14F-4D97-AF65-F5344CB8AC3E}">
        <p14:creationId xmlns:p14="http://schemas.microsoft.com/office/powerpoint/2010/main" val="3988327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75B8F7-B50F-41A8-8B97-351459C54F09}"/>
              </a:ext>
            </a:extLst>
          </p:cNvPr>
          <p:cNvSpPr>
            <a:spLocks noGrp="1"/>
          </p:cNvSpPr>
          <p:nvPr>
            <p:ph type="title"/>
          </p:nvPr>
        </p:nvSpPr>
        <p:spPr>
          <a:xfrm>
            <a:off x="838200" y="365126"/>
            <a:ext cx="10515600" cy="1038006"/>
          </a:xfrm>
        </p:spPr>
        <p:txBody>
          <a:bodyPr/>
          <a:lstStyle/>
          <a:p>
            <a:r>
              <a:rPr lang="en-US" b="1" dirty="0"/>
              <a:t>When a plaintiff himself is the wrongdoer</a:t>
            </a:r>
          </a:p>
        </p:txBody>
      </p:sp>
      <p:sp>
        <p:nvSpPr>
          <p:cNvPr id="3" name="Content Placeholder 2">
            <a:extLst>
              <a:ext uri="{FF2B5EF4-FFF2-40B4-BE49-F238E27FC236}">
                <a16:creationId xmlns="" xmlns:a16="http://schemas.microsoft.com/office/drawing/2014/main" id="{64DF33E5-E161-4C3E-AE22-87ADE311DBAC}"/>
              </a:ext>
            </a:extLst>
          </p:cNvPr>
          <p:cNvSpPr>
            <a:spLocks noGrp="1"/>
          </p:cNvSpPr>
          <p:nvPr>
            <p:ph idx="1"/>
          </p:nvPr>
        </p:nvSpPr>
        <p:spPr>
          <a:xfrm>
            <a:off x="838200" y="1403132"/>
            <a:ext cx="10515600" cy="5089742"/>
          </a:xfrm>
        </p:spPr>
        <p:txBody>
          <a:bodyPr>
            <a:normAutofit/>
          </a:bodyPr>
          <a:lstStyle/>
          <a:p>
            <a:r>
              <a:rPr lang="en-US" sz="2400" dirty="0"/>
              <a:t>The law excuses the defendant when the act done by the plaintiff itself was illegal or wrong. </a:t>
            </a:r>
          </a:p>
          <a:p>
            <a:r>
              <a:rPr lang="en-US" sz="2400" dirty="0"/>
              <a:t>This defence arises from the Latin maxim “</a:t>
            </a:r>
            <a:r>
              <a:rPr lang="en-US" sz="2400" b="1" i="1" dirty="0"/>
              <a:t>ex </a:t>
            </a:r>
            <a:r>
              <a:rPr lang="en-US" sz="2400" b="1" i="1" dirty="0" err="1"/>
              <a:t>turpi</a:t>
            </a:r>
            <a:r>
              <a:rPr lang="en-US" sz="2400" b="1" i="1" dirty="0"/>
              <a:t> causa non </a:t>
            </a:r>
            <a:r>
              <a:rPr lang="en-US" sz="2400" b="1" i="1" dirty="0" err="1"/>
              <a:t>oritur</a:t>
            </a:r>
            <a:r>
              <a:rPr lang="en-US" sz="2400" b="1" i="1" dirty="0"/>
              <a:t> action”</a:t>
            </a:r>
            <a:r>
              <a:rPr lang="en-US" sz="2400" dirty="0"/>
              <a:t> which means no action arises from an immoral cause.</a:t>
            </a:r>
          </a:p>
          <a:p>
            <a:r>
              <a:rPr lang="en-US" sz="2400" dirty="0"/>
              <a:t>Where the maxim is successfully applied it acts as a complete bar on recovery. It is often referred to as the illegality defence</a:t>
            </a:r>
          </a:p>
          <a:p>
            <a:r>
              <a:rPr lang="en-US" sz="2400" dirty="0"/>
              <a:t>In the case of </a:t>
            </a:r>
            <a:r>
              <a:rPr lang="en-US" sz="2400" b="1" dirty="0"/>
              <a:t>National Coal Board v England  [1954] AC 403 </a:t>
            </a:r>
            <a:r>
              <a:rPr lang="en-US" sz="2400" dirty="0"/>
              <a:t>- Lord Porter had expressly located the ex </a:t>
            </a:r>
            <a:r>
              <a:rPr lang="en-US" sz="2400" dirty="0" err="1"/>
              <a:t>turpi</a:t>
            </a:r>
            <a:r>
              <a:rPr lang="en-US" sz="2400" dirty="0"/>
              <a:t> causa maxim in a public policy rationale. </a:t>
            </a:r>
          </a:p>
          <a:p>
            <a:r>
              <a:rPr lang="en-US" sz="2400" dirty="0"/>
              <a:t>Thus, wrongdoing on the part of the plaintiff would not necessarily preclude him from bringing a claim where the court could be satisfied that to provide redress for the plaintiff would not offend against policy.</a:t>
            </a:r>
          </a:p>
        </p:txBody>
      </p:sp>
    </p:spTree>
    <p:extLst>
      <p:ext uri="{BB962C8B-B14F-4D97-AF65-F5344CB8AC3E}">
        <p14:creationId xmlns:p14="http://schemas.microsoft.com/office/powerpoint/2010/main" val="1888275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24BDE10-4789-4A97-839C-C1D2791B5DFD}"/>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A7C46A1E-6899-4FC4-B8BE-07E727725A8E}"/>
              </a:ext>
            </a:extLst>
          </p:cNvPr>
          <p:cNvSpPr>
            <a:spLocks noGrp="1"/>
          </p:cNvSpPr>
          <p:nvPr>
            <p:ph idx="1"/>
          </p:nvPr>
        </p:nvSpPr>
        <p:spPr>
          <a:xfrm>
            <a:off x="838200" y="1418897"/>
            <a:ext cx="10515600" cy="4934606"/>
          </a:xfrm>
        </p:spPr>
        <p:txBody>
          <a:bodyPr>
            <a:normAutofit/>
          </a:bodyPr>
          <a:lstStyle/>
          <a:p>
            <a:r>
              <a:rPr lang="en-US" sz="2400" dirty="0"/>
              <a:t>This defence of </a:t>
            </a:r>
            <a:r>
              <a:rPr lang="en-US" sz="2400" i="1" dirty="0"/>
              <a:t>ex </a:t>
            </a:r>
            <a:r>
              <a:rPr lang="en-US" sz="2400" i="1" dirty="0" err="1"/>
              <a:t>turpi</a:t>
            </a:r>
            <a:r>
              <a:rPr lang="en-US" sz="2400" i="1" dirty="0"/>
              <a:t> causa </a:t>
            </a:r>
            <a:r>
              <a:rPr lang="en-US" sz="2400" dirty="0"/>
              <a:t>can be closely related to the legal maxims “</a:t>
            </a:r>
            <a:r>
              <a:rPr lang="en-US" sz="2400" i="1" dirty="0"/>
              <a:t>jus ex injuria non </a:t>
            </a:r>
            <a:r>
              <a:rPr lang="en-US" sz="2400" i="1" dirty="0" err="1"/>
              <a:t>oritur</a:t>
            </a:r>
            <a:r>
              <a:rPr lang="en-US" sz="2400" dirty="0"/>
              <a:t>” which means that no right can arise out of a wrong and “</a:t>
            </a:r>
            <a:r>
              <a:rPr lang="en-US" sz="2400" i="1" dirty="0"/>
              <a:t>Commodum Ex Injuria </a:t>
            </a:r>
            <a:r>
              <a:rPr lang="en-US" sz="2400" i="1" dirty="0" err="1"/>
              <a:t>Sua</a:t>
            </a:r>
            <a:r>
              <a:rPr lang="en-US" sz="2400" i="1" dirty="0"/>
              <a:t> Nemo Habere  </a:t>
            </a:r>
            <a:r>
              <a:rPr lang="en-US" sz="2400" i="1" dirty="0" err="1"/>
              <a:t>Debet</a:t>
            </a:r>
            <a:r>
              <a:rPr lang="en-US" sz="2400" dirty="0"/>
              <a:t>” meaning that a wrongdoer should not be enabled by law to take any advantage from his actions. </a:t>
            </a:r>
          </a:p>
          <a:p>
            <a:r>
              <a:rPr lang="en-US" sz="2400" dirty="0"/>
              <a:t>The defence of illegality is close to the principle that one who approaches the courts must come with clean hands and works on the logic that when a person is doing a wrongful act he need not be helped by the state in getting damages as this would essentially be against public policy.</a:t>
            </a:r>
          </a:p>
          <a:p>
            <a:r>
              <a:rPr lang="en-US" sz="2400" b="1" dirty="0"/>
              <a:t>Further Reading:</a:t>
            </a:r>
          </a:p>
          <a:p>
            <a:pPr lvl="1"/>
            <a:r>
              <a:rPr lang="en-US" b="1" dirty="0"/>
              <a:t>Pitts v Hunt (1991) 1 QB 24</a:t>
            </a:r>
          </a:p>
          <a:p>
            <a:pPr lvl="1"/>
            <a:r>
              <a:rPr lang="en-US" b="1" dirty="0"/>
              <a:t>Ashton v Turner (1981) Q.B 137</a:t>
            </a:r>
          </a:p>
          <a:p>
            <a:endParaRPr lang="en-US" sz="2400" b="1" dirty="0"/>
          </a:p>
        </p:txBody>
      </p:sp>
    </p:spTree>
    <p:extLst>
      <p:ext uri="{BB962C8B-B14F-4D97-AF65-F5344CB8AC3E}">
        <p14:creationId xmlns:p14="http://schemas.microsoft.com/office/powerpoint/2010/main" val="24172747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C74986-E809-4D09-8939-1968C615F8ED}"/>
              </a:ext>
            </a:extLst>
          </p:cNvPr>
          <p:cNvSpPr>
            <a:spLocks noGrp="1"/>
          </p:cNvSpPr>
          <p:nvPr>
            <p:ph type="title"/>
          </p:nvPr>
        </p:nvSpPr>
        <p:spPr>
          <a:xfrm>
            <a:off x="964324" y="409903"/>
            <a:ext cx="10515600" cy="1135118"/>
          </a:xfrm>
        </p:spPr>
        <p:txBody>
          <a:bodyPr/>
          <a:lstStyle/>
          <a:p>
            <a:r>
              <a:rPr lang="en-US" b="1" dirty="0"/>
              <a:t>Statutory Authority</a:t>
            </a:r>
          </a:p>
        </p:txBody>
      </p:sp>
      <p:sp>
        <p:nvSpPr>
          <p:cNvPr id="3" name="Content Placeholder 2">
            <a:extLst>
              <a:ext uri="{FF2B5EF4-FFF2-40B4-BE49-F238E27FC236}">
                <a16:creationId xmlns="" xmlns:a16="http://schemas.microsoft.com/office/drawing/2014/main" id="{9F240E5D-C0F3-489D-ADEA-469665F618D7}"/>
              </a:ext>
            </a:extLst>
          </p:cNvPr>
          <p:cNvSpPr>
            <a:spLocks noGrp="1"/>
          </p:cNvSpPr>
          <p:nvPr>
            <p:ph idx="1"/>
          </p:nvPr>
        </p:nvSpPr>
        <p:spPr>
          <a:xfrm>
            <a:off x="838200" y="1545021"/>
            <a:ext cx="10515600" cy="4903076"/>
          </a:xfrm>
        </p:spPr>
        <p:txBody>
          <a:bodyPr>
            <a:normAutofit/>
          </a:bodyPr>
          <a:lstStyle/>
          <a:p>
            <a:r>
              <a:rPr lang="en-US" sz="2400" dirty="0"/>
              <a:t>If an act is sanctioned by a statutory enactment or a law passed by the legislature, then the defendant cannot be held liable for the damages resulting in the course of such an act.</a:t>
            </a:r>
          </a:p>
          <a:p>
            <a:r>
              <a:rPr lang="en-US" sz="2400" dirty="0"/>
              <a:t>But the powers conferred by the legislature should be exercised with judgment and caution so that no unnecessary damage is done;</a:t>
            </a:r>
          </a:p>
          <a:p>
            <a:pPr lvl="1"/>
            <a:r>
              <a:rPr lang="en-US" sz="2200" dirty="0"/>
              <a:t>For example, if there is a railway line near your house and the noises of the train passing disturbs then you have no remedy because the construction and the use of the railway is authorized under a statute. However, this does not give the authorities the license to do what they want unnecessarily; they must act in a reasonable manner. It is for this reason that we see that there are certain guidelines that need to be followed during construction of public transport facilities.</a:t>
            </a:r>
          </a:p>
        </p:txBody>
      </p:sp>
    </p:spTree>
    <p:extLst>
      <p:ext uri="{BB962C8B-B14F-4D97-AF65-F5344CB8AC3E}">
        <p14:creationId xmlns:p14="http://schemas.microsoft.com/office/powerpoint/2010/main" val="2615426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6139B0-C2E1-43F0-9FFB-C2393F9F7039}"/>
              </a:ext>
            </a:extLst>
          </p:cNvPr>
          <p:cNvSpPr>
            <a:spLocks noGrp="1"/>
          </p:cNvSpPr>
          <p:nvPr>
            <p:ph type="title"/>
          </p:nvPr>
        </p:nvSpPr>
        <p:spPr>
          <a:xfrm>
            <a:off x="838200" y="365125"/>
            <a:ext cx="10515600" cy="1069537"/>
          </a:xfrm>
        </p:spPr>
        <p:txBody>
          <a:bodyPr/>
          <a:lstStyle/>
          <a:p>
            <a:r>
              <a:rPr lang="en-US" b="1" dirty="0"/>
              <a:t>Cont’d</a:t>
            </a:r>
          </a:p>
        </p:txBody>
      </p:sp>
      <p:sp>
        <p:nvSpPr>
          <p:cNvPr id="3" name="Content Placeholder 2">
            <a:extLst>
              <a:ext uri="{FF2B5EF4-FFF2-40B4-BE49-F238E27FC236}">
                <a16:creationId xmlns="" xmlns:a16="http://schemas.microsoft.com/office/drawing/2014/main" id="{0ADCBEDB-3523-43E3-BF45-A821E518C3A5}"/>
              </a:ext>
            </a:extLst>
          </p:cNvPr>
          <p:cNvSpPr>
            <a:spLocks noGrp="1"/>
          </p:cNvSpPr>
          <p:nvPr>
            <p:ph idx="1"/>
          </p:nvPr>
        </p:nvSpPr>
        <p:spPr>
          <a:xfrm>
            <a:off x="838200" y="1434662"/>
            <a:ext cx="10515600" cy="5058213"/>
          </a:xfrm>
        </p:spPr>
        <p:txBody>
          <a:bodyPr>
            <a:normAutofit lnSpcReduction="10000"/>
          </a:bodyPr>
          <a:lstStyle/>
          <a:p>
            <a:r>
              <a:rPr lang="en-US" sz="2400" dirty="0"/>
              <a:t>The fact that the D made a genuine mistake is generally not a defence:</a:t>
            </a:r>
          </a:p>
          <a:p>
            <a:pPr lvl="1"/>
            <a:r>
              <a:rPr lang="en-US" dirty="0"/>
              <a:t>The mistake of law: Not a defence in both civil and criminal cases;</a:t>
            </a:r>
          </a:p>
          <a:p>
            <a:pPr lvl="1"/>
            <a:r>
              <a:rPr lang="en-US" dirty="0"/>
              <a:t>The mistake of fact: Not valid in torts </a:t>
            </a:r>
          </a:p>
          <a:p>
            <a:r>
              <a:rPr lang="en-US" sz="2400" dirty="0"/>
              <a:t>Apart from these defences there are others too which are sometimes used;</a:t>
            </a:r>
          </a:p>
          <a:p>
            <a:r>
              <a:rPr lang="en-US" sz="2400" dirty="0"/>
              <a:t>Death, for example, is now used as a defence only in cases of defamation, and truth is widely used as a defence in defamation cases too;</a:t>
            </a:r>
          </a:p>
          <a:p>
            <a:r>
              <a:rPr lang="en-US" sz="2400" dirty="0"/>
              <a:t>The defence of the act of the third party can function as causation denying absent element defence. Consider the tort of private nuisance; </a:t>
            </a:r>
          </a:p>
          <a:p>
            <a:r>
              <a:rPr lang="en-US" sz="2400" dirty="0"/>
              <a:t>the defendant can prevent the plaintiff from discharging his onus by demonstrating that the nuisance was caused by a third party. </a:t>
            </a:r>
          </a:p>
          <a:p>
            <a:r>
              <a:rPr lang="en-US" sz="2400" dirty="0"/>
              <a:t>Thus, defendants have been absolved of liability in nuisance in respect of interferences on their land consisting of falling roof tiles and burning refuse on the basis that third parties were responsible for creating them.</a:t>
            </a:r>
          </a:p>
          <a:p>
            <a:endParaRPr lang="en-US" sz="2400" dirty="0"/>
          </a:p>
        </p:txBody>
      </p:sp>
    </p:spTree>
    <p:extLst>
      <p:ext uri="{BB962C8B-B14F-4D97-AF65-F5344CB8AC3E}">
        <p14:creationId xmlns:p14="http://schemas.microsoft.com/office/powerpoint/2010/main" val="39250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07792D-751A-4117-BBF8-244FC98057DC}"/>
              </a:ext>
            </a:extLst>
          </p:cNvPr>
          <p:cNvSpPr>
            <a:spLocks noGrp="1"/>
          </p:cNvSpPr>
          <p:nvPr>
            <p:ph type="title"/>
          </p:nvPr>
        </p:nvSpPr>
        <p:spPr>
          <a:xfrm>
            <a:off x="838200" y="365125"/>
            <a:ext cx="10515600" cy="990709"/>
          </a:xfrm>
        </p:spPr>
        <p:txBody>
          <a:bodyPr/>
          <a:lstStyle/>
          <a:p>
            <a:r>
              <a:rPr lang="en-US" b="1" dirty="0"/>
              <a:t>Contributory Negligence</a:t>
            </a:r>
          </a:p>
        </p:txBody>
      </p:sp>
      <p:sp>
        <p:nvSpPr>
          <p:cNvPr id="3" name="Content Placeholder 2">
            <a:extLst>
              <a:ext uri="{FF2B5EF4-FFF2-40B4-BE49-F238E27FC236}">
                <a16:creationId xmlns="" xmlns:a16="http://schemas.microsoft.com/office/drawing/2014/main" id="{D1C99551-3025-41A8-B412-59C1A0845836}"/>
              </a:ext>
            </a:extLst>
          </p:cNvPr>
          <p:cNvSpPr>
            <a:spLocks noGrp="1"/>
          </p:cNvSpPr>
          <p:nvPr>
            <p:ph idx="1"/>
          </p:nvPr>
        </p:nvSpPr>
        <p:spPr>
          <a:xfrm>
            <a:off x="838200" y="1466193"/>
            <a:ext cx="10515600" cy="5026682"/>
          </a:xfrm>
        </p:spPr>
        <p:txBody>
          <a:bodyPr>
            <a:normAutofit/>
          </a:bodyPr>
          <a:lstStyle/>
          <a:p>
            <a:r>
              <a:rPr lang="en-US" sz="2400" dirty="0"/>
              <a:t>It is convenient to refer to contributory negligence as a defence, but it is not a complete defence.</a:t>
            </a:r>
          </a:p>
          <a:p>
            <a:r>
              <a:rPr lang="en-US" sz="2400" dirty="0"/>
              <a:t>Contributory negligence can be said to be behaviour that contributes to one’s own injury or loss and fails to meet the standard of prudence that one should observe for one’s own good. </a:t>
            </a:r>
          </a:p>
          <a:p>
            <a:r>
              <a:rPr lang="en-US" sz="2400" dirty="0"/>
              <a:t>Contributory negligence of the plaintiff is frequently pleaded in defence to a charge of negligence.</a:t>
            </a:r>
          </a:p>
          <a:p>
            <a:r>
              <a:rPr lang="en-US" sz="2400" b="1" dirty="0"/>
              <a:t>Betty </a:t>
            </a:r>
            <a:r>
              <a:rPr lang="en-US" sz="2400" b="1" dirty="0" err="1"/>
              <a:t>Kalunga</a:t>
            </a:r>
            <a:r>
              <a:rPr lang="en-US" sz="2400" b="1" dirty="0"/>
              <a:t> (Suing as Administrator of The Estate of the late Emmanuel Bwalya) v </a:t>
            </a:r>
            <a:r>
              <a:rPr lang="en-US" sz="2400" b="1" dirty="0" err="1"/>
              <a:t>Konkola</a:t>
            </a:r>
            <a:r>
              <a:rPr lang="en-US" sz="2400" b="1" dirty="0"/>
              <a:t> Copper Mines Plc (2004) Z.R. 40 (S.C.)</a:t>
            </a:r>
            <a:r>
              <a:rPr lang="en-US" sz="2400" dirty="0"/>
              <a:t> -  In case of contributory negligence, the damages recoverable by the plaintiff are reduced to such an extent as the court thinks just and equitable having regard to the claimant’s share in the responsibility for the damage.</a:t>
            </a:r>
          </a:p>
          <a:p>
            <a:endParaRPr lang="en-US" sz="2400" dirty="0"/>
          </a:p>
        </p:txBody>
      </p:sp>
    </p:spTree>
    <p:extLst>
      <p:ext uri="{BB962C8B-B14F-4D97-AF65-F5344CB8AC3E}">
        <p14:creationId xmlns:p14="http://schemas.microsoft.com/office/powerpoint/2010/main" val="3658301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52AF4E-0948-40B3-8C2B-2D9B40B7AB16}"/>
              </a:ext>
            </a:extLst>
          </p:cNvPr>
          <p:cNvSpPr>
            <a:spLocks noGrp="1"/>
          </p:cNvSpPr>
          <p:nvPr>
            <p:ph type="title"/>
          </p:nvPr>
        </p:nvSpPr>
        <p:spPr>
          <a:xfrm>
            <a:off x="838200" y="365125"/>
            <a:ext cx="10515600" cy="1148365"/>
          </a:xfrm>
        </p:spPr>
        <p:txBody>
          <a:bodyPr/>
          <a:lstStyle/>
          <a:p>
            <a:r>
              <a:rPr lang="en-US" b="1" dirty="0"/>
              <a:t>Cont’d</a:t>
            </a:r>
          </a:p>
        </p:txBody>
      </p:sp>
      <p:sp>
        <p:nvSpPr>
          <p:cNvPr id="3" name="Content Placeholder 2">
            <a:extLst>
              <a:ext uri="{FF2B5EF4-FFF2-40B4-BE49-F238E27FC236}">
                <a16:creationId xmlns="" xmlns:a16="http://schemas.microsoft.com/office/drawing/2014/main" id="{341701A0-7571-4F65-95C0-E4D966D2D038}"/>
              </a:ext>
            </a:extLst>
          </p:cNvPr>
          <p:cNvSpPr>
            <a:spLocks noGrp="1"/>
          </p:cNvSpPr>
          <p:nvPr>
            <p:ph idx="1"/>
          </p:nvPr>
        </p:nvSpPr>
        <p:spPr>
          <a:xfrm>
            <a:off x="838200" y="1371600"/>
            <a:ext cx="10515600" cy="4805363"/>
          </a:xfrm>
        </p:spPr>
        <p:txBody>
          <a:bodyPr/>
          <a:lstStyle/>
          <a:p>
            <a:r>
              <a:rPr lang="en-US" b="1" dirty="0"/>
              <a:t>Further Reading:</a:t>
            </a:r>
          </a:p>
          <a:p>
            <a:pPr lvl="1"/>
            <a:r>
              <a:rPr lang="en-US" b="1" dirty="0"/>
              <a:t>S. 10 of the </a:t>
            </a:r>
            <a:r>
              <a:rPr lang="en-US" b="1" dirty="0" err="1"/>
              <a:t>The</a:t>
            </a:r>
            <a:r>
              <a:rPr lang="en-US" b="1" dirty="0"/>
              <a:t> Law Reform (Miscellaneous Provisions) Act Cap 74;</a:t>
            </a:r>
          </a:p>
          <a:p>
            <a:pPr lvl="1"/>
            <a:r>
              <a:rPr lang="en-US" b="1" dirty="0"/>
              <a:t>Malawo (Male) v Bulk Carriers Of Zambia Limited  (1978) Z.R. 185 (S.C.);</a:t>
            </a:r>
          </a:p>
          <a:p>
            <a:pPr lvl="1"/>
            <a:r>
              <a:rPr lang="en-US" b="1" dirty="0"/>
              <a:t>Central Refrigeration Co. Ltd v The  Attorney- General (1977) Z.R. 69 (S.C.);</a:t>
            </a:r>
          </a:p>
          <a:p>
            <a:pPr lvl="1"/>
            <a:r>
              <a:rPr lang="en-US" b="1" dirty="0"/>
              <a:t>Davies v Swan Motor Co. Ltd [1949] 1 All E.R. 620.</a:t>
            </a:r>
          </a:p>
        </p:txBody>
      </p:sp>
    </p:spTree>
    <p:extLst>
      <p:ext uri="{BB962C8B-B14F-4D97-AF65-F5344CB8AC3E}">
        <p14:creationId xmlns:p14="http://schemas.microsoft.com/office/powerpoint/2010/main" val="4064959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7EDD84-9FA7-4374-B96A-FE5530229858}"/>
              </a:ext>
            </a:extLst>
          </p:cNvPr>
          <p:cNvSpPr>
            <a:spLocks noGrp="1"/>
          </p:cNvSpPr>
          <p:nvPr>
            <p:ph type="title"/>
          </p:nvPr>
        </p:nvSpPr>
        <p:spPr>
          <a:xfrm>
            <a:off x="838200" y="365125"/>
            <a:ext cx="10515600" cy="1006475"/>
          </a:xfrm>
        </p:spPr>
        <p:txBody>
          <a:bodyPr/>
          <a:lstStyle/>
          <a:p>
            <a:r>
              <a:rPr lang="en-US" b="1" dirty="0"/>
              <a:t>Extinction of Liability</a:t>
            </a:r>
          </a:p>
        </p:txBody>
      </p:sp>
      <p:sp>
        <p:nvSpPr>
          <p:cNvPr id="3" name="Content Placeholder 2">
            <a:extLst>
              <a:ext uri="{FF2B5EF4-FFF2-40B4-BE49-F238E27FC236}">
                <a16:creationId xmlns="" xmlns:a16="http://schemas.microsoft.com/office/drawing/2014/main" id="{182EE5F8-1EBD-4BC4-8615-C837FD873D38}"/>
              </a:ext>
            </a:extLst>
          </p:cNvPr>
          <p:cNvSpPr>
            <a:spLocks noGrp="1"/>
          </p:cNvSpPr>
          <p:nvPr>
            <p:ph idx="1"/>
          </p:nvPr>
        </p:nvSpPr>
        <p:spPr>
          <a:xfrm>
            <a:off x="838200" y="1371600"/>
            <a:ext cx="10515600" cy="5265683"/>
          </a:xfrm>
        </p:spPr>
        <p:txBody>
          <a:bodyPr>
            <a:normAutofit lnSpcReduction="10000"/>
          </a:bodyPr>
          <a:lstStyle/>
          <a:p>
            <a:r>
              <a:rPr lang="en-US" sz="2400" dirty="0"/>
              <a:t>In the extinction of a tort,  the circumstances are such that the liability exists but its remedy does not. </a:t>
            </a:r>
          </a:p>
          <a:p>
            <a:r>
              <a:rPr lang="en-US" sz="2400" dirty="0"/>
              <a:t>The meaning of discharge of tort or liability is reaching an end of the tort.  </a:t>
            </a:r>
          </a:p>
          <a:p>
            <a:r>
              <a:rPr lang="en-US" sz="2400" dirty="0"/>
              <a:t>It is a process by which tort stops to exist and the wrongdoer is no longer liable.</a:t>
            </a:r>
          </a:p>
          <a:p>
            <a:pPr marL="457200" indent="-457200">
              <a:buAutoNum type="arabicPeriod"/>
            </a:pPr>
            <a:r>
              <a:rPr lang="en-US" sz="2400" b="1" dirty="0"/>
              <a:t>Limitation of Actions</a:t>
            </a:r>
          </a:p>
          <a:p>
            <a:pPr lvl="1"/>
            <a:r>
              <a:rPr lang="en-US" dirty="0"/>
              <a:t>The law prescribes a time limit within which an action must be brought before the courts of law by the claimant. </a:t>
            </a:r>
          </a:p>
          <a:p>
            <a:pPr lvl="1"/>
            <a:r>
              <a:rPr lang="en-US" dirty="0"/>
              <a:t>If the prescribed period is over (expired) the right of action is barred and the remedy which was available ceases to exist; </a:t>
            </a:r>
          </a:p>
          <a:p>
            <a:pPr lvl="1"/>
            <a:r>
              <a:rPr lang="en-US" dirty="0"/>
              <a:t>Delay defeats equity.  The Law will not help those who were sleeping over there rights for a pretty long time.</a:t>
            </a:r>
          </a:p>
          <a:p>
            <a:pPr lvl="1"/>
            <a:r>
              <a:rPr lang="en-US" dirty="0"/>
              <a:t> The time limit is measured from the date of accrual of a right of action or breach therein; if a matter is brought after the period within which the matter should have been brought, the matter is said to be </a:t>
            </a:r>
            <a:r>
              <a:rPr lang="en-US" b="1" dirty="0"/>
              <a:t>statute barred.</a:t>
            </a:r>
          </a:p>
          <a:p>
            <a:pPr marL="457200" lvl="1" indent="0">
              <a:buNone/>
            </a:pPr>
            <a:endParaRPr lang="en-US" b="1" dirty="0"/>
          </a:p>
          <a:p>
            <a:pPr marL="457200" lvl="1" indent="0">
              <a:buNone/>
            </a:pPr>
            <a:endParaRPr lang="en-US" b="1" dirty="0"/>
          </a:p>
          <a:p>
            <a:pPr lvl="1"/>
            <a:endParaRPr lang="en-US" sz="2000" b="1" dirty="0"/>
          </a:p>
        </p:txBody>
      </p:sp>
    </p:spTree>
    <p:extLst>
      <p:ext uri="{BB962C8B-B14F-4D97-AF65-F5344CB8AC3E}">
        <p14:creationId xmlns:p14="http://schemas.microsoft.com/office/powerpoint/2010/main" val="1670432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AF537F-1A97-4BE4-A83E-778E13AA3F97}"/>
              </a:ext>
            </a:extLst>
          </p:cNvPr>
          <p:cNvSpPr>
            <a:spLocks noGrp="1"/>
          </p:cNvSpPr>
          <p:nvPr>
            <p:ph type="title"/>
          </p:nvPr>
        </p:nvSpPr>
        <p:spPr>
          <a:xfrm>
            <a:off x="838200" y="365126"/>
            <a:ext cx="10515600" cy="1164130"/>
          </a:xfrm>
        </p:spPr>
        <p:txBody>
          <a:bodyPr/>
          <a:lstStyle/>
          <a:p>
            <a:r>
              <a:rPr lang="en-US" b="1" dirty="0"/>
              <a:t>Cont’d</a:t>
            </a:r>
          </a:p>
        </p:txBody>
      </p:sp>
      <p:sp>
        <p:nvSpPr>
          <p:cNvPr id="3" name="Content Placeholder 2">
            <a:extLst>
              <a:ext uri="{FF2B5EF4-FFF2-40B4-BE49-F238E27FC236}">
                <a16:creationId xmlns="" xmlns:a16="http://schemas.microsoft.com/office/drawing/2014/main" id="{4F275CC0-C2A6-47A7-9E64-4DB28B8D8142}"/>
              </a:ext>
            </a:extLst>
          </p:cNvPr>
          <p:cNvSpPr>
            <a:spLocks noGrp="1"/>
          </p:cNvSpPr>
          <p:nvPr>
            <p:ph idx="1"/>
          </p:nvPr>
        </p:nvSpPr>
        <p:spPr>
          <a:xfrm>
            <a:off x="838200" y="1529256"/>
            <a:ext cx="10515600" cy="4647707"/>
          </a:xfrm>
        </p:spPr>
        <p:txBody>
          <a:bodyPr>
            <a:normAutofit lnSpcReduction="10000"/>
          </a:bodyPr>
          <a:lstStyle/>
          <a:p>
            <a:r>
              <a:rPr lang="en-US" sz="2400" dirty="0"/>
              <a:t>For example actions for claims relating to personal injury due to negligence, nuisance or breach of duty should be brought before the courts within three years after the incident occurred – </a:t>
            </a:r>
            <a:r>
              <a:rPr lang="en-US" sz="2400" b="1" dirty="0"/>
              <a:t>see s. 2 of The Law Reform (Limitation Of Actions, Etc.) Act </a:t>
            </a:r>
            <a:endParaRPr lang="en-US" b="1" dirty="0"/>
          </a:p>
          <a:p>
            <a:r>
              <a:rPr lang="en-US" sz="2400" dirty="0"/>
              <a:t>See:</a:t>
            </a:r>
          </a:p>
          <a:p>
            <a:pPr lvl="1"/>
            <a:r>
              <a:rPr lang="en-US" b="1" dirty="0"/>
              <a:t> The Law Reform (Limitation Of Actions, Etc.) Act Cap 72</a:t>
            </a:r>
          </a:p>
          <a:p>
            <a:pPr lvl="1"/>
            <a:r>
              <a:rPr lang="en-US" b="1" dirty="0"/>
              <a:t>The Limitation Act, 1939</a:t>
            </a:r>
          </a:p>
          <a:p>
            <a:pPr lvl="1"/>
            <a:r>
              <a:rPr lang="en-US" b="1" dirty="0"/>
              <a:t>Bp Zambia Plc v Zambia Competition Commission  and others(S.C.Z. Judgment No. 21 of 2011).</a:t>
            </a:r>
          </a:p>
          <a:p>
            <a:pPr lvl="1"/>
            <a:r>
              <a:rPr lang="en-US" b="1" dirty="0"/>
              <a:t>Zimba Jane </a:t>
            </a:r>
            <a:r>
              <a:rPr lang="en-US" b="1" dirty="0" err="1"/>
              <a:t>Ndelemani</a:t>
            </a:r>
            <a:r>
              <a:rPr lang="en-US" b="1" dirty="0"/>
              <a:t> </a:t>
            </a:r>
            <a:r>
              <a:rPr lang="en-US" b="1" dirty="0" err="1"/>
              <a:t>Musanya</a:t>
            </a:r>
            <a:r>
              <a:rPr lang="en-US" b="1" dirty="0"/>
              <a:t> (Co-Administrator of the Estate of Newton Bwalya </a:t>
            </a:r>
            <a:r>
              <a:rPr lang="en-US" b="1" dirty="0" err="1"/>
              <a:t>Musanya</a:t>
            </a:r>
            <a:r>
              <a:rPr lang="en-US" b="1" dirty="0"/>
              <a:t>) v </a:t>
            </a:r>
            <a:r>
              <a:rPr lang="en-US" b="1" dirty="0" err="1"/>
              <a:t>Musanya</a:t>
            </a:r>
            <a:r>
              <a:rPr lang="en-US" b="1" dirty="0"/>
              <a:t> Henry Chola (Co-Administrator of Newton Bwalya </a:t>
            </a:r>
            <a:r>
              <a:rPr lang="en-US" b="1" dirty="0" err="1"/>
              <a:t>Musanya</a:t>
            </a:r>
            <a:r>
              <a:rPr lang="en-US" b="1" dirty="0"/>
              <a:t>) 2009/HP/ 1182.</a:t>
            </a:r>
          </a:p>
          <a:p>
            <a:pPr marL="457200" lvl="1" indent="0">
              <a:buNone/>
            </a:pPr>
            <a:r>
              <a:rPr lang="en-US" b="1" dirty="0"/>
              <a:t>*The Two Acts above shall be posted on the student portal.</a:t>
            </a:r>
          </a:p>
          <a:p>
            <a:endParaRPr lang="en-US" dirty="0"/>
          </a:p>
        </p:txBody>
      </p:sp>
    </p:spTree>
    <p:extLst>
      <p:ext uri="{BB962C8B-B14F-4D97-AF65-F5344CB8AC3E}">
        <p14:creationId xmlns:p14="http://schemas.microsoft.com/office/powerpoint/2010/main" val="8235287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54AF52-F66E-449E-ABA4-82F61F53700A}"/>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6E838768-109F-43DA-9FE2-FCAE03ADB0B3}"/>
              </a:ext>
            </a:extLst>
          </p:cNvPr>
          <p:cNvSpPr>
            <a:spLocks noGrp="1"/>
          </p:cNvSpPr>
          <p:nvPr>
            <p:ph idx="1"/>
          </p:nvPr>
        </p:nvSpPr>
        <p:spPr>
          <a:xfrm>
            <a:off x="838200" y="1576552"/>
            <a:ext cx="10515600" cy="4792717"/>
          </a:xfrm>
        </p:spPr>
        <p:txBody>
          <a:bodyPr>
            <a:normAutofit/>
          </a:bodyPr>
          <a:lstStyle/>
          <a:p>
            <a:pPr marL="514350" indent="-514350">
              <a:buAutoNum type="arabicPeriod" startAt="2"/>
            </a:pPr>
            <a:r>
              <a:rPr lang="en-US" sz="2400" b="1" dirty="0"/>
              <a:t>Judgment – </a:t>
            </a:r>
            <a:r>
              <a:rPr lang="en-US" sz="2400" dirty="0"/>
              <a:t>a final judgment in a case will extinguish the right of future action</a:t>
            </a:r>
          </a:p>
          <a:p>
            <a:pPr marL="514350" indent="-514350">
              <a:buAutoNum type="arabicPeriod" startAt="2"/>
            </a:pPr>
            <a:r>
              <a:rPr lang="en-US" sz="2400" b="1" dirty="0"/>
              <a:t>Accord and satisfaction</a:t>
            </a:r>
          </a:p>
          <a:p>
            <a:pPr lvl="1"/>
            <a:r>
              <a:rPr lang="en-US" dirty="0"/>
              <a:t>Accord means an agreement in which a person agrees to accept some valuable consideration. It is generally in exchange for the right of action that he has against the other. </a:t>
            </a:r>
          </a:p>
          <a:p>
            <a:pPr lvl="1"/>
            <a:r>
              <a:rPr lang="en-US" dirty="0"/>
              <a:t>Satisfaction states the actual payment of an amount of consideration. The consideration can be in the form of money or compensation which is accepted by a wrong person or his legal heirs.</a:t>
            </a:r>
          </a:p>
          <a:p>
            <a:pPr lvl="1"/>
            <a:r>
              <a:rPr lang="en-US" dirty="0"/>
              <a:t>It leads to the settlement of the case and they do not proceed to the court.</a:t>
            </a:r>
          </a:p>
        </p:txBody>
      </p:sp>
    </p:spTree>
    <p:extLst>
      <p:ext uri="{BB962C8B-B14F-4D97-AF65-F5344CB8AC3E}">
        <p14:creationId xmlns:p14="http://schemas.microsoft.com/office/powerpoint/2010/main" val="1273008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2258B9-A265-45A9-8B39-D15DAE212A29}"/>
              </a:ext>
            </a:extLst>
          </p:cNvPr>
          <p:cNvSpPr>
            <a:spLocks noGrp="1"/>
          </p:cNvSpPr>
          <p:nvPr>
            <p:ph type="title"/>
          </p:nvPr>
        </p:nvSpPr>
        <p:spPr>
          <a:xfrm>
            <a:off x="838200" y="365125"/>
            <a:ext cx="10515600" cy="1132599"/>
          </a:xfrm>
        </p:spPr>
        <p:txBody>
          <a:bodyPr/>
          <a:lstStyle/>
          <a:p>
            <a:r>
              <a:rPr lang="en-US" b="1" dirty="0"/>
              <a:t>Cont’d</a:t>
            </a:r>
          </a:p>
        </p:txBody>
      </p:sp>
      <p:sp>
        <p:nvSpPr>
          <p:cNvPr id="3" name="Content Placeholder 2">
            <a:extLst>
              <a:ext uri="{FF2B5EF4-FFF2-40B4-BE49-F238E27FC236}">
                <a16:creationId xmlns="" xmlns:a16="http://schemas.microsoft.com/office/drawing/2014/main" id="{FB5EC998-4FF7-4977-8B42-C8FF23532FFB}"/>
              </a:ext>
            </a:extLst>
          </p:cNvPr>
          <p:cNvSpPr>
            <a:spLocks noGrp="1"/>
          </p:cNvSpPr>
          <p:nvPr>
            <p:ph idx="1"/>
          </p:nvPr>
        </p:nvSpPr>
        <p:spPr>
          <a:xfrm>
            <a:off x="838200" y="1497724"/>
            <a:ext cx="10515600" cy="5108028"/>
          </a:xfrm>
        </p:spPr>
        <p:txBody>
          <a:bodyPr>
            <a:normAutofit/>
          </a:bodyPr>
          <a:lstStyle/>
          <a:p>
            <a:pPr marL="457200" indent="-457200">
              <a:buAutoNum type="arabicPeriod" startAt="4"/>
            </a:pPr>
            <a:r>
              <a:rPr lang="en-US" sz="2400" b="1" dirty="0"/>
              <a:t>Survival of Actions on Death</a:t>
            </a:r>
          </a:p>
          <a:p>
            <a:pPr lvl="1"/>
            <a:r>
              <a:rPr lang="en-US" dirty="0"/>
              <a:t>On the death of any person all causes of action subsisting against or vested in him shall survive against, or, as the case may be, for the benefit of, his estate –</a:t>
            </a:r>
            <a:r>
              <a:rPr lang="en-US" b="1" dirty="0"/>
              <a:t> see s. 2 of The Law Reform (Miscellaneous Provisions) Act Cap 74.</a:t>
            </a:r>
          </a:p>
          <a:p>
            <a:pPr lvl="1"/>
            <a:r>
              <a:rPr lang="en-US" dirty="0"/>
              <a:t>The above section however excludes defamation; thus in an action for defamation, the death of one of the parties extinguishes the claim.</a:t>
            </a:r>
          </a:p>
          <a:p>
            <a:pPr marL="514350" indent="-514350">
              <a:buAutoNum type="arabicPeriod" startAt="5"/>
            </a:pPr>
            <a:r>
              <a:rPr lang="en-US" sz="2400" b="1" dirty="0"/>
              <a:t>Waiver</a:t>
            </a:r>
          </a:p>
          <a:p>
            <a:pPr lvl="1"/>
            <a:r>
              <a:rPr lang="en-US" dirty="0"/>
              <a:t>The concept of waiver is when a person has more that one remedy available to him, as a result, he has to elect one of them.</a:t>
            </a:r>
          </a:p>
          <a:p>
            <a:pPr lvl="1"/>
            <a:r>
              <a:rPr lang="en-US" dirty="0"/>
              <a:t>Where a man has more than one remedy for a tort and he elects to pursue one of them,  giving up others,  the other remedies are waived.  He cannot pursue them if he fails in the one elected.</a:t>
            </a:r>
          </a:p>
        </p:txBody>
      </p:sp>
    </p:spTree>
    <p:extLst>
      <p:ext uri="{BB962C8B-B14F-4D97-AF65-F5344CB8AC3E}">
        <p14:creationId xmlns:p14="http://schemas.microsoft.com/office/powerpoint/2010/main" val="2615501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14E6B97-B346-4001-8E4A-CE480F3A4CBC}"/>
              </a:ext>
            </a:extLst>
          </p:cNvPr>
          <p:cNvSpPr>
            <a:spLocks noGrp="1"/>
          </p:cNvSpPr>
          <p:nvPr>
            <p:ph type="title"/>
          </p:nvPr>
        </p:nvSpPr>
        <p:spPr>
          <a:xfrm>
            <a:off x="838200" y="365125"/>
            <a:ext cx="10515600" cy="1006475"/>
          </a:xfrm>
        </p:spPr>
        <p:txBody>
          <a:bodyPr/>
          <a:lstStyle/>
          <a:p>
            <a:r>
              <a:rPr lang="en-US" b="1" dirty="0"/>
              <a:t>Introduction</a:t>
            </a:r>
          </a:p>
        </p:txBody>
      </p:sp>
      <p:sp>
        <p:nvSpPr>
          <p:cNvPr id="3" name="Content Placeholder 2">
            <a:extLst>
              <a:ext uri="{FF2B5EF4-FFF2-40B4-BE49-F238E27FC236}">
                <a16:creationId xmlns="" xmlns:a16="http://schemas.microsoft.com/office/drawing/2014/main" id="{1BA2B626-6BBC-4DB6-BAF0-B3C00A47D281}"/>
              </a:ext>
            </a:extLst>
          </p:cNvPr>
          <p:cNvSpPr>
            <a:spLocks noGrp="1"/>
          </p:cNvSpPr>
          <p:nvPr>
            <p:ph idx="1"/>
          </p:nvPr>
        </p:nvSpPr>
        <p:spPr>
          <a:xfrm>
            <a:off x="838200" y="1655379"/>
            <a:ext cx="10515600" cy="4521584"/>
          </a:xfrm>
        </p:spPr>
        <p:txBody>
          <a:bodyPr/>
          <a:lstStyle/>
          <a:p>
            <a:r>
              <a:rPr lang="en-US" sz="2400" dirty="0"/>
              <a:t>When a plaintiff brings an action against the defendant for a particular tort or violation of legal right, resulting in legal damages, and successfully proves the essentials of a tort, the defendant is held liable.</a:t>
            </a:r>
          </a:p>
          <a:p>
            <a:r>
              <a:rPr lang="en-US" sz="2400" dirty="0"/>
              <a:t>However there are a few exceptions in which the defendant can plead some defences which can help him in absolving from liabilities. </a:t>
            </a:r>
          </a:p>
          <a:p>
            <a:r>
              <a:rPr lang="en-US" sz="2400" dirty="0"/>
              <a:t>In general, the burden, the burden of proof in establishing a defence will rest on the defendant on a balance of probabilities;</a:t>
            </a:r>
          </a:p>
          <a:p>
            <a:r>
              <a:rPr lang="en-US" sz="2400" dirty="0"/>
              <a:t>There is no limit on the number of defences a defendant may allege.</a:t>
            </a:r>
          </a:p>
          <a:p>
            <a:r>
              <a:rPr lang="en-US" sz="2400" dirty="0"/>
              <a:t>Below listed are the General defences in tort.</a:t>
            </a:r>
          </a:p>
          <a:p>
            <a:endParaRPr lang="en-US" dirty="0"/>
          </a:p>
          <a:p>
            <a:endParaRPr lang="en-US" dirty="0"/>
          </a:p>
        </p:txBody>
      </p:sp>
    </p:spTree>
    <p:extLst>
      <p:ext uri="{BB962C8B-B14F-4D97-AF65-F5344CB8AC3E}">
        <p14:creationId xmlns:p14="http://schemas.microsoft.com/office/powerpoint/2010/main" val="25677032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60CA65C-4525-40DE-9599-0FC975924FCC}"/>
              </a:ext>
            </a:extLst>
          </p:cNvPr>
          <p:cNvSpPr>
            <a:spLocks noGrp="1"/>
          </p:cNvSpPr>
          <p:nvPr>
            <p:ph type="title"/>
          </p:nvPr>
        </p:nvSpPr>
        <p:spPr>
          <a:xfrm>
            <a:off x="838200" y="365126"/>
            <a:ext cx="10515600" cy="1038006"/>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10C641EB-DF6F-4D90-A3C4-7B2CD1ACD1EE}"/>
              </a:ext>
            </a:extLst>
          </p:cNvPr>
          <p:cNvSpPr>
            <a:spLocks noGrp="1"/>
          </p:cNvSpPr>
          <p:nvPr>
            <p:ph idx="1"/>
          </p:nvPr>
        </p:nvSpPr>
        <p:spPr>
          <a:xfrm>
            <a:off x="838200" y="1403132"/>
            <a:ext cx="10515600" cy="4773831"/>
          </a:xfrm>
        </p:spPr>
        <p:txBody>
          <a:bodyPr/>
          <a:lstStyle/>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If A files a case against B claiming that B has committed a tort against him, If he has a right to get more than one remedy he has to choose any one of them, i.e. if he has the remedy in both tort and contract law, he has to choose one between the two and cannot later on sue B under a different remedy.</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Similarly, if a man is wrongfully deprived of his goods, which are afterwards sold, he may bring an action  for the tort, or he may sue for the  price received by the defendants.</a:t>
            </a:r>
          </a:p>
          <a:p>
            <a:endParaRPr lang="en-US" dirty="0"/>
          </a:p>
        </p:txBody>
      </p:sp>
    </p:spTree>
    <p:extLst>
      <p:ext uri="{BB962C8B-B14F-4D97-AF65-F5344CB8AC3E}">
        <p14:creationId xmlns:p14="http://schemas.microsoft.com/office/powerpoint/2010/main" val="1653213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D2EECD-4C6E-482B-B35D-8663FEB02D0A}"/>
              </a:ext>
            </a:extLst>
          </p:cNvPr>
          <p:cNvSpPr>
            <a:spLocks noGrp="1"/>
          </p:cNvSpPr>
          <p:nvPr>
            <p:ph type="title"/>
          </p:nvPr>
        </p:nvSpPr>
        <p:spPr>
          <a:xfrm>
            <a:off x="838200" y="365126"/>
            <a:ext cx="10515600" cy="1053772"/>
          </a:xfrm>
        </p:spPr>
        <p:txBody>
          <a:bodyPr/>
          <a:lstStyle/>
          <a:p>
            <a:r>
              <a:rPr lang="en-US" b="1" dirty="0"/>
              <a:t>Remedies</a:t>
            </a:r>
          </a:p>
        </p:txBody>
      </p:sp>
      <p:sp>
        <p:nvSpPr>
          <p:cNvPr id="3" name="Content Placeholder 2">
            <a:extLst>
              <a:ext uri="{FF2B5EF4-FFF2-40B4-BE49-F238E27FC236}">
                <a16:creationId xmlns="" xmlns:a16="http://schemas.microsoft.com/office/drawing/2014/main" id="{3F4D5AAC-7C3C-492E-A4CD-9662E8CA6E00}"/>
              </a:ext>
            </a:extLst>
          </p:cNvPr>
          <p:cNvSpPr>
            <a:spLocks noGrp="1"/>
          </p:cNvSpPr>
          <p:nvPr>
            <p:ph idx="1"/>
          </p:nvPr>
        </p:nvSpPr>
        <p:spPr>
          <a:xfrm>
            <a:off x="838200" y="1418898"/>
            <a:ext cx="10515600" cy="4758065"/>
          </a:xfrm>
        </p:spPr>
        <p:txBody>
          <a:bodyPr>
            <a:normAutofit/>
          </a:bodyPr>
          <a:lstStyle/>
          <a:p>
            <a:r>
              <a:rPr lang="en-US" sz="2400" dirty="0"/>
              <a:t>Remedies in Tort Law are of 2 types;</a:t>
            </a:r>
          </a:p>
          <a:p>
            <a:pPr marL="971550" lvl="1" indent="-514350">
              <a:buFont typeface="+mj-lt"/>
              <a:buAutoNum type="arabicPeriod"/>
            </a:pPr>
            <a:r>
              <a:rPr lang="en-US" dirty="0"/>
              <a:t>Judicial Remedies: These are the remedies that the courts of law provide to an aggrieved party.</a:t>
            </a:r>
          </a:p>
          <a:p>
            <a:pPr marL="971550" lvl="1" indent="-514350">
              <a:buFont typeface="+mj-lt"/>
              <a:buAutoNum type="arabicPeriod"/>
            </a:pPr>
            <a:r>
              <a:rPr lang="en-US" dirty="0"/>
              <a:t>Extra-Judicial Remedies: If the injured party takes the law in their own hand (albeit lawfully), the remedies are called extra-judicial remedies.</a:t>
            </a:r>
          </a:p>
          <a:p>
            <a:pPr marL="0" indent="0">
              <a:buNone/>
            </a:pPr>
            <a:endParaRPr lang="en-US" dirty="0"/>
          </a:p>
        </p:txBody>
      </p:sp>
    </p:spTree>
    <p:extLst>
      <p:ext uri="{BB962C8B-B14F-4D97-AF65-F5344CB8AC3E}">
        <p14:creationId xmlns:p14="http://schemas.microsoft.com/office/powerpoint/2010/main" val="406370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3DAF15-1D3F-4F1B-A06D-36C5CB3A4452}"/>
              </a:ext>
            </a:extLst>
          </p:cNvPr>
          <p:cNvSpPr>
            <a:spLocks noGrp="1"/>
          </p:cNvSpPr>
          <p:nvPr>
            <p:ph type="title"/>
          </p:nvPr>
        </p:nvSpPr>
        <p:spPr/>
        <p:txBody>
          <a:bodyPr/>
          <a:lstStyle/>
          <a:p>
            <a:r>
              <a:rPr lang="en-US" b="1" dirty="0"/>
              <a:t>Judicial Remedies</a:t>
            </a:r>
          </a:p>
        </p:txBody>
      </p:sp>
      <p:sp>
        <p:nvSpPr>
          <p:cNvPr id="3" name="Content Placeholder 2">
            <a:extLst>
              <a:ext uri="{FF2B5EF4-FFF2-40B4-BE49-F238E27FC236}">
                <a16:creationId xmlns="" xmlns:a16="http://schemas.microsoft.com/office/drawing/2014/main" id="{AF7D09EF-04DE-422C-ACDA-90E47F594E45}"/>
              </a:ext>
            </a:extLst>
          </p:cNvPr>
          <p:cNvSpPr>
            <a:spLocks noGrp="1"/>
          </p:cNvSpPr>
          <p:nvPr>
            <p:ph idx="1"/>
          </p:nvPr>
        </p:nvSpPr>
        <p:spPr>
          <a:xfrm>
            <a:off x="838200" y="1513490"/>
            <a:ext cx="10515600" cy="4979385"/>
          </a:xfrm>
        </p:spPr>
        <p:txBody>
          <a:bodyPr>
            <a:normAutofit lnSpcReduction="10000"/>
          </a:bodyPr>
          <a:lstStyle/>
          <a:p>
            <a:r>
              <a:rPr lang="en-US" sz="2400" b="1" dirty="0"/>
              <a:t>Injunction:</a:t>
            </a:r>
            <a:r>
              <a:rPr lang="en-US" sz="2400" dirty="0"/>
              <a:t>  Injunction is an equitable remedy available in torts, granted at the discretion of the court. </a:t>
            </a:r>
          </a:p>
          <a:p>
            <a:pPr lvl="1"/>
            <a:r>
              <a:rPr lang="en-US" dirty="0"/>
              <a:t>The court can either ask the defendant to perform a specific act (</a:t>
            </a:r>
            <a:r>
              <a:rPr lang="en-US" b="1" dirty="0"/>
              <a:t>mandatory injunction</a:t>
            </a:r>
            <a:r>
              <a:rPr lang="en-US" dirty="0"/>
              <a:t>)or to refrain from engaging in a particular act (</a:t>
            </a:r>
            <a:r>
              <a:rPr lang="en-US" b="1" dirty="0"/>
              <a:t>prohibitory injunction).</a:t>
            </a:r>
          </a:p>
          <a:p>
            <a:pPr lvl="1"/>
            <a:r>
              <a:rPr lang="en-US" dirty="0"/>
              <a:t>During the course of a legal dispute, it may be necessary for a party to seek a temporary remedy in the form of an </a:t>
            </a:r>
            <a:r>
              <a:rPr lang="en-US" b="1" dirty="0"/>
              <a:t>interim injunction</a:t>
            </a:r>
            <a:r>
              <a:rPr lang="en-US" dirty="0"/>
              <a:t>; they can be essential in circumstances where a party wishes to preserve the status quo – often ensuring that money remains in a bank account until the dispute has been resolved;</a:t>
            </a:r>
          </a:p>
          <a:p>
            <a:pPr lvl="1"/>
            <a:r>
              <a:rPr lang="en-US" dirty="0"/>
              <a:t>An interim injunction is often sought where the other party, if unrestrained, might cause irreparable or immeasurable damage by continuing the conduct which has led to the dispute. </a:t>
            </a:r>
          </a:p>
          <a:p>
            <a:pPr lvl="1"/>
            <a:r>
              <a:rPr lang="en-US" dirty="0"/>
              <a:t>Interim injunctions may become permanent if the claimant is successful at trial.</a:t>
            </a:r>
          </a:p>
          <a:p>
            <a:pPr lvl="1"/>
            <a:endParaRPr lang="en-US" dirty="0"/>
          </a:p>
        </p:txBody>
      </p:sp>
    </p:spTree>
    <p:extLst>
      <p:ext uri="{BB962C8B-B14F-4D97-AF65-F5344CB8AC3E}">
        <p14:creationId xmlns:p14="http://schemas.microsoft.com/office/powerpoint/2010/main" val="19200580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98DB4D-53B7-4BF9-B914-EAC305534EB2}"/>
              </a:ext>
            </a:extLst>
          </p:cNvPr>
          <p:cNvSpPr>
            <a:spLocks noGrp="1"/>
          </p:cNvSpPr>
          <p:nvPr>
            <p:ph type="title"/>
          </p:nvPr>
        </p:nvSpPr>
        <p:spPr>
          <a:xfrm>
            <a:off x="838200" y="268014"/>
            <a:ext cx="10515600" cy="914400"/>
          </a:xfrm>
        </p:spPr>
        <p:txBody>
          <a:bodyPr/>
          <a:lstStyle/>
          <a:p>
            <a:r>
              <a:rPr lang="en-US" b="1" dirty="0"/>
              <a:t>Damages cont’d</a:t>
            </a:r>
          </a:p>
        </p:txBody>
      </p:sp>
      <p:sp>
        <p:nvSpPr>
          <p:cNvPr id="3" name="Content Placeholder 2">
            <a:extLst>
              <a:ext uri="{FF2B5EF4-FFF2-40B4-BE49-F238E27FC236}">
                <a16:creationId xmlns="" xmlns:a16="http://schemas.microsoft.com/office/drawing/2014/main" id="{2C0D90F3-B912-4F78-BFCA-27DE70C2ACB6}"/>
              </a:ext>
            </a:extLst>
          </p:cNvPr>
          <p:cNvSpPr>
            <a:spLocks noGrp="1"/>
          </p:cNvSpPr>
          <p:nvPr>
            <p:ph idx="1"/>
          </p:nvPr>
        </p:nvSpPr>
        <p:spPr>
          <a:xfrm>
            <a:off x="838200" y="1182414"/>
            <a:ext cx="10515600" cy="4994549"/>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Specific Restitution of Property: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Restitution means the restoration of goods to the owner of the goods.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When a person is wrongfully dispossessed of his property or goods, he is entitled to the restoration of his property.</a:t>
            </a:r>
            <a:endParaRPr kumimoji="0" lang="en-US"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Damages: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Damages or legal damages is the amount of money paid to the aggrieved party to bring them back to the position in which they were before the tort had occurred;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They are paid to a plaintiff to help them recover the loss they have suffered. </a:t>
            </a:r>
            <a:endParaRPr lang="en-US" dirty="0"/>
          </a:p>
          <a:p>
            <a:r>
              <a:rPr lang="en-US" sz="2400" dirty="0"/>
              <a:t>Damages are the primary remedy in a cause of action for torts; the court may award different types of damages:</a:t>
            </a:r>
          </a:p>
        </p:txBody>
      </p:sp>
    </p:spTree>
    <p:extLst>
      <p:ext uri="{BB962C8B-B14F-4D97-AF65-F5344CB8AC3E}">
        <p14:creationId xmlns:p14="http://schemas.microsoft.com/office/powerpoint/2010/main" val="3036623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EB0BB1-39DE-435B-B5EF-42108012C533}"/>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252E0302-6E0E-42CC-B3FF-2BA8C6AFAA91}"/>
              </a:ext>
            </a:extLst>
          </p:cNvPr>
          <p:cNvSpPr>
            <a:spLocks noGrp="1"/>
          </p:cNvSpPr>
          <p:nvPr>
            <p:ph idx="1"/>
          </p:nvPr>
        </p:nvSpPr>
        <p:spPr/>
        <p:txBody>
          <a:bodyPr/>
          <a:lstStyle/>
          <a:p>
            <a:pPr marL="457200" marR="0" lvl="0" indent="-457200" algn="l" defTabSz="914400" rtl="0" eaLnBrk="1" fontAlgn="auto" latinLnBrk="0" hangingPunct="1">
              <a:lnSpc>
                <a:spcPct val="90000"/>
              </a:lnSpc>
              <a:spcBef>
                <a:spcPts val="1000"/>
              </a:spcBef>
              <a:spcAft>
                <a:spcPts val="0"/>
              </a:spcAft>
              <a:buClrTx/>
              <a:buSzTx/>
              <a:buFont typeface="+mj-lt"/>
              <a:buAutoNum type="alphaLcParenR"/>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Compensatory damages: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law of torts seeks to fully compensate the victim. The underlying principle is expressed by the term </a:t>
            </a:r>
            <a:r>
              <a:rPr kumimoji="0" lang="en-US" sz="2400" b="1" i="1" u="none" strike="noStrike" kern="1200" cap="none" spc="0" normalizeH="0" baseline="0" noProof="0" dirty="0">
                <a:ln>
                  <a:noFill/>
                </a:ln>
                <a:solidFill>
                  <a:prstClr val="black"/>
                </a:solidFill>
                <a:effectLst/>
                <a:uLnTx/>
                <a:uFillTx/>
                <a:latin typeface="Calibri" panose="020F0502020204030204"/>
                <a:ea typeface="+mn-ea"/>
                <a:cs typeface="+mn-cs"/>
              </a:rPr>
              <a:t>restitutio in integrum.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This is explained by Lord Blackburn</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in Livingstone v </a:t>
            </a:r>
            <a:r>
              <a:rPr kumimoji="0" lang="en-US" sz="2400" b="1" i="0" u="none" strike="noStrike" kern="1200" cap="none" spc="0" normalizeH="0" baseline="0" noProof="0" dirty="0" err="1">
                <a:ln>
                  <a:noFill/>
                </a:ln>
                <a:solidFill>
                  <a:prstClr val="black"/>
                </a:solidFill>
                <a:effectLst/>
                <a:uLnTx/>
                <a:uFillTx/>
                <a:latin typeface="Calibri" panose="020F0502020204030204"/>
                <a:ea typeface="+mn-ea"/>
                <a:cs typeface="+mn-cs"/>
              </a:rPr>
              <a:t>Rawyards</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Coal Co (1880) 5 App. Cas 25 at 39:</a:t>
            </a:r>
          </a:p>
          <a:p>
            <a:pPr marL="91440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the sum of money which will put the party who has been injured, or has suffered, in the same position as he would have been in if he had not sustained the wrong for which he is now getting his compensation or reparation”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Obviously this is not always possible; for example in a claim for personal injury, the court cannot return the claimant to his pre-tort position. The court thus grants a financial sum, which as far as possible, will compensate the claimant.</a:t>
            </a:r>
          </a:p>
          <a:p>
            <a:endParaRPr lang="en-US" dirty="0"/>
          </a:p>
        </p:txBody>
      </p:sp>
    </p:spTree>
    <p:extLst>
      <p:ext uri="{BB962C8B-B14F-4D97-AF65-F5344CB8AC3E}">
        <p14:creationId xmlns:p14="http://schemas.microsoft.com/office/powerpoint/2010/main" val="26280050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DC50567-D77E-4CB9-8C15-8D46764D369D}"/>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Damages cont’d</a:t>
            </a:r>
            <a:endParaRPr lang="en-US" dirty="0"/>
          </a:p>
        </p:txBody>
      </p:sp>
      <p:sp>
        <p:nvSpPr>
          <p:cNvPr id="3" name="Content Placeholder 2">
            <a:extLst>
              <a:ext uri="{FF2B5EF4-FFF2-40B4-BE49-F238E27FC236}">
                <a16:creationId xmlns="" xmlns:a16="http://schemas.microsoft.com/office/drawing/2014/main" id="{957367C9-DFD7-4B11-8B7F-F7E815ABC98A}"/>
              </a:ext>
            </a:extLst>
          </p:cNvPr>
          <p:cNvSpPr>
            <a:spLocks noGrp="1"/>
          </p:cNvSpPr>
          <p:nvPr>
            <p:ph idx="1"/>
          </p:nvPr>
        </p:nvSpPr>
        <p:spPr>
          <a:xfrm>
            <a:off x="838200" y="1690688"/>
            <a:ext cx="10515600" cy="4802187"/>
          </a:xfrm>
        </p:spPr>
        <p:txBody>
          <a:bodyPr>
            <a:normAutofit/>
          </a:bodyPr>
          <a:lstStyle/>
          <a:p>
            <a:r>
              <a:rPr lang="en-US" sz="2400" dirty="0"/>
              <a:t>Compensatory damages are often divided in personal injury claims into special and general damages:</a:t>
            </a:r>
          </a:p>
          <a:p>
            <a:pPr lvl="1"/>
            <a:r>
              <a:rPr lang="en-US" b="1" dirty="0"/>
              <a:t>General damages </a:t>
            </a:r>
            <a:r>
              <a:rPr lang="en-US" dirty="0"/>
              <a:t>are damages which cannot be precisely quantified i.e. loss of future earnings or pain and suffering;</a:t>
            </a:r>
          </a:p>
          <a:p>
            <a:pPr lvl="1"/>
            <a:r>
              <a:rPr lang="en-US" b="1" dirty="0"/>
              <a:t>Special damages </a:t>
            </a:r>
            <a:r>
              <a:rPr lang="en-US" dirty="0"/>
              <a:t>are claimed for particular forms of pre-trial loss resulting from the tort, which the claimant can quantify i.e. medical expenses and loss of earning prior to trial.</a:t>
            </a:r>
          </a:p>
          <a:p>
            <a:pPr marL="514350" indent="-514350">
              <a:buAutoNum type="alphaLcParenR" startAt="2"/>
            </a:pPr>
            <a:r>
              <a:rPr lang="en-US" sz="2400" b="1" dirty="0"/>
              <a:t>Contemptuous</a:t>
            </a:r>
          </a:p>
          <a:p>
            <a:pPr lvl="1"/>
            <a:r>
              <a:rPr lang="en-US" dirty="0"/>
              <a:t>A monetary remedy in the smallest denomination to indicate that a tort has been technically committed but, in the opinion of the judge, the action should not have been brought because the plaintiff has suffered no real loss. </a:t>
            </a:r>
          </a:p>
          <a:p>
            <a:pPr lvl="1"/>
            <a:r>
              <a:rPr lang="en-US" dirty="0"/>
              <a:t>It is usually applicable only in defamation actions.</a:t>
            </a:r>
          </a:p>
          <a:p>
            <a:endParaRPr lang="en-US" dirty="0"/>
          </a:p>
        </p:txBody>
      </p:sp>
    </p:spTree>
    <p:extLst>
      <p:ext uri="{BB962C8B-B14F-4D97-AF65-F5344CB8AC3E}">
        <p14:creationId xmlns:p14="http://schemas.microsoft.com/office/powerpoint/2010/main" val="23737568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082DEC0-0BD3-4D28-8DF1-C2BB8E2E18F3}"/>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Damages cont’d</a:t>
            </a:r>
            <a:endParaRPr lang="en-US" dirty="0"/>
          </a:p>
        </p:txBody>
      </p:sp>
      <p:sp>
        <p:nvSpPr>
          <p:cNvPr id="3" name="Content Placeholder 2">
            <a:extLst>
              <a:ext uri="{FF2B5EF4-FFF2-40B4-BE49-F238E27FC236}">
                <a16:creationId xmlns="" xmlns:a16="http://schemas.microsoft.com/office/drawing/2014/main" id="{64760CF0-EAFC-45BB-98CA-C7362A31E8E4}"/>
              </a:ext>
            </a:extLst>
          </p:cNvPr>
          <p:cNvSpPr>
            <a:spLocks noGrp="1"/>
          </p:cNvSpPr>
          <p:nvPr>
            <p:ph idx="1"/>
          </p:nvPr>
        </p:nvSpPr>
        <p:spPr>
          <a:xfrm>
            <a:off x="838200" y="1690688"/>
            <a:ext cx="10515600" cy="4486275"/>
          </a:xfrm>
        </p:spPr>
        <p:txBody>
          <a:bodyPr>
            <a:normAutofit/>
          </a:bodyPr>
          <a:lstStyle/>
          <a:p>
            <a:pPr marL="514350" indent="-514350">
              <a:buAutoNum type="alphaLcParenR" startAt="3"/>
            </a:pPr>
            <a:r>
              <a:rPr lang="en-US" sz="2400" b="1" dirty="0"/>
              <a:t>Nominal </a:t>
            </a:r>
          </a:p>
          <a:p>
            <a:pPr lvl="1"/>
            <a:r>
              <a:rPr lang="en-US" dirty="0"/>
              <a:t>A small monetary remedy designed to indicate that, although the plaintiff has suffered no harm, a tort has been committed and the rights of the plaintiff have been infringed; </a:t>
            </a:r>
          </a:p>
          <a:p>
            <a:pPr lvl="1"/>
            <a:r>
              <a:rPr lang="en-US" dirty="0"/>
              <a:t>generally applicable in torts that are actionable per se.</a:t>
            </a:r>
          </a:p>
          <a:p>
            <a:pPr marL="514350" indent="-514350">
              <a:buAutoNum type="alphaLcParenR" startAt="4"/>
            </a:pPr>
            <a:r>
              <a:rPr lang="en-US" sz="2400" b="1" dirty="0"/>
              <a:t>Aggravated</a:t>
            </a:r>
          </a:p>
          <a:p>
            <a:pPr lvl="1"/>
            <a:r>
              <a:rPr lang="en-US" dirty="0"/>
              <a:t>A monetary remedy designed to compensate for the additional humiliation, distress, or embarrassment resulting from the tortfeasor’s vicious, malicious, or shocking conduct.</a:t>
            </a:r>
          </a:p>
          <a:p>
            <a:pPr lvl="1"/>
            <a:r>
              <a:rPr lang="en-US" dirty="0"/>
              <a:t>The manner in which the tort is committed or the motive of the defendant may justify an award for aggravated damages.</a:t>
            </a:r>
          </a:p>
          <a:p>
            <a:pPr marL="514350" indent="-514350">
              <a:buAutoNum type="alphaLcParenR" startAt="4"/>
            </a:pPr>
            <a:endParaRPr lang="en-US" sz="2400" dirty="0"/>
          </a:p>
        </p:txBody>
      </p:sp>
    </p:spTree>
    <p:extLst>
      <p:ext uri="{BB962C8B-B14F-4D97-AF65-F5344CB8AC3E}">
        <p14:creationId xmlns:p14="http://schemas.microsoft.com/office/powerpoint/2010/main" val="2339563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D3219A-63BF-4BAF-AA4E-BE7CC0357C23}"/>
              </a:ext>
            </a:extLst>
          </p:cNvPr>
          <p:cNvSpPr>
            <a:spLocks noGrp="1"/>
          </p:cNvSpPr>
          <p:nvPr>
            <p:ph type="title"/>
          </p:nvPr>
        </p:nvSpPr>
        <p:spPr>
          <a:xfrm>
            <a:off x="838200" y="365125"/>
            <a:ext cx="10515600" cy="1022241"/>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Damages cont’d</a:t>
            </a:r>
            <a:endParaRPr lang="en-US" dirty="0"/>
          </a:p>
        </p:txBody>
      </p:sp>
      <p:sp>
        <p:nvSpPr>
          <p:cNvPr id="3" name="Content Placeholder 2">
            <a:extLst>
              <a:ext uri="{FF2B5EF4-FFF2-40B4-BE49-F238E27FC236}">
                <a16:creationId xmlns="" xmlns:a16="http://schemas.microsoft.com/office/drawing/2014/main" id="{FA4B8EAC-5066-48AF-B859-DA958DAFD90B}"/>
              </a:ext>
            </a:extLst>
          </p:cNvPr>
          <p:cNvSpPr>
            <a:spLocks noGrp="1"/>
          </p:cNvSpPr>
          <p:nvPr>
            <p:ph idx="1"/>
          </p:nvPr>
        </p:nvSpPr>
        <p:spPr>
          <a:xfrm>
            <a:off x="838200" y="1387366"/>
            <a:ext cx="10515600" cy="5105509"/>
          </a:xfrm>
        </p:spPr>
        <p:txBody>
          <a:bodyPr>
            <a:normAutofit/>
          </a:bodyPr>
          <a:lstStyle/>
          <a:p>
            <a:pPr marL="457200" indent="-457200">
              <a:buAutoNum type="alphaLcParenR" startAt="5"/>
            </a:pPr>
            <a:r>
              <a:rPr lang="en-US" sz="2400" b="1" dirty="0"/>
              <a:t>Exemplary/punitive</a:t>
            </a:r>
          </a:p>
          <a:p>
            <a:pPr lvl="1"/>
            <a:r>
              <a:rPr lang="en-US" dirty="0"/>
              <a:t>The courts may grant punitive damages to a plaintiff to punish and make an example of the defendant. </a:t>
            </a:r>
          </a:p>
          <a:p>
            <a:pPr lvl="1"/>
            <a:r>
              <a:rPr lang="en-US" dirty="0"/>
              <a:t>Punitive damages are generally meted out in only the most extreme circumstances, usually in breaches of obligation with significant evidence of oppression, fraud, gross negligence, or malice. </a:t>
            </a:r>
          </a:p>
          <a:p>
            <a:pPr lvl="1"/>
            <a:r>
              <a:rPr lang="en-US" dirty="0"/>
              <a:t>In such cases, the plaintiff may thus recover punitive damages in addition to the actual damages for the sake of example and by way of further sanctioning the defendant.</a:t>
            </a:r>
          </a:p>
          <a:p>
            <a:pPr lvl="1"/>
            <a:r>
              <a:rPr lang="en-US" dirty="0"/>
              <a:t>Punitive damages are concerned with the conduct of D as opposed to the damage suffered by the claimant.</a:t>
            </a:r>
          </a:p>
          <a:p>
            <a:endParaRPr lang="en-US" dirty="0"/>
          </a:p>
        </p:txBody>
      </p:sp>
    </p:spTree>
    <p:extLst>
      <p:ext uri="{BB962C8B-B14F-4D97-AF65-F5344CB8AC3E}">
        <p14:creationId xmlns:p14="http://schemas.microsoft.com/office/powerpoint/2010/main" val="29811608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CC8E82-37A6-4EA7-831C-59DFCEAD886D}"/>
              </a:ext>
            </a:extLst>
          </p:cNvPr>
          <p:cNvSpPr>
            <a:spLocks noGrp="1"/>
          </p:cNvSpPr>
          <p:nvPr>
            <p:ph type="title"/>
          </p:nvPr>
        </p:nvSpPr>
        <p:spPr>
          <a:xfrm>
            <a:off x="838200" y="365126"/>
            <a:ext cx="10515600" cy="974944"/>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Damages cont’d</a:t>
            </a:r>
            <a:endParaRPr lang="en-US" dirty="0"/>
          </a:p>
        </p:txBody>
      </p:sp>
      <p:sp>
        <p:nvSpPr>
          <p:cNvPr id="3" name="Content Placeholder 2">
            <a:extLst>
              <a:ext uri="{FF2B5EF4-FFF2-40B4-BE49-F238E27FC236}">
                <a16:creationId xmlns="" xmlns:a16="http://schemas.microsoft.com/office/drawing/2014/main" id="{CE1578F3-8529-4D0F-BA39-934F1644C790}"/>
              </a:ext>
            </a:extLst>
          </p:cNvPr>
          <p:cNvSpPr>
            <a:spLocks noGrp="1"/>
          </p:cNvSpPr>
          <p:nvPr>
            <p:ph idx="1"/>
          </p:nvPr>
        </p:nvSpPr>
        <p:spPr>
          <a:xfrm>
            <a:off x="838200" y="1340070"/>
            <a:ext cx="10515600" cy="5152804"/>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The leading case here is</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 Rookes v. Barnard [1964] A.C. 1129;-</a:t>
            </a:r>
          </a:p>
          <a:p>
            <a:pPr>
              <a:defRPr/>
            </a:pP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The effect of this has been to restrict the cases where exemplary damages may be given to:</a:t>
            </a:r>
          </a:p>
          <a:p>
            <a:pPr marL="914400" lvl="1" indent="-457200">
              <a:buFont typeface="+mj-lt"/>
              <a:buAutoNum type="arabicPeriod"/>
              <a:defRPr/>
            </a:pPr>
            <a:r>
              <a:rPr kumimoji="0" lang="en-US" i="0" u="none" strike="noStrike" kern="1200" cap="none" spc="0" normalizeH="0" baseline="0" noProof="0" dirty="0">
                <a:ln>
                  <a:noFill/>
                </a:ln>
                <a:solidFill>
                  <a:prstClr val="black"/>
                </a:solidFill>
                <a:effectLst/>
                <a:uLnTx/>
                <a:uFillTx/>
                <a:latin typeface="Calibri" panose="020F0502020204030204"/>
                <a:ea typeface="+mn-ea"/>
                <a:cs typeface="+mn-cs"/>
              </a:rPr>
              <a:t>cases of offensive, arbitrary or unconstitutional action by the servants of the government (the latter not being necessarily restricted to government (the latter not being necessarily restricted to government servants in the strictest sense); </a:t>
            </a:r>
          </a:p>
          <a:p>
            <a:pPr marL="914400" lvl="1" indent="-457200">
              <a:buFont typeface="+mj-lt"/>
              <a:buAutoNum type="arabicPeriod"/>
              <a:defRPr/>
            </a:pPr>
            <a:r>
              <a:rPr kumimoji="0" lang="en-US" i="0" u="none" strike="noStrike" kern="1200" cap="none" spc="0" normalizeH="0" baseline="0" noProof="0" dirty="0">
                <a:ln>
                  <a:noFill/>
                </a:ln>
                <a:solidFill>
                  <a:prstClr val="black"/>
                </a:solidFill>
                <a:effectLst/>
                <a:uLnTx/>
                <a:uFillTx/>
                <a:latin typeface="Calibri" panose="020F0502020204030204"/>
                <a:ea typeface="+mn-ea"/>
                <a:cs typeface="+mn-cs"/>
              </a:rPr>
              <a:t>cases in which defendant's conduct has been calculated by him to make a profit for himself which may well exceed the compensation payable to the plaintiff; and</a:t>
            </a:r>
          </a:p>
          <a:p>
            <a:pPr marL="914400" lvl="1" indent="-457200">
              <a:buFont typeface="+mj-lt"/>
              <a:buAutoNum type="arabicPeriod"/>
              <a:defRPr/>
            </a:pPr>
            <a:r>
              <a:rPr lang="en-US" dirty="0">
                <a:solidFill>
                  <a:prstClr val="black"/>
                </a:solidFill>
                <a:latin typeface="Calibri" panose="020F0502020204030204"/>
              </a:rPr>
              <a:t>When expressly </a:t>
            </a:r>
            <a:r>
              <a:rPr lang="en-US" dirty="0" err="1">
                <a:solidFill>
                  <a:prstClr val="black"/>
                </a:solidFill>
                <a:latin typeface="Calibri" panose="020F0502020204030204"/>
              </a:rPr>
              <a:t>authorised</a:t>
            </a:r>
            <a:r>
              <a:rPr lang="en-US" dirty="0">
                <a:solidFill>
                  <a:prstClr val="black"/>
                </a:solidFill>
                <a:latin typeface="Calibri" panose="020F0502020204030204"/>
              </a:rPr>
              <a:t> by statute.</a:t>
            </a:r>
            <a:endParaRPr kumimoji="0" lang="en-US" i="0" u="none" strike="noStrike" kern="1200" cap="none" spc="0" normalizeH="0" baseline="0" noProof="0" dirty="0">
              <a:ln>
                <a:noFill/>
              </a:ln>
              <a:solidFill>
                <a:prstClr val="black"/>
              </a:solidFill>
              <a:effectLst/>
              <a:uLnTx/>
              <a:uFillTx/>
              <a:latin typeface="Calibri" panose="020F0502020204030204"/>
              <a:ea typeface="+mn-ea"/>
              <a:cs typeface="+mn-cs"/>
            </a:endParaRPr>
          </a:p>
          <a:p>
            <a:pPr marL="914400" lvl="1" indent="-457200">
              <a:buFont typeface="+mj-lt"/>
              <a:buAutoNum type="arabicPeriod"/>
              <a:defRPr/>
            </a:pPr>
            <a:endParaRPr kumimoji="0" lang="en-US"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1723273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878066-0A1E-466C-8ECB-48D0DB5754FE}"/>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Damages cont’d</a:t>
            </a:r>
            <a:endParaRPr lang="en-US" dirty="0"/>
          </a:p>
        </p:txBody>
      </p:sp>
      <p:sp>
        <p:nvSpPr>
          <p:cNvPr id="3" name="Content Placeholder 2">
            <a:extLst>
              <a:ext uri="{FF2B5EF4-FFF2-40B4-BE49-F238E27FC236}">
                <a16:creationId xmlns="" xmlns:a16="http://schemas.microsoft.com/office/drawing/2014/main" id="{727A82A8-7EDC-435C-8D6A-948B74F3B367}"/>
              </a:ext>
            </a:extLst>
          </p:cNvPr>
          <p:cNvSpPr>
            <a:spLocks noGrp="1"/>
          </p:cNvSpPr>
          <p:nvPr>
            <p:ph idx="1"/>
          </p:nvPr>
        </p:nvSpPr>
        <p:spPr/>
        <p:txBody>
          <a:bodyPr>
            <a:normAutofit/>
          </a:bodyPr>
          <a:lstStyle/>
          <a:p>
            <a:r>
              <a:rPr lang="en-US" sz="2400" b="1" dirty="0"/>
              <a:t>Further Reading:</a:t>
            </a:r>
          </a:p>
          <a:p>
            <a:pPr lvl="1"/>
            <a:r>
              <a:rPr lang="en-US" b="1" dirty="0"/>
              <a:t>Kapwepwe v Zambia Publishing co Ltd [1978] Z.R. 15</a:t>
            </a:r>
          </a:p>
          <a:p>
            <a:pPr lvl="1"/>
            <a:r>
              <a:rPr lang="en-US" b="1" dirty="0"/>
              <a:t>Cobbett-tribe v The Zambia Publishing Company Limited (1973) Z.R. 9 (H.C.)</a:t>
            </a:r>
          </a:p>
          <a:p>
            <a:pPr lvl="1"/>
            <a:r>
              <a:rPr lang="en-US" b="1" dirty="0" err="1"/>
              <a:t>Chimba</a:t>
            </a:r>
            <a:r>
              <a:rPr lang="en-US" b="1" dirty="0"/>
              <a:t> v </a:t>
            </a:r>
            <a:r>
              <a:rPr lang="en-US" b="1" dirty="0" err="1"/>
              <a:t>ATtorney</a:t>
            </a:r>
            <a:r>
              <a:rPr lang="en-US" b="1" dirty="0"/>
              <a:t>-general (1972) Z.R. 165  (H.C.)</a:t>
            </a:r>
          </a:p>
          <a:p>
            <a:pPr lvl="1"/>
            <a:r>
              <a:rPr lang="en-US" b="1" dirty="0"/>
              <a:t>E. W. Rogers(2010), Winfield and </a:t>
            </a:r>
            <a:r>
              <a:rPr lang="en-US" b="1" dirty="0" err="1"/>
              <a:t>Jolowicz</a:t>
            </a:r>
            <a:r>
              <a:rPr lang="en-US" b="1" dirty="0"/>
              <a:t> on Tort, 18th Ed. London: Sweet and Maxwell Limited – </a:t>
            </a:r>
            <a:r>
              <a:rPr lang="en-US" b="1" i="1" dirty="0"/>
              <a:t>Chapter 22</a:t>
            </a:r>
          </a:p>
        </p:txBody>
      </p:sp>
    </p:spTree>
    <p:extLst>
      <p:ext uri="{BB962C8B-B14F-4D97-AF65-F5344CB8AC3E}">
        <p14:creationId xmlns:p14="http://schemas.microsoft.com/office/powerpoint/2010/main" val="3115492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00CBAB0-346D-4567-A76E-E3DE250D938F}"/>
              </a:ext>
            </a:extLst>
          </p:cNvPr>
          <p:cNvSpPr>
            <a:spLocks noGrp="1"/>
          </p:cNvSpPr>
          <p:nvPr>
            <p:ph type="title"/>
          </p:nvPr>
        </p:nvSpPr>
        <p:spPr>
          <a:xfrm>
            <a:off x="838200" y="61803"/>
            <a:ext cx="10515600" cy="1325563"/>
          </a:xfrm>
        </p:spPr>
        <p:txBody>
          <a:bodyPr/>
          <a:lstStyle/>
          <a:p>
            <a:r>
              <a:rPr lang="en-US" b="1" dirty="0"/>
              <a:t>Consent</a:t>
            </a:r>
          </a:p>
        </p:txBody>
      </p:sp>
      <p:sp>
        <p:nvSpPr>
          <p:cNvPr id="3" name="Content Placeholder 2">
            <a:extLst>
              <a:ext uri="{FF2B5EF4-FFF2-40B4-BE49-F238E27FC236}">
                <a16:creationId xmlns="" xmlns:a16="http://schemas.microsoft.com/office/drawing/2014/main" id="{DEAC3FA1-6280-4B61-AB0E-D579C9549B39}"/>
              </a:ext>
            </a:extLst>
          </p:cNvPr>
          <p:cNvSpPr>
            <a:spLocks noGrp="1"/>
          </p:cNvSpPr>
          <p:nvPr>
            <p:ph idx="1"/>
          </p:nvPr>
        </p:nvSpPr>
        <p:spPr>
          <a:xfrm>
            <a:off x="838200" y="1277008"/>
            <a:ext cx="10515600" cy="5215868"/>
          </a:xfrm>
        </p:spPr>
        <p:txBody>
          <a:bodyPr>
            <a:normAutofit lnSpcReduction="10000"/>
          </a:bodyPr>
          <a:lstStyle/>
          <a:p>
            <a:r>
              <a:rPr lang="en-US" sz="2400" dirty="0"/>
              <a:t>When a tort is committed, meaning that a defendant’s actions interfered with the plaintiff’s person or property, a plaintiff’s consent will excuse the defendant of the wrongdoing. </a:t>
            </a:r>
          </a:p>
          <a:p>
            <a:r>
              <a:rPr lang="en-US" sz="2400" dirty="0"/>
              <a:t>Although a defendant’s conduct may be considered immoral, or harmful, if the plaintiff allows these interferences to occur, then the defendant is not considered to have committed a tort.</a:t>
            </a:r>
          </a:p>
          <a:p>
            <a:r>
              <a:rPr lang="en-US" sz="2400" dirty="0"/>
              <a:t>Consent can be express or implied. </a:t>
            </a:r>
          </a:p>
          <a:p>
            <a:pPr lvl="1"/>
            <a:r>
              <a:rPr lang="en-US" sz="2200" dirty="0"/>
              <a:t>For example, a person who is hit by the ball while watching a match in a stadium; the general understanding is that when the person bought the ticket to watch the match itself he agreed or consented to suffer any such damage or face any such risks and so the players or stadium authorities are absolved from any sort of liability arising out of such an accident.</a:t>
            </a:r>
          </a:p>
          <a:p>
            <a:pPr lvl="1"/>
            <a:r>
              <a:rPr lang="en-US" sz="2200" dirty="0"/>
              <a:t>The defendant may also infer consent from the plaintiff’s actions the way any reasonable man would. In some cases, silence and inaction may manifest consent when it is reasonable to assume that a person would speak or act if he objected to the defendant’s actions.</a:t>
            </a:r>
          </a:p>
          <a:p>
            <a:pPr lvl="1"/>
            <a:endParaRPr lang="en-US" sz="2200" dirty="0"/>
          </a:p>
          <a:p>
            <a:endParaRPr lang="en-US" sz="2600" dirty="0"/>
          </a:p>
          <a:p>
            <a:endParaRPr lang="en-US" sz="2600" dirty="0"/>
          </a:p>
        </p:txBody>
      </p:sp>
    </p:spTree>
    <p:extLst>
      <p:ext uri="{BB962C8B-B14F-4D97-AF65-F5344CB8AC3E}">
        <p14:creationId xmlns:p14="http://schemas.microsoft.com/office/powerpoint/2010/main" val="35615109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7EA333A-E1F3-4F54-A427-5C32D823EBFE}"/>
              </a:ext>
            </a:extLst>
          </p:cNvPr>
          <p:cNvSpPr>
            <a:spLocks noGrp="1"/>
          </p:cNvSpPr>
          <p:nvPr>
            <p:ph type="title"/>
          </p:nvPr>
        </p:nvSpPr>
        <p:spPr>
          <a:xfrm>
            <a:off x="838200" y="365125"/>
            <a:ext cx="10515600" cy="1069537"/>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Actions for Personal Injury</a:t>
            </a:r>
            <a:endParaRPr lang="en-US" dirty="0"/>
          </a:p>
        </p:txBody>
      </p:sp>
      <p:sp>
        <p:nvSpPr>
          <p:cNvPr id="3" name="Content Placeholder 2">
            <a:extLst>
              <a:ext uri="{FF2B5EF4-FFF2-40B4-BE49-F238E27FC236}">
                <a16:creationId xmlns="" xmlns:a16="http://schemas.microsoft.com/office/drawing/2014/main" id="{48781B3E-E35F-4424-B606-E21E5F6A7B1E}"/>
              </a:ext>
            </a:extLst>
          </p:cNvPr>
          <p:cNvSpPr>
            <a:spLocks noGrp="1"/>
          </p:cNvSpPr>
          <p:nvPr>
            <p:ph idx="1"/>
          </p:nvPr>
        </p:nvSpPr>
        <p:spPr>
          <a:xfrm>
            <a:off x="838200" y="1434662"/>
            <a:ext cx="10515600" cy="5058213"/>
          </a:xfrm>
        </p:spPr>
        <p:txBody>
          <a:bodyPr>
            <a:noAutofit/>
          </a:bodyPr>
          <a:lstStyle/>
          <a:p>
            <a:r>
              <a:rPr lang="en-US" sz="2400" dirty="0"/>
              <a:t>In actions for personal injury, the claimant can sue for pecuniary and non pecuniary loss.</a:t>
            </a:r>
          </a:p>
          <a:p>
            <a:pPr marL="457200" indent="-457200">
              <a:buAutoNum type="arabicParenR"/>
            </a:pPr>
            <a:r>
              <a:rPr lang="en-US" sz="2400" b="1" dirty="0"/>
              <a:t>Pecuniary loss is financial loss (quantifiable compensatory damages). </a:t>
            </a:r>
          </a:p>
          <a:p>
            <a:pPr lvl="1"/>
            <a:r>
              <a:rPr lang="en-US" b="1" dirty="0"/>
              <a:t>The following can be claimed under pecuniary loss:</a:t>
            </a:r>
          </a:p>
          <a:p>
            <a:pPr lvl="1">
              <a:buFont typeface="Wingdings" panose="05000000000000000000" pitchFamily="2" charset="2"/>
              <a:buChar char="Ø"/>
            </a:pPr>
            <a:r>
              <a:rPr lang="en-US" b="1" dirty="0"/>
              <a:t>Loss of earnings</a:t>
            </a:r>
            <a:r>
              <a:rPr lang="en-US" dirty="0"/>
              <a:t>: Loss of earnings in a personal injury lawsuit refers to the loss of monetary income due to the injuries inflicted by the defendant. This may include:</a:t>
            </a:r>
          </a:p>
          <a:p>
            <a:pPr lvl="2"/>
            <a:r>
              <a:rPr lang="en-US" sz="2400" dirty="0"/>
              <a:t>Wages from work</a:t>
            </a:r>
          </a:p>
          <a:p>
            <a:pPr lvl="2"/>
            <a:r>
              <a:rPr lang="en-US" sz="2400" dirty="0"/>
              <a:t>Commissions from sales</a:t>
            </a:r>
          </a:p>
          <a:p>
            <a:pPr lvl="2"/>
            <a:r>
              <a:rPr lang="en-US" sz="2400" dirty="0"/>
              <a:t>Bonuses and other benefits </a:t>
            </a:r>
          </a:p>
          <a:p>
            <a:pPr lvl="1">
              <a:buFont typeface="Wingdings" panose="05000000000000000000" pitchFamily="2" charset="2"/>
              <a:buChar char="Ø"/>
            </a:pPr>
            <a:r>
              <a:rPr lang="en-US" b="1" dirty="0"/>
              <a:t>loss of expectation of life</a:t>
            </a:r>
            <a:r>
              <a:rPr lang="en-US" dirty="0"/>
              <a:t>: this is a claim of loss of earnings during the period the claimant would have been able to work, but for the fact that his or her life has been shortened by D’s tort.</a:t>
            </a:r>
          </a:p>
        </p:txBody>
      </p:sp>
    </p:spTree>
    <p:extLst>
      <p:ext uri="{BB962C8B-B14F-4D97-AF65-F5344CB8AC3E}">
        <p14:creationId xmlns:p14="http://schemas.microsoft.com/office/powerpoint/2010/main" val="39976157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AC01E2E-8E48-4F23-9946-F1D86CB03159}"/>
              </a:ext>
            </a:extLst>
          </p:cNvPr>
          <p:cNvSpPr>
            <a:spLocks noGrp="1"/>
          </p:cNvSpPr>
          <p:nvPr>
            <p:ph type="title"/>
          </p:nvPr>
        </p:nvSpPr>
        <p:spPr>
          <a:xfrm>
            <a:off x="838200" y="365125"/>
            <a:ext cx="10515600" cy="990709"/>
          </a:xfrm>
        </p:spPr>
        <p:txBody>
          <a:bodyPr/>
          <a:lstStyle/>
          <a:p>
            <a:r>
              <a:rPr lang="en-US" b="1" dirty="0"/>
              <a:t>Cont’d</a:t>
            </a:r>
          </a:p>
        </p:txBody>
      </p:sp>
      <p:sp>
        <p:nvSpPr>
          <p:cNvPr id="3" name="Content Placeholder 2">
            <a:extLst>
              <a:ext uri="{FF2B5EF4-FFF2-40B4-BE49-F238E27FC236}">
                <a16:creationId xmlns="" xmlns:a16="http://schemas.microsoft.com/office/drawing/2014/main" id="{73AC3987-D074-40F0-8D14-BD98741DF85F}"/>
              </a:ext>
            </a:extLst>
          </p:cNvPr>
          <p:cNvSpPr>
            <a:spLocks noGrp="1"/>
          </p:cNvSpPr>
          <p:nvPr>
            <p:ph idx="1"/>
          </p:nvPr>
        </p:nvSpPr>
        <p:spPr>
          <a:xfrm>
            <a:off x="838200" y="1355834"/>
            <a:ext cx="10515600" cy="4821129"/>
          </a:xfrm>
        </p:spPr>
        <p:txBody>
          <a:bodyPr>
            <a:normAutofit fontScale="92500" lnSpcReduction="10000"/>
          </a:bodyPr>
          <a:lstStyle/>
          <a:p>
            <a:pPr>
              <a:spcBef>
                <a:spcPts val="500"/>
              </a:spcBef>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See: </a:t>
            </a:r>
          </a:p>
          <a:p>
            <a:pPr lvl="1">
              <a:defRPr/>
            </a:pP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Konkola</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Copper Mines Plc, Zambia State Insurance Corporation Ltd v John </a:t>
            </a: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Mubanga</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Kapaya</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(of the late Geoffrey </a:t>
            </a: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Chibale</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and 8 other Administrators (2004) Z.R. 233 (S.C.).</a:t>
            </a:r>
          </a:p>
          <a:p>
            <a:pPr lvl="1">
              <a:defRPr/>
            </a:pP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Elijah Bob </a:t>
            </a: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Litana</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v Bernard </a:t>
            </a:r>
            <a:r>
              <a:rPr kumimoji="0" lang="en-US" b="1" i="0" u="none" strike="noStrike" kern="1200" cap="none" spc="0" normalizeH="0" baseline="0" noProof="0" dirty="0" err="1">
                <a:ln>
                  <a:noFill/>
                </a:ln>
                <a:solidFill>
                  <a:prstClr val="black"/>
                </a:solidFill>
                <a:effectLst/>
                <a:uLnTx/>
                <a:uFillTx/>
                <a:latin typeface="Calibri" panose="020F0502020204030204"/>
                <a:ea typeface="+mn-ea"/>
                <a:cs typeface="+mn-cs"/>
              </a:rPr>
              <a:t>Chimba</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 and The Attorney-general (1987) Z.R. 26 (S.C.)</a:t>
            </a:r>
          </a:p>
          <a:p>
            <a:pPr>
              <a:buFont typeface="Wingdings" panose="05000000000000000000" pitchFamily="2" charset="2"/>
              <a:buChar char="Ø"/>
            </a:pPr>
            <a:r>
              <a:rPr lang="en-US" sz="2400" b="1" dirty="0"/>
              <a:t>Loss of earning capacity</a:t>
            </a:r>
            <a:r>
              <a:rPr lang="en-US" sz="2400" dirty="0"/>
              <a:t>: this is a claim for losses due to the fact that, although the claimant can carry on working, his or her ability to obtain employment is hindered by the continuing effects of the accident. </a:t>
            </a:r>
          </a:p>
          <a:p>
            <a:pPr lvl="1"/>
            <a:r>
              <a:rPr lang="en-US" dirty="0"/>
              <a:t>For example a claimant disabled due to the accident may find it difficult to get employment.</a:t>
            </a:r>
          </a:p>
          <a:p>
            <a:r>
              <a:rPr lang="en-US" sz="2400" b="1" dirty="0"/>
              <a:t>See:</a:t>
            </a:r>
            <a:r>
              <a:rPr lang="en-US" sz="2400" dirty="0"/>
              <a:t> </a:t>
            </a:r>
          </a:p>
          <a:p>
            <a:pPr lvl="1"/>
            <a:r>
              <a:rPr lang="en-US" b="1" dirty="0"/>
              <a:t>Bank Of Zambia v Caroline Anderson and Andrew W. Anderson (1993 - 1994) Z.R. 47 (S.C.)</a:t>
            </a:r>
          </a:p>
          <a:p>
            <a:pPr lvl="1"/>
            <a:r>
              <a:rPr lang="en-US" b="1" dirty="0"/>
              <a:t>Mary Patricia </a:t>
            </a:r>
            <a:r>
              <a:rPr lang="en-US" b="1" dirty="0" err="1"/>
              <a:t>Soko</a:t>
            </a:r>
            <a:r>
              <a:rPr lang="en-US" b="1" dirty="0"/>
              <a:t> v The Attorney-General S.C.Z. Judgment No. 12 of 1989</a:t>
            </a:r>
          </a:p>
        </p:txBody>
      </p:sp>
    </p:spTree>
    <p:extLst>
      <p:ext uri="{BB962C8B-B14F-4D97-AF65-F5344CB8AC3E}">
        <p14:creationId xmlns:p14="http://schemas.microsoft.com/office/powerpoint/2010/main" val="37854255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4B7D00-762E-4249-9F41-F9D8A4F784DE}"/>
              </a:ext>
            </a:extLst>
          </p:cNvPr>
          <p:cNvSpPr>
            <a:spLocks noGrp="1"/>
          </p:cNvSpPr>
          <p:nvPr>
            <p:ph type="title"/>
          </p:nvPr>
        </p:nvSpPr>
        <p:spPr>
          <a:xfrm>
            <a:off x="838200" y="252248"/>
            <a:ext cx="10515600" cy="1008993"/>
          </a:xfrm>
        </p:spPr>
        <p:txBody>
          <a:bodyPr/>
          <a:lstStyle/>
          <a:p>
            <a:r>
              <a:rPr lang="en-US" b="1" dirty="0"/>
              <a:t>Cont’d</a:t>
            </a:r>
          </a:p>
        </p:txBody>
      </p:sp>
      <p:sp>
        <p:nvSpPr>
          <p:cNvPr id="3" name="Content Placeholder 2">
            <a:extLst>
              <a:ext uri="{FF2B5EF4-FFF2-40B4-BE49-F238E27FC236}">
                <a16:creationId xmlns="" xmlns:a16="http://schemas.microsoft.com/office/drawing/2014/main" id="{DCBB47B9-1E90-4A43-B7A2-3112AFFBC937}"/>
              </a:ext>
            </a:extLst>
          </p:cNvPr>
          <p:cNvSpPr>
            <a:spLocks noGrp="1"/>
          </p:cNvSpPr>
          <p:nvPr>
            <p:ph idx="1"/>
          </p:nvPr>
        </p:nvSpPr>
        <p:spPr>
          <a:xfrm>
            <a:off x="838200" y="1418898"/>
            <a:ext cx="10515600" cy="5186854"/>
          </a:xfrm>
        </p:spPr>
        <p:txBody>
          <a:bodyPr>
            <a:normAutofit fontScale="92500" lnSpcReduction="20000"/>
          </a:bodyPr>
          <a:lstStyle/>
          <a:p>
            <a:pPr>
              <a:buFont typeface="Wingdings" panose="05000000000000000000" pitchFamily="2" charset="2"/>
              <a:buChar char="Ø"/>
            </a:pPr>
            <a:r>
              <a:rPr lang="en-US" sz="2600" b="1" dirty="0"/>
              <a:t>Expenses:</a:t>
            </a:r>
            <a:r>
              <a:rPr lang="en-US" sz="2600" dirty="0"/>
              <a:t> the claimant can also recover reasonably incurred expenses which will include; medical expenses, increased living expenses and the cost of transport to and from the hospital.</a:t>
            </a:r>
          </a:p>
          <a:p>
            <a:pPr lvl="1"/>
            <a:r>
              <a:rPr lang="en-US" sz="2600" dirty="0"/>
              <a:t>These will include past and future expenses incurred due to the injury.</a:t>
            </a:r>
          </a:p>
          <a:p>
            <a:pPr marL="457200" indent="-457200">
              <a:buAutoNum type="arabicParenR" startAt="2"/>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Non pecuniary loss (compensatory damages that can't be clearly quantified in monetary) – </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Pain and suffering </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the court will award a sum which represents the pain and suffering experienced by the claimant.</a:t>
            </a:r>
          </a:p>
          <a:p>
            <a:pPr marR="0" lvl="1"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Loss of amenity </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this is a claim for loss of enjoyment of life experienced after the injury</a:t>
            </a:r>
          </a:p>
          <a:p>
            <a:r>
              <a:rPr lang="en-US" sz="2600" dirty="0"/>
              <a:t>See – </a:t>
            </a:r>
          </a:p>
          <a:p>
            <a:pPr lvl="1"/>
            <a:r>
              <a:rPr lang="en-US" sz="2600" b="1" dirty="0"/>
              <a:t>Mary </a:t>
            </a:r>
            <a:r>
              <a:rPr lang="en-US" sz="2600" b="1" dirty="0" err="1"/>
              <a:t>Musambo</a:t>
            </a:r>
            <a:r>
              <a:rPr lang="en-US" sz="2600" b="1" dirty="0"/>
              <a:t> </a:t>
            </a:r>
            <a:r>
              <a:rPr lang="en-US" sz="2600" b="1" dirty="0" err="1"/>
              <a:t>Kunda</a:t>
            </a:r>
            <a:r>
              <a:rPr lang="en-US" sz="2600" b="1" dirty="0"/>
              <a:t> v Attorney - General (1993-1994) Z.R.1 (S.C.) </a:t>
            </a:r>
          </a:p>
          <a:p>
            <a:pPr lvl="1"/>
            <a:r>
              <a:rPr lang="en-US" sz="2600" b="1" dirty="0"/>
              <a:t>Zambia State Insurance Corporation &amp; ZCCM v Andrew </a:t>
            </a:r>
            <a:r>
              <a:rPr lang="en-US" sz="2600" b="1" dirty="0" err="1"/>
              <a:t>Muchili</a:t>
            </a:r>
            <a:r>
              <a:rPr lang="en-US" sz="2600" b="1" dirty="0"/>
              <a:t> (1988-89) Z.R. 149</a:t>
            </a:r>
          </a:p>
          <a:p>
            <a:pPr lvl="1"/>
            <a:r>
              <a:rPr lang="en-US" sz="2600" b="1" dirty="0" err="1"/>
              <a:t>Mukula</a:t>
            </a:r>
            <a:r>
              <a:rPr lang="en-US" sz="2600" b="1" dirty="0"/>
              <a:t> and Highway Transport Limited v </a:t>
            </a:r>
            <a:r>
              <a:rPr lang="en-US" sz="2600" b="1" dirty="0" err="1"/>
              <a:t>Chiwala</a:t>
            </a:r>
            <a:r>
              <a:rPr lang="en-US" sz="2600" b="1" dirty="0"/>
              <a:t> and Another [2014] ZMSC 53 (4 June 2014);</a:t>
            </a:r>
          </a:p>
          <a:p>
            <a:pPr lvl="1"/>
            <a:endParaRPr lang="en-US" sz="2600" dirty="0"/>
          </a:p>
          <a:p>
            <a:endParaRPr lang="en-US" dirty="0"/>
          </a:p>
        </p:txBody>
      </p:sp>
    </p:spTree>
    <p:extLst>
      <p:ext uri="{BB962C8B-B14F-4D97-AF65-F5344CB8AC3E}">
        <p14:creationId xmlns:p14="http://schemas.microsoft.com/office/powerpoint/2010/main" val="18657562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4750" y="1438275"/>
            <a:ext cx="4762500" cy="3981450"/>
          </a:xfrm>
          <a:prstGeom prst="rect">
            <a:avLst/>
          </a:prstGeom>
        </p:spPr>
      </p:pic>
    </p:spTree>
    <p:extLst>
      <p:ext uri="{BB962C8B-B14F-4D97-AF65-F5344CB8AC3E}">
        <p14:creationId xmlns:p14="http://schemas.microsoft.com/office/powerpoint/2010/main" val="3953228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188A20-91FD-45CF-A77D-5EF4C25E693E}"/>
              </a:ext>
            </a:extLst>
          </p:cNvPr>
          <p:cNvSpPr>
            <a:spLocks noGrp="1"/>
          </p:cNvSpPr>
          <p:nvPr>
            <p:ph type="title"/>
          </p:nvPr>
        </p:nvSpPr>
        <p:spPr>
          <a:xfrm>
            <a:off x="838200" y="365125"/>
            <a:ext cx="10515600" cy="927647"/>
          </a:xfrm>
        </p:spPr>
        <p:txBody>
          <a:bodyPr/>
          <a:lstStyle/>
          <a:p>
            <a:r>
              <a:rPr lang="en-US" b="1" dirty="0"/>
              <a:t>Cont’d</a:t>
            </a:r>
          </a:p>
        </p:txBody>
      </p:sp>
      <p:sp>
        <p:nvSpPr>
          <p:cNvPr id="3" name="Content Placeholder 2">
            <a:extLst>
              <a:ext uri="{FF2B5EF4-FFF2-40B4-BE49-F238E27FC236}">
                <a16:creationId xmlns="" xmlns:a16="http://schemas.microsoft.com/office/drawing/2014/main" id="{3AF2D45D-9BBD-4188-9524-1E53D88DD596}"/>
              </a:ext>
            </a:extLst>
          </p:cNvPr>
          <p:cNvSpPr>
            <a:spLocks noGrp="1"/>
          </p:cNvSpPr>
          <p:nvPr>
            <p:ph idx="1"/>
          </p:nvPr>
        </p:nvSpPr>
        <p:spPr>
          <a:xfrm>
            <a:off x="838200" y="1292772"/>
            <a:ext cx="10515600" cy="5200103"/>
          </a:xfrm>
        </p:spPr>
        <p:txBody>
          <a:bodyPr>
            <a:normAutofit/>
          </a:bodyPr>
          <a:lstStyle/>
          <a:p>
            <a:r>
              <a:rPr lang="en-US" sz="2400" dirty="0"/>
              <a:t>The consent must be free; it is ineffective under certain conditions; </a:t>
            </a:r>
          </a:p>
          <a:p>
            <a:r>
              <a:rPr lang="en-US" sz="2400" dirty="0"/>
              <a:t>if the plaintiff lacks the capacity to consent, is coerced into consenting, or consents under false pretenses, the consent is not valid as a defence to the tort.</a:t>
            </a:r>
          </a:p>
          <a:p>
            <a:r>
              <a:rPr lang="en-US" sz="2400" dirty="0"/>
              <a:t>Incapacity to give consent may arise due to  factors such insanity, intoxication or infancy;</a:t>
            </a:r>
          </a:p>
          <a:p>
            <a:r>
              <a:rPr lang="en-US" sz="2400" dirty="0"/>
              <a:t>It may also arise due to temporary abnormalities like someone under the effect of a drug or alcohol or someone who is in a very stressful situation, or due to a permanent mental illness or disorder.</a:t>
            </a:r>
          </a:p>
          <a:p>
            <a:pPr lvl="1"/>
            <a:r>
              <a:rPr lang="en-US" b="1" dirty="0"/>
              <a:t>Read Gillick v West Norfolk &amp; </a:t>
            </a:r>
            <a:r>
              <a:rPr lang="en-US" b="1" dirty="0" err="1"/>
              <a:t>Wisbeck</a:t>
            </a:r>
            <a:r>
              <a:rPr lang="en-US" b="1" dirty="0"/>
              <a:t> Area Health Authority [1986] AC 112</a:t>
            </a:r>
          </a:p>
          <a:p>
            <a:r>
              <a:rPr lang="en-US" sz="2400" dirty="0"/>
              <a:t>Consent is for instance a valid defence to an action for trespass to the person. </a:t>
            </a:r>
          </a:p>
          <a:p>
            <a:endParaRPr lang="en-US" sz="2400" dirty="0"/>
          </a:p>
        </p:txBody>
      </p:sp>
    </p:spTree>
    <p:extLst>
      <p:ext uri="{BB962C8B-B14F-4D97-AF65-F5344CB8AC3E}">
        <p14:creationId xmlns:p14="http://schemas.microsoft.com/office/powerpoint/2010/main" val="1635002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4CA91E-3220-4D20-BEAD-F732465312DB}"/>
              </a:ext>
            </a:extLst>
          </p:cNvPr>
          <p:cNvSpPr>
            <a:spLocks noGrp="1"/>
          </p:cNvSpPr>
          <p:nvPr>
            <p:ph type="title"/>
          </p:nvPr>
        </p:nvSpPr>
        <p:spPr>
          <a:xfrm>
            <a:off x="838200" y="365126"/>
            <a:ext cx="10515600" cy="1164130"/>
          </a:xfrm>
        </p:spPr>
        <p:txBody>
          <a:bodyPr/>
          <a:lstStyle/>
          <a:p>
            <a:r>
              <a:rPr lang="en-US" b="1" dirty="0"/>
              <a:t>Cont’d</a:t>
            </a:r>
          </a:p>
        </p:txBody>
      </p:sp>
      <p:sp>
        <p:nvSpPr>
          <p:cNvPr id="3" name="Content Placeholder 2">
            <a:extLst>
              <a:ext uri="{FF2B5EF4-FFF2-40B4-BE49-F238E27FC236}">
                <a16:creationId xmlns="" xmlns:a16="http://schemas.microsoft.com/office/drawing/2014/main" id="{F6C2995A-B02F-4E34-8A1A-54BCC205AC93}"/>
              </a:ext>
            </a:extLst>
          </p:cNvPr>
          <p:cNvSpPr>
            <a:spLocks noGrp="1"/>
          </p:cNvSpPr>
          <p:nvPr>
            <p:ph idx="1"/>
          </p:nvPr>
        </p:nvSpPr>
        <p:spPr>
          <a:xfrm>
            <a:off x="838200" y="1529256"/>
            <a:ext cx="10515600" cy="4647707"/>
          </a:xfrm>
        </p:spPr>
        <p:txBody>
          <a:bodyPr>
            <a:normAutofit/>
          </a:bodyPr>
          <a:lstStyle/>
          <a:p>
            <a:r>
              <a:rPr lang="en-US" sz="2400" dirty="0"/>
              <a:t>The element of consent is one of the critical issues in medical treatment; A doctor who treats without valid consent will be liable under the tort and criminal laws;</a:t>
            </a:r>
          </a:p>
          <a:p>
            <a:r>
              <a:rPr lang="en-US" sz="2400" dirty="0"/>
              <a:t>The law presumes the doctor to be in a dominating position, hence the consent should be obtained after providing all the necessary information - </a:t>
            </a:r>
            <a:r>
              <a:rPr lang="en-US" sz="2400" b="1" dirty="0"/>
              <a:t>Bethlem Royal Hospital [1985] AC 871 </a:t>
            </a:r>
          </a:p>
          <a:p>
            <a:r>
              <a:rPr lang="en-US" sz="2400" dirty="0"/>
              <a:t>In the case of minors, parental consent will suffice for general medical treatment.</a:t>
            </a:r>
          </a:p>
          <a:p>
            <a:r>
              <a:rPr lang="en-US" sz="2400" dirty="0"/>
              <a:t>Alternatively, the health professional may be sued for negligence -  </a:t>
            </a:r>
          </a:p>
        </p:txBody>
      </p:sp>
    </p:spTree>
    <p:extLst>
      <p:ext uri="{BB962C8B-B14F-4D97-AF65-F5344CB8AC3E}">
        <p14:creationId xmlns:p14="http://schemas.microsoft.com/office/powerpoint/2010/main" val="1449014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2FFE7D-BBF8-4733-A766-D7E83FF57D01}"/>
              </a:ext>
            </a:extLst>
          </p:cNvPr>
          <p:cNvSpPr>
            <a:spLocks noGrp="1"/>
          </p:cNvSpPr>
          <p:nvPr>
            <p:ph type="title"/>
          </p:nvPr>
        </p:nvSpPr>
        <p:spPr>
          <a:xfrm>
            <a:off x="838200" y="365125"/>
            <a:ext cx="10515600" cy="1148365"/>
          </a:xfrm>
        </p:spPr>
        <p:txBody>
          <a:bodyPr/>
          <a:lstStyle/>
          <a:p>
            <a:r>
              <a:rPr lang="en-US" b="1" i="1" dirty="0"/>
              <a:t>Volenti Non Fit injuria</a:t>
            </a:r>
          </a:p>
        </p:txBody>
      </p:sp>
      <p:sp>
        <p:nvSpPr>
          <p:cNvPr id="3" name="Content Placeholder 2">
            <a:extLst>
              <a:ext uri="{FF2B5EF4-FFF2-40B4-BE49-F238E27FC236}">
                <a16:creationId xmlns="" xmlns:a16="http://schemas.microsoft.com/office/drawing/2014/main" id="{43C2720D-FABE-42E5-808C-4BF14E6056DA}"/>
              </a:ext>
            </a:extLst>
          </p:cNvPr>
          <p:cNvSpPr>
            <a:spLocks noGrp="1"/>
          </p:cNvSpPr>
          <p:nvPr>
            <p:ph idx="1"/>
          </p:nvPr>
        </p:nvSpPr>
        <p:spPr>
          <a:xfrm>
            <a:off x="838200" y="1655379"/>
            <a:ext cx="10515600" cy="5013434"/>
          </a:xfrm>
        </p:spPr>
        <p:txBody>
          <a:bodyPr>
            <a:normAutofit/>
          </a:bodyPr>
          <a:lstStyle/>
          <a:p>
            <a:r>
              <a:rPr lang="en-US" sz="2400" dirty="0"/>
              <a:t>Consent is usually expressed in law through the Latin phrase “</a:t>
            </a:r>
            <a:r>
              <a:rPr lang="en-US" sz="2400" b="1" dirty="0"/>
              <a:t>Volenti non fit injuria</a:t>
            </a:r>
            <a:r>
              <a:rPr lang="en-US" sz="2400" dirty="0"/>
              <a:t>”. A direct translation of the phrase is, ‘to one who volunteers, no harm is done’. </a:t>
            </a:r>
          </a:p>
          <a:p>
            <a:r>
              <a:rPr lang="en-US" sz="2400" dirty="0"/>
              <a:t>It is often stated that the claimant consents to the risk of harm, however, the defence of volenti is much more limited in its application and should not be confused with the defence of consent in relation to trespass; </a:t>
            </a:r>
          </a:p>
          <a:p>
            <a:r>
              <a:rPr lang="en-US" sz="2400" dirty="0"/>
              <a:t>The defence of volenti non fit injuria requires </a:t>
            </a:r>
            <a:r>
              <a:rPr lang="en-US" sz="2400" b="1" dirty="0"/>
              <a:t>a freely entered and voluntary agreement</a:t>
            </a:r>
            <a:r>
              <a:rPr lang="en-US" sz="2400" dirty="0"/>
              <a:t> by the claimant</a:t>
            </a:r>
            <a:r>
              <a:rPr lang="en-US" sz="2400" b="1" dirty="0"/>
              <a:t>, in full knowledge of the circumstances</a:t>
            </a:r>
            <a:r>
              <a:rPr lang="en-US" sz="2400" dirty="0"/>
              <a:t>, to absolve the defendant of all legal consequences of their actions.</a:t>
            </a:r>
          </a:p>
          <a:p>
            <a:r>
              <a:rPr lang="en-US" sz="2400" dirty="0"/>
              <a:t>In volenti non fit injuria, if a plaintiff has consented to a wrongful act with free content, either express or implied, under no pressure of fraud or coercion, with voluntary acceptance of risk, then he has no right to sue the defendant. </a:t>
            </a:r>
          </a:p>
          <a:p>
            <a:endParaRPr lang="en-US" dirty="0"/>
          </a:p>
        </p:txBody>
      </p:sp>
    </p:spTree>
    <p:extLst>
      <p:ext uri="{BB962C8B-B14F-4D97-AF65-F5344CB8AC3E}">
        <p14:creationId xmlns:p14="http://schemas.microsoft.com/office/powerpoint/2010/main" val="3090724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AB40F32-4DE3-426E-8CEA-60DE033B815D}"/>
              </a:ext>
            </a:extLst>
          </p:cNvPr>
          <p:cNvSpPr>
            <a:spLocks noGrp="1"/>
          </p:cNvSpPr>
          <p:nvPr>
            <p:ph type="title"/>
          </p:nvPr>
        </p:nvSpPr>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C995DF26-518D-4268-AF4B-EFC9EB018FF3}"/>
              </a:ext>
            </a:extLst>
          </p:cNvPr>
          <p:cNvSpPr>
            <a:spLocks noGrp="1"/>
          </p:cNvSpPr>
          <p:nvPr>
            <p:ph idx="1"/>
          </p:nvPr>
        </p:nvSpPr>
        <p:spPr>
          <a:xfrm>
            <a:off x="838200" y="1403131"/>
            <a:ext cx="10515600" cy="5089744"/>
          </a:xfrm>
        </p:spPr>
        <p:txBody>
          <a:bodyPr>
            <a:normAutofit/>
          </a:bodyPr>
          <a:lstStyle/>
          <a:p>
            <a:r>
              <a:rPr lang="en-US" sz="2600" dirty="0"/>
              <a:t>In </a:t>
            </a:r>
            <a:r>
              <a:rPr lang="en-US" sz="2600" b="1" dirty="0"/>
              <a:t>Nettleship v. Weston[1971] 3 WLR 370 </a:t>
            </a:r>
            <a:r>
              <a:rPr lang="en-US" sz="2600" dirty="0"/>
              <a:t>, Lord Denning said:</a:t>
            </a:r>
          </a:p>
          <a:p>
            <a:pPr marL="457200" lvl="1" indent="0">
              <a:buNone/>
            </a:pPr>
            <a:r>
              <a:rPr lang="en-US" dirty="0"/>
              <a:t>“Knowledge of the risk of injury is not enough. Nothing will suffice short of an agreement to waive any claim for negligence. The plaintiff must agree expressly or impliedly to waive any claim for any injury that may befall him due to the lack of reasonable care by the defendant: or more accurately due to the failure by the defendant to measure up to the duty of care which the law requires of him”.</a:t>
            </a:r>
          </a:p>
          <a:p>
            <a:r>
              <a:rPr lang="en-US" sz="2400" dirty="0"/>
              <a:t>Also, the plaintiff should have complete knowledge of the full nature and extent of risk involved before giving consent. Lord Diplock in the case  of </a:t>
            </a:r>
            <a:r>
              <a:rPr lang="en-US" sz="2400" b="1" dirty="0"/>
              <a:t>Wooldridge v. Sumner [1963] 2 QB 43 </a:t>
            </a:r>
            <a:r>
              <a:rPr lang="en-US" sz="2400" dirty="0"/>
              <a:t>pointed out that:</a:t>
            </a:r>
            <a:r>
              <a:rPr lang="en-US" dirty="0"/>
              <a:t> </a:t>
            </a:r>
          </a:p>
          <a:p>
            <a:pPr lvl="1"/>
            <a:r>
              <a:rPr lang="en-US" sz="2200" dirty="0"/>
              <a:t>“The consent that is relevant is not consent to the risk of injury but consent to the lack of reasonable care that may produce that risk… and requires on the part of the plaintiff at the time at which he gives his consent full knowledge of the nature and extent of the risk that he ran”.</a:t>
            </a:r>
          </a:p>
          <a:p>
            <a:endParaRPr lang="en-US" dirty="0"/>
          </a:p>
          <a:p>
            <a:endParaRPr lang="en-US" dirty="0"/>
          </a:p>
        </p:txBody>
      </p:sp>
    </p:spTree>
    <p:extLst>
      <p:ext uri="{BB962C8B-B14F-4D97-AF65-F5344CB8AC3E}">
        <p14:creationId xmlns:p14="http://schemas.microsoft.com/office/powerpoint/2010/main" val="2647177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586632-99A1-4DFD-B8FE-65B3E38F1D70}"/>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60F87968-1767-4664-995A-28CE6336AA55}"/>
              </a:ext>
            </a:extLst>
          </p:cNvPr>
          <p:cNvSpPr>
            <a:spLocks noGrp="1"/>
          </p:cNvSpPr>
          <p:nvPr>
            <p:ph idx="1"/>
          </p:nvPr>
        </p:nvSpPr>
        <p:spPr/>
        <p:txBody>
          <a:bodyPr>
            <a:normAutofit/>
          </a:bodyPr>
          <a:lstStyle/>
          <a:p>
            <a:r>
              <a:rPr lang="en-US" sz="2400" b="1" dirty="0"/>
              <a:t>Further Reading:</a:t>
            </a:r>
          </a:p>
          <a:p>
            <a:pPr lvl="1"/>
            <a:r>
              <a:rPr lang="en-US" b="1" dirty="0"/>
              <a:t>Eagle Charalambous Transport Limited v Gideon Phiri (1994) S.J. 52 (S.C.)</a:t>
            </a:r>
          </a:p>
          <a:p>
            <a:pPr lvl="1"/>
            <a:r>
              <a:rPr lang="en-US" b="1" dirty="0"/>
              <a:t>Rees v The Attorney-general (1974) Z.R. 115 (H.C.)</a:t>
            </a:r>
          </a:p>
          <a:p>
            <a:pPr lvl="1"/>
            <a:r>
              <a:rPr lang="en-US" b="1" dirty="0"/>
              <a:t>Nash v Maintenance And Installation Company, Zambia, Limited (1975) Z.R. 85 (H.C.)</a:t>
            </a:r>
          </a:p>
        </p:txBody>
      </p:sp>
    </p:spTree>
    <p:extLst>
      <p:ext uri="{BB962C8B-B14F-4D97-AF65-F5344CB8AC3E}">
        <p14:creationId xmlns:p14="http://schemas.microsoft.com/office/powerpoint/2010/main" val="27097386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1659</TotalTime>
  <Words>5016</Words>
  <Application>Microsoft Office PowerPoint</Application>
  <PresentationFormat>Widescreen</PresentationFormat>
  <Paragraphs>258</Paragraphs>
  <Slides>43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43</vt:i4>
      </vt:variant>
    </vt:vector>
  </HeadingPairs>
  <TitlesOfParts>
    <vt:vector size="49" baseType="lpstr">
      <vt:lpstr>Arial</vt:lpstr>
      <vt:lpstr>Calibri</vt:lpstr>
      <vt:lpstr>Calibri Light</vt:lpstr>
      <vt:lpstr>Wingdings</vt:lpstr>
      <vt:lpstr>Office Theme</vt:lpstr>
      <vt:lpstr>1_Office Theme</vt:lpstr>
      <vt:lpstr>University of Lusaka School of Law</vt:lpstr>
      <vt:lpstr>Learning Objectives</vt:lpstr>
      <vt:lpstr>Introduction</vt:lpstr>
      <vt:lpstr>Consent</vt:lpstr>
      <vt:lpstr>Cont’d</vt:lpstr>
      <vt:lpstr>Cont’d</vt:lpstr>
      <vt:lpstr>Volenti Non Fit injuria</vt:lpstr>
      <vt:lpstr>Cont’d</vt:lpstr>
      <vt:lpstr>Cont’d</vt:lpstr>
      <vt:lpstr>Private Defence</vt:lpstr>
      <vt:lpstr>Cont’d</vt:lpstr>
      <vt:lpstr>Cont’d</vt:lpstr>
      <vt:lpstr>Necessity</vt:lpstr>
      <vt:lpstr>Cont’d</vt:lpstr>
      <vt:lpstr>Inevitable Accident</vt:lpstr>
      <vt:lpstr>Act of God</vt:lpstr>
      <vt:lpstr>Cont’d</vt:lpstr>
      <vt:lpstr>Cont’d</vt:lpstr>
      <vt:lpstr>Cont’d</vt:lpstr>
      <vt:lpstr>When a plaintiff himself is the wrongdoer</vt:lpstr>
      <vt:lpstr>Cont’d</vt:lpstr>
      <vt:lpstr>Statutory Authority</vt:lpstr>
      <vt:lpstr>Cont’d</vt:lpstr>
      <vt:lpstr>Contributory Negligence</vt:lpstr>
      <vt:lpstr>Cont’d</vt:lpstr>
      <vt:lpstr>Extinction of Liability</vt:lpstr>
      <vt:lpstr>Cont’d</vt:lpstr>
      <vt:lpstr>Cont’d</vt:lpstr>
      <vt:lpstr>Cont’d</vt:lpstr>
      <vt:lpstr>Cont’d</vt:lpstr>
      <vt:lpstr>Remedies</vt:lpstr>
      <vt:lpstr>Judicial Remedies</vt:lpstr>
      <vt:lpstr>Damages cont’d</vt:lpstr>
      <vt:lpstr>Cont’d</vt:lpstr>
      <vt:lpstr>Damages cont’d</vt:lpstr>
      <vt:lpstr>Damages cont’d</vt:lpstr>
      <vt:lpstr>Damages cont’d</vt:lpstr>
      <vt:lpstr>Damages cont’d</vt:lpstr>
      <vt:lpstr>Damages cont’d</vt:lpstr>
      <vt:lpstr>Actions for Personal Injury</vt:lpstr>
      <vt:lpstr>Cont’d</vt:lpstr>
      <vt:lpstr>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73</cp:revision>
  <dcterms:created xsi:type="dcterms:W3CDTF">2020-04-27T07:12:01Z</dcterms:created>
  <dcterms:modified xsi:type="dcterms:W3CDTF">2022-01-24T13:42:14Z</dcterms:modified>
</cp:coreProperties>
</file>