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335" r:id="rId2"/>
    <p:sldId id="327" r:id="rId3"/>
    <p:sldId id="328" r:id="rId4"/>
    <p:sldId id="329" r:id="rId5"/>
    <p:sldId id="330" r:id="rId6"/>
    <p:sldId id="331" r:id="rId7"/>
    <p:sldId id="332" r:id="rId8"/>
    <p:sldId id="333" r:id="rId9"/>
    <p:sldId id="334" r:id="rId10"/>
    <p:sldId id="336" r:id="rId11"/>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9B9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BB8B2DA-ED2F-4C66-8E64-AA3FCD66FC9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4D50C967-001B-43B3-9525-CC6A7990E2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4E06D076-24D0-41E0-9D2E-7A91F910F843}"/>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B48AF61F-8147-4BD6-9272-91F2D15D65C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91E836A3-1789-44CD-824A-DA39F868F8B7}"/>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381711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3D8A538-A9C0-493F-ACDA-D661F8C0A2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D950926C-774E-4BF7-BFF9-E6E6CC360FE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C58AFA8-A577-4549-8A1D-1E45B911489A}"/>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66CB3BC6-E2F7-4346-B3F3-C716BFF0608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65F13B1B-6F2D-4138-8773-792050E9A25D}"/>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17300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5E2D4893-6E76-41A1-8011-45081FAEB35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F75FBE86-0817-46F7-990F-B64C7E721C3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C1CDF86-6623-4456-9843-FABCFD26271A}"/>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DB01D7A0-3ABA-4D12-9ED7-E9A7B780E56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4D48C675-5FB9-4212-92B4-E68CB8687F16}"/>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051628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C94E8B4-B4A3-4954-9CF0-4F5152E94D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8C887E53-98B8-44F1-BDD9-CC61E05C629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D9087A2-744C-4E32-A126-349200F4580C}"/>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4FE62335-8D16-4B07-8045-02D52E10BB1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B4DD72F1-F656-4A7B-B9CE-89452D48EA52}"/>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926689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41D71F8-CB02-43F4-8C83-C2EC0B00E2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CB1E58B2-EC08-41DF-BD19-0DB6989B70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3E58D979-4EBA-4E27-B27E-55A979C6D7D1}"/>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E78C5E41-AABE-4FBC-8221-1A06ED128E0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D386D6E1-C03E-4BD0-89AC-9C394C6D1563}"/>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1451147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896B9F-B518-4D84-823D-53F7CD46EC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87E7E3ED-B168-471A-ACFD-B3C6F446CAF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5642A596-E1C5-4082-A5E3-4D15CDCEB7F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4952F5D4-293C-4A3A-ABB1-833A9A7B0609}"/>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6" name="Footer Placeholder 5">
            <a:extLst>
              <a:ext uri="{FF2B5EF4-FFF2-40B4-BE49-F238E27FC236}">
                <a16:creationId xmlns="" xmlns:a16="http://schemas.microsoft.com/office/drawing/2014/main" id="{A384F3C7-E91A-41E3-B303-EB2C4876C83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78675FD2-2395-4E4B-ADA6-46B975BBAFA0}"/>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922170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F9DC56D-3008-4A8B-BFA9-608BD209D4F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71732F55-DC70-4A53-AA1B-A20D213CCD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8F25561D-0853-4ADA-A8E9-02296C9A3D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A84D9491-F818-47C6-B967-3692E8DEE0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38F271C5-321D-4074-848E-308275B2636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9B171290-DDC6-4B7A-B950-ADDE12BCDC2C}"/>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8" name="Footer Placeholder 7">
            <a:extLst>
              <a:ext uri="{FF2B5EF4-FFF2-40B4-BE49-F238E27FC236}">
                <a16:creationId xmlns="" xmlns:a16="http://schemas.microsoft.com/office/drawing/2014/main" id="{6426A414-F548-4E3F-BBBF-C47646BDF26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 xmlns:a16="http://schemas.microsoft.com/office/drawing/2014/main" id="{E44B585C-987D-4182-8CEF-A60FD34D0A55}"/>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115242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8A70356-2746-4EC6-8EF8-6925C46AF01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FB8F0007-097F-4A15-A028-3D55B48F9C48}"/>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4" name="Footer Placeholder 3">
            <a:extLst>
              <a:ext uri="{FF2B5EF4-FFF2-40B4-BE49-F238E27FC236}">
                <a16:creationId xmlns="" xmlns:a16="http://schemas.microsoft.com/office/drawing/2014/main" id="{1F0296B5-F164-46AD-96C4-69139C3301E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 xmlns:a16="http://schemas.microsoft.com/office/drawing/2014/main" id="{CA5531E4-8418-469A-B753-25FFF10D1109}"/>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096932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8DDD4BB7-CF84-4B8C-A1ED-A4DA7A572AA6}"/>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3" name="Footer Placeholder 2">
            <a:extLst>
              <a:ext uri="{FF2B5EF4-FFF2-40B4-BE49-F238E27FC236}">
                <a16:creationId xmlns="" xmlns:a16="http://schemas.microsoft.com/office/drawing/2014/main" id="{9D904E8D-1B6F-4B36-9328-53EFE3A6EC5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 xmlns:a16="http://schemas.microsoft.com/office/drawing/2014/main" id="{BBFD2F22-00EA-4A86-9080-D6E438C1041D}"/>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502677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4D34686-408E-4FE3-8096-F23B9B1E51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131AA8AA-3FCF-4EE1-A32D-836B0F3F81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B50A02C9-70B8-4F6D-92C9-C9B7159C68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5822FA1E-129A-4BCA-8B0D-CA94F4DC12DB}"/>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6" name="Footer Placeholder 5">
            <a:extLst>
              <a:ext uri="{FF2B5EF4-FFF2-40B4-BE49-F238E27FC236}">
                <a16:creationId xmlns="" xmlns:a16="http://schemas.microsoft.com/office/drawing/2014/main" id="{E434C8A1-D84E-4D19-ABB8-A20CDE10DE5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E5ED73E0-EE40-4A3B-B662-83DF83A3F148}"/>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858697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A9224F9-D75C-46E1-98CC-D6CCEA8896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63A53455-AC63-4420-94BE-B1EF520031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C8F07D02-5802-4961-91E8-20DD2C0DFF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69ADD778-A506-4628-8780-CE9C7D044572}"/>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6" name="Footer Placeholder 5">
            <a:extLst>
              <a:ext uri="{FF2B5EF4-FFF2-40B4-BE49-F238E27FC236}">
                <a16:creationId xmlns="" xmlns:a16="http://schemas.microsoft.com/office/drawing/2014/main" id="{A7DE70B9-43A1-4821-929C-A9F13121744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21FDD088-DE28-4A22-81ED-59BD743BA419}"/>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4009169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47FE70AE-1002-4904-96FB-3BF8F7BC75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E7A04E29-23A4-4D7E-86C1-A1A6FC7F90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E4FD1CE-9F58-49FD-977C-A3780306DF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D9DC8ED3-7BE8-4816-97E9-3846B14E7E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 xmlns:a16="http://schemas.microsoft.com/office/drawing/2014/main" id="{3E23E6D8-ECFB-4701-BC8F-F539C13C9E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108420242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sz="4400" b="1" dirty="0">
                <a:ln>
                  <a:solidFill>
                    <a:prstClr val="black">
                      <a:lumMod val="75000"/>
                      <a:lumOff val="25000"/>
                      <a:alpha val="10000"/>
                    </a:prstClr>
                  </a:solidFill>
                </a:ln>
                <a:solidFill>
                  <a:prstClr val="black"/>
                </a:solidFill>
                <a:latin typeface="+mn-lt"/>
              </a:rPr>
              <a:t>University of Lusaka</a:t>
            </a:r>
            <a:br>
              <a:rPr lang="en-US" sz="4400" b="1" dirty="0">
                <a:ln>
                  <a:solidFill>
                    <a:prstClr val="black">
                      <a:lumMod val="75000"/>
                      <a:lumOff val="25000"/>
                      <a:alpha val="10000"/>
                    </a:prstClr>
                  </a:solidFill>
                </a:ln>
                <a:solidFill>
                  <a:prstClr val="black"/>
                </a:solidFill>
                <a:latin typeface="+mn-lt"/>
              </a:rPr>
            </a:br>
            <a:r>
              <a:rPr lang="en-US" sz="4400" b="1" dirty="0">
                <a:ln>
                  <a:solidFill>
                    <a:prstClr val="black">
                      <a:lumMod val="75000"/>
                      <a:lumOff val="25000"/>
                      <a:alpha val="10000"/>
                    </a:prstClr>
                  </a:solidFill>
                </a:ln>
                <a:solidFill>
                  <a:prstClr val="black"/>
                </a:solidFill>
                <a:latin typeface="+mn-lt"/>
              </a:rPr>
              <a:t>School of Law</a:t>
            </a:r>
            <a:endParaRPr lang="en-US" b="1" dirty="0">
              <a:latin typeface="+mn-lt"/>
            </a:endParaRPr>
          </a:p>
        </p:txBody>
      </p:sp>
      <p:sp>
        <p:nvSpPr>
          <p:cNvPr id="5" name="Subtitle 4"/>
          <p:cNvSpPr>
            <a:spLocks noGrp="1"/>
          </p:cNvSpPr>
          <p:nvPr>
            <p:ph type="subTitle" idx="1"/>
          </p:nvPr>
        </p:nvSpPr>
        <p:spPr/>
        <p:txBody>
          <a:bodyPr/>
          <a:lstStyle/>
          <a:p>
            <a:endParaRPr lang="en-US" dirty="0" smtClean="0"/>
          </a:p>
          <a:p>
            <a:r>
              <a:rPr lang="en-US" sz="3200" b="1" dirty="0" smtClean="0"/>
              <a:t>Unit 3 – Breach of Duty to Care</a:t>
            </a:r>
            <a:endParaRPr lang="en-US" sz="3200" b="1" dirty="0"/>
          </a:p>
        </p:txBody>
      </p:sp>
    </p:spTree>
    <p:extLst>
      <p:ext uri="{BB962C8B-B14F-4D97-AF65-F5344CB8AC3E}">
        <p14:creationId xmlns:p14="http://schemas.microsoft.com/office/powerpoint/2010/main" val="2895771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712257" y="1438483"/>
            <a:ext cx="4767485" cy="3981033"/>
          </a:xfrm>
          <a:prstGeom prst="rect">
            <a:avLst/>
          </a:prstGeom>
        </p:spPr>
      </p:pic>
    </p:spTree>
    <p:extLst>
      <p:ext uri="{BB962C8B-B14F-4D97-AF65-F5344CB8AC3E}">
        <p14:creationId xmlns:p14="http://schemas.microsoft.com/office/powerpoint/2010/main" val="2136286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25062" y="152400"/>
            <a:ext cx="10541876" cy="868362"/>
          </a:xfrm>
        </p:spPr>
        <p:txBody>
          <a:bodyPr/>
          <a:lstStyle/>
          <a:p>
            <a:pPr algn="ctr"/>
            <a:r>
              <a:rPr lang="en-US" b="1" dirty="0"/>
              <a:t>Breach of duty</a:t>
            </a:r>
          </a:p>
        </p:txBody>
      </p:sp>
      <p:sp>
        <p:nvSpPr>
          <p:cNvPr id="2" name="Content Placeholder 1"/>
          <p:cNvSpPr>
            <a:spLocks noGrp="1"/>
          </p:cNvSpPr>
          <p:nvPr>
            <p:ph idx="1"/>
          </p:nvPr>
        </p:nvSpPr>
        <p:spPr>
          <a:xfrm>
            <a:off x="488731" y="1020763"/>
            <a:ext cx="10878207" cy="5506162"/>
          </a:xfrm>
        </p:spPr>
        <p:txBody>
          <a:bodyPr>
            <a:normAutofit/>
          </a:bodyPr>
          <a:lstStyle/>
          <a:p>
            <a:pPr lvl="1" algn="just"/>
            <a:r>
              <a:rPr lang="en-US" sz="2600" dirty="0" smtClean="0"/>
              <a:t>Having established that the defendant owed the claimant a duty of care, it is then necessary to examine if that duty was breached. This is a two stage approach; firstly consider what standard of care was expected of the defendant and then, secondly, go on to consider whether the defendant’s behaviour fell short of the required standard.</a:t>
            </a:r>
          </a:p>
          <a:p>
            <a:pPr lvl="1" algn="just"/>
            <a:r>
              <a:rPr lang="en-US" sz="2600" dirty="0" smtClean="0"/>
              <a:t>Breach </a:t>
            </a:r>
            <a:r>
              <a:rPr lang="en-US" sz="2600" dirty="0"/>
              <a:t>of duty occurs when the Defendant fails to meet the required standard of acceptable and recognized behavior in society.</a:t>
            </a:r>
          </a:p>
          <a:p>
            <a:pPr lvl="1" algn="just"/>
            <a:r>
              <a:rPr lang="en-US" sz="2600" dirty="0"/>
              <a:t>The standard of duty of care is that of an ordinary prudent man – REASONABLE MAN’S TEST.</a:t>
            </a:r>
          </a:p>
          <a:p>
            <a:pPr lvl="1" algn="just"/>
            <a:r>
              <a:rPr lang="en-US" sz="2600" dirty="0"/>
              <a:t>The existence of a duty of care must be based on the knowledge of the hazard, the ability to foresee the consequences (or not checking or removing it) and the ability to abet it – </a:t>
            </a:r>
            <a:r>
              <a:rPr lang="en-US" sz="2600" i="1" dirty="0"/>
              <a:t>Goldman v Hargrave (1967) 1 AC 645</a:t>
            </a:r>
          </a:p>
        </p:txBody>
      </p:sp>
    </p:spTree>
    <p:extLst>
      <p:ext uri="{BB962C8B-B14F-4D97-AF65-F5344CB8AC3E}">
        <p14:creationId xmlns:p14="http://schemas.microsoft.com/office/powerpoint/2010/main" val="2621138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77917" y="274638"/>
            <a:ext cx="10836166" cy="868362"/>
          </a:xfrm>
        </p:spPr>
        <p:txBody>
          <a:bodyPr/>
          <a:lstStyle/>
          <a:p>
            <a:pPr algn="ctr"/>
            <a:r>
              <a:rPr lang="en-US" b="1" dirty="0"/>
              <a:t>Cont’d…</a:t>
            </a:r>
          </a:p>
        </p:txBody>
      </p:sp>
      <p:sp>
        <p:nvSpPr>
          <p:cNvPr id="2" name="Content Placeholder 1"/>
          <p:cNvSpPr>
            <a:spLocks noGrp="1"/>
          </p:cNvSpPr>
          <p:nvPr>
            <p:ph idx="1"/>
          </p:nvPr>
        </p:nvSpPr>
        <p:spPr>
          <a:xfrm>
            <a:off x="677917" y="1324302"/>
            <a:ext cx="11114690" cy="5228897"/>
          </a:xfrm>
        </p:spPr>
        <p:txBody>
          <a:bodyPr>
            <a:normAutofit/>
          </a:bodyPr>
          <a:lstStyle/>
          <a:p>
            <a:r>
              <a:rPr lang="en-US" sz="2600" dirty="0"/>
              <a:t>In assessing the standard of care, the relevant factors can be stated as follows:</a:t>
            </a:r>
          </a:p>
          <a:p>
            <a:pPr lvl="1">
              <a:buFont typeface="Courier New" panose="02070309020205020404" pitchFamily="49" charset="0"/>
              <a:buChar char="o"/>
            </a:pPr>
            <a:r>
              <a:rPr lang="en-US" sz="2600" dirty="0"/>
              <a:t>Foreseeability of the harm – if the particular harm the defendant suffers is not foreseeable, the defendant will not be liable - Roe v Minister of Health [1954] 2 All ER 131</a:t>
            </a:r>
          </a:p>
          <a:p>
            <a:pPr marL="944028" lvl="1" indent="-457200">
              <a:buFont typeface="Courier New" panose="02070309020205020404" pitchFamily="49" charset="0"/>
              <a:buChar char="o"/>
            </a:pPr>
            <a:r>
              <a:rPr lang="en-US" sz="2600" dirty="0"/>
              <a:t>The likelihood of harm occurring – Bolton v Stone [1951] AC 850</a:t>
            </a:r>
          </a:p>
          <a:p>
            <a:pPr marL="944028" lvl="1" indent="-457200">
              <a:buFont typeface="Courier New" panose="02070309020205020404" pitchFamily="49" charset="0"/>
              <a:buChar char="o"/>
            </a:pPr>
            <a:r>
              <a:rPr lang="en-US" sz="2600" dirty="0"/>
              <a:t>The seriousness of the consequences if care is not taken – Paris v Stepney Borough Council [1951] AC 367</a:t>
            </a:r>
          </a:p>
          <a:p>
            <a:pPr marL="944028" lvl="1" indent="-457200">
              <a:buFont typeface="Courier New" panose="02070309020205020404" pitchFamily="49" charset="0"/>
              <a:buChar char="o"/>
            </a:pPr>
            <a:r>
              <a:rPr lang="en-US" sz="2600" dirty="0"/>
              <a:t>Common practice – failure to conform to common practice of taking precautions is strong evidence of negligence - Brown v Rolls Royce [1960] 1 All ER 577, HL.</a:t>
            </a:r>
          </a:p>
          <a:p>
            <a:pPr marL="1250028" lvl="2" indent="-457200">
              <a:buFont typeface="Courier New" panose="02070309020205020404" pitchFamily="49" charset="0"/>
              <a:buChar char="o"/>
            </a:pPr>
            <a:endParaRPr lang="en-US" sz="2400" b="1" dirty="0"/>
          </a:p>
        </p:txBody>
      </p:sp>
    </p:spTree>
    <p:extLst>
      <p:ext uri="{BB962C8B-B14F-4D97-AF65-F5344CB8AC3E}">
        <p14:creationId xmlns:p14="http://schemas.microsoft.com/office/powerpoint/2010/main" val="2958700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C1ADF5D-43DA-4E13-B7E3-BAB2FC5115B5}"/>
              </a:ext>
            </a:extLst>
          </p:cNvPr>
          <p:cNvSpPr>
            <a:spLocks noGrp="1"/>
          </p:cNvSpPr>
          <p:nvPr>
            <p:ph type="title"/>
          </p:nvPr>
        </p:nvSpPr>
        <p:spPr>
          <a:xfrm>
            <a:off x="838200" y="180305"/>
            <a:ext cx="10515600" cy="1004552"/>
          </a:xfrm>
        </p:spPr>
        <p:txBody>
          <a:bodyPr>
            <a:normAutofit/>
          </a:bodyPr>
          <a:lstStyle/>
          <a:p>
            <a:pPr algn="ctr"/>
            <a:r>
              <a:rPr lang="en-US" b="1" dirty="0"/>
              <a:t>Special Standards of Care</a:t>
            </a:r>
          </a:p>
        </p:txBody>
      </p:sp>
      <p:sp>
        <p:nvSpPr>
          <p:cNvPr id="3" name="Content Placeholder 2">
            <a:extLst>
              <a:ext uri="{FF2B5EF4-FFF2-40B4-BE49-F238E27FC236}">
                <a16:creationId xmlns:a16="http://schemas.microsoft.com/office/drawing/2014/main" xmlns="" id="{0493F123-36D3-4474-BC04-6499D893FACF}"/>
              </a:ext>
            </a:extLst>
          </p:cNvPr>
          <p:cNvSpPr>
            <a:spLocks noGrp="1"/>
          </p:cNvSpPr>
          <p:nvPr>
            <p:ph idx="1"/>
          </p:nvPr>
        </p:nvSpPr>
        <p:spPr>
          <a:xfrm>
            <a:off x="838200" y="1184858"/>
            <a:ext cx="10515600" cy="5396246"/>
          </a:xfrm>
        </p:spPr>
        <p:txBody>
          <a:bodyPr>
            <a:normAutofit/>
          </a:bodyPr>
          <a:lstStyle/>
          <a:p>
            <a:pPr marL="0" indent="0">
              <a:buNone/>
            </a:pPr>
            <a:r>
              <a:rPr lang="en-US" sz="2600" b="1" dirty="0"/>
              <a:t>The Professional Standard of Care:</a:t>
            </a:r>
          </a:p>
          <a:p>
            <a:r>
              <a:rPr lang="en-US" sz="2600" dirty="0"/>
              <a:t>For persons who profess to have a special skill, the question of breach of duty of care is decided by applying the </a:t>
            </a:r>
            <a:r>
              <a:rPr lang="en-US" sz="2600" b="1" i="1" dirty="0" err="1"/>
              <a:t>bolam</a:t>
            </a:r>
            <a:r>
              <a:rPr lang="en-US" sz="2600" b="1" i="1" dirty="0"/>
              <a:t> test.</a:t>
            </a:r>
          </a:p>
          <a:p>
            <a:r>
              <a:rPr lang="en-US" sz="2600" b="1" i="1" dirty="0" err="1"/>
              <a:t>Bolam</a:t>
            </a:r>
            <a:r>
              <a:rPr lang="en-US" sz="2600" b="1" i="1" dirty="0"/>
              <a:t> v Friern Hospital Management Committee [1957] 1 WLR 583: -</a:t>
            </a:r>
          </a:p>
          <a:p>
            <a:pPr lvl="1">
              <a:buFont typeface="Courier New" panose="02070309020205020404" pitchFamily="49" charset="0"/>
              <a:buChar char="o"/>
            </a:pPr>
            <a:r>
              <a:rPr lang="en-US" sz="2600" dirty="0"/>
              <a:t>Where the </a:t>
            </a:r>
            <a:r>
              <a:rPr lang="en-US" sz="2600" dirty="0" smtClean="0"/>
              <a:t>defendant </a:t>
            </a:r>
            <a:r>
              <a:rPr lang="en-US" sz="2600" dirty="0"/>
              <a:t>purports to have a special skill, the defendant’s conduct is judged according to the standard of a reasonable person having the skill the defendant claims to possess.</a:t>
            </a:r>
          </a:p>
          <a:p>
            <a:pPr lvl="1">
              <a:buFont typeface="Courier New" panose="02070309020205020404" pitchFamily="49" charset="0"/>
              <a:buChar char="o"/>
            </a:pPr>
            <a:r>
              <a:rPr lang="en-US" sz="2600" dirty="0"/>
              <a:t>The law will not regard a professional defendant as having fallen below the required standard of care if it is shown that the defendant’s conduct is regarded as proper by one responsible body of professional opinion</a:t>
            </a:r>
            <a:r>
              <a:rPr lang="en-US" sz="2600" dirty="0" smtClean="0"/>
              <a:t>.</a:t>
            </a:r>
          </a:p>
          <a:p>
            <a:r>
              <a:rPr lang="en-US" sz="2600" dirty="0" smtClean="0"/>
              <a:t>In </a:t>
            </a:r>
            <a:r>
              <a:rPr lang="en-US" sz="2600" b="1" dirty="0" smtClean="0"/>
              <a:t>Bolitho </a:t>
            </a:r>
            <a:r>
              <a:rPr lang="en-US" sz="2600" b="1" dirty="0"/>
              <a:t>v City and Hackney Health Authority [1998] AC </a:t>
            </a:r>
            <a:r>
              <a:rPr lang="en-US" sz="2600" b="1" dirty="0" smtClean="0"/>
              <a:t>232</a:t>
            </a:r>
            <a:r>
              <a:rPr lang="en-US" sz="2600" dirty="0" smtClean="0"/>
              <a:t> the HL held that it was open to the courts to rule whether a body of medical opinion was reasonable or not.</a:t>
            </a:r>
            <a:endParaRPr lang="en-US" sz="2600" dirty="0"/>
          </a:p>
          <a:p>
            <a:pPr>
              <a:buFont typeface="Courier New" panose="02070309020205020404" pitchFamily="49" charset="0"/>
              <a:buChar char="o"/>
            </a:pPr>
            <a:endParaRPr lang="en-US" sz="3000" dirty="0"/>
          </a:p>
          <a:p>
            <a:endParaRPr lang="en-US" sz="2600" b="1" i="1" dirty="0"/>
          </a:p>
          <a:p>
            <a:endParaRPr lang="en-US" dirty="0"/>
          </a:p>
        </p:txBody>
      </p:sp>
    </p:spTree>
    <p:extLst>
      <p:ext uri="{BB962C8B-B14F-4D97-AF65-F5344CB8AC3E}">
        <p14:creationId xmlns:p14="http://schemas.microsoft.com/office/powerpoint/2010/main" val="614450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8AFFD8-94D0-4AF7-A676-B7858F0B85BC}"/>
              </a:ext>
            </a:extLst>
          </p:cNvPr>
          <p:cNvSpPr>
            <a:spLocks noGrp="1"/>
          </p:cNvSpPr>
          <p:nvPr>
            <p:ph type="title"/>
          </p:nvPr>
        </p:nvSpPr>
        <p:spPr>
          <a:xfrm>
            <a:off x="838200" y="365126"/>
            <a:ext cx="10515600" cy="1038006"/>
          </a:xfrm>
        </p:spPr>
        <p:txBody>
          <a:bodyPr/>
          <a:lstStyle/>
          <a:p>
            <a:pPr algn="ctr"/>
            <a:r>
              <a:rPr lang="en-US" b="1" dirty="0"/>
              <a:t>Special Standards of Care Cont’d</a:t>
            </a:r>
          </a:p>
        </p:txBody>
      </p:sp>
      <p:sp>
        <p:nvSpPr>
          <p:cNvPr id="3" name="Content Placeholder 2">
            <a:extLst>
              <a:ext uri="{FF2B5EF4-FFF2-40B4-BE49-F238E27FC236}">
                <a16:creationId xmlns:a16="http://schemas.microsoft.com/office/drawing/2014/main" xmlns="" id="{0285BE6F-3164-4475-A06B-1FB281311ED6}"/>
              </a:ext>
            </a:extLst>
          </p:cNvPr>
          <p:cNvSpPr>
            <a:spLocks noGrp="1"/>
          </p:cNvSpPr>
          <p:nvPr>
            <p:ph idx="1"/>
          </p:nvPr>
        </p:nvSpPr>
        <p:spPr>
          <a:xfrm>
            <a:off x="838200" y="1403132"/>
            <a:ext cx="10515600" cy="5089741"/>
          </a:xfrm>
        </p:spPr>
        <p:txBody>
          <a:bodyPr/>
          <a:lstStyle/>
          <a:p>
            <a:pPr marL="0" indent="0">
              <a:buNone/>
            </a:pPr>
            <a:r>
              <a:rPr lang="en-US" b="1" dirty="0"/>
              <a:t>Read the following cases:</a:t>
            </a:r>
          </a:p>
          <a:p>
            <a:pPr lvl="1"/>
            <a:r>
              <a:rPr lang="en-US" sz="2600" dirty="0"/>
              <a:t>Rosemary </a:t>
            </a:r>
            <a:r>
              <a:rPr lang="en-US" sz="2600" dirty="0" err="1"/>
              <a:t>Bwalya</a:t>
            </a:r>
            <a:r>
              <a:rPr lang="en-US" sz="2600" dirty="0"/>
              <a:t> v</a:t>
            </a:r>
            <a:r>
              <a:rPr lang="en-US" sz="2600" dirty="0" smtClean="0"/>
              <a:t> </a:t>
            </a:r>
            <a:r>
              <a:rPr lang="en-US" sz="2600" dirty="0"/>
              <a:t>Zambia Consolidated Copper Mines Limited (</a:t>
            </a:r>
            <a:r>
              <a:rPr lang="en-US" sz="2600" dirty="0" err="1"/>
              <a:t>Mufurila</a:t>
            </a:r>
            <a:r>
              <a:rPr lang="en-US" sz="2600" dirty="0"/>
              <a:t> Division) Malcom Watson Hospital Dr. Y.C. Malik (2005) Z.R. 1 (S.C</a:t>
            </a:r>
            <a:r>
              <a:rPr lang="en-US" sz="2600" dirty="0" smtClean="0"/>
              <a:t>);</a:t>
            </a:r>
          </a:p>
          <a:p>
            <a:pPr lvl="1"/>
            <a:endParaRPr lang="en-US" sz="2600" dirty="0"/>
          </a:p>
          <a:p>
            <a:pPr lvl="1"/>
            <a:r>
              <a:rPr lang="en-US" sz="2600" dirty="0"/>
              <a:t>Duff </a:t>
            </a:r>
            <a:r>
              <a:rPr lang="en-US" sz="2600" dirty="0" err="1"/>
              <a:t>Kopa</a:t>
            </a:r>
            <a:r>
              <a:rPr lang="en-US" sz="2600" dirty="0"/>
              <a:t> </a:t>
            </a:r>
            <a:r>
              <a:rPr lang="en-US" sz="2600" dirty="0" err="1"/>
              <a:t>Kopa</a:t>
            </a:r>
            <a:r>
              <a:rPr lang="en-US" sz="2600" dirty="0"/>
              <a:t> (Suing As Next Friend And Administration Of The Estate Of </a:t>
            </a:r>
            <a:r>
              <a:rPr lang="en-US" sz="2600" dirty="0" err="1"/>
              <a:t>Chuubo</a:t>
            </a:r>
            <a:r>
              <a:rPr lang="en-US" sz="2600" dirty="0"/>
              <a:t> </a:t>
            </a:r>
            <a:r>
              <a:rPr lang="en-US" sz="2600" dirty="0" err="1"/>
              <a:t>Kopa</a:t>
            </a:r>
            <a:r>
              <a:rPr lang="en-US" sz="2600" dirty="0"/>
              <a:t> </a:t>
            </a:r>
            <a:r>
              <a:rPr lang="en-US" sz="2600" dirty="0" err="1"/>
              <a:t>Kopa</a:t>
            </a:r>
            <a:r>
              <a:rPr lang="en-US" sz="2600" dirty="0"/>
              <a:t>) </a:t>
            </a:r>
            <a:r>
              <a:rPr lang="en-US" sz="2600" dirty="0" smtClean="0"/>
              <a:t>v </a:t>
            </a:r>
            <a:r>
              <a:rPr lang="en-US" sz="2600" dirty="0"/>
              <a:t>University Teaching Hospital Board Of Management - (SCZ Judgment Number 8 Of 2007) – *must </a:t>
            </a:r>
            <a:r>
              <a:rPr lang="en-US" sz="2600" dirty="0" smtClean="0"/>
              <a:t>read</a:t>
            </a:r>
          </a:p>
          <a:p>
            <a:pPr marL="457200" lvl="1" indent="0">
              <a:buNone/>
            </a:pPr>
            <a:endParaRPr lang="en-US" sz="2600" dirty="0"/>
          </a:p>
          <a:p>
            <a:pPr lvl="1"/>
            <a:r>
              <a:rPr lang="en-US" sz="2600" dirty="0" err="1"/>
              <a:t>Cicuto</a:t>
            </a:r>
            <a:r>
              <a:rPr lang="en-US" sz="2600" dirty="0"/>
              <a:t> </a:t>
            </a:r>
            <a:r>
              <a:rPr lang="en-US" sz="2600" dirty="0" smtClean="0"/>
              <a:t>v </a:t>
            </a:r>
            <a:r>
              <a:rPr lang="en-US" sz="2600" dirty="0"/>
              <a:t>Davidson And Oliver (1968) Z.R. 149 (H.C</a:t>
            </a:r>
            <a:r>
              <a:rPr lang="en-US" sz="2600" dirty="0" smtClean="0"/>
              <a:t>.)</a:t>
            </a:r>
          </a:p>
          <a:p>
            <a:pPr lvl="1"/>
            <a:endParaRPr lang="en-US" sz="2600" dirty="0"/>
          </a:p>
          <a:p>
            <a:pPr lvl="1"/>
            <a:r>
              <a:rPr lang="en-US" sz="2600" dirty="0" err="1"/>
              <a:t>Sidaway</a:t>
            </a:r>
            <a:r>
              <a:rPr lang="en-US" sz="2600" dirty="0"/>
              <a:t> v Governors of Royal </a:t>
            </a:r>
            <a:r>
              <a:rPr lang="en-US" sz="2600" dirty="0" err="1"/>
              <a:t>Bethlem</a:t>
            </a:r>
            <a:r>
              <a:rPr lang="en-US" sz="2600" dirty="0"/>
              <a:t> Hospital (1985) 1 ALL ER 643</a:t>
            </a:r>
          </a:p>
          <a:p>
            <a:endParaRPr lang="en-US" dirty="0"/>
          </a:p>
        </p:txBody>
      </p:sp>
    </p:spTree>
    <p:extLst>
      <p:ext uri="{BB962C8B-B14F-4D97-AF65-F5344CB8AC3E}">
        <p14:creationId xmlns:p14="http://schemas.microsoft.com/office/powerpoint/2010/main" val="3152731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D1C659-B033-4F30-BE04-C7659A7F2B26}"/>
              </a:ext>
            </a:extLst>
          </p:cNvPr>
          <p:cNvSpPr>
            <a:spLocks noGrp="1"/>
          </p:cNvSpPr>
          <p:nvPr>
            <p:ph type="title"/>
          </p:nvPr>
        </p:nvSpPr>
        <p:spPr>
          <a:xfrm>
            <a:off x="838200" y="365126"/>
            <a:ext cx="10515600" cy="1053772"/>
          </a:xfrm>
        </p:spPr>
        <p:txBody>
          <a:bodyPr/>
          <a:lstStyle/>
          <a:p>
            <a:pPr algn="ctr"/>
            <a:r>
              <a:rPr lang="en-US" b="1" dirty="0"/>
              <a:t>Special Standards of Care Cont’d</a:t>
            </a:r>
            <a:endParaRPr lang="en-US" dirty="0"/>
          </a:p>
        </p:txBody>
      </p:sp>
      <p:sp>
        <p:nvSpPr>
          <p:cNvPr id="3" name="Content Placeholder 2">
            <a:extLst>
              <a:ext uri="{FF2B5EF4-FFF2-40B4-BE49-F238E27FC236}">
                <a16:creationId xmlns:a16="http://schemas.microsoft.com/office/drawing/2014/main" xmlns="" id="{AE5D7AC8-5C44-49F3-BF94-E41817F53FF0}"/>
              </a:ext>
            </a:extLst>
          </p:cNvPr>
          <p:cNvSpPr>
            <a:spLocks noGrp="1"/>
          </p:cNvSpPr>
          <p:nvPr>
            <p:ph idx="1"/>
          </p:nvPr>
        </p:nvSpPr>
        <p:spPr>
          <a:xfrm>
            <a:off x="838200" y="1300766"/>
            <a:ext cx="10515600" cy="4876197"/>
          </a:xfrm>
        </p:spPr>
        <p:txBody>
          <a:bodyPr>
            <a:normAutofit/>
          </a:bodyPr>
          <a:lstStyle/>
          <a:p>
            <a:r>
              <a:rPr lang="en-US" sz="2600" b="1" dirty="0"/>
              <a:t>Children </a:t>
            </a:r>
            <a:r>
              <a:rPr lang="en-US" sz="2600" dirty="0"/>
              <a:t>– </a:t>
            </a:r>
            <a:r>
              <a:rPr lang="en-US" sz="2600" dirty="0" smtClean="0"/>
              <a:t>The court are reluctant to accept a lower standard than that of a reasonable man. But, in the case of children, the test will be that of a reasonable child the defendant’s age - See </a:t>
            </a:r>
            <a:r>
              <a:rPr lang="en-US" sz="2600" dirty="0" err="1"/>
              <a:t>Mulin</a:t>
            </a:r>
            <a:r>
              <a:rPr lang="en-US" sz="2600" dirty="0"/>
              <a:t> v Richards (1998) 1 WLR 1304</a:t>
            </a:r>
          </a:p>
          <a:p>
            <a:r>
              <a:rPr lang="en-US" sz="2600" dirty="0"/>
              <a:t>But, the lower standard does not apply to adults regardless of the fact that they are </a:t>
            </a:r>
            <a:r>
              <a:rPr lang="en-US" sz="2600" dirty="0" smtClean="0"/>
              <a:t>inexperienced.</a:t>
            </a:r>
            <a:endParaRPr lang="en-US" sz="2600" dirty="0"/>
          </a:p>
          <a:p>
            <a:r>
              <a:rPr lang="en-US" sz="2600" dirty="0"/>
              <a:t>See:-</a:t>
            </a:r>
          </a:p>
          <a:p>
            <a:pPr lvl="1">
              <a:buFont typeface="Courier New" panose="02070309020205020404" pitchFamily="49" charset="0"/>
              <a:buChar char="o"/>
            </a:pPr>
            <a:r>
              <a:rPr lang="en-US" sz="2600" dirty="0"/>
              <a:t>Nettleship v Weston [1971] 3 WLR 370 </a:t>
            </a:r>
          </a:p>
          <a:p>
            <a:pPr lvl="1">
              <a:buFont typeface="Courier New" panose="02070309020205020404" pitchFamily="49" charset="0"/>
              <a:buChar char="o"/>
            </a:pPr>
            <a:r>
              <a:rPr lang="en-US" sz="2600" dirty="0" err="1"/>
              <a:t>Wilsher</a:t>
            </a:r>
            <a:r>
              <a:rPr lang="en-US" sz="2600" dirty="0"/>
              <a:t> v Essex Area Health Authority [1988] AC 1074</a:t>
            </a:r>
          </a:p>
        </p:txBody>
      </p:sp>
    </p:spTree>
    <p:extLst>
      <p:ext uri="{BB962C8B-B14F-4D97-AF65-F5344CB8AC3E}">
        <p14:creationId xmlns:p14="http://schemas.microsoft.com/office/powerpoint/2010/main" val="2528285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04193" y="170904"/>
            <a:ext cx="10731062" cy="868362"/>
          </a:xfrm>
        </p:spPr>
        <p:txBody>
          <a:bodyPr/>
          <a:lstStyle/>
          <a:p>
            <a:r>
              <a:rPr lang="en-US" b="1" dirty="0"/>
              <a:t>Cont’d…</a:t>
            </a:r>
          </a:p>
        </p:txBody>
      </p:sp>
      <p:sp>
        <p:nvSpPr>
          <p:cNvPr id="2" name="Content Placeholder 1"/>
          <p:cNvSpPr>
            <a:spLocks noGrp="1"/>
          </p:cNvSpPr>
          <p:nvPr>
            <p:ph idx="1"/>
          </p:nvPr>
        </p:nvSpPr>
        <p:spPr>
          <a:xfrm>
            <a:off x="488731" y="1039267"/>
            <a:ext cx="10972800" cy="5544096"/>
          </a:xfrm>
        </p:spPr>
        <p:txBody>
          <a:bodyPr>
            <a:normAutofit lnSpcReduction="10000"/>
          </a:bodyPr>
          <a:lstStyle/>
          <a:p>
            <a:pPr marL="109728" indent="0">
              <a:buNone/>
            </a:pPr>
            <a:r>
              <a:rPr lang="en-US" sz="2800" dirty="0"/>
              <a:t>3. </a:t>
            </a:r>
            <a:r>
              <a:rPr lang="en-US" sz="2800" b="1" dirty="0"/>
              <a:t>DAMAGE</a:t>
            </a:r>
          </a:p>
          <a:p>
            <a:r>
              <a:rPr lang="en-US" sz="2600" dirty="0"/>
              <a:t>Damage means </a:t>
            </a:r>
            <a:r>
              <a:rPr lang="en-US" sz="2600" u="sng" dirty="0"/>
              <a:t>loss or harm</a:t>
            </a:r>
            <a:r>
              <a:rPr lang="en-US" sz="2600" dirty="0"/>
              <a:t> suffered by the Plaintiff as a result of the breach of duty of care by the Defendant.</a:t>
            </a:r>
          </a:p>
          <a:p>
            <a:r>
              <a:rPr lang="en-US" sz="2600" dirty="0"/>
              <a:t>Damage for which there is no remedy in law is known as </a:t>
            </a:r>
            <a:r>
              <a:rPr lang="en-US" sz="2600" i="1" dirty="0"/>
              <a:t>Damnum sine Injuria</a:t>
            </a:r>
            <a:r>
              <a:rPr lang="en-US" sz="2600" dirty="0"/>
              <a:t>. </a:t>
            </a:r>
          </a:p>
          <a:p>
            <a:r>
              <a:rPr lang="en-US" sz="2600" dirty="0"/>
              <a:t>Conversely, a legal wrong may not cause actual damage (Injuria sine Damno). If the wrong is actionable without proof of damage (such as trespass to land) and no damage has occurred, the claimant is entitled to nominal damages. </a:t>
            </a:r>
          </a:p>
          <a:p>
            <a:r>
              <a:rPr lang="en-US" sz="2600" dirty="0"/>
              <a:t>Most torts, however, are only actionable if damage has been caused. </a:t>
            </a:r>
          </a:p>
          <a:p>
            <a:pPr lvl="1"/>
            <a:r>
              <a:rPr lang="en-US" sz="2600" dirty="0"/>
              <a:t>See </a:t>
            </a:r>
            <a:r>
              <a:rPr lang="en-US" sz="2600" dirty="0" smtClean="0"/>
              <a:t>– </a:t>
            </a:r>
          </a:p>
          <a:p>
            <a:pPr lvl="2"/>
            <a:r>
              <a:rPr lang="it-IT" sz="2600" dirty="0" smtClean="0"/>
              <a:t>Michael </a:t>
            </a:r>
            <a:r>
              <a:rPr lang="it-IT" sz="2600" dirty="0"/>
              <a:t>Chilufya Sata </a:t>
            </a:r>
            <a:r>
              <a:rPr lang="it-IT" sz="2600" dirty="0" smtClean="0"/>
              <a:t>v </a:t>
            </a:r>
            <a:r>
              <a:rPr lang="it-IT" sz="2600" dirty="0"/>
              <a:t>Zambia Bottlers Limited </a:t>
            </a:r>
            <a:r>
              <a:rPr lang="en-US" sz="2600" dirty="0"/>
              <a:t>(SCZ Judgement No. 1 of  2003</a:t>
            </a:r>
            <a:r>
              <a:rPr lang="en-US" sz="2600" dirty="0" smtClean="0"/>
              <a:t>);</a:t>
            </a:r>
          </a:p>
          <a:p>
            <a:pPr lvl="2"/>
            <a:r>
              <a:rPr lang="en-US" sz="2600" dirty="0"/>
              <a:t>Continental Restaurant &amp; Another v </a:t>
            </a:r>
            <a:r>
              <a:rPr lang="en-US" sz="2600" dirty="0" err="1"/>
              <a:t>Chulu</a:t>
            </a:r>
            <a:r>
              <a:rPr lang="en-US" sz="2600" dirty="0"/>
              <a:t> (SCZ 28 of </a:t>
            </a:r>
            <a:r>
              <a:rPr lang="en-US" sz="2600" dirty="0" smtClean="0"/>
              <a:t>2000)</a:t>
            </a:r>
          </a:p>
          <a:p>
            <a:pPr lvl="2"/>
            <a:r>
              <a:rPr lang="en-US" sz="2600" dirty="0" err="1" smtClean="0"/>
              <a:t>Shipolo</a:t>
            </a:r>
            <a:r>
              <a:rPr lang="en-US" sz="2600" dirty="0" smtClean="0"/>
              <a:t> </a:t>
            </a:r>
            <a:r>
              <a:rPr lang="en-US" sz="2600" dirty="0"/>
              <a:t>v </a:t>
            </a:r>
            <a:r>
              <a:rPr lang="en-US" sz="2600" dirty="0" err="1"/>
              <a:t>Masstores</a:t>
            </a:r>
            <a:r>
              <a:rPr lang="en-US" sz="2600" dirty="0"/>
              <a:t> (PTY) Limited </a:t>
            </a:r>
            <a:r>
              <a:rPr lang="en-US" sz="2600" dirty="0" smtClean="0"/>
              <a:t>(2017) </a:t>
            </a:r>
            <a:r>
              <a:rPr lang="en-US" sz="2600" dirty="0"/>
              <a:t>ZMSC </a:t>
            </a:r>
            <a:r>
              <a:rPr lang="en-US" sz="2600" dirty="0" smtClean="0"/>
              <a:t>62;</a:t>
            </a:r>
          </a:p>
          <a:p>
            <a:pPr lvl="2"/>
            <a:r>
              <a:rPr lang="en-US" sz="2600" dirty="0" err="1"/>
              <a:t>Mwansa</a:t>
            </a:r>
            <a:r>
              <a:rPr lang="en-US" sz="2600" dirty="0"/>
              <a:t> v Zambian Breweries PLC </a:t>
            </a:r>
            <a:r>
              <a:rPr lang="en-US" sz="2600" dirty="0" smtClean="0"/>
              <a:t>(2017) </a:t>
            </a:r>
            <a:r>
              <a:rPr lang="en-US" sz="2600" dirty="0"/>
              <a:t>ZMSC </a:t>
            </a:r>
            <a:r>
              <a:rPr lang="en-US" sz="2600" dirty="0" smtClean="0"/>
              <a:t>42</a:t>
            </a:r>
            <a:r>
              <a:rPr lang="en-US" sz="2600" dirty="0"/>
              <a:t>	</a:t>
            </a:r>
          </a:p>
        </p:txBody>
      </p:sp>
    </p:spTree>
    <p:extLst>
      <p:ext uri="{BB962C8B-B14F-4D97-AF65-F5344CB8AC3E}">
        <p14:creationId xmlns:p14="http://schemas.microsoft.com/office/powerpoint/2010/main" val="950561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93683" y="274638"/>
            <a:ext cx="10878207" cy="792162"/>
          </a:xfrm>
        </p:spPr>
        <p:txBody>
          <a:bodyPr/>
          <a:lstStyle/>
          <a:p>
            <a:r>
              <a:rPr lang="en-US" b="1" dirty="0"/>
              <a:t>RES IPSA LOQUITUR</a:t>
            </a:r>
          </a:p>
        </p:txBody>
      </p:sp>
      <p:sp>
        <p:nvSpPr>
          <p:cNvPr id="2" name="Content Placeholder 1"/>
          <p:cNvSpPr>
            <a:spLocks noGrp="1"/>
          </p:cNvSpPr>
          <p:nvPr>
            <p:ph idx="1"/>
          </p:nvPr>
        </p:nvSpPr>
        <p:spPr>
          <a:xfrm>
            <a:off x="693683" y="1143001"/>
            <a:ext cx="10878207" cy="5440361"/>
          </a:xfrm>
        </p:spPr>
        <p:txBody>
          <a:bodyPr>
            <a:normAutofit/>
          </a:bodyPr>
          <a:lstStyle/>
          <a:p>
            <a:pPr algn="just"/>
            <a:r>
              <a:rPr lang="en-US" sz="2600" dirty="0"/>
              <a:t>Latin maxim that means the thing speaks for itself. </a:t>
            </a:r>
          </a:p>
          <a:p>
            <a:pPr algn="just"/>
            <a:r>
              <a:rPr lang="en-US" sz="2600" dirty="0"/>
              <a:t>A principle often applied in the law of tort of negligence – it is neither a nominate nor a defence but rather a rule of evidence.</a:t>
            </a:r>
          </a:p>
          <a:p>
            <a:pPr algn="just"/>
            <a:r>
              <a:rPr lang="en-US" sz="2600" dirty="0"/>
              <a:t>If an accident has occurred of a kind that usually only happens if someone has been negligent, and the state of affairs that produced the accident was under the control of the defendant, it may be presumed in the absence of evidence that the accident was caused by the defendant's negligence</a:t>
            </a:r>
            <a:r>
              <a:rPr lang="en-US" sz="2600" dirty="0" smtClean="0"/>
              <a:t>.</a:t>
            </a:r>
          </a:p>
          <a:p>
            <a:pPr algn="just"/>
            <a:r>
              <a:rPr lang="en-US" sz="2600" dirty="0"/>
              <a:t>See - Ahmed </a:t>
            </a:r>
            <a:r>
              <a:rPr lang="en-US" sz="2600" dirty="0" err="1"/>
              <a:t>Wandi</a:t>
            </a:r>
            <a:r>
              <a:rPr lang="en-US" sz="2600" dirty="0"/>
              <a:t> &amp; Another v </a:t>
            </a:r>
            <a:r>
              <a:rPr lang="en-US" sz="2600" dirty="0" err="1"/>
              <a:t>Kostic</a:t>
            </a:r>
            <a:r>
              <a:rPr lang="en-US" sz="2600" dirty="0"/>
              <a:t> Investment Limited (2019) ZMSC 272</a:t>
            </a:r>
          </a:p>
        </p:txBody>
      </p:sp>
    </p:spTree>
    <p:extLst>
      <p:ext uri="{BB962C8B-B14F-4D97-AF65-F5344CB8AC3E}">
        <p14:creationId xmlns:p14="http://schemas.microsoft.com/office/powerpoint/2010/main" val="346777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3794" y="152400"/>
            <a:ext cx="10353763" cy="970450"/>
          </a:xfrm>
        </p:spPr>
        <p:txBody>
          <a:bodyPr/>
          <a:lstStyle/>
          <a:p>
            <a:r>
              <a:rPr lang="en-US" b="1" dirty="0"/>
              <a:t>Elements of res Ipsa Loquitur</a:t>
            </a:r>
          </a:p>
        </p:txBody>
      </p:sp>
      <p:sp>
        <p:nvSpPr>
          <p:cNvPr id="2" name="Content Placeholder 1"/>
          <p:cNvSpPr>
            <a:spLocks noGrp="1"/>
          </p:cNvSpPr>
          <p:nvPr>
            <p:ph idx="1"/>
          </p:nvPr>
        </p:nvSpPr>
        <p:spPr>
          <a:xfrm>
            <a:off x="913795" y="977462"/>
            <a:ext cx="10353763" cy="5728138"/>
          </a:xfrm>
        </p:spPr>
        <p:txBody>
          <a:bodyPr>
            <a:normAutofit/>
          </a:bodyPr>
          <a:lstStyle/>
          <a:p>
            <a:pPr marL="937260" lvl="1" indent="-571500">
              <a:buFont typeface="+mj-lt"/>
              <a:buAutoNum type="romanUcPeriod"/>
            </a:pPr>
            <a:r>
              <a:rPr lang="en-US" sz="2600" dirty="0"/>
              <a:t>The accident must be such as could not in the ordinary course of things have happened without negligence -Byrne v. Boadle. Court of Exchequer, 1863. 2 H. &amp; C. 722. </a:t>
            </a:r>
          </a:p>
          <a:p>
            <a:pPr marL="937260" lvl="1" indent="-571500">
              <a:buFont typeface="+mj-lt"/>
              <a:buAutoNum type="romanUcPeriod"/>
            </a:pPr>
            <a:r>
              <a:rPr lang="en-US" sz="2600" dirty="0"/>
              <a:t>The thing that caused loss/injury/harm to the Plaintiff must have been under the control of the Defendant – </a:t>
            </a:r>
          </a:p>
          <a:p>
            <a:pPr marL="1586160" lvl="3" indent="-457200">
              <a:buFont typeface="Courier New" panose="02070309020205020404" pitchFamily="49" charset="0"/>
              <a:buChar char="o"/>
            </a:pPr>
            <a:r>
              <a:rPr lang="en-US" sz="2600" i="1" dirty="0"/>
              <a:t>Scott v London and St. Katherine Docks Co. (1865) 3 H &amp; C 596, 601.</a:t>
            </a:r>
          </a:p>
          <a:p>
            <a:pPr marL="1586160" lvl="3" indent="-457200">
              <a:buFont typeface="Courier New" panose="02070309020205020404" pitchFamily="49" charset="0"/>
              <a:buChar char="o"/>
            </a:pPr>
            <a:r>
              <a:rPr lang="en-US" sz="2600" dirty="0"/>
              <a:t>Gee v Metropolitan Railway (1873) LR 8 QB 161</a:t>
            </a:r>
          </a:p>
          <a:p>
            <a:pPr marL="937260" lvl="1" indent="-571500">
              <a:buFont typeface="+mj-lt"/>
              <a:buAutoNum type="romanUcPeriod"/>
            </a:pPr>
            <a:r>
              <a:rPr lang="en-US" sz="2600" dirty="0"/>
              <a:t>There must be no explanation for the negligence – this is so because the facts do not speak for themselves where there is an explanation </a:t>
            </a:r>
          </a:p>
          <a:p>
            <a:pPr marL="1586160" lvl="3" indent="-457200">
              <a:buFont typeface="Courier New" panose="02070309020205020404" pitchFamily="49" charset="0"/>
              <a:buChar char="o"/>
            </a:pPr>
            <a:r>
              <a:rPr lang="en-US" sz="2600" dirty="0" err="1"/>
              <a:t>Barkway</a:t>
            </a:r>
            <a:r>
              <a:rPr lang="en-US" sz="2600" dirty="0"/>
              <a:t> v South Wales Transport Co. Ltd [1950] 1 All ER 392 HL;</a:t>
            </a:r>
          </a:p>
          <a:p>
            <a:pPr marL="1586160" lvl="3" indent="-457200">
              <a:buFont typeface="Courier New" panose="02070309020205020404" pitchFamily="49" charset="0"/>
              <a:buChar char="o"/>
            </a:pPr>
            <a:r>
              <a:rPr lang="en-US" sz="2600" dirty="0"/>
              <a:t>Anthony Mwanza v </a:t>
            </a:r>
            <a:r>
              <a:rPr lang="en-US" sz="2600" dirty="0" err="1"/>
              <a:t>Kagurusu</a:t>
            </a:r>
            <a:r>
              <a:rPr lang="en-US" sz="2600" dirty="0"/>
              <a:t> Farming Enterprises Limited </a:t>
            </a:r>
            <a:r>
              <a:rPr lang="en-US" sz="2600" dirty="0" err="1"/>
              <a:t>Kenani</a:t>
            </a:r>
            <a:r>
              <a:rPr lang="en-US" sz="2600" dirty="0"/>
              <a:t> Musebo 2008/HP/715 – focus on the discussion on res </a:t>
            </a:r>
            <a:r>
              <a:rPr lang="en-US" sz="2600" dirty="0" err="1"/>
              <a:t>ipsa</a:t>
            </a:r>
            <a:r>
              <a:rPr lang="en-US" sz="2600" dirty="0"/>
              <a:t> loquitur;</a:t>
            </a:r>
          </a:p>
          <a:p>
            <a:pPr marL="1128960" lvl="2" indent="-457200">
              <a:buFont typeface="Courier New" panose="02070309020205020404" pitchFamily="49" charset="0"/>
              <a:buChar char="o"/>
            </a:pPr>
            <a:endParaRPr lang="en-US" sz="2400" dirty="0"/>
          </a:p>
          <a:p>
            <a:pPr marL="1128960" lvl="2" indent="-457200">
              <a:buFont typeface="Courier New" panose="02070309020205020404" pitchFamily="49" charset="0"/>
              <a:buChar char="o"/>
            </a:pPr>
            <a:endParaRPr lang="en-US" sz="2400" b="1" dirty="0"/>
          </a:p>
          <a:p>
            <a:pPr marL="822960" lvl="1" indent="-457200">
              <a:buFont typeface="Courier New" panose="02070309020205020404" pitchFamily="49" charset="0"/>
              <a:buChar char="o"/>
            </a:pPr>
            <a:endParaRPr lang="en-US" sz="2800" b="1" i="1" dirty="0"/>
          </a:p>
        </p:txBody>
      </p:sp>
    </p:spTree>
    <p:extLst>
      <p:ext uri="{BB962C8B-B14F-4D97-AF65-F5344CB8AC3E}">
        <p14:creationId xmlns:p14="http://schemas.microsoft.com/office/powerpoint/2010/main" val="20004249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1590</TotalTime>
  <Words>1058</Words>
  <Application>Microsoft Office PowerPoint</Application>
  <PresentationFormat>Widescreen</PresentationFormat>
  <Paragraphs>62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Courier New</vt:lpstr>
      <vt:lpstr>Office Theme</vt:lpstr>
      <vt:lpstr>University of Lusaka School of Law</vt:lpstr>
      <vt:lpstr>Breach of duty</vt:lpstr>
      <vt:lpstr>Cont’d…</vt:lpstr>
      <vt:lpstr>Special Standards of Care</vt:lpstr>
      <vt:lpstr>Special Standards of Care Cont’d</vt:lpstr>
      <vt:lpstr>Special Standards of Care Cont’d</vt:lpstr>
      <vt:lpstr>Cont’d…</vt:lpstr>
      <vt:lpstr>RES IPSA LOQUITUR</vt:lpstr>
      <vt:lpstr>Elements of res Ipsa Loquitur</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 School of Law</dc:title>
  <dc:creator>Lumbwe</dc:creator>
  <cp:lastModifiedBy>Lumbiwe</cp:lastModifiedBy>
  <cp:revision>58</cp:revision>
  <cp:lastPrinted>2020-09-08T06:23:00Z</cp:lastPrinted>
  <dcterms:created xsi:type="dcterms:W3CDTF">2020-02-18T14:09:26Z</dcterms:created>
  <dcterms:modified xsi:type="dcterms:W3CDTF">2022-01-24T13:49:31Z</dcterms:modified>
</cp:coreProperties>
</file>